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3644" r:id="rId3"/>
    <p:sldId id="3542" r:id="rId4"/>
    <p:sldId id="3544" r:id="rId5"/>
    <p:sldId id="3551" r:id="rId6"/>
    <p:sldId id="3552" r:id="rId7"/>
    <p:sldId id="3730" r:id="rId8"/>
    <p:sldId id="3516" r:id="rId9"/>
    <p:sldId id="3653" r:id="rId10"/>
    <p:sldId id="3682" r:id="rId11"/>
    <p:sldId id="3690" r:id="rId12"/>
    <p:sldId id="3705" r:id="rId13"/>
    <p:sldId id="405" r:id="rId14"/>
  </p:sldIdLst>
  <p:sldSz cx="9144000" cy="6858000" type="screen4x3"/>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F41"/>
    <a:srgbClr val="FFFFFF"/>
    <a:srgbClr val="F5F5F5"/>
    <a:srgbClr val="ACB839"/>
    <a:srgbClr val="EE595B"/>
    <a:srgbClr val="EF6437"/>
    <a:srgbClr val="328199"/>
    <a:srgbClr val="F38E3C"/>
    <a:srgbClr val="ED3832"/>
    <a:srgbClr val="EE55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8" autoAdjust="0"/>
    <p:restoredTop sz="95407" autoAdjust="0"/>
  </p:normalViewPr>
  <p:slideViewPr>
    <p:cSldViewPr>
      <p:cViewPr varScale="1">
        <p:scale>
          <a:sx n="96" d="100"/>
          <a:sy n="96" d="100"/>
        </p:scale>
        <p:origin x="1046" y="6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94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65230-328D-2F4D-AEB7-3119C1333090}" type="datetimeFigureOut">
              <a:rPr lang="en-US" smtClean="0"/>
              <a:t>10/24/2022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3DF2F-D4B6-984A-B250-F2C764BCAAE9}" type="slidenum">
              <a:rPr lang="en-US" smtClean="0"/>
              <a:t>‹#›</a:t>
            </a:fld>
            <a:endParaRPr lang="en-US" dirty="0"/>
          </a:p>
        </p:txBody>
      </p:sp>
    </p:spTree>
    <p:extLst>
      <p:ext uri="{BB962C8B-B14F-4D97-AF65-F5344CB8AC3E}">
        <p14:creationId xmlns:p14="http://schemas.microsoft.com/office/powerpoint/2010/main" val="291341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3DF2F-D4B6-984A-B250-F2C764BCAAE9}" type="slidenum">
              <a:rPr lang="en-US" smtClean="0"/>
              <a:t>1</a:t>
            </a:fld>
            <a:endParaRPr lang="en-US" dirty="0"/>
          </a:p>
        </p:txBody>
      </p:sp>
    </p:spTree>
    <p:extLst>
      <p:ext uri="{BB962C8B-B14F-4D97-AF65-F5344CB8AC3E}">
        <p14:creationId xmlns:p14="http://schemas.microsoft.com/office/powerpoint/2010/main" val="4166251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DF2F-D4B6-984A-B250-F2C764BCA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611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DF2F-D4B6-984A-B250-F2C764BCA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431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79FDD-73DA-4947-A8C4-E7A4BAC9578E}" type="slidenum">
              <a:rPr kumimoji="0" lang="en-IN" sz="1200" b="0" i="0" u="none" strike="noStrike" kern="1200" cap="none" spc="0" normalizeH="0" baseline="0" noProof="0" smtClean="0">
                <a:ln>
                  <a:noFill/>
                </a:ln>
                <a:solidFill>
                  <a:prstClr val="black"/>
                </a:solidFill>
                <a:effectLst/>
                <a:uLnTx/>
                <a:uFillTx/>
                <a:latin typeface="Calibri"/>
                <a:ea typeface="ＭＳ Ｐゴシック" pitchFamily="-10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a:ln>
                <a:noFill/>
              </a:ln>
              <a:solidFill>
                <a:prstClr val="black"/>
              </a:solidFill>
              <a:effectLst/>
              <a:uLnTx/>
              <a:uFillTx/>
              <a:latin typeface="Calibri"/>
              <a:ea typeface="ＭＳ Ｐゴシック" pitchFamily="-105" charset="-128"/>
              <a:cs typeface="+mn-cs"/>
            </a:endParaRPr>
          </a:p>
        </p:txBody>
      </p:sp>
    </p:spTree>
    <p:extLst>
      <p:ext uri="{BB962C8B-B14F-4D97-AF65-F5344CB8AC3E}">
        <p14:creationId xmlns:p14="http://schemas.microsoft.com/office/powerpoint/2010/main" val="1990093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3DF2F-D4B6-984A-B250-F2C764BCAAE9}" type="slidenum">
              <a:rPr lang="en-US" smtClean="0"/>
              <a:t>2</a:t>
            </a:fld>
            <a:endParaRPr lang="en-US" dirty="0"/>
          </a:p>
        </p:txBody>
      </p:sp>
    </p:spTree>
    <p:extLst>
      <p:ext uri="{BB962C8B-B14F-4D97-AF65-F5344CB8AC3E}">
        <p14:creationId xmlns:p14="http://schemas.microsoft.com/office/powerpoint/2010/main" val="2860684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3DF2F-D4B6-984A-B250-F2C764BCAAE9}" type="slidenum">
              <a:rPr lang="en-US" smtClean="0"/>
              <a:t>3</a:t>
            </a:fld>
            <a:endParaRPr lang="en-US" dirty="0"/>
          </a:p>
        </p:txBody>
      </p:sp>
    </p:spTree>
    <p:extLst>
      <p:ext uri="{BB962C8B-B14F-4D97-AF65-F5344CB8AC3E}">
        <p14:creationId xmlns:p14="http://schemas.microsoft.com/office/powerpoint/2010/main" val="3394186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3DF2F-D4B6-984A-B250-F2C764BCAAE9}" type="slidenum">
              <a:rPr lang="en-US" smtClean="0"/>
              <a:t>4</a:t>
            </a:fld>
            <a:endParaRPr lang="en-US" dirty="0"/>
          </a:p>
        </p:txBody>
      </p:sp>
    </p:spTree>
    <p:extLst>
      <p:ext uri="{BB962C8B-B14F-4D97-AF65-F5344CB8AC3E}">
        <p14:creationId xmlns:p14="http://schemas.microsoft.com/office/powerpoint/2010/main" val="1569690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3DF2F-D4B6-984A-B250-F2C764BCAAE9}" type="slidenum">
              <a:rPr lang="en-US" smtClean="0"/>
              <a:t>5</a:t>
            </a:fld>
            <a:endParaRPr lang="en-US" dirty="0"/>
          </a:p>
        </p:txBody>
      </p:sp>
    </p:spTree>
    <p:extLst>
      <p:ext uri="{BB962C8B-B14F-4D97-AF65-F5344CB8AC3E}">
        <p14:creationId xmlns:p14="http://schemas.microsoft.com/office/powerpoint/2010/main" val="2836815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DF2F-D4B6-984A-B250-F2C764BCA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2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DF2F-D4B6-984A-B250-F2C764BCA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778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DF2F-D4B6-984A-B250-F2C764BCA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4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DF2F-D4B6-984A-B250-F2C764BCA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696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F568F82-C2CA-4230-B746-3EB2FE948D6B}" type="datetimeFigureOut">
              <a:rPr lang="en-IN" smtClean="0"/>
              <a:pPr/>
              <a:t>24-10-2022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F568F82-C2CA-4230-B746-3EB2FE948D6B}" type="datetimeFigureOut">
              <a:rPr lang="en-IN" smtClean="0"/>
              <a:pPr/>
              <a:t>24-10-2022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F568F82-C2CA-4230-B746-3EB2FE948D6B}" type="datetimeFigureOut">
              <a:rPr lang="en-IN" smtClean="0"/>
              <a:pPr/>
              <a:t>24-10-2022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91E7D61F-3F53-411E-9C96-4A689EC75B08}" type="datetimeFigureOut">
              <a:rPr lang="en-IN" smtClean="0"/>
              <a:pPr/>
              <a:t>24-10-2022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AA1946C-5EC6-40B9-B1E1-6F8D69705ABA}" type="slidenum">
              <a:rPr lang="en-IN" smtClean="0"/>
              <a:pPr/>
              <a:t>‹#›</a:t>
            </a:fld>
            <a:endParaRPr lang="en-IN" dirty="0"/>
          </a:p>
        </p:txBody>
      </p:sp>
    </p:spTree>
    <p:extLst>
      <p:ext uri="{BB962C8B-B14F-4D97-AF65-F5344CB8AC3E}">
        <p14:creationId xmlns:p14="http://schemas.microsoft.com/office/powerpoint/2010/main" val="1490583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91E7D61F-3F53-411E-9C96-4A689EC75B08}" type="datetimeFigureOut">
              <a:rPr lang="en-IN" smtClean="0"/>
              <a:pPr/>
              <a:t>24-10-2022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AA1946C-5EC6-40B9-B1E1-6F8D69705ABA}" type="slidenum">
              <a:rPr lang="en-IN" smtClean="0"/>
              <a:pPr/>
              <a:t>‹#›</a:t>
            </a:fld>
            <a:endParaRPr lang="en-IN" dirty="0"/>
          </a:p>
        </p:txBody>
      </p:sp>
    </p:spTree>
    <p:extLst>
      <p:ext uri="{BB962C8B-B14F-4D97-AF65-F5344CB8AC3E}">
        <p14:creationId xmlns:p14="http://schemas.microsoft.com/office/powerpoint/2010/main" val="936828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E7D61F-3F53-411E-9C96-4A689EC75B08}" type="datetimeFigureOut">
              <a:rPr lang="en-IN" smtClean="0"/>
              <a:pPr/>
              <a:t>24-10-2022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AA1946C-5EC6-40B9-B1E1-6F8D69705ABA}" type="slidenum">
              <a:rPr lang="en-IN" smtClean="0"/>
              <a:pPr/>
              <a:t>‹#›</a:t>
            </a:fld>
            <a:endParaRPr lang="en-IN" dirty="0"/>
          </a:p>
        </p:txBody>
      </p:sp>
    </p:spTree>
    <p:extLst>
      <p:ext uri="{BB962C8B-B14F-4D97-AF65-F5344CB8AC3E}">
        <p14:creationId xmlns:p14="http://schemas.microsoft.com/office/powerpoint/2010/main" val="2673901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91E7D61F-3F53-411E-9C96-4A689EC75B08}" type="datetimeFigureOut">
              <a:rPr lang="en-IN" smtClean="0"/>
              <a:pPr/>
              <a:t>24-10-2022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3AA1946C-5EC6-40B9-B1E1-6F8D69705ABA}" type="slidenum">
              <a:rPr lang="en-IN" smtClean="0"/>
              <a:pPr/>
              <a:t>‹#›</a:t>
            </a:fld>
            <a:endParaRPr lang="en-IN" dirty="0"/>
          </a:p>
        </p:txBody>
      </p:sp>
    </p:spTree>
    <p:extLst>
      <p:ext uri="{BB962C8B-B14F-4D97-AF65-F5344CB8AC3E}">
        <p14:creationId xmlns:p14="http://schemas.microsoft.com/office/powerpoint/2010/main" val="3430129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91E7D61F-3F53-411E-9C96-4A689EC75B08}" type="datetimeFigureOut">
              <a:rPr lang="en-IN" smtClean="0"/>
              <a:pPr/>
              <a:t>24-10-2022</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3AA1946C-5EC6-40B9-B1E1-6F8D69705ABA}" type="slidenum">
              <a:rPr lang="en-IN" smtClean="0"/>
              <a:pPr/>
              <a:t>‹#›</a:t>
            </a:fld>
            <a:endParaRPr lang="en-IN" dirty="0"/>
          </a:p>
        </p:txBody>
      </p:sp>
    </p:spTree>
    <p:extLst>
      <p:ext uri="{BB962C8B-B14F-4D97-AF65-F5344CB8AC3E}">
        <p14:creationId xmlns:p14="http://schemas.microsoft.com/office/powerpoint/2010/main" val="2470188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91E7D61F-3F53-411E-9C96-4A689EC75B08}" type="datetimeFigureOut">
              <a:rPr lang="en-IN" smtClean="0"/>
              <a:pPr/>
              <a:t>24-10-2022</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3AA1946C-5EC6-40B9-B1E1-6F8D69705ABA}" type="slidenum">
              <a:rPr lang="en-IN" smtClean="0"/>
              <a:pPr/>
              <a:t>‹#›</a:t>
            </a:fld>
            <a:endParaRPr lang="en-IN" dirty="0"/>
          </a:p>
        </p:txBody>
      </p:sp>
    </p:spTree>
    <p:extLst>
      <p:ext uri="{BB962C8B-B14F-4D97-AF65-F5344CB8AC3E}">
        <p14:creationId xmlns:p14="http://schemas.microsoft.com/office/powerpoint/2010/main" val="2014530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7D61F-3F53-411E-9C96-4A689EC75B08}" type="datetimeFigureOut">
              <a:rPr lang="en-IN" smtClean="0"/>
              <a:pPr/>
              <a:t>24-10-2022</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3AA1946C-5EC6-40B9-B1E1-6F8D69705ABA}" type="slidenum">
              <a:rPr lang="en-IN" smtClean="0"/>
              <a:pPr/>
              <a:t>‹#›</a:t>
            </a:fld>
            <a:endParaRPr lang="en-IN" dirty="0"/>
          </a:p>
        </p:txBody>
      </p:sp>
    </p:spTree>
    <p:extLst>
      <p:ext uri="{BB962C8B-B14F-4D97-AF65-F5344CB8AC3E}">
        <p14:creationId xmlns:p14="http://schemas.microsoft.com/office/powerpoint/2010/main" val="1947668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E7D61F-3F53-411E-9C96-4A689EC75B08}" type="datetimeFigureOut">
              <a:rPr lang="en-IN" smtClean="0"/>
              <a:pPr/>
              <a:t>24-10-2022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3AA1946C-5EC6-40B9-B1E1-6F8D69705ABA}" type="slidenum">
              <a:rPr lang="en-IN" smtClean="0"/>
              <a:pPr/>
              <a:t>‹#›</a:t>
            </a:fld>
            <a:endParaRPr lang="en-IN" dirty="0"/>
          </a:p>
        </p:txBody>
      </p:sp>
    </p:spTree>
    <p:extLst>
      <p:ext uri="{BB962C8B-B14F-4D97-AF65-F5344CB8AC3E}">
        <p14:creationId xmlns:p14="http://schemas.microsoft.com/office/powerpoint/2010/main" val="716367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F568F82-C2CA-4230-B746-3EB2FE948D6B}" type="datetimeFigureOut">
              <a:rPr lang="en-IN" smtClean="0"/>
              <a:pPr/>
              <a:t>24-10-2022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E7D61F-3F53-411E-9C96-4A689EC75B08}" type="datetimeFigureOut">
              <a:rPr lang="en-IN" smtClean="0"/>
              <a:pPr/>
              <a:t>24-10-2022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3AA1946C-5EC6-40B9-B1E1-6F8D69705ABA}" type="slidenum">
              <a:rPr lang="en-IN" smtClean="0"/>
              <a:pPr/>
              <a:t>‹#›</a:t>
            </a:fld>
            <a:endParaRPr lang="en-IN" dirty="0"/>
          </a:p>
        </p:txBody>
      </p:sp>
    </p:spTree>
    <p:extLst>
      <p:ext uri="{BB962C8B-B14F-4D97-AF65-F5344CB8AC3E}">
        <p14:creationId xmlns:p14="http://schemas.microsoft.com/office/powerpoint/2010/main" val="3240417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91E7D61F-3F53-411E-9C96-4A689EC75B08}" type="datetimeFigureOut">
              <a:rPr lang="en-IN" smtClean="0"/>
              <a:pPr/>
              <a:t>24-10-2022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AA1946C-5EC6-40B9-B1E1-6F8D69705ABA}" type="slidenum">
              <a:rPr lang="en-IN" smtClean="0"/>
              <a:pPr/>
              <a:t>‹#›</a:t>
            </a:fld>
            <a:endParaRPr lang="en-IN" dirty="0"/>
          </a:p>
        </p:txBody>
      </p:sp>
    </p:spTree>
    <p:extLst>
      <p:ext uri="{BB962C8B-B14F-4D97-AF65-F5344CB8AC3E}">
        <p14:creationId xmlns:p14="http://schemas.microsoft.com/office/powerpoint/2010/main" val="1010221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91E7D61F-3F53-411E-9C96-4A689EC75B08}" type="datetimeFigureOut">
              <a:rPr lang="en-IN" smtClean="0"/>
              <a:pPr/>
              <a:t>24-10-2022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AA1946C-5EC6-40B9-B1E1-6F8D69705ABA}" type="slidenum">
              <a:rPr lang="en-IN" smtClean="0"/>
              <a:pPr/>
              <a:t>‹#›</a:t>
            </a:fld>
            <a:endParaRPr lang="en-IN" dirty="0"/>
          </a:p>
        </p:txBody>
      </p:sp>
    </p:spTree>
    <p:extLst>
      <p:ext uri="{BB962C8B-B14F-4D97-AF65-F5344CB8AC3E}">
        <p14:creationId xmlns:p14="http://schemas.microsoft.com/office/powerpoint/2010/main" val="757207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568F82-C2CA-4230-B746-3EB2FE948D6B}" type="datetimeFigureOut">
              <a:rPr lang="en-IN" smtClean="0"/>
              <a:pPr/>
              <a:t>24-10-2022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BF568F82-C2CA-4230-B746-3EB2FE948D6B}" type="datetimeFigureOut">
              <a:rPr lang="en-IN" smtClean="0"/>
              <a:pPr/>
              <a:t>24-10-2022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F568F82-C2CA-4230-B746-3EB2FE948D6B}" type="datetimeFigureOut">
              <a:rPr lang="en-IN" smtClean="0"/>
              <a:pPr/>
              <a:t>24-10-2022</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F568F82-C2CA-4230-B746-3EB2FE948D6B}" type="datetimeFigureOut">
              <a:rPr lang="en-IN" smtClean="0"/>
              <a:pPr/>
              <a:t>24-10-2022</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68F82-C2CA-4230-B746-3EB2FE948D6B}" type="datetimeFigureOut">
              <a:rPr lang="en-IN" smtClean="0"/>
              <a:pPr/>
              <a:t>24-10-2022</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568F82-C2CA-4230-B746-3EB2FE948D6B}" type="datetimeFigureOut">
              <a:rPr lang="en-IN" smtClean="0"/>
              <a:pPr/>
              <a:t>24-10-2022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568F82-C2CA-4230-B746-3EB2FE948D6B}" type="datetimeFigureOut">
              <a:rPr lang="en-IN" smtClean="0"/>
              <a:pPr/>
              <a:t>24-10-2022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68F82-C2CA-4230-B746-3EB2FE948D6B}" type="datetimeFigureOut">
              <a:rPr lang="en-IN" smtClean="0"/>
              <a:pPr/>
              <a:t>24-10-2022</a:t>
            </a:fld>
            <a:endParaRPr lang="en-IN"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13E2D8-89F1-436A-9FDE-BC1DD96930D9}"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7D61F-3F53-411E-9C96-4A689EC75B08}" type="datetimeFigureOut">
              <a:rPr lang="en-IN" smtClean="0"/>
              <a:pPr/>
              <a:t>24-10-2022</a:t>
            </a:fld>
            <a:endParaRPr lang="en-IN"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A1946C-5EC6-40B9-B1E1-6F8D69705ABA}" type="slidenum">
              <a:rPr lang="en-IN" smtClean="0"/>
              <a:pPr/>
              <a:t>‹#›</a:t>
            </a:fld>
            <a:endParaRPr lang="en-IN" dirty="0"/>
          </a:p>
        </p:txBody>
      </p:sp>
    </p:spTree>
    <p:extLst>
      <p:ext uri="{BB962C8B-B14F-4D97-AF65-F5344CB8AC3E}">
        <p14:creationId xmlns:p14="http://schemas.microsoft.com/office/powerpoint/2010/main" val="3662083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0.tiff"/><Relationship Id="rId3" Type="http://schemas.openxmlformats.org/officeDocument/2006/relationships/notesSlide" Target="../notesSlides/notesSlide1.xml"/><Relationship Id="rId7" Type="http://schemas.openxmlformats.org/officeDocument/2006/relationships/image" Target="../media/image4.tiff"/><Relationship Id="rId12" Type="http://schemas.openxmlformats.org/officeDocument/2006/relationships/image" Target="../media/image9.tif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tiff"/><Relationship Id="rId11" Type="http://schemas.openxmlformats.org/officeDocument/2006/relationships/image" Target="../media/image8.tiff"/><Relationship Id="rId5" Type="http://schemas.openxmlformats.org/officeDocument/2006/relationships/image" Target="../media/image2.tiff"/><Relationship Id="rId10" Type="http://schemas.openxmlformats.org/officeDocument/2006/relationships/image" Target="../media/image7.tiff"/><Relationship Id="rId4" Type="http://schemas.openxmlformats.org/officeDocument/2006/relationships/image" Target="../media/image1.tiff"/><Relationship Id="rId9" Type="http://schemas.openxmlformats.org/officeDocument/2006/relationships/image" Target="../media/image6.tiff"/><Relationship Id="rId14" Type="http://schemas.openxmlformats.org/officeDocument/2006/relationships/image" Target="../media/image11.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image" Target="../media/image30.tiff"/><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1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33.jpeg"/><Relationship Id="rId5" Type="http://schemas.openxmlformats.org/officeDocument/2006/relationships/slide" Target="slide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2.xml"/><Relationship Id="rId7"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3.xml"/><Relationship Id="rId7"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4.xml"/><Relationship Id="rId7"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0.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5.xml"/><Relationship Id="rId7"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9.xml"/><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6.jpeg"/><Relationship Id="rId5" Type="http://schemas.openxmlformats.org/officeDocument/2006/relationships/image" Target="../media/image12.jpeg"/><Relationship Id="rId4" Type="http://schemas.openxmlformats.org/officeDocument/2006/relationships/image" Target="../media/image25.jpe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768CEDB-AA6E-054C-873F-49C840B2D119}"/>
              </a:ext>
            </a:extLst>
          </p:cNvPr>
          <p:cNvSpPr/>
          <p:nvPr/>
        </p:nvSpPr>
        <p:spPr>
          <a:xfrm>
            <a:off x="0" y="0"/>
            <a:ext cx="9144000"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22D2029-981E-724B-8B42-DE9028D0146D}"/>
              </a:ext>
            </a:extLst>
          </p:cNvPr>
          <p:cNvPicPr>
            <a:picLocks noChangeAspect="1"/>
          </p:cNvPicPr>
          <p:nvPr/>
        </p:nvPicPr>
        <p:blipFill rotWithShape="1">
          <a:blip r:embed="rId4"/>
          <a:srcRect t="7868"/>
          <a:stretch/>
        </p:blipFill>
        <p:spPr>
          <a:xfrm>
            <a:off x="4886475" y="0"/>
            <a:ext cx="8640960" cy="7066283"/>
          </a:xfrm>
          <a:prstGeom prst="rect">
            <a:avLst/>
          </a:prstGeom>
        </p:spPr>
      </p:pic>
      <p:pic>
        <p:nvPicPr>
          <p:cNvPr id="17" name="Picture 16">
            <a:extLst>
              <a:ext uri="{FF2B5EF4-FFF2-40B4-BE49-F238E27FC236}">
                <a16:creationId xmlns:a16="http://schemas.microsoft.com/office/drawing/2014/main" id="{BB1C31C6-2C9B-7742-8145-26BDDFD2216F}"/>
              </a:ext>
            </a:extLst>
          </p:cNvPr>
          <p:cNvPicPr>
            <a:picLocks noChangeAspect="1"/>
          </p:cNvPicPr>
          <p:nvPr/>
        </p:nvPicPr>
        <p:blipFill>
          <a:blip r:embed="rId5">
            <a:clrChange>
              <a:clrFrom>
                <a:srgbClr val="FFFFFF">
                  <a:alpha val="99608"/>
                </a:srgbClr>
              </a:clrFrom>
              <a:clrTo>
                <a:srgbClr val="FFFFFF">
                  <a:alpha val="0"/>
                </a:srgbClr>
              </a:clrTo>
            </a:clrChange>
          </a:blip>
          <a:stretch>
            <a:fillRect/>
          </a:stretch>
        </p:blipFill>
        <p:spPr>
          <a:xfrm>
            <a:off x="1885598" y="2944"/>
            <a:ext cx="2379073" cy="1659819"/>
          </a:xfrm>
          <a:prstGeom prst="rect">
            <a:avLst/>
          </a:prstGeom>
        </p:spPr>
      </p:pic>
      <p:pic>
        <p:nvPicPr>
          <p:cNvPr id="18" name="Picture 17">
            <a:extLst>
              <a:ext uri="{FF2B5EF4-FFF2-40B4-BE49-F238E27FC236}">
                <a16:creationId xmlns:a16="http://schemas.microsoft.com/office/drawing/2014/main" id="{1E16DF89-AE39-214C-813E-0580FE28800A}"/>
              </a:ext>
            </a:extLst>
          </p:cNvPr>
          <p:cNvPicPr>
            <a:picLocks noChangeAspect="1"/>
          </p:cNvPicPr>
          <p:nvPr/>
        </p:nvPicPr>
        <p:blipFill>
          <a:blip r:embed="rId6">
            <a:clrChange>
              <a:clrFrom>
                <a:srgbClr val="FFFFFF">
                  <a:alpha val="99608"/>
                </a:srgbClr>
              </a:clrFrom>
              <a:clrTo>
                <a:srgbClr val="FFFFFF">
                  <a:alpha val="0"/>
                </a:srgbClr>
              </a:clrTo>
            </a:clrChange>
          </a:blip>
          <a:stretch>
            <a:fillRect/>
          </a:stretch>
        </p:blipFill>
        <p:spPr>
          <a:xfrm>
            <a:off x="2041354" y="2952654"/>
            <a:ext cx="1733587" cy="1549163"/>
          </a:xfrm>
          <a:prstGeom prst="rect">
            <a:avLst/>
          </a:prstGeom>
        </p:spPr>
      </p:pic>
      <p:pic>
        <p:nvPicPr>
          <p:cNvPr id="19" name="Picture 18">
            <a:extLst>
              <a:ext uri="{FF2B5EF4-FFF2-40B4-BE49-F238E27FC236}">
                <a16:creationId xmlns:a16="http://schemas.microsoft.com/office/drawing/2014/main" id="{A28AAA63-FC7E-1942-B1E6-1BD7201A9EA8}"/>
              </a:ext>
            </a:extLst>
          </p:cNvPr>
          <p:cNvPicPr>
            <a:picLocks noChangeAspect="1"/>
          </p:cNvPicPr>
          <p:nvPr/>
        </p:nvPicPr>
        <p:blipFill>
          <a:blip r:embed="rId7">
            <a:clrChange>
              <a:clrFrom>
                <a:srgbClr val="FFFFFF">
                  <a:alpha val="99608"/>
                </a:srgbClr>
              </a:clrFrom>
              <a:clrTo>
                <a:srgbClr val="FFFFFF">
                  <a:alpha val="0"/>
                </a:srgbClr>
              </a:clrTo>
            </a:clrChange>
          </a:blip>
          <a:stretch>
            <a:fillRect/>
          </a:stretch>
        </p:blipFill>
        <p:spPr>
          <a:xfrm>
            <a:off x="-269376" y="2944"/>
            <a:ext cx="1936455" cy="1825800"/>
          </a:xfrm>
          <a:prstGeom prst="rect">
            <a:avLst/>
          </a:prstGeom>
        </p:spPr>
      </p:pic>
      <p:pic>
        <p:nvPicPr>
          <p:cNvPr id="20" name="Picture 19">
            <a:extLst>
              <a:ext uri="{FF2B5EF4-FFF2-40B4-BE49-F238E27FC236}">
                <a16:creationId xmlns:a16="http://schemas.microsoft.com/office/drawing/2014/main" id="{008CA553-AB8A-674C-A735-5C2C8EEB42AA}"/>
              </a:ext>
            </a:extLst>
          </p:cNvPr>
          <p:cNvPicPr>
            <a:picLocks noChangeAspect="1"/>
          </p:cNvPicPr>
          <p:nvPr/>
        </p:nvPicPr>
        <p:blipFill>
          <a:blip r:embed="rId8">
            <a:clrChange>
              <a:clrFrom>
                <a:srgbClr val="FFFFFF">
                  <a:alpha val="99608"/>
                </a:srgbClr>
              </a:clrFrom>
              <a:clrTo>
                <a:srgbClr val="FFFFFF">
                  <a:alpha val="0"/>
                </a:srgbClr>
              </a:clrTo>
            </a:clrChange>
          </a:blip>
          <a:stretch>
            <a:fillRect/>
          </a:stretch>
        </p:blipFill>
        <p:spPr>
          <a:xfrm>
            <a:off x="26443" y="1865090"/>
            <a:ext cx="2194649" cy="1825800"/>
          </a:xfrm>
          <a:prstGeom prst="rect">
            <a:avLst/>
          </a:prstGeom>
        </p:spPr>
      </p:pic>
      <p:pic>
        <p:nvPicPr>
          <p:cNvPr id="21" name="Picture 20">
            <a:extLst>
              <a:ext uri="{FF2B5EF4-FFF2-40B4-BE49-F238E27FC236}">
                <a16:creationId xmlns:a16="http://schemas.microsoft.com/office/drawing/2014/main" id="{9BC1B046-291C-D34B-A5D6-342F5CD17D2A}"/>
              </a:ext>
            </a:extLst>
          </p:cNvPr>
          <p:cNvPicPr>
            <a:picLocks noChangeAspect="1"/>
          </p:cNvPicPr>
          <p:nvPr/>
        </p:nvPicPr>
        <p:blipFill>
          <a:blip r:embed="rId9">
            <a:clrChange>
              <a:clrFrom>
                <a:srgbClr val="FFFFFF">
                  <a:alpha val="99608"/>
                </a:srgbClr>
              </a:clrFrom>
              <a:clrTo>
                <a:srgbClr val="FFFFFF">
                  <a:alpha val="0"/>
                </a:srgbClr>
              </a:clrTo>
            </a:clrChange>
          </a:blip>
          <a:stretch>
            <a:fillRect/>
          </a:stretch>
        </p:blipFill>
        <p:spPr>
          <a:xfrm>
            <a:off x="26443" y="4005064"/>
            <a:ext cx="2606833" cy="1525480"/>
          </a:xfrm>
          <a:prstGeom prst="rect">
            <a:avLst/>
          </a:prstGeom>
        </p:spPr>
      </p:pic>
      <p:pic>
        <p:nvPicPr>
          <p:cNvPr id="22" name="Picture 21">
            <a:extLst>
              <a:ext uri="{FF2B5EF4-FFF2-40B4-BE49-F238E27FC236}">
                <a16:creationId xmlns:a16="http://schemas.microsoft.com/office/drawing/2014/main" id="{6B1D994C-4E49-6141-9C1F-FCA325E7111B}"/>
              </a:ext>
            </a:extLst>
          </p:cNvPr>
          <p:cNvPicPr>
            <a:picLocks noChangeAspect="1"/>
          </p:cNvPicPr>
          <p:nvPr/>
        </p:nvPicPr>
        <p:blipFill>
          <a:blip r:embed="rId10"/>
          <a:stretch>
            <a:fillRect/>
          </a:stretch>
        </p:blipFill>
        <p:spPr>
          <a:xfrm>
            <a:off x="7059621" y="3209926"/>
            <a:ext cx="2171116" cy="1874212"/>
          </a:xfrm>
          <a:prstGeom prst="rect">
            <a:avLst/>
          </a:prstGeom>
        </p:spPr>
      </p:pic>
      <p:pic>
        <p:nvPicPr>
          <p:cNvPr id="23" name="Picture 22">
            <a:extLst>
              <a:ext uri="{FF2B5EF4-FFF2-40B4-BE49-F238E27FC236}">
                <a16:creationId xmlns:a16="http://schemas.microsoft.com/office/drawing/2014/main" id="{8C9F59D1-2C39-7345-893C-D4519B9728C0}"/>
              </a:ext>
            </a:extLst>
          </p:cNvPr>
          <p:cNvPicPr>
            <a:picLocks noChangeAspect="1"/>
          </p:cNvPicPr>
          <p:nvPr/>
        </p:nvPicPr>
        <p:blipFill>
          <a:blip r:embed="rId11"/>
          <a:stretch>
            <a:fillRect/>
          </a:stretch>
        </p:blipFill>
        <p:spPr>
          <a:xfrm>
            <a:off x="5375372" y="2234501"/>
            <a:ext cx="2436988" cy="1430406"/>
          </a:xfrm>
          <a:prstGeom prst="rect">
            <a:avLst/>
          </a:prstGeom>
        </p:spPr>
      </p:pic>
      <p:pic>
        <p:nvPicPr>
          <p:cNvPr id="24" name="Picture 23">
            <a:extLst>
              <a:ext uri="{FF2B5EF4-FFF2-40B4-BE49-F238E27FC236}">
                <a16:creationId xmlns:a16="http://schemas.microsoft.com/office/drawing/2014/main" id="{9A826D9F-9F64-C945-83A9-47F42B035F55}"/>
              </a:ext>
            </a:extLst>
          </p:cNvPr>
          <p:cNvPicPr>
            <a:picLocks noChangeAspect="1"/>
          </p:cNvPicPr>
          <p:nvPr/>
        </p:nvPicPr>
        <p:blipFill>
          <a:blip r:embed="rId12"/>
          <a:stretch>
            <a:fillRect/>
          </a:stretch>
        </p:blipFill>
        <p:spPr>
          <a:xfrm>
            <a:off x="7224438" y="1268760"/>
            <a:ext cx="2172097" cy="1554021"/>
          </a:xfrm>
          <a:prstGeom prst="rect">
            <a:avLst/>
          </a:prstGeom>
        </p:spPr>
      </p:pic>
      <p:pic>
        <p:nvPicPr>
          <p:cNvPr id="25" name="Picture 24">
            <a:extLst>
              <a:ext uri="{FF2B5EF4-FFF2-40B4-BE49-F238E27FC236}">
                <a16:creationId xmlns:a16="http://schemas.microsoft.com/office/drawing/2014/main" id="{80C0E127-F678-BC4A-823D-099DBDEA2C66}"/>
              </a:ext>
            </a:extLst>
          </p:cNvPr>
          <p:cNvPicPr>
            <a:picLocks noChangeAspect="1"/>
          </p:cNvPicPr>
          <p:nvPr/>
        </p:nvPicPr>
        <p:blipFill>
          <a:blip r:embed="rId13"/>
          <a:stretch>
            <a:fillRect/>
          </a:stretch>
        </p:blipFill>
        <p:spPr>
          <a:xfrm>
            <a:off x="5561807" y="3693427"/>
            <a:ext cx="1818540" cy="1688646"/>
          </a:xfrm>
          <a:prstGeom prst="rect">
            <a:avLst/>
          </a:prstGeom>
        </p:spPr>
      </p:pic>
      <p:pic>
        <p:nvPicPr>
          <p:cNvPr id="26" name="Picture 25">
            <a:extLst>
              <a:ext uri="{FF2B5EF4-FFF2-40B4-BE49-F238E27FC236}">
                <a16:creationId xmlns:a16="http://schemas.microsoft.com/office/drawing/2014/main" id="{E04C9D93-3EC9-834D-818D-30127775EBF2}"/>
              </a:ext>
            </a:extLst>
          </p:cNvPr>
          <p:cNvPicPr>
            <a:picLocks noChangeAspect="1"/>
          </p:cNvPicPr>
          <p:nvPr/>
        </p:nvPicPr>
        <p:blipFill>
          <a:blip r:embed="rId14"/>
          <a:stretch>
            <a:fillRect/>
          </a:stretch>
        </p:blipFill>
        <p:spPr>
          <a:xfrm>
            <a:off x="5637570" y="32607"/>
            <a:ext cx="2462822" cy="1296221"/>
          </a:xfrm>
          <a:prstGeom prst="rect">
            <a:avLst/>
          </a:prstGeom>
        </p:spPr>
      </p:pic>
      <p:sp>
        <p:nvSpPr>
          <p:cNvPr id="27" name="TextBox 26">
            <a:extLst>
              <a:ext uri="{FF2B5EF4-FFF2-40B4-BE49-F238E27FC236}">
                <a16:creationId xmlns:a16="http://schemas.microsoft.com/office/drawing/2014/main" id="{67D4DCA5-8679-BF4B-A06E-DEB08885FF35}"/>
              </a:ext>
            </a:extLst>
          </p:cNvPr>
          <p:cNvSpPr txBox="1"/>
          <p:nvPr/>
        </p:nvSpPr>
        <p:spPr>
          <a:xfrm>
            <a:off x="0" y="5408056"/>
            <a:ext cx="9180512" cy="1477328"/>
          </a:xfrm>
          <a:prstGeom prst="rect">
            <a:avLst/>
          </a:prstGeom>
          <a:solidFill>
            <a:srgbClr val="F5F5F5">
              <a:alpha val="80000"/>
            </a:srgbClr>
          </a:solidFill>
        </p:spPr>
        <p:txBody>
          <a:bodyPr wrap="square" lIns="0" tIns="0" rIns="0" bIns="0" rtlCol="0">
            <a:spAutoFit/>
          </a:bodyPr>
          <a:lstStyle/>
          <a:p>
            <a:pPr algn="ctr"/>
            <a:r>
              <a:rPr lang="en-US" sz="9600" dirty="0">
                <a:solidFill>
                  <a:srgbClr val="328199"/>
                </a:solidFill>
                <a:latin typeface="Mistral" panose="03090702030407020403" pitchFamily="66" charset="0"/>
                <a:cs typeface="Segoe UI" panose="020B0502040204020203" pitchFamily="34" charset="0"/>
              </a:rPr>
              <a:t>Work</a:t>
            </a:r>
            <a:r>
              <a:rPr lang="en-US" sz="9600" dirty="0">
                <a:solidFill>
                  <a:srgbClr val="F3AF41"/>
                </a:solidFill>
                <a:latin typeface="Mistral" panose="03090702030407020403" pitchFamily="66" charset="0"/>
                <a:cs typeface="Segoe UI" panose="020B0502040204020203" pitchFamily="34" charset="0"/>
              </a:rPr>
              <a:t>-</a:t>
            </a:r>
            <a:r>
              <a:rPr lang="en-US" sz="9600" dirty="0">
                <a:solidFill>
                  <a:srgbClr val="EE595B"/>
                </a:solidFill>
                <a:latin typeface="Mistral" panose="03090702030407020403" pitchFamily="66" charset="0"/>
                <a:cs typeface="Segoe UI" panose="020B0502040204020203" pitchFamily="34" charset="0"/>
              </a:rPr>
              <a:t>Life </a:t>
            </a:r>
            <a:r>
              <a:rPr lang="en-US" sz="9600" dirty="0">
                <a:solidFill>
                  <a:srgbClr val="ACB839"/>
                </a:solidFill>
                <a:latin typeface="Mistral" panose="03090702030407020403" pitchFamily="66" charset="0"/>
                <a:cs typeface="Segoe UI" panose="020B0502040204020203" pitchFamily="34" charset="0"/>
              </a:rPr>
              <a:t>Balance</a:t>
            </a:r>
          </a:p>
        </p:txBody>
      </p:sp>
    </p:spTree>
    <p:custDataLst>
      <p:tags r:id="rId1"/>
    </p:custDataLst>
    <p:extLst>
      <p:ext uri="{BB962C8B-B14F-4D97-AF65-F5344CB8AC3E}">
        <p14:creationId xmlns:p14="http://schemas.microsoft.com/office/powerpoint/2010/main" val="1680274967"/>
      </p:ext>
    </p:extLst>
  </p:cSld>
  <p:clrMapOvr>
    <a:masterClrMapping/>
  </p:clrMapOvr>
  <mc:AlternateContent xmlns:mc="http://schemas.openxmlformats.org/markup-compatibility/2006">
    <mc:Choice xmlns:p14="http://schemas.microsoft.com/office/powerpoint/2010/main" Requires="p14">
      <p:transition spd="med" p14:dur="700" advClick="0" advTm="27000">
        <p:fade/>
      </p:transition>
    </mc:Choice>
    <mc:Fallback>
      <p:transition spd="med"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1000"/>
                                        <p:tgtEl>
                                          <p:spTgt spid="15"/>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1000"/>
                                        <p:tgtEl>
                                          <p:spTgt spid="19"/>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1000"/>
                                        <p:tgtEl>
                                          <p:spTgt spid="18"/>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1000"/>
                                        <p:tgtEl>
                                          <p:spTgt spid="17"/>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1000"/>
                                        <p:tgtEl>
                                          <p:spTgt spid="21"/>
                                        </p:tgtEl>
                                      </p:cBhvr>
                                    </p:animEffect>
                                  </p:childTnLst>
                                </p:cTn>
                              </p:par>
                            </p:childTnLst>
                          </p:cTn>
                        </p:par>
                        <p:par>
                          <p:cTn id="24" fill="hold">
                            <p:stCondLst>
                              <p:cond delay="5000"/>
                            </p:stCondLst>
                            <p:childTnLst>
                              <p:par>
                                <p:cTn id="25" presetID="9"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1000"/>
                                        <p:tgtEl>
                                          <p:spTgt spid="20"/>
                                        </p:tgtEl>
                                      </p:cBhvr>
                                    </p:animEffect>
                                  </p:childTnLst>
                                </p:cTn>
                              </p:par>
                            </p:childTnLst>
                          </p:cTn>
                        </p:par>
                        <p:par>
                          <p:cTn id="28" fill="hold">
                            <p:stCondLst>
                              <p:cond delay="6000"/>
                            </p:stCondLst>
                            <p:childTnLst>
                              <p:par>
                                <p:cTn id="29" presetID="0" presetClass="path" presetSubtype="0" accel="50000" decel="50000" fill="hold" nodeType="afterEffect">
                                  <p:stCondLst>
                                    <p:cond delay="0"/>
                                  </p:stCondLst>
                                  <p:childTnLst>
                                    <p:animMotion origin="layout" path="M -8.33333E-7 3.7037E-6 L -0.51753 -0.01297 " pathEditMode="relative" rAng="0" ptsTypes="AA">
                                      <p:cBhvr>
                                        <p:cTn id="30" dur="1750" fill="hold"/>
                                        <p:tgtEl>
                                          <p:spTgt spid="15"/>
                                        </p:tgtEl>
                                        <p:attrNameLst>
                                          <p:attrName>ppt_x</p:attrName>
                                          <p:attrName>ppt_y</p:attrName>
                                        </p:attrNameLst>
                                      </p:cBhvr>
                                      <p:rCtr x="-25885" y="-648"/>
                                    </p:animMotion>
                                  </p:childTnLst>
                                </p:cTn>
                              </p:par>
                            </p:childTnLst>
                          </p:cTn>
                        </p:par>
                        <p:par>
                          <p:cTn id="31" fill="hold">
                            <p:stCondLst>
                              <p:cond delay="7750"/>
                            </p:stCondLst>
                            <p:childTnLst>
                              <p:par>
                                <p:cTn id="32" presetID="9" presetClass="entr" presetSubtype="0"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dissolve">
                                      <p:cBhvr>
                                        <p:cTn id="34" dur="1000"/>
                                        <p:tgtEl>
                                          <p:spTgt spid="26"/>
                                        </p:tgtEl>
                                      </p:cBhvr>
                                    </p:animEffect>
                                  </p:childTnLst>
                                </p:cTn>
                              </p:par>
                              <p:par>
                                <p:cTn id="35" presetID="9" presetClass="entr" presetSubtype="0" fill="hold" nodeType="withEffect">
                                  <p:stCondLst>
                                    <p:cond delay="75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1000"/>
                                        <p:tgtEl>
                                          <p:spTgt spid="22"/>
                                        </p:tgtEl>
                                      </p:cBhvr>
                                    </p:animEffect>
                                  </p:childTnLst>
                                </p:cTn>
                              </p:par>
                              <p:par>
                                <p:cTn id="38" presetID="9" presetClass="entr" presetSubtype="0" fill="hold" nodeType="withEffect">
                                  <p:stCondLst>
                                    <p:cond delay="150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1000"/>
                                        <p:tgtEl>
                                          <p:spTgt spid="24"/>
                                        </p:tgtEl>
                                      </p:cBhvr>
                                    </p:animEffect>
                                  </p:childTnLst>
                                </p:cTn>
                              </p:par>
                              <p:par>
                                <p:cTn id="41" presetID="9" presetClass="entr" presetSubtype="0" fill="hold" nodeType="withEffect">
                                  <p:stCondLst>
                                    <p:cond delay="2000"/>
                                  </p:stCondLst>
                                  <p:childTnLst>
                                    <p:set>
                                      <p:cBhvr>
                                        <p:cTn id="42" dur="1" fill="hold">
                                          <p:stCondLst>
                                            <p:cond delay="0"/>
                                          </p:stCondLst>
                                        </p:cTn>
                                        <p:tgtEl>
                                          <p:spTgt spid="25"/>
                                        </p:tgtEl>
                                        <p:attrNameLst>
                                          <p:attrName>style.visibility</p:attrName>
                                        </p:attrNameLst>
                                      </p:cBhvr>
                                      <p:to>
                                        <p:strVal val="visible"/>
                                      </p:to>
                                    </p:set>
                                    <p:animEffect transition="in" filter="dissolve">
                                      <p:cBhvr>
                                        <p:cTn id="43" dur="1000"/>
                                        <p:tgtEl>
                                          <p:spTgt spid="25"/>
                                        </p:tgtEl>
                                      </p:cBhvr>
                                    </p:animEffect>
                                  </p:childTnLst>
                                </p:cTn>
                              </p:par>
                              <p:par>
                                <p:cTn id="44" presetID="9" presetClass="entr" presetSubtype="0" fill="hold" nodeType="withEffect">
                                  <p:stCondLst>
                                    <p:cond delay="2750"/>
                                  </p:stCondLst>
                                  <p:childTnLst>
                                    <p:set>
                                      <p:cBhvr>
                                        <p:cTn id="45" dur="1" fill="hold">
                                          <p:stCondLst>
                                            <p:cond delay="0"/>
                                          </p:stCondLst>
                                        </p:cTn>
                                        <p:tgtEl>
                                          <p:spTgt spid="23"/>
                                        </p:tgtEl>
                                        <p:attrNameLst>
                                          <p:attrName>style.visibility</p:attrName>
                                        </p:attrNameLst>
                                      </p:cBhvr>
                                      <p:to>
                                        <p:strVal val="visible"/>
                                      </p:to>
                                    </p:set>
                                    <p:animEffect transition="in" filter="dissolve">
                                      <p:cBhvr>
                                        <p:cTn id="46" dur="1000"/>
                                        <p:tgtEl>
                                          <p:spTgt spid="23"/>
                                        </p:tgtEl>
                                      </p:cBhvr>
                                    </p:animEffect>
                                  </p:childTnLst>
                                </p:cTn>
                              </p:par>
                            </p:childTnLst>
                          </p:cTn>
                        </p:par>
                        <p:par>
                          <p:cTn id="47" fill="hold">
                            <p:stCondLst>
                              <p:cond delay="11500"/>
                            </p:stCondLst>
                            <p:childTnLst>
                              <p:par>
                                <p:cTn id="48" presetID="2" presetClass="entr" presetSubtype="4" fill="hold" grpId="1" nodeType="after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1000" fill="hold"/>
                                        <p:tgtEl>
                                          <p:spTgt spid="27"/>
                                        </p:tgtEl>
                                        <p:attrNameLst>
                                          <p:attrName>ppt_x</p:attrName>
                                        </p:attrNameLst>
                                      </p:cBhvr>
                                      <p:tavLst>
                                        <p:tav tm="0">
                                          <p:val>
                                            <p:strVal val="#ppt_x"/>
                                          </p:val>
                                        </p:tav>
                                        <p:tav tm="100000">
                                          <p:val>
                                            <p:strVal val="#ppt_x"/>
                                          </p:val>
                                        </p:tav>
                                      </p:tavLst>
                                    </p:anim>
                                    <p:anim calcmode="lin" valueType="num">
                                      <p:cBhvr additive="base">
                                        <p:cTn id="51"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684FFD-0A24-A749-A188-BCF28D47DA40}"/>
              </a:ext>
            </a:extLst>
          </p:cNvPr>
          <p:cNvGrpSpPr/>
          <p:nvPr/>
        </p:nvGrpSpPr>
        <p:grpSpPr>
          <a:xfrm>
            <a:off x="0" y="0"/>
            <a:ext cx="9144000" cy="881336"/>
            <a:chOff x="0" y="0"/>
            <a:chExt cx="9144000" cy="881336"/>
          </a:xfrm>
        </p:grpSpPr>
        <p:sp>
          <p:nvSpPr>
            <p:cNvPr id="3" name="Rectangle 2">
              <a:extLst>
                <a:ext uri="{FF2B5EF4-FFF2-40B4-BE49-F238E27FC236}">
                  <a16:creationId xmlns:a16="http://schemas.microsoft.com/office/drawing/2014/main" id="{6EEF029F-42C7-BE47-B61A-0AAF0CE6B247}"/>
                </a:ext>
              </a:extLst>
            </p:cNvPr>
            <p:cNvSpPr/>
            <p:nvPr/>
          </p:nvSpPr>
          <p:spPr>
            <a:xfrm>
              <a:off x="12328" y="0"/>
              <a:ext cx="9131672" cy="8813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857E4180-1EF9-8B4D-BB34-B91A397A0B00}"/>
                </a:ext>
              </a:extLst>
            </p:cNvPr>
            <p:cNvGrpSpPr/>
            <p:nvPr/>
          </p:nvGrpSpPr>
          <p:grpSpPr>
            <a:xfrm>
              <a:off x="0" y="0"/>
              <a:ext cx="9144000" cy="881336"/>
              <a:chOff x="0" y="0"/>
              <a:chExt cx="9144000" cy="881336"/>
            </a:xfrm>
          </p:grpSpPr>
          <p:pic>
            <p:nvPicPr>
              <p:cNvPr id="8" name="Picture 7">
                <a:extLst>
                  <a:ext uri="{FF2B5EF4-FFF2-40B4-BE49-F238E27FC236}">
                    <a16:creationId xmlns:a16="http://schemas.microsoft.com/office/drawing/2014/main" id="{0B1D5653-E327-7E46-AE84-B6883081C0D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1101" b="60500"/>
              <a:stretch/>
            </p:blipFill>
            <p:spPr>
              <a:xfrm>
                <a:off x="12328" y="0"/>
                <a:ext cx="9131672"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Strategies to Improve Work-Life Balance</a:t>
                  </a:r>
                </a:p>
              </p:txBody>
            </p:sp>
          </p:grpSp>
        </p:grpSp>
      </p:grpSp>
      <p:sp>
        <p:nvSpPr>
          <p:cNvPr id="9" name="TextBox 8">
            <a:extLst>
              <a:ext uri="{FF2B5EF4-FFF2-40B4-BE49-F238E27FC236}">
                <a16:creationId xmlns:a16="http://schemas.microsoft.com/office/drawing/2014/main" id="{A093F34B-113D-7949-8E7E-C52CFE06A4C8}"/>
              </a:ext>
            </a:extLst>
          </p:cNvPr>
          <p:cNvSpPr txBox="1"/>
          <p:nvPr/>
        </p:nvSpPr>
        <p:spPr>
          <a:xfrm>
            <a:off x="683568" y="973177"/>
            <a:ext cx="39183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black"/>
                </a:solidFill>
                <a:effectLst/>
                <a:uLnTx/>
                <a:uFillTx/>
                <a:latin typeface="Calibri"/>
                <a:ea typeface="+mn-ea"/>
                <a:cs typeface="+mn-cs"/>
              </a:rPr>
              <a:t>The following are a few strategies for promoting healthy work-life balance in your organization:</a:t>
            </a:r>
          </a:p>
        </p:txBody>
      </p:sp>
      <p:pic>
        <p:nvPicPr>
          <p:cNvPr id="10" name="Picture 9">
            <a:extLst>
              <a:ext uri="{FF2B5EF4-FFF2-40B4-BE49-F238E27FC236}">
                <a16:creationId xmlns:a16="http://schemas.microsoft.com/office/drawing/2014/main" id="{62DE2FDE-4884-A24D-84F8-2CDE72EB7E5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83968" y="692696"/>
            <a:ext cx="4968552" cy="6336704"/>
          </a:xfrm>
          <a:prstGeom prst="rect">
            <a:avLst/>
          </a:prstGeom>
        </p:spPr>
      </p:pic>
      <p:sp>
        <p:nvSpPr>
          <p:cNvPr id="13" name="Rectangle 12">
            <a:extLst>
              <a:ext uri="{FF2B5EF4-FFF2-40B4-BE49-F238E27FC236}">
                <a16:creationId xmlns:a16="http://schemas.microsoft.com/office/drawing/2014/main" id="{0661FD50-25D8-3249-9A5C-10190FCA75AB}"/>
              </a:ext>
            </a:extLst>
          </p:cNvPr>
          <p:cNvSpPr/>
          <p:nvPr/>
        </p:nvSpPr>
        <p:spPr>
          <a:xfrm>
            <a:off x="4798543" y="1556792"/>
            <a:ext cx="3949921" cy="504056"/>
          </a:xfrm>
          <a:prstGeom prst="rect">
            <a:avLst/>
          </a:prstGeom>
          <a:solidFill>
            <a:srgbClr val="F9C64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Involve your team members</a:t>
            </a:r>
          </a:p>
        </p:txBody>
      </p:sp>
      <p:sp>
        <p:nvSpPr>
          <p:cNvPr id="16" name="Rectangle 15">
            <a:extLst>
              <a:ext uri="{FF2B5EF4-FFF2-40B4-BE49-F238E27FC236}">
                <a16:creationId xmlns:a16="http://schemas.microsoft.com/office/drawing/2014/main" id="{C441A8D6-C047-EC40-A1AD-ED19B600F600}"/>
              </a:ext>
            </a:extLst>
          </p:cNvPr>
          <p:cNvSpPr/>
          <p:nvPr/>
        </p:nvSpPr>
        <p:spPr>
          <a:xfrm>
            <a:off x="4798543" y="2060848"/>
            <a:ext cx="3949921" cy="504056"/>
          </a:xfrm>
          <a:prstGeom prst="rect">
            <a:avLst/>
          </a:prstGeom>
          <a:solidFill>
            <a:srgbClr val="DEC8B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Encourage sharing</a:t>
            </a:r>
          </a:p>
        </p:txBody>
      </p:sp>
      <p:sp>
        <p:nvSpPr>
          <p:cNvPr id="19" name="Rectangle 18">
            <a:extLst>
              <a:ext uri="{FF2B5EF4-FFF2-40B4-BE49-F238E27FC236}">
                <a16:creationId xmlns:a16="http://schemas.microsoft.com/office/drawing/2014/main" id="{A6649362-7015-964D-A5C6-3833AE98FF86}"/>
              </a:ext>
            </a:extLst>
          </p:cNvPr>
          <p:cNvSpPr/>
          <p:nvPr/>
        </p:nvSpPr>
        <p:spPr>
          <a:xfrm>
            <a:off x="4798543" y="2564904"/>
            <a:ext cx="3949921" cy="504056"/>
          </a:xfrm>
          <a:prstGeom prst="rect">
            <a:avLst/>
          </a:prstGeom>
          <a:solidFill>
            <a:srgbClr val="F18788">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Encourage group work </a:t>
            </a:r>
          </a:p>
        </p:txBody>
      </p:sp>
      <p:sp>
        <p:nvSpPr>
          <p:cNvPr id="22" name="Rectangle 21">
            <a:extLst>
              <a:ext uri="{FF2B5EF4-FFF2-40B4-BE49-F238E27FC236}">
                <a16:creationId xmlns:a16="http://schemas.microsoft.com/office/drawing/2014/main" id="{795AA9D2-1563-D246-9443-5F1F92BE556A}"/>
              </a:ext>
            </a:extLst>
          </p:cNvPr>
          <p:cNvSpPr/>
          <p:nvPr/>
        </p:nvSpPr>
        <p:spPr>
          <a:xfrm>
            <a:off x="4788024" y="3068960"/>
            <a:ext cx="3949921" cy="504056"/>
          </a:xfrm>
          <a:prstGeom prst="rect">
            <a:avLst/>
          </a:prstGeom>
          <a:solidFill>
            <a:srgbClr val="ED406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Promote informal gatherings &amp; sharing </a:t>
            </a:r>
          </a:p>
        </p:txBody>
      </p:sp>
      <p:sp>
        <p:nvSpPr>
          <p:cNvPr id="27" name="Rectangle 26">
            <a:extLst>
              <a:ext uri="{FF2B5EF4-FFF2-40B4-BE49-F238E27FC236}">
                <a16:creationId xmlns:a16="http://schemas.microsoft.com/office/drawing/2014/main" id="{FEEAAE70-E7EB-BE4D-818F-AC2973F0B658}"/>
              </a:ext>
            </a:extLst>
          </p:cNvPr>
          <p:cNvSpPr/>
          <p:nvPr/>
        </p:nvSpPr>
        <p:spPr>
          <a:xfrm>
            <a:off x="4788024" y="3573016"/>
            <a:ext cx="3949921" cy="504056"/>
          </a:xfrm>
          <a:prstGeom prst="rect">
            <a:avLst/>
          </a:prstGeom>
          <a:solidFill>
            <a:srgbClr val="92348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Encourage effective communication</a:t>
            </a:r>
          </a:p>
        </p:txBody>
      </p:sp>
      <p:sp>
        <p:nvSpPr>
          <p:cNvPr id="30" name="Rectangle 29">
            <a:extLst>
              <a:ext uri="{FF2B5EF4-FFF2-40B4-BE49-F238E27FC236}">
                <a16:creationId xmlns:a16="http://schemas.microsoft.com/office/drawing/2014/main" id="{9A24096B-F117-6746-B6FA-7D7A6F6DBD2B}"/>
              </a:ext>
            </a:extLst>
          </p:cNvPr>
          <p:cNvSpPr/>
          <p:nvPr/>
        </p:nvSpPr>
        <p:spPr>
          <a:xfrm>
            <a:off x="4788024" y="4077072"/>
            <a:ext cx="3949921" cy="504056"/>
          </a:xfrm>
          <a:prstGeom prst="rect">
            <a:avLst/>
          </a:prstGeom>
          <a:solidFill>
            <a:srgbClr val="29749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Encourage transparency among employees </a:t>
            </a:r>
          </a:p>
        </p:txBody>
      </p:sp>
      <p:sp>
        <p:nvSpPr>
          <p:cNvPr id="33" name="Rectangle 32">
            <a:extLst>
              <a:ext uri="{FF2B5EF4-FFF2-40B4-BE49-F238E27FC236}">
                <a16:creationId xmlns:a16="http://schemas.microsoft.com/office/drawing/2014/main" id="{C753956B-EB25-884D-8B91-8F0F7BFD7C46}"/>
              </a:ext>
            </a:extLst>
          </p:cNvPr>
          <p:cNvSpPr/>
          <p:nvPr/>
        </p:nvSpPr>
        <p:spPr>
          <a:xfrm>
            <a:off x="4788024" y="4581128"/>
            <a:ext cx="3949921" cy="504056"/>
          </a:xfrm>
          <a:prstGeom prst="rect">
            <a:avLst/>
          </a:prstGeom>
          <a:solidFill>
            <a:srgbClr val="7FE1E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Conduct work-life balance trainings </a:t>
            </a:r>
          </a:p>
        </p:txBody>
      </p:sp>
      <p:sp>
        <p:nvSpPr>
          <p:cNvPr id="36" name="Rectangle 35">
            <a:extLst>
              <a:ext uri="{FF2B5EF4-FFF2-40B4-BE49-F238E27FC236}">
                <a16:creationId xmlns:a16="http://schemas.microsoft.com/office/drawing/2014/main" id="{18854738-69B5-004A-B75B-F640472BFB7A}"/>
              </a:ext>
            </a:extLst>
          </p:cNvPr>
          <p:cNvSpPr/>
          <p:nvPr/>
        </p:nvSpPr>
        <p:spPr>
          <a:xfrm>
            <a:off x="4788024" y="5085184"/>
            <a:ext cx="3949921" cy="504056"/>
          </a:xfrm>
          <a:prstGeom prst="rect">
            <a:avLst/>
          </a:prstGeom>
          <a:solidFill>
            <a:srgbClr val="A4D53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Organize parties</a:t>
            </a:r>
          </a:p>
        </p:txBody>
      </p:sp>
      <p:sp>
        <p:nvSpPr>
          <p:cNvPr id="39" name="Rectangle 38">
            <a:extLst>
              <a:ext uri="{FF2B5EF4-FFF2-40B4-BE49-F238E27FC236}">
                <a16:creationId xmlns:a16="http://schemas.microsoft.com/office/drawing/2014/main" id="{DA325FEA-87D3-FC42-9BE3-0969144AC309}"/>
              </a:ext>
            </a:extLst>
          </p:cNvPr>
          <p:cNvSpPr/>
          <p:nvPr/>
        </p:nvSpPr>
        <p:spPr>
          <a:xfrm>
            <a:off x="4788024" y="5589240"/>
            <a:ext cx="3949921" cy="504056"/>
          </a:xfrm>
          <a:prstGeom prst="rect">
            <a:avLst/>
          </a:prstGeom>
          <a:solidFill>
            <a:srgbClr val="7F7F7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Offer work-life balance options</a:t>
            </a:r>
          </a:p>
        </p:txBody>
      </p:sp>
      <p:pic>
        <p:nvPicPr>
          <p:cNvPr id="25" name="Picture 24">
            <a:extLst>
              <a:ext uri="{FF2B5EF4-FFF2-40B4-BE49-F238E27FC236}">
                <a16:creationId xmlns:a16="http://schemas.microsoft.com/office/drawing/2014/main" id="{A9125E87-02BA-4D09-805E-88D130E25E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1326498964"/>
      </p:ext>
    </p:extLst>
  </p:cSld>
  <p:clrMapOvr>
    <a:masterClrMapping/>
  </p:clrMapOvr>
  <mc:AlternateContent xmlns:mc="http://schemas.openxmlformats.org/markup-compatibility/2006">
    <mc:Choice xmlns:p14="http://schemas.microsoft.com/office/powerpoint/2010/main" Requires="p14">
      <p:transition spd="med" p14:dur="700" advClick="0" advTm="36000">
        <p:fade/>
      </p:transition>
    </mc:Choice>
    <mc:Fallback>
      <p:transition spd="med"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57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675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7250"/>
                            </p:stCondLst>
                            <p:childTnLst>
                              <p:par>
                                <p:cTn id="17" presetID="22" presetClass="entr" presetSubtype="1" fill="hold" grpId="0" nodeType="afterEffect">
                                  <p:stCondLst>
                                    <p:cond delay="175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9500"/>
                            </p:stCondLst>
                            <p:childTnLst>
                              <p:par>
                                <p:cTn id="21" presetID="22" presetClass="entr" presetSubtype="1" fill="hold" grpId="0" nodeType="afterEffect">
                                  <p:stCondLst>
                                    <p:cond delay="150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11500"/>
                            </p:stCondLst>
                            <p:childTnLst>
                              <p:par>
                                <p:cTn id="25" presetID="22" presetClass="entr" presetSubtype="1" fill="hold" grpId="0" nodeType="afterEffect">
                                  <p:stCondLst>
                                    <p:cond delay="150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par>
                          <p:cTn id="28" fill="hold">
                            <p:stCondLst>
                              <p:cond delay="13500"/>
                            </p:stCondLst>
                            <p:childTnLst>
                              <p:par>
                                <p:cTn id="29" presetID="22" presetClass="entr" presetSubtype="1" fill="hold" grpId="0" nodeType="afterEffect">
                                  <p:stCondLst>
                                    <p:cond delay="275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childTnLst>
                          </p:cTn>
                        </p:par>
                        <p:par>
                          <p:cTn id="32" fill="hold">
                            <p:stCondLst>
                              <p:cond delay="16750"/>
                            </p:stCondLst>
                            <p:childTnLst>
                              <p:par>
                                <p:cTn id="33" presetID="22" presetClass="entr" presetSubtype="1" fill="hold" grpId="0" nodeType="afterEffect">
                                  <p:stCondLst>
                                    <p:cond delay="250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19750"/>
                            </p:stCondLst>
                            <p:childTnLst>
                              <p:par>
                                <p:cTn id="37" presetID="22" presetClass="entr" presetSubtype="1" fill="hold" grpId="0" nodeType="afterEffect">
                                  <p:stCondLst>
                                    <p:cond delay="300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500"/>
                                        <p:tgtEl>
                                          <p:spTgt spid="33"/>
                                        </p:tgtEl>
                                      </p:cBhvr>
                                    </p:animEffect>
                                  </p:childTnLst>
                                </p:cTn>
                              </p:par>
                            </p:childTnLst>
                          </p:cTn>
                        </p:par>
                        <p:par>
                          <p:cTn id="40" fill="hold">
                            <p:stCondLst>
                              <p:cond delay="23250"/>
                            </p:stCondLst>
                            <p:childTnLst>
                              <p:par>
                                <p:cTn id="41" presetID="22" presetClass="entr" presetSubtype="1" fill="hold" grpId="0" nodeType="afterEffect">
                                  <p:stCondLst>
                                    <p:cond delay="2500"/>
                                  </p:stCondLst>
                                  <p:childTnLst>
                                    <p:set>
                                      <p:cBhvr>
                                        <p:cTn id="42" dur="1" fill="hold">
                                          <p:stCondLst>
                                            <p:cond delay="0"/>
                                          </p:stCondLst>
                                        </p:cTn>
                                        <p:tgtEl>
                                          <p:spTgt spid="36"/>
                                        </p:tgtEl>
                                        <p:attrNameLst>
                                          <p:attrName>style.visibility</p:attrName>
                                        </p:attrNameLst>
                                      </p:cBhvr>
                                      <p:to>
                                        <p:strVal val="visible"/>
                                      </p:to>
                                    </p:set>
                                    <p:animEffect transition="in" filter="wipe(up)">
                                      <p:cBhvr>
                                        <p:cTn id="43" dur="500"/>
                                        <p:tgtEl>
                                          <p:spTgt spid="36"/>
                                        </p:tgtEl>
                                      </p:cBhvr>
                                    </p:animEffect>
                                  </p:childTnLst>
                                </p:cTn>
                              </p:par>
                            </p:childTnLst>
                          </p:cTn>
                        </p:par>
                        <p:par>
                          <p:cTn id="44" fill="hold">
                            <p:stCondLst>
                              <p:cond delay="26250"/>
                            </p:stCondLst>
                            <p:childTnLst>
                              <p:par>
                                <p:cTn id="45" presetID="22" presetClass="entr" presetSubtype="1" fill="hold" grpId="0" nodeType="afterEffect">
                                  <p:stCondLst>
                                    <p:cond delay="125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6" grpId="0" animBg="1"/>
      <p:bldP spid="19" grpId="0" animBg="1"/>
      <p:bldP spid="22" grpId="0" animBg="1"/>
      <p:bldP spid="27" grpId="0" animBg="1"/>
      <p:bldP spid="30" grpId="0" animBg="1"/>
      <p:bldP spid="33" grpId="0" animBg="1"/>
      <p:bldP spid="36"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0">
            <a:extLst>
              <a:ext uri="{FF2B5EF4-FFF2-40B4-BE49-F238E27FC236}">
                <a16:creationId xmlns:a16="http://schemas.microsoft.com/office/drawing/2014/main" id="{CF34EC9E-B5B8-DC4E-BB15-8A94572167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98"/>
          <a:stretch/>
        </p:blipFill>
        <p:spPr>
          <a:xfrm>
            <a:off x="12328" y="836712"/>
            <a:ext cx="9131671" cy="3528393"/>
          </a:xfrm>
          <a:prstGeom prst="rect">
            <a:avLst/>
          </a:prstGeom>
        </p:spPr>
      </p:pic>
      <p:grpSp>
        <p:nvGrpSpPr>
          <p:cNvPr id="4" name="Group 3">
            <a:extLst>
              <a:ext uri="{FF2B5EF4-FFF2-40B4-BE49-F238E27FC236}">
                <a16:creationId xmlns:a16="http://schemas.microsoft.com/office/drawing/2014/main" id="{DC684FFD-0A24-A749-A188-BCF28D47DA40}"/>
              </a:ext>
            </a:extLst>
          </p:cNvPr>
          <p:cNvGrpSpPr/>
          <p:nvPr/>
        </p:nvGrpSpPr>
        <p:grpSpPr>
          <a:xfrm>
            <a:off x="0" y="0"/>
            <a:ext cx="9144000" cy="881336"/>
            <a:chOff x="0" y="0"/>
            <a:chExt cx="9144000" cy="881336"/>
          </a:xfrm>
        </p:grpSpPr>
        <p:sp>
          <p:nvSpPr>
            <p:cNvPr id="3" name="Rectangle 2">
              <a:extLst>
                <a:ext uri="{FF2B5EF4-FFF2-40B4-BE49-F238E27FC236}">
                  <a16:creationId xmlns:a16="http://schemas.microsoft.com/office/drawing/2014/main" id="{6EEF029F-42C7-BE47-B61A-0AAF0CE6B247}"/>
                </a:ext>
              </a:extLst>
            </p:cNvPr>
            <p:cNvSpPr/>
            <p:nvPr/>
          </p:nvSpPr>
          <p:spPr>
            <a:xfrm>
              <a:off x="12328" y="0"/>
              <a:ext cx="9131672" cy="8813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857E4180-1EF9-8B4D-BB34-B91A397A0B00}"/>
                </a:ext>
              </a:extLst>
            </p:cNvPr>
            <p:cNvGrpSpPr/>
            <p:nvPr/>
          </p:nvGrpSpPr>
          <p:grpSpPr>
            <a:xfrm>
              <a:off x="0" y="0"/>
              <a:ext cx="9144000" cy="881336"/>
              <a:chOff x="0" y="0"/>
              <a:chExt cx="9144000" cy="881336"/>
            </a:xfrm>
          </p:grpSpPr>
          <p:pic>
            <p:nvPicPr>
              <p:cNvPr id="8" name="Picture 7">
                <a:extLst>
                  <a:ext uri="{FF2B5EF4-FFF2-40B4-BE49-F238E27FC236}">
                    <a16:creationId xmlns:a16="http://schemas.microsoft.com/office/drawing/2014/main" id="{0B1D5653-E327-7E46-AE84-B6883081C0D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1101" b="60500"/>
              <a:stretch/>
            </p:blipFill>
            <p:spPr>
              <a:xfrm>
                <a:off x="12328" y="0"/>
                <a:ext cx="9131672"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Managers in Work-Life Balance Management</a:t>
                  </a:r>
                </a:p>
              </p:txBody>
            </p:sp>
          </p:grpSp>
        </p:grpSp>
      </p:grpSp>
      <p:sp>
        <p:nvSpPr>
          <p:cNvPr id="9" name="TextBox 8">
            <a:extLst>
              <a:ext uri="{FF2B5EF4-FFF2-40B4-BE49-F238E27FC236}">
                <a16:creationId xmlns:a16="http://schemas.microsoft.com/office/drawing/2014/main" id="{ABF7EC0F-8FA3-4949-BFCC-1F53169BC5F2}"/>
              </a:ext>
            </a:extLst>
          </p:cNvPr>
          <p:cNvSpPr txBox="1"/>
          <p:nvPr/>
        </p:nvSpPr>
        <p:spPr>
          <a:xfrm>
            <a:off x="684416" y="908720"/>
            <a:ext cx="8459584" cy="769441"/>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prstClr val="black"/>
                </a:solidFill>
                <a:effectLst/>
                <a:uLnTx/>
                <a:uFillTx/>
                <a:latin typeface="Calibri"/>
                <a:ea typeface="+mn-ea"/>
                <a:cs typeface="+mn-cs"/>
              </a:rPr>
              <a:t>The team leader or the manager plays an important role in promoting healthy work-life balance management:</a:t>
            </a:r>
          </a:p>
        </p:txBody>
      </p:sp>
      <p:sp>
        <p:nvSpPr>
          <p:cNvPr id="13" name="Rectangle 12">
            <a:extLst>
              <a:ext uri="{FF2B5EF4-FFF2-40B4-BE49-F238E27FC236}">
                <a16:creationId xmlns:a16="http://schemas.microsoft.com/office/drawing/2014/main" id="{B34A4F0E-28FD-764A-83CC-EB3D24CCD261}"/>
              </a:ext>
            </a:extLst>
          </p:cNvPr>
          <p:cNvSpPr/>
          <p:nvPr/>
        </p:nvSpPr>
        <p:spPr>
          <a:xfrm>
            <a:off x="179512" y="3645025"/>
            <a:ext cx="1627303" cy="720080"/>
          </a:xfrm>
          <a:prstGeom prst="rect">
            <a:avLst/>
          </a:prstGeom>
          <a:solidFill>
            <a:srgbClr val="F9C64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E525FDCA-7020-8D42-8FE3-0FF997E3E75A}"/>
              </a:ext>
            </a:extLst>
          </p:cNvPr>
          <p:cNvSpPr/>
          <p:nvPr/>
        </p:nvSpPr>
        <p:spPr>
          <a:xfrm>
            <a:off x="1960915" y="3645025"/>
            <a:ext cx="1627303" cy="720080"/>
          </a:xfrm>
          <a:prstGeom prst="rect">
            <a:avLst/>
          </a:prstGeom>
          <a:solidFill>
            <a:srgbClr val="DEC8B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E6C9BD93-A24A-3D4A-A10F-A7442794FB2B}"/>
              </a:ext>
            </a:extLst>
          </p:cNvPr>
          <p:cNvSpPr/>
          <p:nvPr/>
        </p:nvSpPr>
        <p:spPr>
          <a:xfrm>
            <a:off x="3742319" y="3645025"/>
            <a:ext cx="1627303" cy="720080"/>
          </a:xfrm>
          <a:prstGeom prst="rect">
            <a:avLst/>
          </a:prstGeom>
          <a:solidFill>
            <a:srgbClr val="F187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4E2244DA-ED6F-3A4F-B647-DC6AA5608E88}"/>
              </a:ext>
            </a:extLst>
          </p:cNvPr>
          <p:cNvSpPr/>
          <p:nvPr/>
        </p:nvSpPr>
        <p:spPr>
          <a:xfrm>
            <a:off x="5555781" y="3645025"/>
            <a:ext cx="1627303" cy="720080"/>
          </a:xfrm>
          <a:prstGeom prst="rect">
            <a:avLst/>
          </a:prstGeom>
          <a:solidFill>
            <a:srgbClr val="ED406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E9F05CDE-5B79-FB4E-9802-2B1EBB233BD1}"/>
              </a:ext>
            </a:extLst>
          </p:cNvPr>
          <p:cNvSpPr/>
          <p:nvPr/>
        </p:nvSpPr>
        <p:spPr>
          <a:xfrm>
            <a:off x="7337185" y="3645025"/>
            <a:ext cx="1627303" cy="720080"/>
          </a:xfrm>
          <a:prstGeom prst="rect">
            <a:avLst/>
          </a:prstGeom>
          <a:solidFill>
            <a:srgbClr val="7FE1E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034CBE3A-D0E8-7440-AD23-74C54D6F5833}"/>
              </a:ext>
            </a:extLst>
          </p:cNvPr>
          <p:cNvSpPr/>
          <p:nvPr/>
        </p:nvSpPr>
        <p:spPr>
          <a:xfrm>
            <a:off x="0" y="4358788"/>
            <a:ext cx="9143999" cy="2499212"/>
          </a:xfrm>
          <a:prstGeom prst="rect">
            <a:avLst/>
          </a:prstGeom>
          <a:solidFill>
            <a:srgbClr val="F9C64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The individual should be interested in their work; otherwise he would treat it as a burden and unnecessarily crib about things. It is essential that the supervisor assigns shifts and job rotation to his team member as per his work-life situation and needs. It is important that the team leader understands his team members well.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Try to find out their interests and their work-life expectations from the organization. Encourage everyone to talk to each other and participate in discussions. Take the initiative to ask about their families or personal lives as well. They would feel attached to you.</a:t>
            </a:r>
          </a:p>
        </p:txBody>
      </p:sp>
      <p:pic>
        <p:nvPicPr>
          <p:cNvPr id="18" name="Picture 17">
            <a:extLst>
              <a:ext uri="{FF2B5EF4-FFF2-40B4-BE49-F238E27FC236}">
                <a16:creationId xmlns:a16="http://schemas.microsoft.com/office/drawing/2014/main" id="{59996CA3-E246-4705-A403-12D94D6FEA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2504334614"/>
      </p:ext>
    </p:extLst>
  </p:cSld>
  <p:clrMapOvr>
    <a:masterClrMapping/>
  </p:clrMapOvr>
  <mc:AlternateContent xmlns:mc="http://schemas.openxmlformats.org/markup-compatibility/2006">
    <mc:Choice xmlns:p14="http://schemas.microsoft.com/office/powerpoint/2010/main" Requires="p14">
      <p:transition spd="med" p14:dur="700" advClick="0" advTm="48000">
        <p:fade/>
      </p:transition>
    </mc:Choice>
    <mc:Fallback>
      <p:transition spd="med" advClick="0" advTm="4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par>
                          <p:cTn id="12" fill="hold">
                            <p:stCondLst>
                              <p:cond delay="1500"/>
                            </p:stCondLst>
                            <p:childTnLst>
                              <p:par>
                                <p:cTn id="13" presetID="9" presetClass="entr" presetSubtype="0"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par>
                          <p:cTn id="16" fill="hold">
                            <p:stCondLst>
                              <p:cond delay="2500"/>
                            </p:stCondLst>
                            <p:childTnLst>
                              <p:par>
                                <p:cTn id="17" presetID="9" presetClass="entr" presetSubtype="0" fill="hold" grpId="0"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par>
                          <p:cTn id="20" fill="hold">
                            <p:stCondLst>
                              <p:cond delay="3500"/>
                            </p:stCondLst>
                            <p:childTnLst>
                              <p:par>
                                <p:cTn id="21" presetID="9" presetClass="entr" presetSubtype="0" fill="hold" grpId="0" nodeType="afterEffect">
                                  <p:stCondLst>
                                    <p:cond delay="50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par>
                          <p:cTn id="24" fill="hold">
                            <p:stCondLst>
                              <p:cond delay="4500"/>
                            </p:stCondLst>
                            <p:childTnLst>
                              <p:par>
                                <p:cTn id="25" presetID="9" presetClass="entr" presetSubtype="0" fill="hold" grpId="0" nodeType="afterEffect">
                                  <p:stCondLst>
                                    <p:cond delay="50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par>
                          <p:cTn id="28" fill="hold">
                            <p:stCondLst>
                              <p:cond delay="5500"/>
                            </p:stCondLst>
                            <p:childTnLst>
                              <p:par>
                                <p:cTn id="29" presetID="9" presetClass="entr" presetSubtype="0" fill="hold" grpId="0" nodeType="afterEffect">
                                  <p:stCondLst>
                                    <p:cond delay="50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cTn>
                              </p:par>
                            </p:childTnLst>
                          </p:cTn>
                        </p:par>
                        <p:par>
                          <p:cTn id="32" fill="hold">
                            <p:stCondLst>
                              <p:cond delay="6500"/>
                            </p:stCondLst>
                            <p:childTnLst>
                              <p:par>
                                <p:cTn id="33" presetID="26" presetClass="emph" presetSubtype="0" fill="hold" grpId="1" nodeType="afterEffect">
                                  <p:stCondLst>
                                    <p:cond delay="0"/>
                                  </p:stCondLst>
                                  <p:childTnLst>
                                    <p:animEffect transition="out" filter="fade">
                                      <p:cBhvr>
                                        <p:cTn id="34" dur="500" tmFilter="0, 0; .2, .5; .8, .5; 1, 0"/>
                                        <p:tgtEl>
                                          <p:spTgt spid="13"/>
                                        </p:tgtEl>
                                      </p:cBhvr>
                                    </p:animEffect>
                                    <p:animScale>
                                      <p:cBhvr>
                                        <p:cTn id="35" dur="250" autoRev="1" fill="hold"/>
                                        <p:tgtEl>
                                          <p:spTgt spid="13"/>
                                        </p:tgtEl>
                                      </p:cBhvr>
                                      <p:by x="105000" y="105000"/>
                                    </p:animScale>
                                  </p:childTnLst>
                                </p:cTn>
                              </p:par>
                            </p:childTnLst>
                          </p:cTn>
                        </p:par>
                        <p:par>
                          <p:cTn id="36" fill="hold">
                            <p:stCondLst>
                              <p:cond delay="7000"/>
                            </p:stCondLst>
                            <p:childTnLst>
                              <p:par>
                                <p:cTn id="37" presetID="22" presetClass="entr" presetSubtype="1" fill="hold" grpId="0" nodeType="afterEffect">
                                  <p:stCondLst>
                                    <p:cond delay="0"/>
                                  </p:stCondLst>
                                  <p:childTnLst>
                                    <p:set>
                                      <p:cBhvr>
                                        <p:cTn id="38" dur="1" fill="hold">
                                          <p:stCondLst>
                                            <p:cond delay="0"/>
                                          </p:stCondLst>
                                        </p:cTn>
                                        <p:tgtEl>
                                          <p:spTgt spid="29">
                                            <p:bg/>
                                          </p:spTgt>
                                        </p:tgtEl>
                                        <p:attrNameLst>
                                          <p:attrName>style.visibility</p:attrName>
                                        </p:attrNameLst>
                                      </p:cBhvr>
                                      <p:to>
                                        <p:strVal val="visible"/>
                                      </p:to>
                                    </p:set>
                                    <p:animEffect transition="in" filter="wipe(up)">
                                      <p:cBhvr>
                                        <p:cTn id="39" dur="500"/>
                                        <p:tgtEl>
                                          <p:spTgt spid="29">
                                            <p:bg/>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wipe(up)">
                                      <p:cBhvr>
                                        <p:cTn id="42" dur="500"/>
                                        <p:tgtEl>
                                          <p:spTgt spid="29">
                                            <p:txEl>
                                              <p:pRg st="0" end="0"/>
                                            </p:txEl>
                                          </p:spTgt>
                                        </p:tgtEl>
                                      </p:cBhvr>
                                    </p:animEffect>
                                  </p:childTnLst>
                                </p:cTn>
                              </p:par>
                            </p:childTnLst>
                          </p:cTn>
                        </p:par>
                        <p:par>
                          <p:cTn id="43" fill="hold">
                            <p:stCondLst>
                              <p:cond delay="7500"/>
                            </p:stCondLst>
                            <p:childTnLst>
                              <p:par>
                                <p:cTn id="44" presetID="22" presetClass="entr" presetSubtype="1" fill="hold" grpId="0" nodeType="afterEffect">
                                  <p:stCondLst>
                                    <p:cond delay="20500"/>
                                  </p:stCondLst>
                                  <p:childTnLst>
                                    <p:set>
                                      <p:cBhvr>
                                        <p:cTn id="45" dur="1" fill="hold">
                                          <p:stCondLst>
                                            <p:cond delay="0"/>
                                          </p:stCondLst>
                                        </p:cTn>
                                        <p:tgtEl>
                                          <p:spTgt spid="29">
                                            <p:txEl>
                                              <p:pRg st="1" end="1"/>
                                            </p:txEl>
                                          </p:spTgt>
                                        </p:tgtEl>
                                        <p:attrNameLst>
                                          <p:attrName>style.visibility</p:attrName>
                                        </p:attrNameLst>
                                      </p:cBhvr>
                                      <p:to>
                                        <p:strVal val="visible"/>
                                      </p:to>
                                    </p:set>
                                    <p:animEffect transition="in" filter="wipe(up)">
                                      <p:cBhvr>
                                        <p:cTn id="46"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3" grpId="1" animBg="1"/>
      <p:bldP spid="16" grpId="0" animBg="1"/>
      <p:bldP spid="19" grpId="0" animBg="1"/>
      <p:bldP spid="22" grpId="0" animBg="1"/>
      <p:bldP spid="27" grpId="0" animBg="1"/>
      <p:bldP spid="29"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20"/>
          <p:cNvGrpSpPr/>
          <p:nvPr/>
        </p:nvGrpSpPr>
        <p:grpSpPr>
          <a:xfrm>
            <a:off x="-194646" y="657759"/>
            <a:ext cx="8761870" cy="4427426"/>
            <a:chOff x="2693465" y="-1595320"/>
            <a:chExt cx="13304084" cy="4136734"/>
          </a:xfrm>
        </p:grpSpPr>
        <p:sp>
          <p:nvSpPr>
            <p:cNvPr id="10" name="Rechteck 21"/>
            <p:cNvSpPr/>
            <p:nvPr/>
          </p:nvSpPr>
          <p:spPr bwMode="auto">
            <a:xfrm>
              <a:off x="3822074" y="-1293556"/>
              <a:ext cx="12175475" cy="383497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12700">
              <a:noFill/>
              <a:round/>
              <a:headEnd/>
              <a:tailEnd/>
            </a:ln>
            <a:effectLst>
              <a:outerShdw blurRad="127000" dist="63500" dir="2700000" algn="tl" rotWithShape="0">
                <a:prstClr val="black">
                  <a:alpha val="40000"/>
                </a:prstClr>
              </a:outerShdw>
            </a:effectLst>
          </p:spPr>
          <p:txBody>
            <a:bodyPr lIns="144000" tIns="180000" rIns="72000" rtlCol="0" anchor="t"/>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This is a DEMO Course On: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IN" sz="4800" b="1" i="0" u="none" strike="noStrike" kern="1200" cap="none" spc="0" normalizeH="0" baseline="0" noProof="0" dirty="0">
                  <a:ln>
                    <a:noFill/>
                  </a:ln>
                  <a:solidFill>
                    <a:srgbClr val="FFFF00"/>
                  </a:solidFill>
                  <a:effectLst/>
                  <a:uLnTx/>
                  <a:uFillTx/>
                  <a:latin typeface="Footlight MT Light" panose="0204060206030A020304" pitchFamily="18" charset="0"/>
                  <a:ea typeface="ＭＳ Ｐゴシック" pitchFamily="34" charset="-128"/>
                  <a:cs typeface="FreesiaUPC" pitchFamily="34" charset="-34"/>
                </a:rPr>
                <a:t>Work Life Balance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Footlight MT Light" panose="0204060206030A020304" pitchFamily="18" charset="0"/>
                  <a:ea typeface="ＭＳ Ｐゴシック" pitchFamily="34" charset="-128"/>
                  <a:cs typeface="FreesiaUPC" pitchFamily="34" charset="-34"/>
                </a:rPr>
                <a:t>Subscribe Today</a:t>
              </a: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 and Get Access to 250+ Course Presentations.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What Y</a:t>
              </a:r>
              <a:r>
                <a:rPr kumimoji="0" lang="en-US" sz="2400" b="1" i="0" u="none" strike="noStrike" kern="1200" cap="none" spc="0" normalizeH="0" baseline="0" noProof="0" dirty="0" err="1">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ou</a:t>
              </a: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 Get:</a:t>
              </a:r>
            </a:p>
            <a:p>
              <a:pPr marL="360000" marR="0" lvl="0" indent="-3960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Access the Courses Online.</a:t>
              </a:r>
            </a:p>
            <a:p>
              <a:pPr marL="360000" marR="0" lvl="0" indent="-3960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Download </a:t>
              </a:r>
              <a:r>
                <a:rPr kumimoji="0" lang="en-US" sz="2400" b="1" i="0" u="none" strike="noStrike" kern="1200" cap="none" spc="0" normalizeH="0" baseline="0" noProof="0" dirty="0" err="1">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Powerpoint</a:t>
              </a: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 Presentation for Each Course.</a:t>
              </a:r>
            </a:p>
            <a:p>
              <a:pPr marL="360000" marR="0" lvl="0" indent="-3960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Get Course Completion Certificates.</a:t>
              </a:r>
              <a:endParaRPr kumimoji="0" lang="en-IN"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endParaRPr>
            </a:p>
          </p:txBody>
        </p:sp>
        <p:pic>
          <p:nvPicPr>
            <p:cNvPr id="11" name="Picture 5" descr="Tessafilm_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gray">
            <a:xfrm rot="20222041">
              <a:off x="2693465" y="-1595320"/>
              <a:ext cx="2229621" cy="525903"/>
            </a:xfrm>
            <a:prstGeom prst="rect">
              <a:avLst/>
            </a:prstGeom>
            <a:noFill/>
          </p:spPr>
        </p:pic>
      </p:grpSp>
      <p:pic>
        <p:nvPicPr>
          <p:cNvPr id="12" name="Picture 11">
            <a:hlinkClick r:id="rId5" action="ppaction://hlinksldjump"/>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07904" y="5229201"/>
            <a:ext cx="1528192" cy="1512167"/>
          </a:xfrm>
          <a:prstGeom prst="rect">
            <a:avLst/>
          </a:prstGeom>
        </p:spPr>
      </p:pic>
      <p:sp>
        <p:nvSpPr>
          <p:cNvPr id="13" name="TextBox 12"/>
          <p:cNvSpPr txBox="1"/>
          <p:nvPr/>
        </p:nvSpPr>
        <p:spPr>
          <a:xfrm>
            <a:off x="539552" y="67271"/>
            <a:ext cx="83529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Rounded MT Bold" pitchFamily="34" charset="0"/>
                <a:ea typeface="ＭＳ Ｐゴシック" pitchFamily="34" charset="-128"/>
                <a:cs typeface="Arial" pitchFamily="34" charset="0"/>
              </a:rPr>
              <a:t>ManagementStudyGuide.com</a:t>
            </a:r>
            <a:endParaRPr kumimoji="0" lang="en-IN" sz="4400" b="0" i="0" u="none" strike="noStrike" kern="1200" cap="none" spc="0" normalizeH="0" baseline="0" noProof="0" dirty="0">
              <a:ln>
                <a:noFill/>
              </a:ln>
              <a:solidFill>
                <a:prstClr val="black"/>
              </a:solidFill>
              <a:effectLst/>
              <a:uLnTx/>
              <a:uFillTx/>
              <a:latin typeface="Arial Rounded MT Bold" pitchFamily="34" charset="0"/>
              <a:ea typeface="ＭＳ Ｐゴシック" pitchFamily="34" charset="-128"/>
              <a:cs typeface="Arial" pitchFamily="34" charset="0"/>
            </a:endParaRPr>
          </a:p>
        </p:txBody>
      </p:sp>
      <p:pic>
        <p:nvPicPr>
          <p:cNvPr id="5" name="Picture 4">
            <a:extLst>
              <a:ext uri="{FF2B5EF4-FFF2-40B4-BE49-F238E27FC236}">
                <a16:creationId xmlns:a16="http://schemas.microsoft.com/office/drawing/2014/main" id="{AF660264-AB3E-4E5F-A28E-A9E3E1FA48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0152" y="4365104"/>
            <a:ext cx="3240360" cy="2376264"/>
          </a:xfrm>
          <a:prstGeom prst="rect">
            <a:avLst/>
          </a:prstGeom>
        </p:spPr>
      </p:pic>
    </p:spTree>
    <p:custDataLst>
      <p:tags r:id="rId1"/>
    </p:custDataLst>
    <p:extLst>
      <p:ext uri="{BB962C8B-B14F-4D97-AF65-F5344CB8AC3E}">
        <p14:creationId xmlns:p14="http://schemas.microsoft.com/office/powerpoint/2010/main" val="2631862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childTnLst>
                          </p:cTn>
                        </p:par>
                        <p:par>
                          <p:cTn id="11" fill="hold">
                            <p:stCondLst>
                              <p:cond delay="750"/>
                            </p:stCondLst>
                            <p:childTnLst>
                              <p:par>
                                <p:cTn id="12" presetID="10" presetClass="entr" presetSubtype="0" fill="hold" nodeType="afterEffect">
                                  <p:stCondLst>
                                    <p:cond delay="247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par>
                          <p:cTn id="15" fill="hold">
                            <p:stCondLst>
                              <p:cond delay="26500"/>
                            </p:stCondLst>
                            <p:childTnLst>
                              <p:par>
                                <p:cTn id="16" presetID="9" presetClass="exit" presetSubtype="0" fill="hold" nodeType="afterEffect">
                                  <p:stCondLst>
                                    <p:cond delay="5500"/>
                                  </p:stCondLst>
                                  <p:childTnLst>
                                    <p:animEffect transition="out" filter="dissolve">
                                      <p:cBhvr>
                                        <p:cTn id="17" dur="1000"/>
                                        <p:tgtEl>
                                          <p:spTgt spid="5"/>
                                        </p:tgtEl>
                                      </p:cBhvr>
                                    </p:animEffect>
                                    <p:set>
                                      <p:cBhvr>
                                        <p:cTn id="18"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684FFD-0A24-A749-A188-BCF28D47DA40}"/>
              </a:ext>
            </a:extLst>
          </p:cNvPr>
          <p:cNvGrpSpPr/>
          <p:nvPr/>
        </p:nvGrpSpPr>
        <p:grpSpPr>
          <a:xfrm>
            <a:off x="0" y="0"/>
            <a:ext cx="9144000" cy="881336"/>
            <a:chOff x="0" y="0"/>
            <a:chExt cx="9144000" cy="881336"/>
          </a:xfrm>
        </p:grpSpPr>
        <p:sp>
          <p:nvSpPr>
            <p:cNvPr id="3" name="Rectangle 2">
              <a:extLst>
                <a:ext uri="{FF2B5EF4-FFF2-40B4-BE49-F238E27FC236}">
                  <a16:creationId xmlns:a16="http://schemas.microsoft.com/office/drawing/2014/main" id="{6EEF029F-42C7-BE47-B61A-0AAF0CE6B247}"/>
                </a:ext>
              </a:extLst>
            </p:cNvPr>
            <p:cNvSpPr/>
            <p:nvPr/>
          </p:nvSpPr>
          <p:spPr>
            <a:xfrm>
              <a:off x="12328" y="0"/>
              <a:ext cx="9131672" cy="8813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857E4180-1EF9-8B4D-BB34-B91A397A0B00}"/>
                </a:ext>
              </a:extLst>
            </p:cNvPr>
            <p:cNvGrpSpPr/>
            <p:nvPr/>
          </p:nvGrpSpPr>
          <p:grpSpPr>
            <a:xfrm>
              <a:off x="0" y="0"/>
              <a:ext cx="9144000" cy="881336"/>
              <a:chOff x="0" y="0"/>
              <a:chExt cx="9144000" cy="881336"/>
            </a:xfrm>
          </p:grpSpPr>
          <p:pic>
            <p:nvPicPr>
              <p:cNvPr id="8" name="Picture 7">
                <a:extLst>
                  <a:ext uri="{FF2B5EF4-FFF2-40B4-BE49-F238E27FC236}">
                    <a16:creationId xmlns:a16="http://schemas.microsoft.com/office/drawing/2014/main" id="{0B1D5653-E327-7E46-AE84-B6883081C0D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1101" b="60500"/>
              <a:stretch/>
            </p:blipFill>
            <p:spPr>
              <a:xfrm>
                <a:off x="12328" y="0"/>
                <a:ext cx="9131672"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IN" sz="3200" dirty="0">
                      <a:latin typeface="Calibri" panose="020F0502020204030204" pitchFamily="34" charset="0"/>
                      <a:cs typeface="Calibri" panose="020F0502020204030204" pitchFamily="34" charset="0"/>
                    </a:rPr>
                    <a:t>Introduction</a:t>
                  </a:r>
                </a:p>
              </p:txBody>
            </p:sp>
          </p:grpSp>
        </p:grpSp>
      </p:grpSp>
      <p:grpSp>
        <p:nvGrpSpPr>
          <p:cNvPr id="28" name="Group 27">
            <a:extLst>
              <a:ext uri="{FF2B5EF4-FFF2-40B4-BE49-F238E27FC236}">
                <a16:creationId xmlns:a16="http://schemas.microsoft.com/office/drawing/2014/main" id="{8F37ED85-EF83-8B44-9458-A05A3018A091}"/>
              </a:ext>
            </a:extLst>
          </p:cNvPr>
          <p:cNvGrpSpPr/>
          <p:nvPr/>
        </p:nvGrpSpPr>
        <p:grpSpPr>
          <a:xfrm>
            <a:off x="3822396" y="116633"/>
            <a:ext cx="4536503" cy="3337956"/>
            <a:chOff x="395536" y="-1035496"/>
            <a:chExt cx="6264696" cy="8141659"/>
          </a:xfrm>
        </p:grpSpPr>
        <p:grpSp>
          <p:nvGrpSpPr>
            <p:cNvPr id="29" name="Group 28">
              <a:extLst>
                <a:ext uri="{FF2B5EF4-FFF2-40B4-BE49-F238E27FC236}">
                  <a16:creationId xmlns:a16="http://schemas.microsoft.com/office/drawing/2014/main" id="{6D347FD9-2F11-F149-AA8B-EF5315156BF7}"/>
                </a:ext>
              </a:extLst>
            </p:cNvPr>
            <p:cNvGrpSpPr/>
            <p:nvPr/>
          </p:nvGrpSpPr>
          <p:grpSpPr>
            <a:xfrm>
              <a:off x="395536" y="-1035496"/>
              <a:ext cx="6264696" cy="8141659"/>
              <a:chOff x="395536" y="805463"/>
              <a:chExt cx="3780420" cy="6300700"/>
            </a:xfrm>
          </p:grpSpPr>
          <p:pic>
            <p:nvPicPr>
              <p:cNvPr id="31" name="Picture 30">
                <a:extLst>
                  <a:ext uri="{FF2B5EF4-FFF2-40B4-BE49-F238E27FC236}">
                    <a16:creationId xmlns:a16="http://schemas.microsoft.com/office/drawing/2014/main" id="{DEDDF4F9-74B6-D94C-9591-32B311A9E06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617" t="9050" r="73191" b="43701"/>
              <a:stretch/>
            </p:blipFill>
            <p:spPr>
              <a:xfrm>
                <a:off x="395536" y="805463"/>
                <a:ext cx="3780420" cy="6300700"/>
              </a:xfrm>
              <a:prstGeom prst="rect">
                <a:avLst/>
              </a:prstGeom>
            </p:spPr>
          </p:pic>
          <p:pic>
            <p:nvPicPr>
              <p:cNvPr id="32" name="Picture 31">
                <a:extLst>
                  <a:ext uri="{FF2B5EF4-FFF2-40B4-BE49-F238E27FC236}">
                    <a16:creationId xmlns:a16="http://schemas.microsoft.com/office/drawing/2014/main" id="{5B3007E3-E0EB-7D43-9901-62A49EF8E8E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4219" t="36371" r="81363" b="57689"/>
              <a:stretch/>
            </p:blipFill>
            <p:spPr>
              <a:xfrm>
                <a:off x="2069723" y="1340768"/>
                <a:ext cx="523340" cy="418673"/>
              </a:xfrm>
              <a:prstGeom prst="rect">
                <a:avLst/>
              </a:prstGeom>
            </p:spPr>
          </p:pic>
        </p:grpSp>
        <p:sp>
          <p:nvSpPr>
            <p:cNvPr id="30" name="Freeform 29">
              <a:extLst>
                <a:ext uri="{FF2B5EF4-FFF2-40B4-BE49-F238E27FC236}">
                  <a16:creationId xmlns:a16="http://schemas.microsoft.com/office/drawing/2014/main" id="{40D8C692-CA70-A84B-896D-F7A048113AA1}"/>
                </a:ext>
              </a:extLst>
            </p:cNvPr>
            <p:cNvSpPr/>
            <p:nvPr/>
          </p:nvSpPr>
          <p:spPr>
            <a:xfrm>
              <a:off x="1259633" y="2132856"/>
              <a:ext cx="4680520" cy="3801446"/>
            </a:xfrm>
            <a:custGeom>
              <a:avLst/>
              <a:gdLst>
                <a:gd name="connsiteX0" fmla="*/ 39188 w 4859383"/>
                <a:gd name="connsiteY0" fmla="*/ 13063 h 4637314"/>
                <a:gd name="connsiteX1" fmla="*/ 3370217 w 4859383"/>
                <a:gd name="connsiteY1" fmla="*/ 26126 h 4637314"/>
                <a:gd name="connsiteX2" fmla="*/ 4794068 w 4859383"/>
                <a:gd name="connsiteY2" fmla="*/ 0 h 4637314"/>
                <a:gd name="connsiteX3" fmla="*/ 4859383 w 4859383"/>
                <a:gd name="connsiteY3" fmla="*/ 195943 h 4637314"/>
                <a:gd name="connsiteX4" fmla="*/ 4833257 w 4859383"/>
                <a:gd name="connsiteY4" fmla="*/ 4297680 h 4637314"/>
                <a:gd name="connsiteX5" fmla="*/ 4558937 w 4859383"/>
                <a:gd name="connsiteY5" fmla="*/ 4480560 h 4637314"/>
                <a:gd name="connsiteX6" fmla="*/ 4127863 w 4859383"/>
                <a:gd name="connsiteY6" fmla="*/ 4558937 h 4637314"/>
                <a:gd name="connsiteX7" fmla="*/ 3566160 w 4859383"/>
                <a:gd name="connsiteY7" fmla="*/ 4611189 h 4637314"/>
                <a:gd name="connsiteX8" fmla="*/ 2939143 w 4859383"/>
                <a:gd name="connsiteY8" fmla="*/ 4624251 h 4637314"/>
                <a:gd name="connsiteX9" fmla="*/ 2129246 w 4859383"/>
                <a:gd name="connsiteY9" fmla="*/ 4637314 h 4637314"/>
                <a:gd name="connsiteX10" fmla="*/ 1476103 w 4859383"/>
                <a:gd name="connsiteY10" fmla="*/ 4624251 h 4637314"/>
                <a:gd name="connsiteX11" fmla="*/ 888274 w 4859383"/>
                <a:gd name="connsiteY11" fmla="*/ 4572000 h 4637314"/>
                <a:gd name="connsiteX12" fmla="*/ 431074 w 4859383"/>
                <a:gd name="connsiteY12" fmla="*/ 4467497 h 4637314"/>
                <a:gd name="connsiteX13" fmla="*/ 0 w 4859383"/>
                <a:gd name="connsiteY13" fmla="*/ 4310743 h 4637314"/>
                <a:gd name="connsiteX14" fmla="*/ 0 w 4859383"/>
                <a:gd name="connsiteY14" fmla="*/ 4310743 h 4637314"/>
                <a:gd name="connsiteX15" fmla="*/ 13063 w 4859383"/>
                <a:gd name="connsiteY15" fmla="*/ 1789611 h 4637314"/>
                <a:gd name="connsiteX16" fmla="*/ 39188 w 4859383"/>
                <a:gd name="connsiteY16" fmla="*/ 13063 h 463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59383" h="4637314">
                  <a:moveTo>
                    <a:pt x="39188" y="13063"/>
                  </a:moveTo>
                  <a:lnTo>
                    <a:pt x="3370217" y="26126"/>
                  </a:lnTo>
                  <a:lnTo>
                    <a:pt x="4794068" y="0"/>
                  </a:lnTo>
                  <a:lnTo>
                    <a:pt x="4859383" y="195943"/>
                  </a:lnTo>
                  <a:lnTo>
                    <a:pt x="4833257" y="4297680"/>
                  </a:lnTo>
                  <a:lnTo>
                    <a:pt x="4558937" y="4480560"/>
                  </a:lnTo>
                  <a:lnTo>
                    <a:pt x="4127863" y="4558937"/>
                  </a:lnTo>
                  <a:lnTo>
                    <a:pt x="3566160" y="4611189"/>
                  </a:lnTo>
                  <a:lnTo>
                    <a:pt x="2939143" y="4624251"/>
                  </a:lnTo>
                  <a:lnTo>
                    <a:pt x="2129246" y="4637314"/>
                  </a:lnTo>
                  <a:lnTo>
                    <a:pt x="1476103" y="4624251"/>
                  </a:lnTo>
                  <a:lnTo>
                    <a:pt x="888274" y="4572000"/>
                  </a:lnTo>
                  <a:lnTo>
                    <a:pt x="431074" y="4467497"/>
                  </a:lnTo>
                  <a:lnTo>
                    <a:pt x="0" y="4310743"/>
                  </a:lnTo>
                  <a:lnTo>
                    <a:pt x="0" y="4310743"/>
                  </a:lnTo>
                  <a:cubicBezTo>
                    <a:pt x="4354" y="3470366"/>
                    <a:pt x="8709" y="2629988"/>
                    <a:pt x="13063" y="1789611"/>
                  </a:cubicBezTo>
                  <a:cubicBezTo>
                    <a:pt x="17417" y="1201783"/>
                    <a:pt x="21772" y="613954"/>
                    <a:pt x="39188" y="13063"/>
                  </a:cubicBez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0686705D-9785-8E43-B6D0-DC0DFE747E5E}"/>
              </a:ext>
            </a:extLst>
          </p:cNvPr>
          <p:cNvGrpSpPr/>
          <p:nvPr/>
        </p:nvGrpSpPr>
        <p:grpSpPr>
          <a:xfrm>
            <a:off x="2787662" y="1988840"/>
            <a:ext cx="6653252" cy="2339108"/>
            <a:chOff x="2787662" y="1988840"/>
            <a:chExt cx="6653252" cy="2339108"/>
          </a:xfrm>
        </p:grpSpPr>
        <p:pic>
          <p:nvPicPr>
            <p:cNvPr id="26" name="Picture 25">
              <a:extLst>
                <a:ext uri="{FF2B5EF4-FFF2-40B4-BE49-F238E27FC236}">
                  <a16:creationId xmlns:a16="http://schemas.microsoft.com/office/drawing/2014/main" id="{1EBFE566-D2BB-304B-AD68-AADB573A623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76975" b="83891"/>
            <a:stretch/>
          </p:blipFill>
          <p:spPr>
            <a:xfrm>
              <a:off x="2834942" y="1988840"/>
              <a:ext cx="1521034" cy="811767"/>
            </a:xfrm>
            <a:prstGeom prst="rect">
              <a:avLst/>
            </a:prstGeom>
          </p:spPr>
        </p:pic>
        <p:grpSp>
          <p:nvGrpSpPr>
            <p:cNvPr id="21" name="Group 20">
              <a:extLst>
                <a:ext uri="{FF2B5EF4-FFF2-40B4-BE49-F238E27FC236}">
                  <a16:creationId xmlns:a16="http://schemas.microsoft.com/office/drawing/2014/main" id="{5C55267D-35B8-9C4B-BAC2-17BE51402E28}"/>
                </a:ext>
              </a:extLst>
            </p:cNvPr>
            <p:cNvGrpSpPr/>
            <p:nvPr/>
          </p:nvGrpSpPr>
          <p:grpSpPr>
            <a:xfrm>
              <a:off x="2787662" y="3388933"/>
              <a:ext cx="6653252" cy="939015"/>
              <a:chOff x="-465415" y="3967532"/>
              <a:chExt cx="6653252" cy="519998"/>
            </a:xfrm>
          </p:grpSpPr>
          <p:pic>
            <p:nvPicPr>
              <p:cNvPr id="22" name="Picture 21">
                <a:extLst>
                  <a:ext uri="{FF2B5EF4-FFF2-40B4-BE49-F238E27FC236}">
                    <a16:creationId xmlns:a16="http://schemas.microsoft.com/office/drawing/2014/main" id="{9EF04E8C-2B1E-7740-B5E4-753864C33E4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29294" b="65371"/>
              <a:stretch/>
            </p:blipFill>
            <p:spPr>
              <a:xfrm>
                <a:off x="-418135" y="3967532"/>
                <a:ext cx="6605972" cy="268813"/>
              </a:xfrm>
              <a:prstGeom prst="rect">
                <a:avLst/>
              </a:prstGeom>
            </p:spPr>
          </p:pic>
          <p:pic>
            <p:nvPicPr>
              <p:cNvPr id="25" name="Picture 24">
                <a:extLst>
                  <a:ext uri="{FF2B5EF4-FFF2-40B4-BE49-F238E27FC236}">
                    <a16:creationId xmlns:a16="http://schemas.microsoft.com/office/drawing/2014/main" id="{05F3E715-6B93-F347-8456-C1F5D32BE363}"/>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29294" b="65371"/>
              <a:stretch/>
            </p:blipFill>
            <p:spPr>
              <a:xfrm rot="10800000">
                <a:off x="-465415" y="4218717"/>
                <a:ext cx="6605972" cy="268813"/>
              </a:xfrm>
              <a:prstGeom prst="rect">
                <a:avLst/>
              </a:prstGeom>
            </p:spPr>
          </p:pic>
        </p:grpSp>
        <p:pic>
          <p:nvPicPr>
            <p:cNvPr id="20" name="Picture 19">
              <a:extLst>
                <a:ext uri="{FF2B5EF4-FFF2-40B4-BE49-F238E27FC236}">
                  <a16:creationId xmlns:a16="http://schemas.microsoft.com/office/drawing/2014/main" id="{C1C9B7BF-60D1-4345-B19A-F32C0455301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5745" b="71394"/>
            <a:stretch/>
          </p:blipFill>
          <p:spPr>
            <a:xfrm>
              <a:off x="2834942" y="2779661"/>
              <a:ext cx="6605972" cy="648073"/>
            </a:xfrm>
            <a:prstGeom prst="rect">
              <a:avLst/>
            </a:prstGeom>
          </p:spPr>
        </p:pic>
        <p:pic>
          <p:nvPicPr>
            <p:cNvPr id="27" name="Picture 26">
              <a:extLst>
                <a:ext uri="{FF2B5EF4-FFF2-40B4-BE49-F238E27FC236}">
                  <a16:creationId xmlns:a16="http://schemas.microsoft.com/office/drawing/2014/main" id="{CB09AAF2-92C0-5040-BE68-09FB94227ABC}"/>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77122" b="83891"/>
            <a:stretch/>
          </p:blipFill>
          <p:spPr>
            <a:xfrm>
              <a:off x="7929606" y="1988840"/>
              <a:ext cx="1511307" cy="811767"/>
            </a:xfrm>
            <a:prstGeom prst="rect">
              <a:avLst/>
            </a:prstGeom>
          </p:spPr>
        </p:pic>
      </p:grpSp>
      <p:grpSp>
        <p:nvGrpSpPr>
          <p:cNvPr id="14" name="Group 13">
            <a:extLst>
              <a:ext uri="{FF2B5EF4-FFF2-40B4-BE49-F238E27FC236}">
                <a16:creationId xmlns:a16="http://schemas.microsoft.com/office/drawing/2014/main" id="{D36EB39C-44CD-D947-884E-2B6317508BE8}"/>
              </a:ext>
            </a:extLst>
          </p:cNvPr>
          <p:cNvGrpSpPr/>
          <p:nvPr/>
        </p:nvGrpSpPr>
        <p:grpSpPr>
          <a:xfrm>
            <a:off x="2771800" y="4221088"/>
            <a:ext cx="6605972" cy="3238926"/>
            <a:chOff x="2771800" y="4221088"/>
            <a:chExt cx="6605972" cy="3238926"/>
          </a:xfrm>
        </p:grpSpPr>
        <p:sp>
          <p:nvSpPr>
            <p:cNvPr id="12" name="Oval 11">
              <a:extLst>
                <a:ext uri="{FF2B5EF4-FFF2-40B4-BE49-F238E27FC236}">
                  <a16:creationId xmlns:a16="http://schemas.microsoft.com/office/drawing/2014/main" id="{530A411D-8930-114E-8DC6-37FF19325B57}"/>
                </a:ext>
              </a:extLst>
            </p:cNvPr>
            <p:cNvSpPr/>
            <p:nvPr/>
          </p:nvSpPr>
          <p:spPr>
            <a:xfrm>
              <a:off x="4448121" y="4327946"/>
              <a:ext cx="3220223" cy="23414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86DF50B-5274-9D44-97D1-ECB04F17452E}"/>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35724"/>
            <a:stretch/>
          </p:blipFill>
          <p:spPr>
            <a:xfrm>
              <a:off x="2771800" y="4221088"/>
              <a:ext cx="6605972" cy="3238926"/>
            </a:xfrm>
            <a:prstGeom prst="rect">
              <a:avLst/>
            </a:prstGeom>
          </p:spPr>
        </p:pic>
        <p:sp>
          <p:nvSpPr>
            <p:cNvPr id="7" name="Oval 6">
              <a:extLst>
                <a:ext uri="{FF2B5EF4-FFF2-40B4-BE49-F238E27FC236}">
                  <a16:creationId xmlns:a16="http://schemas.microsoft.com/office/drawing/2014/main" id="{9EBAA4AA-0B3B-AC4E-97BF-C637F48BE45E}"/>
                </a:ext>
              </a:extLst>
            </p:cNvPr>
            <p:cNvSpPr/>
            <p:nvPr/>
          </p:nvSpPr>
          <p:spPr>
            <a:xfrm>
              <a:off x="5026057" y="4709742"/>
              <a:ext cx="2080852" cy="15873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7D45054A-BE89-4D48-B6BA-B3A3B0C38538}"/>
                </a:ext>
              </a:extLst>
            </p:cNvPr>
            <p:cNvSpPr/>
            <p:nvPr/>
          </p:nvSpPr>
          <p:spPr>
            <a:xfrm>
              <a:off x="5910421" y="5378356"/>
              <a:ext cx="277416" cy="21164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E5989D77-87CA-C442-9707-D8963F7FE47B}"/>
              </a:ext>
            </a:extLst>
          </p:cNvPr>
          <p:cNvGrpSpPr/>
          <p:nvPr/>
        </p:nvGrpSpPr>
        <p:grpSpPr>
          <a:xfrm>
            <a:off x="5914451" y="4743517"/>
            <a:ext cx="256047" cy="1500535"/>
            <a:chOff x="5782320" y="3979023"/>
            <a:chExt cx="265816" cy="2042153"/>
          </a:xfrm>
        </p:grpSpPr>
        <p:sp>
          <p:nvSpPr>
            <p:cNvPr id="10" name="Right Arrow 9">
              <a:extLst>
                <a:ext uri="{FF2B5EF4-FFF2-40B4-BE49-F238E27FC236}">
                  <a16:creationId xmlns:a16="http://schemas.microsoft.com/office/drawing/2014/main" id="{174058C5-1104-DE4E-BF76-14987EBA9F6F}"/>
                </a:ext>
              </a:extLst>
            </p:cNvPr>
            <p:cNvSpPr/>
            <p:nvPr/>
          </p:nvSpPr>
          <p:spPr>
            <a:xfrm rot="16200000">
              <a:off x="5418136" y="4357023"/>
              <a:ext cx="1008000" cy="25200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5" name="Right Arrow 14">
              <a:extLst>
                <a:ext uri="{FF2B5EF4-FFF2-40B4-BE49-F238E27FC236}">
                  <a16:creationId xmlns:a16="http://schemas.microsoft.com/office/drawing/2014/main" id="{8150BA0D-72F3-7B43-8F3A-58F0DE9C419D}"/>
                </a:ext>
              </a:extLst>
            </p:cNvPr>
            <p:cNvSpPr/>
            <p:nvPr/>
          </p:nvSpPr>
          <p:spPr>
            <a:xfrm rot="5400000">
              <a:off x="5404320" y="5391176"/>
              <a:ext cx="1008000" cy="252000"/>
            </a:xfrm>
            <a:prstGeom prst="rightArrow">
              <a:avLst/>
            </a:prstGeom>
            <a:noFill/>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771ACC5D-9B3F-AE47-BBD1-112B8380E08F}"/>
              </a:ext>
            </a:extLst>
          </p:cNvPr>
          <p:cNvSpPr txBox="1"/>
          <p:nvPr/>
        </p:nvSpPr>
        <p:spPr>
          <a:xfrm>
            <a:off x="236171" y="3631645"/>
            <a:ext cx="3870813" cy="2800767"/>
          </a:xfrm>
          <a:prstGeom prst="rect">
            <a:avLst/>
          </a:prstGeom>
          <a:noFill/>
        </p:spPr>
        <p:txBody>
          <a:bodyPr wrap="square" rtlCol="0">
            <a:spAutoFit/>
          </a:bodyPr>
          <a:lstStyle/>
          <a:p>
            <a:pPr algn="ctr"/>
            <a:r>
              <a:rPr lang="en-IN" sz="2200" b="1" dirty="0"/>
              <a:t>Miranda Ross works as a </a:t>
            </a:r>
          </a:p>
          <a:p>
            <a:pPr algn="ctr"/>
            <a:r>
              <a:rPr lang="en-IN" sz="2200" b="1" dirty="0"/>
              <a:t>Senior Copywriter at Lazium Marketing Inc. </a:t>
            </a:r>
          </a:p>
          <a:p>
            <a:pPr algn="ctr"/>
            <a:endParaRPr lang="en-IN" sz="2200" b="1" dirty="0"/>
          </a:p>
          <a:p>
            <a:pPr algn="ctr"/>
            <a:r>
              <a:rPr lang="en-IN" sz="2200" b="1" dirty="0"/>
              <a:t>Miranda has been working at Lazium for the past five years and is one of the brightest copywriters at the company. </a:t>
            </a:r>
          </a:p>
        </p:txBody>
      </p:sp>
      <p:pic>
        <p:nvPicPr>
          <p:cNvPr id="33" name="Picture 32">
            <a:extLst>
              <a:ext uri="{FF2B5EF4-FFF2-40B4-BE49-F238E27FC236}">
                <a16:creationId xmlns:a16="http://schemas.microsoft.com/office/drawing/2014/main" id="{9B832349-BEB3-4879-AD57-9FF23A1F607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2137980850"/>
      </p:ext>
    </p:extLst>
  </p:cSld>
  <p:clrMapOvr>
    <a:masterClrMapping/>
  </p:clrMapOvr>
  <mc:AlternateContent xmlns:mc="http://schemas.openxmlformats.org/markup-compatibility/2006">
    <mc:Choice xmlns:p14="http://schemas.microsoft.com/office/powerpoint/2010/main" Requires="p14">
      <p:transition spd="med" p14:dur="700" advClick="0" advTm="19000">
        <p:fade/>
      </p:transition>
    </mc:Choice>
    <mc:Fallback>
      <p:transition spd="med"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50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500"/>
                                  </p:stCondLst>
                                  <p:childTnLst>
                                    <p:set>
                                      <p:cBhvr>
                                        <p:cTn id="10" dur="1" fill="hold">
                                          <p:stCondLst>
                                            <p:cond delay="0"/>
                                          </p:stCondLst>
                                        </p:cTn>
                                        <p:tgtEl>
                                          <p:spTgt spid="34">
                                            <p:txEl>
                                              <p:pRg st="1" end="1"/>
                                            </p:txEl>
                                          </p:spTgt>
                                        </p:tgtEl>
                                        <p:attrNameLst>
                                          <p:attrName>style.visibility</p:attrName>
                                        </p:attrNameLst>
                                      </p:cBhvr>
                                      <p:to>
                                        <p:strVal val="visible"/>
                                      </p:to>
                                    </p:set>
                                    <p:anim calcmode="lin" valueType="num">
                                      <p:cBhvr additive="base">
                                        <p:cTn id="11" dur="500" fill="hold"/>
                                        <p:tgtEl>
                                          <p:spTgt spid="3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4">
                                            <p:txEl>
                                              <p:pRg st="1" end="1"/>
                                            </p:txEl>
                                          </p:spTgt>
                                        </p:tgtEl>
                                        <p:attrNameLst>
                                          <p:attrName>ppt_y</p:attrName>
                                        </p:attrNameLst>
                                      </p:cBhvr>
                                      <p:tavLst>
                                        <p:tav tm="0">
                                          <p:val>
                                            <p:strVal val="#ppt_y"/>
                                          </p:val>
                                        </p:tav>
                                        <p:tav tm="100000">
                                          <p:val>
                                            <p:strVal val="#ppt_y"/>
                                          </p:val>
                                        </p:tav>
                                      </p:tavLst>
                                    </p:anim>
                                  </p:childTnLst>
                                </p:cTn>
                              </p:par>
                              <p:par>
                                <p:cTn id="13" presetID="9" presetClass="entr" presetSubtype="0" fill="hold" nodeType="withEffect">
                                  <p:stCondLst>
                                    <p:cond delay="150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500"/>
                                        <p:tgtEl>
                                          <p:spTgt spid="28"/>
                                        </p:tgtEl>
                                      </p:cBhvr>
                                    </p:animEffect>
                                  </p:childTnLst>
                                </p:cTn>
                              </p:par>
                              <p:par>
                                <p:cTn id="16" presetID="8" presetClass="emph" presetSubtype="0" fill="hold" nodeType="withEffect">
                                  <p:stCondLst>
                                    <p:cond delay="1500"/>
                                  </p:stCondLst>
                                  <p:childTnLst>
                                    <p:animRot by="10800000">
                                      <p:cBhvr>
                                        <p:cTn id="17" dur="2000" fill="hold"/>
                                        <p:tgtEl>
                                          <p:spTgt spid="13"/>
                                        </p:tgtEl>
                                        <p:attrNameLst>
                                          <p:attrName>r</p:attrName>
                                        </p:attrNameLst>
                                      </p:cBhvr>
                                    </p:animRot>
                                  </p:childTnLst>
                                </p:cTn>
                              </p:par>
                              <p:par>
                                <p:cTn id="18" presetID="42" presetClass="path" presetSubtype="0" accel="50000" decel="50000" fill="hold" nodeType="withEffect">
                                  <p:stCondLst>
                                    <p:cond delay="1500"/>
                                  </p:stCondLst>
                                  <p:childTnLst>
                                    <p:animMotion origin="layout" path="M 3.61111E-6 3.33333E-6 L -0.00313 0.08657 " pathEditMode="relative" rAng="0" ptsTypes="AA">
                                      <p:cBhvr>
                                        <p:cTn id="19" dur="2000" fill="hold"/>
                                        <p:tgtEl>
                                          <p:spTgt spid="5"/>
                                        </p:tgtEl>
                                        <p:attrNameLst>
                                          <p:attrName>ppt_x</p:attrName>
                                          <p:attrName>ppt_y</p:attrName>
                                        </p:attrNameLst>
                                      </p:cBhvr>
                                      <p:rCtr x="-156" y="4329"/>
                                    </p:animMotion>
                                  </p:childTnLst>
                                </p:cTn>
                              </p:par>
                              <p:par>
                                <p:cTn id="20" presetID="42" presetClass="path" presetSubtype="0" accel="50000" decel="50000" fill="hold" nodeType="withEffect">
                                  <p:stCondLst>
                                    <p:cond delay="1500"/>
                                  </p:stCondLst>
                                  <p:childTnLst>
                                    <p:animMotion origin="layout" path="M 3.61111E-6 3.33333E-6 L -0.00313 0.08657 " pathEditMode="relative" rAng="0" ptsTypes="AA">
                                      <p:cBhvr>
                                        <p:cTn id="21" dur="2000" fill="hold"/>
                                        <p:tgtEl>
                                          <p:spTgt spid="28"/>
                                        </p:tgtEl>
                                        <p:attrNameLst>
                                          <p:attrName>ppt_x</p:attrName>
                                          <p:attrName>ppt_y</p:attrName>
                                        </p:attrNameLst>
                                      </p:cBhvr>
                                      <p:rCtr x="-156" y="4329"/>
                                    </p:animMotion>
                                  </p:childTnLst>
                                </p:cTn>
                              </p:par>
                            </p:childTnLst>
                          </p:cTn>
                        </p:par>
                        <p:par>
                          <p:cTn id="22" fill="hold">
                            <p:stCondLst>
                              <p:cond delay="3500"/>
                            </p:stCondLst>
                            <p:childTnLst>
                              <p:par>
                                <p:cTn id="23" presetID="2" presetClass="entr" presetSubtype="8" fill="hold" grpId="0" nodeType="afterEffect">
                                  <p:stCondLst>
                                    <p:cond delay="3250"/>
                                  </p:stCondLst>
                                  <p:childTnLst>
                                    <p:set>
                                      <p:cBhvr>
                                        <p:cTn id="24" dur="1" fill="hold">
                                          <p:stCondLst>
                                            <p:cond delay="0"/>
                                          </p:stCondLst>
                                        </p:cTn>
                                        <p:tgtEl>
                                          <p:spTgt spid="34">
                                            <p:txEl>
                                              <p:pRg st="3" end="3"/>
                                            </p:txEl>
                                          </p:spTgt>
                                        </p:tgtEl>
                                        <p:attrNameLst>
                                          <p:attrName>style.visibility</p:attrName>
                                        </p:attrNameLst>
                                      </p:cBhvr>
                                      <p:to>
                                        <p:strVal val="visible"/>
                                      </p:to>
                                    </p:set>
                                    <p:anim calcmode="lin" valueType="num">
                                      <p:cBhvr additive="base">
                                        <p:cTn id="25" dur="500" fill="hold"/>
                                        <p:tgtEl>
                                          <p:spTgt spid="3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684FFD-0A24-A749-A188-BCF28D47DA40}"/>
              </a:ext>
            </a:extLst>
          </p:cNvPr>
          <p:cNvGrpSpPr/>
          <p:nvPr/>
        </p:nvGrpSpPr>
        <p:grpSpPr>
          <a:xfrm>
            <a:off x="0" y="0"/>
            <a:ext cx="9144000" cy="881336"/>
            <a:chOff x="0" y="0"/>
            <a:chExt cx="9144000" cy="881336"/>
          </a:xfrm>
        </p:grpSpPr>
        <p:sp>
          <p:nvSpPr>
            <p:cNvPr id="3" name="Rectangle 2">
              <a:extLst>
                <a:ext uri="{FF2B5EF4-FFF2-40B4-BE49-F238E27FC236}">
                  <a16:creationId xmlns:a16="http://schemas.microsoft.com/office/drawing/2014/main" id="{6EEF029F-42C7-BE47-B61A-0AAF0CE6B247}"/>
                </a:ext>
              </a:extLst>
            </p:cNvPr>
            <p:cNvSpPr/>
            <p:nvPr/>
          </p:nvSpPr>
          <p:spPr>
            <a:xfrm>
              <a:off x="12328" y="0"/>
              <a:ext cx="9131672" cy="8813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857E4180-1EF9-8B4D-BB34-B91A397A0B00}"/>
                </a:ext>
              </a:extLst>
            </p:cNvPr>
            <p:cNvGrpSpPr/>
            <p:nvPr/>
          </p:nvGrpSpPr>
          <p:grpSpPr>
            <a:xfrm>
              <a:off x="0" y="0"/>
              <a:ext cx="9144000" cy="881336"/>
              <a:chOff x="0" y="0"/>
              <a:chExt cx="9144000" cy="881336"/>
            </a:xfrm>
          </p:grpSpPr>
          <p:pic>
            <p:nvPicPr>
              <p:cNvPr id="8" name="Picture 7">
                <a:extLst>
                  <a:ext uri="{FF2B5EF4-FFF2-40B4-BE49-F238E27FC236}">
                    <a16:creationId xmlns:a16="http://schemas.microsoft.com/office/drawing/2014/main" id="{0B1D5653-E327-7E46-AE84-B6883081C0D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1101" b="60500"/>
              <a:stretch/>
            </p:blipFill>
            <p:spPr>
              <a:xfrm>
                <a:off x="12328" y="0"/>
                <a:ext cx="9131672"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IN" sz="3200" dirty="0">
                      <a:latin typeface="Calibri" panose="020F0502020204030204" pitchFamily="34" charset="0"/>
                      <a:cs typeface="Calibri" panose="020F0502020204030204" pitchFamily="34" charset="0"/>
                    </a:rPr>
                    <a:t>Introduction</a:t>
                  </a:r>
                </a:p>
              </p:txBody>
            </p:sp>
          </p:grpSp>
        </p:grpSp>
      </p:grpSp>
      <p:grpSp>
        <p:nvGrpSpPr>
          <p:cNvPr id="28" name="Group 27">
            <a:extLst>
              <a:ext uri="{FF2B5EF4-FFF2-40B4-BE49-F238E27FC236}">
                <a16:creationId xmlns:a16="http://schemas.microsoft.com/office/drawing/2014/main" id="{8F37ED85-EF83-8B44-9458-A05A3018A091}"/>
              </a:ext>
            </a:extLst>
          </p:cNvPr>
          <p:cNvGrpSpPr/>
          <p:nvPr/>
        </p:nvGrpSpPr>
        <p:grpSpPr>
          <a:xfrm>
            <a:off x="3822396" y="116633"/>
            <a:ext cx="4536503" cy="3337956"/>
            <a:chOff x="395536" y="-1035496"/>
            <a:chExt cx="6264696" cy="8141659"/>
          </a:xfrm>
        </p:grpSpPr>
        <p:grpSp>
          <p:nvGrpSpPr>
            <p:cNvPr id="29" name="Group 28">
              <a:extLst>
                <a:ext uri="{FF2B5EF4-FFF2-40B4-BE49-F238E27FC236}">
                  <a16:creationId xmlns:a16="http://schemas.microsoft.com/office/drawing/2014/main" id="{6D347FD9-2F11-F149-AA8B-EF5315156BF7}"/>
                </a:ext>
              </a:extLst>
            </p:cNvPr>
            <p:cNvGrpSpPr/>
            <p:nvPr/>
          </p:nvGrpSpPr>
          <p:grpSpPr>
            <a:xfrm>
              <a:off x="395536" y="-1035496"/>
              <a:ext cx="6264696" cy="8141659"/>
              <a:chOff x="395536" y="805463"/>
              <a:chExt cx="3780420" cy="6300700"/>
            </a:xfrm>
          </p:grpSpPr>
          <p:pic>
            <p:nvPicPr>
              <p:cNvPr id="31" name="Picture 30">
                <a:extLst>
                  <a:ext uri="{FF2B5EF4-FFF2-40B4-BE49-F238E27FC236}">
                    <a16:creationId xmlns:a16="http://schemas.microsoft.com/office/drawing/2014/main" id="{DEDDF4F9-74B6-D94C-9591-32B311A9E06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617" t="9050" r="73191" b="43701"/>
              <a:stretch/>
            </p:blipFill>
            <p:spPr>
              <a:xfrm>
                <a:off x="395536" y="805463"/>
                <a:ext cx="3780420" cy="6300700"/>
              </a:xfrm>
              <a:prstGeom prst="rect">
                <a:avLst/>
              </a:prstGeom>
            </p:spPr>
          </p:pic>
          <p:pic>
            <p:nvPicPr>
              <p:cNvPr id="32" name="Picture 31">
                <a:extLst>
                  <a:ext uri="{FF2B5EF4-FFF2-40B4-BE49-F238E27FC236}">
                    <a16:creationId xmlns:a16="http://schemas.microsoft.com/office/drawing/2014/main" id="{5B3007E3-E0EB-7D43-9901-62A49EF8E8E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4219" t="36371" r="81363" b="57689"/>
              <a:stretch/>
            </p:blipFill>
            <p:spPr>
              <a:xfrm>
                <a:off x="2069723" y="1340768"/>
                <a:ext cx="523340" cy="418673"/>
              </a:xfrm>
              <a:prstGeom prst="rect">
                <a:avLst/>
              </a:prstGeom>
            </p:spPr>
          </p:pic>
        </p:grpSp>
        <p:sp>
          <p:nvSpPr>
            <p:cNvPr id="30" name="Freeform 29">
              <a:extLst>
                <a:ext uri="{FF2B5EF4-FFF2-40B4-BE49-F238E27FC236}">
                  <a16:creationId xmlns:a16="http://schemas.microsoft.com/office/drawing/2014/main" id="{40D8C692-CA70-A84B-896D-F7A048113AA1}"/>
                </a:ext>
              </a:extLst>
            </p:cNvPr>
            <p:cNvSpPr/>
            <p:nvPr/>
          </p:nvSpPr>
          <p:spPr>
            <a:xfrm>
              <a:off x="1259633" y="2132856"/>
              <a:ext cx="4680520" cy="3801446"/>
            </a:xfrm>
            <a:custGeom>
              <a:avLst/>
              <a:gdLst>
                <a:gd name="connsiteX0" fmla="*/ 39188 w 4859383"/>
                <a:gd name="connsiteY0" fmla="*/ 13063 h 4637314"/>
                <a:gd name="connsiteX1" fmla="*/ 3370217 w 4859383"/>
                <a:gd name="connsiteY1" fmla="*/ 26126 h 4637314"/>
                <a:gd name="connsiteX2" fmla="*/ 4794068 w 4859383"/>
                <a:gd name="connsiteY2" fmla="*/ 0 h 4637314"/>
                <a:gd name="connsiteX3" fmla="*/ 4859383 w 4859383"/>
                <a:gd name="connsiteY3" fmla="*/ 195943 h 4637314"/>
                <a:gd name="connsiteX4" fmla="*/ 4833257 w 4859383"/>
                <a:gd name="connsiteY4" fmla="*/ 4297680 h 4637314"/>
                <a:gd name="connsiteX5" fmla="*/ 4558937 w 4859383"/>
                <a:gd name="connsiteY5" fmla="*/ 4480560 h 4637314"/>
                <a:gd name="connsiteX6" fmla="*/ 4127863 w 4859383"/>
                <a:gd name="connsiteY6" fmla="*/ 4558937 h 4637314"/>
                <a:gd name="connsiteX7" fmla="*/ 3566160 w 4859383"/>
                <a:gd name="connsiteY7" fmla="*/ 4611189 h 4637314"/>
                <a:gd name="connsiteX8" fmla="*/ 2939143 w 4859383"/>
                <a:gd name="connsiteY8" fmla="*/ 4624251 h 4637314"/>
                <a:gd name="connsiteX9" fmla="*/ 2129246 w 4859383"/>
                <a:gd name="connsiteY9" fmla="*/ 4637314 h 4637314"/>
                <a:gd name="connsiteX10" fmla="*/ 1476103 w 4859383"/>
                <a:gd name="connsiteY10" fmla="*/ 4624251 h 4637314"/>
                <a:gd name="connsiteX11" fmla="*/ 888274 w 4859383"/>
                <a:gd name="connsiteY11" fmla="*/ 4572000 h 4637314"/>
                <a:gd name="connsiteX12" fmla="*/ 431074 w 4859383"/>
                <a:gd name="connsiteY12" fmla="*/ 4467497 h 4637314"/>
                <a:gd name="connsiteX13" fmla="*/ 0 w 4859383"/>
                <a:gd name="connsiteY13" fmla="*/ 4310743 h 4637314"/>
                <a:gd name="connsiteX14" fmla="*/ 0 w 4859383"/>
                <a:gd name="connsiteY14" fmla="*/ 4310743 h 4637314"/>
                <a:gd name="connsiteX15" fmla="*/ 13063 w 4859383"/>
                <a:gd name="connsiteY15" fmla="*/ 1789611 h 4637314"/>
                <a:gd name="connsiteX16" fmla="*/ 39188 w 4859383"/>
                <a:gd name="connsiteY16" fmla="*/ 13063 h 463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59383" h="4637314">
                  <a:moveTo>
                    <a:pt x="39188" y="13063"/>
                  </a:moveTo>
                  <a:lnTo>
                    <a:pt x="3370217" y="26126"/>
                  </a:lnTo>
                  <a:lnTo>
                    <a:pt x="4794068" y="0"/>
                  </a:lnTo>
                  <a:lnTo>
                    <a:pt x="4859383" y="195943"/>
                  </a:lnTo>
                  <a:lnTo>
                    <a:pt x="4833257" y="4297680"/>
                  </a:lnTo>
                  <a:lnTo>
                    <a:pt x="4558937" y="4480560"/>
                  </a:lnTo>
                  <a:lnTo>
                    <a:pt x="4127863" y="4558937"/>
                  </a:lnTo>
                  <a:lnTo>
                    <a:pt x="3566160" y="4611189"/>
                  </a:lnTo>
                  <a:lnTo>
                    <a:pt x="2939143" y="4624251"/>
                  </a:lnTo>
                  <a:lnTo>
                    <a:pt x="2129246" y="4637314"/>
                  </a:lnTo>
                  <a:lnTo>
                    <a:pt x="1476103" y="4624251"/>
                  </a:lnTo>
                  <a:lnTo>
                    <a:pt x="888274" y="4572000"/>
                  </a:lnTo>
                  <a:lnTo>
                    <a:pt x="431074" y="4467497"/>
                  </a:lnTo>
                  <a:lnTo>
                    <a:pt x="0" y="4310743"/>
                  </a:lnTo>
                  <a:lnTo>
                    <a:pt x="0" y="4310743"/>
                  </a:lnTo>
                  <a:cubicBezTo>
                    <a:pt x="4354" y="3470366"/>
                    <a:pt x="8709" y="2629988"/>
                    <a:pt x="13063" y="1789611"/>
                  </a:cubicBezTo>
                  <a:cubicBezTo>
                    <a:pt x="17417" y="1201783"/>
                    <a:pt x="21772" y="613954"/>
                    <a:pt x="39188" y="13063"/>
                  </a:cubicBez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0686705D-9785-8E43-B6D0-DC0DFE747E5E}"/>
              </a:ext>
            </a:extLst>
          </p:cNvPr>
          <p:cNvGrpSpPr/>
          <p:nvPr/>
        </p:nvGrpSpPr>
        <p:grpSpPr>
          <a:xfrm>
            <a:off x="2787662" y="1988840"/>
            <a:ext cx="6653252" cy="2339108"/>
            <a:chOff x="2787662" y="1988840"/>
            <a:chExt cx="6653252" cy="2339108"/>
          </a:xfrm>
        </p:grpSpPr>
        <p:pic>
          <p:nvPicPr>
            <p:cNvPr id="26" name="Picture 25">
              <a:extLst>
                <a:ext uri="{FF2B5EF4-FFF2-40B4-BE49-F238E27FC236}">
                  <a16:creationId xmlns:a16="http://schemas.microsoft.com/office/drawing/2014/main" id="{1EBFE566-D2BB-304B-AD68-AADB573A623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76975" b="83891"/>
            <a:stretch/>
          </p:blipFill>
          <p:spPr>
            <a:xfrm>
              <a:off x="2834942" y="1988840"/>
              <a:ext cx="1521034" cy="811767"/>
            </a:xfrm>
            <a:prstGeom prst="rect">
              <a:avLst/>
            </a:prstGeom>
          </p:spPr>
        </p:pic>
        <p:grpSp>
          <p:nvGrpSpPr>
            <p:cNvPr id="21" name="Group 20">
              <a:extLst>
                <a:ext uri="{FF2B5EF4-FFF2-40B4-BE49-F238E27FC236}">
                  <a16:creationId xmlns:a16="http://schemas.microsoft.com/office/drawing/2014/main" id="{5C55267D-35B8-9C4B-BAC2-17BE51402E28}"/>
                </a:ext>
              </a:extLst>
            </p:cNvPr>
            <p:cNvGrpSpPr/>
            <p:nvPr/>
          </p:nvGrpSpPr>
          <p:grpSpPr>
            <a:xfrm>
              <a:off x="2787662" y="3388933"/>
              <a:ext cx="6653252" cy="939015"/>
              <a:chOff x="-465415" y="3967532"/>
              <a:chExt cx="6653252" cy="519998"/>
            </a:xfrm>
          </p:grpSpPr>
          <p:pic>
            <p:nvPicPr>
              <p:cNvPr id="22" name="Picture 21">
                <a:extLst>
                  <a:ext uri="{FF2B5EF4-FFF2-40B4-BE49-F238E27FC236}">
                    <a16:creationId xmlns:a16="http://schemas.microsoft.com/office/drawing/2014/main" id="{9EF04E8C-2B1E-7740-B5E4-753864C33E4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29294" b="65371"/>
              <a:stretch/>
            </p:blipFill>
            <p:spPr>
              <a:xfrm>
                <a:off x="-418135" y="3967532"/>
                <a:ext cx="6605972" cy="268813"/>
              </a:xfrm>
              <a:prstGeom prst="rect">
                <a:avLst/>
              </a:prstGeom>
            </p:spPr>
          </p:pic>
          <p:pic>
            <p:nvPicPr>
              <p:cNvPr id="25" name="Picture 24">
                <a:extLst>
                  <a:ext uri="{FF2B5EF4-FFF2-40B4-BE49-F238E27FC236}">
                    <a16:creationId xmlns:a16="http://schemas.microsoft.com/office/drawing/2014/main" id="{05F3E715-6B93-F347-8456-C1F5D32BE363}"/>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29294" b="65371"/>
              <a:stretch/>
            </p:blipFill>
            <p:spPr>
              <a:xfrm rot="10800000">
                <a:off x="-465415" y="4218717"/>
                <a:ext cx="6605972" cy="268813"/>
              </a:xfrm>
              <a:prstGeom prst="rect">
                <a:avLst/>
              </a:prstGeom>
            </p:spPr>
          </p:pic>
        </p:grpSp>
        <p:pic>
          <p:nvPicPr>
            <p:cNvPr id="20" name="Picture 19">
              <a:extLst>
                <a:ext uri="{FF2B5EF4-FFF2-40B4-BE49-F238E27FC236}">
                  <a16:creationId xmlns:a16="http://schemas.microsoft.com/office/drawing/2014/main" id="{C1C9B7BF-60D1-4345-B19A-F32C0455301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5745" b="71394"/>
            <a:stretch/>
          </p:blipFill>
          <p:spPr>
            <a:xfrm>
              <a:off x="2834942" y="2779661"/>
              <a:ext cx="6605972" cy="648073"/>
            </a:xfrm>
            <a:prstGeom prst="rect">
              <a:avLst/>
            </a:prstGeom>
          </p:spPr>
        </p:pic>
        <p:pic>
          <p:nvPicPr>
            <p:cNvPr id="27" name="Picture 26">
              <a:extLst>
                <a:ext uri="{FF2B5EF4-FFF2-40B4-BE49-F238E27FC236}">
                  <a16:creationId xmlns:a16="http://schemas.microsoft.com/office/drawing/2014/main" id="{CB09AAF2-92C0-5040-BE68-09FB94227ABC}"/>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77122" b="83891"/>
            <a:stretch/>
          </p:blipFill>
          <p:spPr>
            <a:xfrm>
              <a:off x="7929606" y="1988840"/>
              <a:ext cx="1511307" cy="811767"/>
            </a:xfrm>
            <a:prstGeom prst="rect">
              <a:avLst/>
            </a:prstGeom>
          </p:spPr>
        </p:pic>
      </p:grpSp>
      <p:grpSp>
        <p:nvGrpSpPr>
          <p:cNvPr id="14" name="Group 13">
            <a:extLst>
              <a:ext uri="{FF2B5EF4-FFF2-40B4-BE49-F238E27FC236}">
                <a16:creationId xmlns:a16="http://schemas.microsoft.com/office/drawing/2014/main" id="{D36EB39C-44CD-D947-884E-2B6317508BE8}"/>
              </a:ext>
            </a:extLst>
          </p:cNvPr>
          <p:cNvGrpSpPr/>
          <p:nvPr/>
        </p:nvGrpSpPr>
        <p:grpSpPr>
          <a:xfrm>
            <a:off x="2771800" y="4221088"/>
            <a:ext cx="6605972" cy="3238926"/>
            <a:chOff x="2771800" y="4221088"/>
            <a:chExt cx="6605972" cy="3238926"/>
          </a:xfrm>
        </p:grpSpPr>
        <p:sp>
          <p:nvSpPr>
            <p:cNvPr id="12" name="Oval 11">
              <a:extLst>
                <a:ext uri="{FF2B5EF4-FFF2-40B4-BE49-F238E27FC236}">
                  <a16:creationId xmlns:a16="http://schemas.microsoft.com/office/drawing/2014/main" id="{530A411D-8930-114E-8DC6-37FF19325B57}"/>
                </a:ext>
              </a:extLst>
            </p:cNvPr>
            <p:cNvSpPr/>
            <p:nvPr/>
          </p:nvSpPr>
          <p:spPr>
            <a:xfrm>
              <a:off x="4448121" y="4327946"/>
              <a:ext cx="3220223" cy="23414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86DF50B-5274-9D44-97D1-ECB04F17452E}"/>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35724"/>
            <a:stretch/>
          </p:blipFill>
          <p:spPr>
            <a:xfrm>
              <a:off x="2771800" y="4221088"/>
              <a:ext cx="6605972" cy="3238926"/>
            </a:xfrm>
            <a:prstGeom prst="rect">
              <a:avLst/>
            </a:prstGeom>
          </p:spPr>
        </p:pic>
        <p:sp>
          <p:nvSpPr>
            <p:cNvPr id="7" name="Oval 6">
              <a:extLst>
                <a:ext uri="{FF2B5EF4-FFF2-40B4-BE49-F238E27FC236}">
                  <a16:creationId xmlns:a16="http://schemas.microsoft.com/office/drawing/2014/main" id="{9EBAA4AA-0B3B-AC4E-97BF-C637F48BE45E}"/>
                </a:ext>
              </a:extLst>
            </p:cNvPr>
            <p:cNvSpPr/>
            <p:nvPr/>
          </p:nvSpPr>
          <p:spPr>
            <a:xfrm>
              <a:off x="5026057" y="4709742"/>
              <a:ext cx="2080852" cy="15873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7D45054A-BE89-4D48-B6BA-B3A3B0C38538}"/>
                </a:ext>
              </a:extLst>
            </p:cNvPr>
            <p:cNvSpPr/>
            <p:nvPr/>
          </p:nvSpPr>
          <p:spPr>
            <a:xfrm>
              <a:off x="5910421" y="5378356"/>
              <a:ext cx="277416" cy="21164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E5989D77-87CA-C442-9707-D8963F7FE47B}"/>
              </a:ext>
            </a:extLst>
          </p:cNvPr>
          <p:cNvGrpSpPr/>
          <p:nvPr/>
        </p:nvGrpSpPr>
        <p:grpSpPr>
          <a:xfrm>
            <a:off x="5914451" y="4743517"/>
            <a:ext cx="256047" cy="1500535"/>
            <a:chOff x="5782320" y="3979023"/>
            <a:chExt cx="265816" cy="2042153"/>
          </a:xfrm>
        </p:grpSpPr>
        <p:sp>
          <p:nvSpPr>
            <p:cNvPr id="10" name="Right Arrow 9">
              <a:extLst>
                <a:ext uri="{FF2B5EF4-FFF2-40B4-BE49-F238E27FC236}">
                  <a16:creationId xmlns:a16="http://schemas.microsoft.com/office/drawing/2014/main" id="{174058C5-1104-DE4E-BF76-14987EBA9F6F}"/>
                </a:ext>
              </a:extLst>
            </p:cNvPr>
            <p:cNvSpPr/>
            <p:nvPr/>
          </p:nvSpPr>
          <p:spPr>
            <a:xfrm rot="16200000">
              <a:off x="5418136" y="4357023"/>
              <a:ext cx="1008000" cy="25200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5" name="Right Arrow 14">
              <a:extLst>
                <a:ext uri="{FF2B5EF4-FFF2-40B4-BE49-F238E27FC236}">
                  <a16:creationId xmlns:a16="http://schemas.microsoft.com/office/drawing/2014/main" id="{8150BA0D-72F3-7B43-8F3A-58F0DE9C419D}"/>
                </a:ext>
              </a:extLst>
            </p:cNvPr>
            <p:cNvSpPr/>
            <p:nvPr/>
          </p:nvSpPr>
          <p:spPr>
            <a:xfrm rot="5400000">
              <a:off x="5404320" y="5391176"/>
              <a:ext cx="1008000" cy="252000"/>
            </a:xfrm>
            <a:prstGeom prst="rightArrow">
              <a:avLst/>
            </a:prstGeom>
            <a:noFill/>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771ACC5D-9B3F-AE47-BBD1-112B8380E08F}"/>
              </a:ext>
            </a:extLst>
          </p:cNvPr>
          <p:cNvSpPr txBox="1"/>
          <p:nvPr/>
        </p:nvSpPr>
        <p:spPr>
          <a:xfrm>
            <a:off x="236171" y="3631645"/>
            <a:ext cx="3870813" cy="2462213"/>
          </a:xfrm>
          <a:prstGeom prst="rect">
            <a:avLst/>
          </a:prstGeom>
          <a:noFill/>
        </p:spPr>
        <p:txBody>
          <a:bodyPr wrap="square" rtlCol="0">
            <a:spAutoFit/>
          </a:bodyPr>
          <a:lstStyle/>
          <a:p>
            <a:pPr algn="ctr"/>
            <a:r>
              <a:rPr lang="en-IN" sz="2200" b="1" dirty="0"/>
              <a:t>She never faced any difficulty when she was single in working in the 10 – 7 shift. </a:t>
            </a:r>
          </a:p>
          <a:p>
            <a:pPr algn="ctr"/>
            <a:endParaRPr lang="en-IN" sz="2200" b="1" dirty="0"/>
          </a:p>
          <a:p>
            <a:pPr algn="ctr"/>
            <a:r>
              <a:rPr lang="en-IN" sz="2200" b="1" dirty="0"/>
              <a:t>However, ever since she got married six months back, things started to change for Miranda.</a:t>
            </a:r>
          </a:p>
        </p:txBody>
      </p:sp>
      <p:pic>
        <p:nvPicPr>
          <p:cNvPr id="33" name="Picture 32">
            <a:extLst>
              <a:ext uri="{FF2B5EF4-FFF2-40B4-BE49-F238E27FC236}">
                <a16:creationId xmlns:a16="http://schemas.microsoft.com/office/drawing/2014/main" id="{87103FC9-4579-4769-B5B0-50F0037C3EB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2220547820"/>
      </p:ext>
    </p:extLst>
  </p:cSld>
  <p:clrMapOvr>
    <a:masterClrMapping/>
  </p:clrMapOvr>
  <p:transition spd="slow" advClick="0" advTm="14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500"/>
                                        <p:tgtEl>
                                          <p:spTgt spid="28"/>
                                        </p:tgtEl>
                                      </p:cBhvr>
                                    </p:animEffect>
                                  </p:childTnLst>
                                </p:cTn>
                              </p:par>
                              <p:par>
                                <p:cTn id="12" presetID="8" presetClass="emph" presetSubtype="0" fill="hold" nodeType="withEffect">
                                  <p:stCondLst>
                                    <p:cond delay="0"/>
                                  </p:stCondLst>
                                  <p:childTnLst>
                                    <p:animRot by="10800000">
                                      <p:cBhvr>
                                        <p:cTn id="13" dur="2000" fill="hold"/>
                                        <p:tgtEl>
                                          <p:spTgt spid="13"/>
                                        </p:tgtEl>
                                        <p:attrNameLst>
                                          <p:attrName>r</p:attrName>
                                        </p:attrNameLst>
                                      </p:cBhvr>
                                    </p:animRot>
                                  </p:childTnLst>
                                </p:cTn>
                              </p:par>
                              <p:par>
                                <p:cTn id="14" presetID="42" presetClass="path" presetSubtype="0" accel="50000" decel="50000" fill="hold" nodeType="withEffect">
                                  <p:stCondLst>
                                    <p:cond delay="0"/>
                                  </p:stCondLst>
                                  <p:childTnLst>
                                    <p:animMotion origin="layout" path="M 3.61111E-6 3.33333E-6 L -0.00313 0.08657 " pathEditMode="relative" rAng="0" ptsTypes="AA">
                                      <p:cBhvr>
                                        <p:cTn id="15" dur="2000" fill="hold"/>
                                        <p:tgtEl>
                                          <p:spTgt spid="5"/>
                                        </p:tgtEl>
                                        <p:attrNameLst>
                                          <p:attrName>ppt_x</p:attrName>
                                          <p:attrName>ppt_y</p:attrName>
                                        </p:attrNameLst>
                                      </p:cBhvr>
                                      <p:rCtr x="-156" y="4329"/>
                                    </p:animMotion>
                                  </p:childTnLst>
                                </p:cTn>
                              </p:par>
                              <p:par>
                                <p:cTn id="16" presetID="42" presetClass="path" presetSubtype="0" accel="50000" decel="50000" fill="hold" nodeType="withEffect">
                                  <p:stCondLst>
                                    <p:cond delay="0"/>
                                  </p:stCondLst>
                                  <p:childTnLst>
                                    <p:animMotion origin="layout" path="M 3.61111E-6 3.33333E-6 L -0.00313 0.08657 " pathEditMode="relative" rAng="0" ptsTypes="AA">
                                      <p:cBhvr>
                                        <p:cTn id="17" dur="2000" fill="hold"/>
                                        <p:tgtEl>
                                          <p:spTgt spid="28"/>
                                        </p:tgtEl>
                                        <p:attrNameLst>
                                          <p:attrName>ppt_x</p:attrName>
                                          <p:attrName>ppt_y</p:attrName>
                                        </p:attrNameLst>
                                      </p:cBhvr>
                                      <p:rCtr x="-156" y="4329"/>
                                    </p:animMotion>
                                  </p:childTnLst>
                                </p:cTn>
                              </p:par>
                            </p:childTnLst>
                          </p:cTn>
                        </p:par>
                        <p:par>
                          <p:cTn id="18" fill="hold">
                            <p:stCondLst>
                              <p:cond delay="2000"/>
                            </p:stCondLst>
                            <p:childTnLst>
                              <p:par>
                                <p:cTn id="19" presetID="2" presetClass="entr" presetSubtype="8" fill="hold" grpId="0" nodeType="afterEffect">
                                  <p:stCondLst>
                                    <p:cond delay="4000"/>
                                  </p:stCondLst>
                                  <p:childTnLst>
                                    <p:set>
                                      <p:cBhvr>
                                        <p:cTn id="20" dur="1" fill="hold">
                                          <p:stCondLst>
                                            <p:cond delay="0"/>
                                          </p:stCondLst>
                                        </p:cTn>
                                        <p:tgtEl>
                                          <p:spTgt spid="34">
                                            <p:txEl>
                                              <p:pRg st="2" end="2"/>
                                            </p:txEl>
                                          </p:spTgt>
                                        </p:tgtEl>
                                        <p:attrNameLst>
                                          <p:attrName>style.visibility</p:attrName>
                                        </p:attrNameLst>
                                      </p:cBhvr>
                                      <p:to>
                                        <p:strVal val="visible"/>
                                      </p:to>
                                    </p:set>
                                    <p:anim calcmode="lin" valueType="num">
                                      <p:cBhvr additive="base">
                                        <p:cTn id="21" dur="500" fill="hold"/>
                                        <p:tgtEl>
                                          <p:spTgt spid="34">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684FFD-0A24-A749-A188-BCF28D47DA40}"/>
              </a:ext>
            </a:extLst>
          </p:cNvPr>
          <p:cNvGrpSpPr/>
          <p:nvPr/>
        </p:nvGrpSpPr>
        <p:grpSpPr>
          <a:xfrm>
            <a:off x="0" y="0"/>
            <a:ext cx="9144000" cy="881336"/>
            <a:chOff x="0" y="0"/>
            <a:chExt cx="9144000" cy="881336"/>
          </a:xfrm>
        </p:grpSpPr>
        <p:sp>
          <p:nvSpPr>
            <p:cNvPr id="3" name="Rectangle 2">
              <a:extLst>
                <a:ext uri="{FF2B5EF4-FFF2-40B4-BE49-F238E27FC236}">
                  <a16:creationId xmlns:a16="http://schemas.microsoft.com/office/drawing/2014/main" id="{6EEF029F-42C7-BE47-B61A-0AAF0CE6B247}"/>
                </a:ext>
              </a:extLst>
            </p:cNvPr>
            <p:cNvSpPr/>
            <p:nvPr/>
          </p:nvSpPr>
          <p:spPr>
            <a:xfrm>
              <a:off x="12328" y="0"/>
              <a:ext cx="9131672" cy="8813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857E4180-1EF9-8B4D-BB34-B91A397A0B00}"/>
                </a:ext>
              </a:extLst>
            </p:cNvPr>
            <p:cNvGrpSpPr/>
            <p:nvPr/>
          </p:nvGrpSpPr>
          <p:grpSpPr>
            <a:xfrm>
              <a:off x="0" y="0"/>
              <a:ext cx="9144000" cy="881336"/>
              <a:chOff x="0" y="0"/>
              <a:chExt cx="9144000" cy="881336"/>
            </a:xfrm>
          </p:grpSpPr>
          <p:pic>
            <p:nvPicPr>
              <p:cNvPr id="8" name="Picture 7">
                <a:extLst>
                  <a:ext uri="{FF2B5EF4-FFF2-40B4-BE49-F238E27FC236}">
                    <a16:creationId xmlns:a16="http://schemas.microsoft.com/office/drawing/2014/main" id="{0B1D5653-E327-7E46-AE84-B6883081C0D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1101" b="60500"/>
              <a:stretch/>
            </p:blipFill>
            <p:spPr>
              <a:xfrm>
                <a:off x="12328" y="0"/>
                <a:ext cx="9131672"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IN" sz="3200" dirty="0">
                      <a:latin typeface="Calibri" panose="020F0502020204030204" pitchFamily="34" charset="0"/>
                      <a:cs typeface="Calibri" panose="020F0502020204030204" pitchFamily="34" charset="0"/>
                    </a:rPr>
                    <a:t>Introduction</a:t>
                  </a:r>
                </a:p>
              </p:txBody>
            </p:sp>
          </p:grpSp>
        </p:grpSp>
      </p:grpSp>
      <p:grpSp>
        <p:nvGrpSpPr>
          <p:cNvPr id="28" name="Group 27">
            <a:extLst>
              <a:ext uri="{FF2B5EF4-FFF2-40B4-BE49-F238E27FC236}">
                <a16:creationId xmlns:a16="http://schemas.microsoft.com/office/drawing/2014/main" id="{8F37ED85-EF83-8B44-9458-A05A3018A091}"/>
              </a:ext>
            </a:extLst>
          </p:cNvPr>
          <p:cNvGrpSpPr/>
          <p:nvPr/>
        </p:nvGrpSpPr>
        <p:grpSpPr>
          <a:xfrm>
            <a:off x="3822396" y="116633"/>
            <a:ext cx="4536503" cy="3337956"/>
            <a:chOff x="395536" y="-1035496"/>
            <a:chExt cx="6264696" cy="8141659"/>
          </a:xfrm>
        </p:grpSpPr>
        <p:grpSp>
          <p:nvGrpSpPr>
            <p:cNvPr id="29" name="Group 28">
              <a:extLst>
                <a:ext uri="{FF2B5EF4-FFF2-40B4-BE49-F238E27FC236}">
                  <a16:creationId xmlns:a16="http://schemas.microsoft.com/office/drawing/2014/main" id="{6D347FD9-2F11-F149-AA8B-EF5315156BF7}"/>
                </a:ext>
              </a:extLst>
            </p:cNvPr>
            <p:cNvGrpSpPr/>
            <p:nvPr/>
          </p:nvGrpSpPr>
          <p:grpSpPr>
            <a:xfrm>
              <a:off x="395536" y="-1035496"/>
              <a:ext cx="6264696" cy="8141659"/>
              <a:chOff x="395536" y="805463"/>
              <a:chExt cx="3780420" cy="6300700"/>
            </a:xfrm>
          </p:grpSpPr>
          <p:pic>
            <p:nvPicPr>
              <p:cNvPr id="31" name="Picture 30">
                <a:extLst>
                  <a:ext uri="{FF2B5EF4-FFF2-40B4-BE49-F238E27FC236}">
                    <a16:creationId xmlns:a16="http://schemas.microsoft.com/office/drawing/2014/main" id="{DEDDF4F9-74B6-D94C-9591-32B311A9E06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617" t="9050" r="73191" b="43701"/>
              <a:stretch/>
            </p:blipFill>
            <p:spPr>
              <a:xfrm>
                <a:off x="395536" y="805463"/>
                <a:ext cx="3780420" cy="6300700"/>
              </a:xfrm>
              <a:prstGeom prst="rect">
                <a:avLst/>
              </a:prstGeom>
            </p:spPr>
          </p:pic>
          <p:pic>
            <p:nvPicPr>
              <p:cNvPr id="32" name="Picture 31">
                <a:extLst>
                  <a:ext uri="{FF2B5EF4-FFF2-40B4-BE49-F238E27FC236}">
                    <a16:creationId xmlns:a16="http://schemas.microsoft.com/office/drawing/2014/main" id="{5B3007E3-E0EB-7D43-9901-62A49EF8E8E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4219" t="36371" r="81363" b="57689"/>
              <a:stretch/>
            </p:blipFill>
            <p:spPr>
              <a:xfrm>
                <a:off x="2069723" y="1340768"/>
                <a:ext cx="523340" cy="418673"/>
              </a:xfrm>
              <a:prstGeom prst="rect">
                <a:avLst/>
              </a:prstGeom>
            </p:spPr>
          </p:pic>
        </p:grpSp>
        <p:sp>
          <p:nvSpPr>
            <p:cNvPr id="30" name="Freeform 29">
              <a:extLst>
                <a:ext uri="{FF2B5EF4-FFF2-40B4-BE49-F238E27FC236}">
                  <a16:creationId xmlns:a16="http://schemas.microsoft.com/office/drawing/2014/main" id="{40D8C692-CA70-A84B-896D-F7A048113AA1}"/>
                </a:ext>
              </a:extLst>
            </p:cNvPr>
            <p:cNvSpPr/>
            <p:nvPr/>
          </p:nvSpPr>
          <p:spPr>
            <a:xfrm>
              <a:off x="1259633" y="2132856"/>
              <a:ext cx="4680520" cy="3801446"/>
            </a:xfrm>
            <a:custGeom>
              <a:avLst/>
              <a:gdLst>
                <a:gd name="connsiteX0" fmla="*/ 39188 w 4859383"/>
                <a:gd name="connsiteY0" fmla="*/ 13063 h 4637314"/>
                <a:gd name="connsiteX1" fmla="*/ 3370217 w 4859383"/>
                <a:gd name="connsiteY1" fmla="*/ 26126 h 4637314"/>
                <a:gd name="connsiteX2" fmla="*/ 4794068 w 4859383"/>
                <a:gd name="connsiteY2" fmla="*/ 0 h 4637314"/>
                <a:gd name="connsiteX3" fmla="*/ 4859383 w 4859383"/>
                <a:gd name="connsiteY3" fmla="*/ 195943 h 4637314"/>
                <a:gd name="connsiteX4" fmla="*/ 4833257 w 4859383"/>
                <a:gd name="connsiteY4" fmla="*/ 4297680 h 4637314"/>
                <a:gd name="connsiteX5" fmla="*/ 4558937 w 4859383"/>
                <a:gd name="connsiteY5" fmla="*/ 4480560 h 4637314"/>
                <a:gd name="connsiteX6" fmla="*/ 4127863 w 4859383"/>
                <a:gd name="connsiteY6" fmla="*/ 4558937 h 4637314"/>
                <a:gd name="connsiteX7" fmla="*/ 3566160 w 4859383"/>
                <a:gd name="connsiteY7" fmla="*/ 4611189 h 4637314"/>
                <a:gd name="connsiteX8" fmla="*/ 2939143 w 4859383"/>
                <a:gd name="connsiteY8" fmla="*/ 4624251 h 4637314"/>
                <a:gd name="connsiteX9" fmla="*/ 2129246 w 4859383"/>
                <a:gd name="connsiteY9" fmla="*/ 4637314 h 4637314"/>
                <a:gd name="connsiteX10" fmla="*/ 1476103 w 4859383"/>
                <a:gd name="connsiteY10" fmla="*/ 4624251 h 4637314"/>
                <a:gd name="connsiteX11" fmla="*/ 888274 w 4859383"/>
                <a:gd name="connsiteY11" fmla="*/ 4572000 h 4637314"/>
                <a:gd name="connsiteX12" fmla="*/ 431074 w 4859383"/>
                <a:gd name="connsiteY12" fmla="*/ 4467497 h 4637314"/>
                <a:gd name="connsiteX13" fmla="*/ 0 w 4859383"/>
                <a:gd name="connsiteY13" fmla="*/ 4310743 h 4637314"/>
                <a:gd name="connsiteX14" fmla="*/ 0 w 4859383"/>
                <a:gd name="connsiteY14" fmla="*/ 4310743 h 4637314"/>
                <a:gd name="connsiteX15" fmla="*/ 13063 w 4859383"/>
                <a:gd name="connsiteY15" fmla="*/ 1789611 h 4637314"/>
                <a:gd name="connsiteX16" fmla="*/ 39188 w 4859383"/>
                <a:gd name="connsiteY16" fmla="*/ 13063 h 463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59383" h="4637314">
                  <a:moveTo>
                    <a:pt x="39188" y="13063"/>
                  </a:moveTo>
                  <a:lnTo>
                    <a:pt x="3370217" y="26126"/>
                  </a:lnTo>
                  <a:lnTo>
                    <a:pt x="4794068" y="0"/>
                  </a:lnTo>
                  <a:lnTo>
                    <a:pt x="4859383" y="195943"/>
                  </a:lnTo>
                  <a:lnTo>
                    <a:pt x="4833257" y="4297680"/>
                  </a:lnTo>
                  <a:lnTo>
                    <a:pt x="4558937" y="4480560"/>
                  </a:lnTo>
                  <a:lnTo>
                    <a:pt x="4127863" y="4558937"/>
                  </a:lnTo>
                  <a:lnTo>
                    <a:pt x="3566160" y="4611189"/>
                  </a:lnTo>
                  <a:lnTo>
                    <a:pt x="2939143" y="4624251"/>
                  </a:lnTo>
                  <a:lnTo>
                    <a:pt x="2129246" y="4637314"/>
                  </a:lnTo>
                  <a:lnTo>
                    <a:pt x="1476103" y="4624251"/>
                  </a:lnTo>
                  <a:lnTo>
                    <a:pt x="888274" y="4572000"/>
                  </a:lnTo>
                  <a:lnTo>
                    <a:pt x="431074" y="4467497"/>
                  </a:lnTo>
                  <a:lnTo>
                    <a:pt x="0" y="4310743"/>
                  </a:lnTo>
                  <a:lnTo>
                    <a:pt x="0" y="4310743"/>
                  </a:lnTo>
                  <a:cubicBezTo>
                    <a:pt x="4354" y="3470366"/>
                    <a:pt x="8709" y="2629988"/>
                    <a:pt x="13063" y="1789611"/>
                  </a:cubicBezTo>
                  <a:cubicBezTo>
                    <a:pt x="17417" y="1201783"/>
                    <a:pt x="21772" y="613954"/>
                    <a:pt x="39188" y="13063"/>
                  </a:cubicBez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0686705D-9785-8E43-B6D0-DC0DFE747E5E}"/>
              </a:ext>
            </a:extLst>
          </p:cNvPr>
          <p:cNvGrpSpPr/>
          <p:nvPr/>
        </p:nvGrpSpPr>
        <p:grpSpPr>
          <a:xfrm>
            <a:off x="2787662" y="1988840"/>
            <a:ext cx="6653252" cy="2339108"/>
            <a:chOff x="2787662" y="1988840"/>
            <a:chExt cx="6653252" cy="2339108"/>
          </a:xfrm>
        </p:grpSpPr>
        <p:pic>
          <p:nvPicPr>
            <p:cNvPr id="26" name="Picture 25">
              <a:extLst>
                <a:ext uri="{FF2B5EF4-FFF2-40B4-BE49-F238E27FC236}">
                  <a16:creationId xmlns:a16="http://schemas.microsoft.com/office/drawing/2014/main" id="{1EBFE566-D2BB-304B-AD68-AADB573A623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76975" b="83891"/>
            <a:stretch/>
          </p:blipFill>
          <p:spPr>
            <a:xfrm>
              <a:off x="2834942" y="1988840"/>
              <a:ext cx="1521034" cy="811767"/>
            </a:xfrm>
            <a:prstGeom prst="rect">
              <a:avLst/>
            </a:prstGeom>
          </p:spPr>
        </p:pic>
        <p:grpSp>
          <p:nvGrpSpPr>
            <p:cNvPr id="21" name="Group 20">
              <a:extLst>
                <a:ext uri="{FF2B5EF4-FFF2-40B4-BE49-F238E27FC236}">
                  <a16:creationId xmlns:a16="http://schemas.microsoft.com/office/drawing/2014/main" id="{5C55267D-35B8-9C4B-BAC2-17BE51402E28}"/>
                </a:ext>
              </a:extLst>
            </p:cNvPr>
            <p:cNvGrpSpPr/>
            <p:nvPr/>
          </p:nvGrpSpPr>
          <p:grpSpPr>
            <a:xfrm>
              <a:off x="2787662" y="3388933"/>
              <a:ext cx="6653252" cy="939015"/>
              <a:chOff x="-465415" y="3967532"/>
              <a:chExt cx="6653252" cy="519998"/>
            </a:xfrm>
          </p:grpSpPr>
          <p:pic>
            <p:nvPicPr>
              <p:cNvPr id="22" name="Picture 21">
                <a:extLst>
                  <a:ext uri="{FF2B5EF4-FFF2-40B4-BE49-F238E27FC236}">
                    <a16:creationId xmlns:a16="http://schemas.microsoft.com/office/drawing/2014/main" id="{9EF04E8C-2B1E-7740-B5E4-753864C33E4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29294" b="65371"/>
              <a:stretch/>
            </p:blipFill>
            <p:spPr>
              <a:xfrm>
                <a:off x="-418135" y="3967532"/>
                <a:ext cx="6605972" cy="268813"/>
              </a:xfrm>
              <a:prstGeom prst="rect">
                <a:avLst/>
              </a:prstGeom>
            </p:spPr>
          </p:pic>
          <p:pic>
            <p:nvPicPr>
              <p:cNvPr id="25" name="Picture 24">
                <a:extLst>
                  <a:ext uri="{FF2B5EF4-FFF2-40B4-BE49-F238E27FC236}">
                    <a16:creationId xmlns:a16="http://schemas.microsoft.com/office/drawing/2014/main" id="{05F3E715-6B93-F347-8456-C1F5D32BE363}"/>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29294" b="65371"/>
              <a:stretch/>
            </p:blipFill>
            <p:spPr>
              <a:xfrm rot="10800000">
                <a:off x="-465415" y="4218717"/>
                <a:ext cx="6605972" cy="268813"/>
              </a:xfrm>
              <a:prstGeom prst="rect">
                <a:avLst/>
              </a:prstGeom>
            </p:spPr>
          </p:pic>
        </p:grpSp>
        <p:pic>
          <p:nvPicPr>
            <p:cNvPr id="20" name="Picture 19">
              <a:extLst>
                <a:ext uri="{FF2B5EF4-FFF2-40B4-BE49-F238E27FC236}">
                  <a16:creationId xmlns:a16="http://schemas.microsoft.com/office/drawing/2014/main" id="{C1C9B7BF-60D1-4345-B19A-F32C0455301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5745" b="71394"/>
            <a:stretch/>
          </p:blipFill>
          <p:spPr>
            <a:xfrm>
              <a:off x="2834942" y="2779661"/>
              <a:ext cx="6605972" cy="648073"/>
            </a:xfrm>
            <a:prstGeom prst="rect">
              <a:avLst/>
            </a:prstGeom>
          </p:spPr>
        </p:pic>
        <p:pic>
          <p:nvPicPr>
            <p:cNvPr id="27" name="Picture 26">
              <a:extLst>
                <a:ext uri="{FF2B5EF4-FFF2-40B4-BE49-F238E27FC236}">
                  <a16:creationId xmlns:a16="http://schemas.microsoft.com/office/drawing/2014/main" id="{CB09AAF2-92C0-5040-BE68-09FB94227ABC}"/>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77122" b="83891"/>
            <a:stretch/>
          </p:blipFill>
          <p:spPr>
            <a:xfrm>
              <a:off x="7929606" y="1988840"/>
              <a:ext cx="1511307" cy="811767"/>
            </a:xfrm>
            <a:prstGeom prst="rect">
              <a:avLst/>
            </a:prstGeom>
          </p:spPr>
        </p:pic>
      </p:grpSp>
      <p:grpSp>
        <p:nvGrpSpPr>
          <p:cNvPr id="14" name="Group 13">
            <a:extLst>
              <a:ext uri="{FF2B5EF4-FFF2-40B4-BE49-F238E27FC236}">
                <a16:creationId xmlns:a16="http://schemas.microsoft.com/office/drawing/2014/main" id="{D36EB39C-44CD-D947-884E-2B6317508BE8}"/>
              </a:ext>
            </a:extLst>
          </p:cNvPr>
          <p:cNvGrpSpPr/>
          <p:nvPr/>
        </p:nvGrpSpPr>
        <p:grpSpPr>
          <a:xfrm>
            <a:off x="2771800" y="4221088"/>
            <a:ext cx="6605972" cy="3238926"/>
            <a:chOff x="2771800" y="4221088"/>
            <a:chExt cx="6605972" cy="3238926"/>
          </a:xfrm>
        </p:grpSpPr>
        <p:sp>
          <p:nvSpPr>
            <p:cNvPr id="12" name="Oval 11">
              <a:extLst>
                <a:ext uri="{FF2B5EF4-FFF2-40B4-BE49-F238E27FC236}">
                  <a16:creationId xmlns:a16="http://schemas.microsoft.com/office/drawing/2014/main" id="{530A411D-8930-114E-8DC6-37FF19325B57}"/>
                </a:ext>
              </a:extLst>
            </p:cNvPr>
            <p:cNvSpPr/>
            <p:nvPr/>
          </p:nvSpPr>
          <p:spPr>
            <a:xfrm>
              <a:off x="4448121" y="4327946"/>
              <a:ext cx="3220223" cy="23414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86DF50B-5274-9D44-97D1-ECB04F17452E}"/>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35724"/>
            <a:stretch/>
          </p:blipFill>
          <p:spPr>
            <a:xfrm>
              <a:off x="2771800" y="4221088"/>
              <a:ext cx="6605972" cy="3238926"/>
            </a:xfrm>
            <a:prstGeom prst="rect">
              <a:avLst/>
            </a:prstGeom>
          </p:spPr>
        </p:pic>
        <p:sp>
          <p:nvSpPr>
            <p:cNvPr id="7" name="Oval 6">
              <a:extLst>
                <a:ext uri="{FF2B5EF4-FFF2-40B4-BE49-F238E27FC236}">
                  <a16:creationId xmlns:a16="http://schemas.microsoft.com/office/drawing/2014/main" id="{9EBAA4AA-0B3B-AC4E-97BF-C637F48BE45E}"/>
                </a:ext>
              </a:extLst>
            </p:cNvPr>
            <p:cNvSpPr/>
            <p:nvPr/>
          </p:nvSpPr>
          <p:spPr>
            <a:xfrm>
              <a:off x="5026057" y="4709742"/>
              <a:ext cx="2080852" cy="15873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7D45054A-BE89-4D48-B6BA-B3A3B0C38538}"/>
                </a:ext>
              </a:extLst>
            </p:cNvPr>
            <p:cNvSpPr/>
            <p:nvPr/>
          </p:nvSpPr>
          <p:spPr>
            <a:xfrm>
              <a:off x="5910421" y="5378356"/>
              <a:ext cx="277416" cy="21164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E5989D77-87CA-C442-9707-D8963F7FE47B}"/>
              </a:ext>
            </a:extLst>
          </p:cNvPr>
          <p:cNvGrpSpPr/>
          <p:nvPr/>
        </p:nvGrpSpPr>
        <p:grpSpPr>
          <a:xfrm>
            <a:off x="5914451" y="4743517"/>
            <a:ext cx="256047" cy="1500535"/>
            <a:chOff x="5782320" y="3979023"/>
            <a:chExt cx="265816" cy="2042153"/>
          </a:xfrm>
        </p:grpSpPr>
        <p:sp>
          <p:nvSpPr>
            <p:cNvPr id="10" name="Right Arrow 9">
              <a:extLst>
                <a:ext uri="{FF2B5EF4-FFF2-40B4-BE49-F238E27FC236}">
                  <a16:creationId xmlns:a16="http://schemas.microsoft.com/office/drawing/2014/main" id="{174058C5-1104-DE4E-BF76-14987EBA9F6F}"/>
                </a:ext>
              </a:extLst>
            </p:cNvPr>
            <p:cNvSpPr/>
            <p:nvPr/>
          </p:nvSpPr>
          <p:spPr>
            <a:xfrm rot="16200000">
              <a:off x="5418136" y="4357023"/>
              <a:ext cx="1008000" cy="25200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5" name="Right Arrow 14">
              <a:extLst>
                <a:ext uri="{FF2B5EF4-FFF2-40B4-BE49-F238E27FC236}">
                  <a16:creationId xmlns:a16="http://schemas.microsoft.com/office/drawing/2014/main" id="{8150BA0D-72F3-7B43-8F3A-58F0DE9C419D}"/>
                </a:ext>
              </a:extLst>
            </p:cNvPr>
            <p:cNvSpPr/>
            <p:nvPr/>
          </p:nvSpPr>
          <p:spPr>
            <a:xfrm rot="5400000">
              <a:off x="5404320" y="5391176"/>
              <a:ext cx="1008000" cy="252000"/>
            </a:xfrm>
            <a:prstGeom prst="rightArrow">
              <a:avLst/>
            </a:prstGeom>
            <a:noFill/>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771ACC5D-9B3F-AE47-BBD1-112B8380E08F}"/>
              </a:ext>
            </a:extLst>
          </p:cNvPr>
          <p:cNvSpPr txBox="1"/>
          <p:nvPr/>
        </p:nvSpPr>
        <p:spPr>
          <a:xfrm>
            <a:off x="217866" y="2883571"/>
            <a:ext cx="3269298" cy="3816429"/>
          </a:xfrm>
          <a:prstGeom prst="rect">
            <a:avLst/>
          </a:prstGeom>
          <a:noFill/>
        </p:spPr>
        <p:txBody>
          <a:bodyPr wrap="square" rtlCol="0">
            <a:spAutoFit/>
          </a:bodyPr>
          <a:lstStyle/>
          <a:p>
            <a:pPr algn="ctr"/>
            <a:r>
              <a:rPr lang="en-IN" sz="2200" b="1" dirty="0"/>
              <a:t>Miranda knows that there should be a better work-life balance than the current one in her life.</a:t>
            </a:r>
          </a:p>
          <a:p>
            <a:pPr algn="ctr"/>
            <a:endParaRPr lang="en-IN" sz="2200" b="1" dirty="0"/>
          </a:p>
          <a:p>
            <a:pPr algn="ctr"/>
            <a:r>
              <a:rPr lang="en-IN" sz="2200" b="1" dirty="0"/>
              <a:t>She reaches out to her Manager who lets her know about flexi timings or shift change options available in the organization.</a:t>
            </a:r>
          </a:p>
        </p:txBody>
      </p:sp>
      <p:pic>
        <p:nvPicPr>
          <p:cNvPr id="33" name="Picture 32">
            <a:extLst>
              <a:ext uri="{FF2B5EF4-FFF2-40B4-BE49-F238E27FC236}">
                <a16:creationId xmlns:a16="http://schemas.microsoft.com/office/drawing/2014/main" id="{95F3BDBF-28FF-4424-80DA-201DD6B980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1422730236"/>
      </p:ext>
    </p:extLst>
  </p:cSld>
  <p:clrMapOvr>
    <a:masterClrMapping/>
  </p:clrMapOvr>
  <mc:AlternateContent xmlns:mc="http://schemas.openxmlformats.org/markup-compatibility/2006">
    <mc:Choice xmlns:p14="http://schemas.microsoft.com/office/powerpoint/2010/main" Requires="p14">
      <p:transition spd="med" p14:dur="700" advClick="0" advTm="17000">
        <p:fade/>
      </p:transition>
    </mc:Choice>
    <mc:Fallback>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5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25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500"/>
                                        <p:tgtEl>
                                          <p:spTgt spid="28"/>
                                        </p:tgtEl>
                                      </p:cBhvr>
                                    </p:animEffect>
                                  </p:childTnLst>
                                </p:cTn>
                              </p:par>
                              <p:par>
                                <p:cTn id="12" presetID="8" presetClass="emph" presetSubtype="0" fill="hold" nodeType="withEffect">
                                  <p:stCondLst>
                                    <p:cond delay="250"/>
                                  </p:stCondLst>
                                  <p:childTnLst>
                                    <p:animRot by="10800000">
                                      <p:cBhvr>
                                        <p:cTn id="13" dur="2000" fill="hold"/>
                                        <p:tgtEl>
                                          <p:spTgt spid="13"/>
                                        </p:tgtEl>
                                        <p:attrNameLst>
                                          <p:attrName>r</p:attrName>
                                        </p:attrNameLst>
                                      </p:cBhvr>
                                    </p:animRot>
                                  </p:childTnLst>
                                </p:cTn>
                              </p:par>
                              <p:par>
                                <p:cTn id="14" presetID="42" presetClass="path" presetSubtype="0" accel="50000" decel="50000" fill="hold" nodeType="withEffect">
                                  <p:stCondLst>
                                    <p:cond delay="250"/>
                                  </p:stCondLst>
                                  <p:childTnLst>
                                    <p:animMotion origin="layout" path="M 3.61111E-6 3.33333E-6 L -0.00313 0.08657 " pathEditMode="relative" rAng="0" ptsTypes="AA">
                                      <p:cBhvr>
                                        <p:cTn id="15" dur="2000" fill="hold"/>
                                        <p:tgtEl>
                                          <p:spTgt spid="5"/>
                                        </p:tgtEl>
                                        <p:attrNameLst>
                                          <p:attrName>ppt_x</p:attrName>
                                          <p:attrName>ppt_y</p:attrName>
                                        </p:attrNameLst>
                                      </p:cBhvr>
                                      <p:rCtr x="-156" y="4329"/>
                                    </p:animMotion>
                                  </p:childTnLst>
                                </p:cTn>
                              </p:par>
                              <p:par>
                                <p:cTn id="16" presetID="42" presetClass="path" presetSubtype="0" accel="50000" decel="50000" fill="hold" nodeType="withEffect">
                                  <p:stCondLst>
                                    <p:cond delay="250"/>
                                  </p:stCondLst>
                                  <p:childTnLst>
                                    <p:animMotion origin="layout" path="M 3.61111E-6 3.33333E-6 L -0.00313 0.08657 " pathEditMode="relative" rAng="0" ptsTypes="AA">
                                      <p:cBhvr>
                                        <p:cTn id="17" dur="2000" fill="hold"/>
                                        <p:tgtEl>
                                          <p:spTgt spid="28"/>
                                        </p:tgtEl>
                                        <p:attrNameLst>
                                          <p:attrName>ppt_x</p:attrName>
                                          <p:attrName>ppt_y</p:attrName>
                                        </p:attrNameLst>
                                      </p:cBhvr>
                                      <p:rCtr x="-156" y="4329"/>
                                    </p:animMotion>
                                  </p:childTnLst>
                                </p:cTn>
                              </p:par>
                            </p:childTnLst>
                          </p:cTn>
                        </p:par>
                        <p:par>
                          <p:cTn id="18" fill="hold">
                            <p:stCondLst>
                              <p:cond delay="2250"/>
                            </p:stCondLst>
                            <p:childTnLst>
                              <p:par>
                                <p:cTn id="19" presetID="2" presetClass="entr" presetSubtype="8" fill="hold" grpId="0" nodeType="afterEffect">
                                  <p:stCondLst>
                                    <p:cond delay="4000"/>
                                  </p:stCondLst>
                                  <p:childTnLst>
                                    <p:set>
                                      <p:cBhvr>
                                        <p:cTn id="20" dur="1" fill="hold">
                                          <p:stCondLst>
                                            <p:cond delay="0"/>
                                          </p:stCondLst>
                                        </p:cTn>
                                        <p:tgtEl>
                                          <p:spTgt spid="34">
                                            <p:txEl>
                                              <p:pRg st="2" end="2"/>
                                            </p:txEl>
                                          </p:spTgt>
                                        </p:tgtEl>
                                        <p:attrNameLst>
                                          <p:attrName>style.visibility</p:attrName>
                                        </p:attrNameLst>
                                      </p:cBhvr>
                                      <p:to>
                                        <p:strVal val="visible"/>
                                      </p:to>
                                    </p:set>
                                    <p:anim calcmode="lin" valueType="num">
                                      <p:cBhvr additive="base">
                                        <p:cTn id="21" dur="500" fill="hold"/>
                                        <p:tgtEl>
                                          <p:spTgt spid="34">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684FFD-0A24-A749-A188-BCF28D47DA40}"/>
              </a:ext>
            </a:extLst>
          </p:cNvPr>
          <p:cNvGrpSpPr/>
          <p:nvPr/>
        </p:nvGrpSpPr>
        <p:grpSpPr>
          <a:xfrm>
            <a:off x="0" y="0"/>
            <a:ext cx="9144000" cy="881336"/>
            <a:chOff x="0" y="0"/>
            <a:chExt cx="9144000" cy="881336"/>
          </a:xfrm>
        </p:grpSpPr>
        <p:sp>
          <p:nvSpPr>
            <p:cNvPr id="3" name="Rectangle 2">
              <a:extLst>
                <a:ext uri="{FF2B5EF4-FFF2-40B4-BE49-F238E27FC236}">
                  <a16:creationId xmlns:a16="http://schemas.microsoft.com/office/drawing/2014/main" id="{6EEF029F-42C7-BE47-B61A-0AAF0CE6B247}"/>
                </a:ext>
              </a:extLst>
            </p:cNvPr>
            <p:cNvSpPr/>
            <p:nvPr/>
          </p:nvSpPr>
          <p:spPr>
            <a:xfrm>
              <a:off x="12328" y="0"/>
              <a:ext cx="9131672" cy="8813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857E4180-1EF9-8B4D-BB34-B91A397A0B00}"/>
                </a:ext>
              </a:extLst>
            </p:cNvPr>
            <p:cNvGrpSpPr/>
            <p:nvPr/>
          </p:nvGrpSpPr>
          <p:grpSpPr>
            <a:xfrm>
              <a:off x="0" y="0"/>
              <a:ext cx="9144000" cy="881336"/>
              <a:chOff x="0" y="0"/>
              <a:chExt cx="9144000" cy="881336"/>
            </a:xfrm>
          </p:grpSpPr>
          <p:pic>
            <p:nvPicPr>
              <p:cNvPr id="8" name="Picture 7">
                <a:extLst>
                  <a:ext uri="{FF2B5EF4-FFF2-40B4-BE49-F238E27FC236}">
                    <a16:creationId xmlns:a16="http://schemas.microsoft.com/office/drawing/2014/main" id="{0B1D5653-E327-7E46-AE84-B6883081C0D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1101" b="60500"/>
              <a:stretch/>
            </p:blipFill>
            <p:spPr>
              <a:xfrm>
                <a:off x="12328" y="0"/>
                <a:ext cx="9131672"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IN" sz="3200" dirty="0">
                      <a:latin typeface="Calibri" panose="020F0502020204030204" pitchFamily="34" charset="0"/>
                      <a:cs typeface="Calibri" panose="020F0502020204030204" pitchFamily="34" charset="0"/>
                    </a:rPr>
                    <a:t>Introduction</a:t>
                  </a:r>
                </a:p>
              </p:txBody>
            </p:sp>
          </p:grpSp>
        </p:grpSp>
      </p:grpSp>
      <p:grpSp>
        <p:nvGrpSpPr>
          <p:cNvPr id="28" name="Group 27">
            <a:extLst>
              <a:ext uri="{FF2B5EF4-FFF2-40B4-BE49-F238E27FC236}">
                <a16:creationId xmlns:a16="http://schemas.microsoft.com/office/drawing/2014/main" id="{8F37ED85-EF83-8B44-9458-A05A3018A091}"/>
              </a:ext>
            </a:extLst>
          </p:cNvPr>
          <p:cNvGrpSpPr/>
          <p:nvPr/>
        </p:nvGrpSpPr>
        <p:grpSpPr>
          <a:xfrm>
            <a:off x="3822396" y="116633"/>
            <a:ext cx="4536503" cy="3337956"/>
            <a:chOff x="395536" y="-1035496"/>
            <a:chExt cx="6264696" cy="8141659"/>
          </a:xfrm>
        </p:grpSpPr>
        <p:grpSp>
          <p:nvGrpSpPr>
            <p:cNvPr id="29" name="Group 28">
              <a:extLst>
                <a:ext uri="{FF2B5EF4-FFF2-40B4-BE49-F238E27FC236}">
                  <a16:creationId xmlns:a16="http://schemas.microsoft.com/office/drawing/2014/main" id="{6D347FD9-2F11-F149-AA8B-EF5315156BF7}"/>
                </a:ext>
              </a:extLst>
            </p:cNvPr>
            <p:cNvGrpSpPr/>
            <p:nvPr/>
          </p:nvGrpSpPr>
          <p:grpSpPr>
            <a:xfrm>
              <a:off x="395536" y="-1035496"/>
              <a:ext cx="6264696" cy="8141659"/>
              <a:chOff x="395536" y="805463"/>
              <a:chExt cx="3780420" cy="6300700"/>
            </a:xfrm>
          </p:grpSpPr>
          <p:pic>
            <p:nvPicPr>
              <p:cNvPr id="31" name="Picture 30">
                <a:extLst>
                  <a:ext uri="{FF2B5EF4-FFF2-40B4-BE49-F238E27FC236}">
                    <a16:creationId xmlns:a16="http://schemas.microsoft.com/office/drawing/2014/main" id="{DEDDF4F9-74B6-D94C-9591-32B311A9E06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617" t="9050" r="73191" b="43701"/>
              <a:stretch/>
            </p:blipFill>
            <p:spPr>
              <a:xfrm>
                <a:off x="395536" y="805463"/>
                <a:ext cx="3780420" cy="6300700"/>
              </a:xfrm>
              <a:prstGeom prst="rect">
                <a:avLst/>
              </a:prstGeom>
            </p:spPr>
          </p:pic>
          <p:pic>
            <p:nvPicPr>
              <p:cNvPr id="32" name="Picture 31">
                <a:extLst>
                  <a:ext uri="{FF2B5EF4-FFF2-40B4-BE49-F238E27FC236}">
                    <a16:creationId xmlns:a16="http://schemas.microsoft.com/office/drawing/2014/main" id="{5B3007E3-E0EB-7D43-9901-62A49EF8E8E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4219" t="36371" r="81363" b="57689"/>
              <a:stretch/>
            </p:blipFill>
            <p:spPr>
              <a:xfrm>
                <a:off x="2069723" y="1340768"/>
                <a:ext cx="523340" cy="418673"/>
              </a:xfrm>
              <a:prstGeom prst="rect">
                <a:avLst/>
              </a:prstGeom>
            </p:spPr>
          </p:pic>
        </p:grpSp>
        <p:sp>
          <p:nvSpPr>
            <p:cNvPr id="30" name="Freeform 29">
              <a:extLst>
                <a:ext uri="{FF2B5EF4-FFF2-40B4-BE49-F238E27FC236}">
                  <a16:creationId xmlns:a16="http://schemas.microsoft.com/office/drawing/2014/main" id="{40D8C692-CA70-A84B-896D-F7A048113AA1}"/>
                </a:ext>
              </a:extLst>
            </p:cNvPr>
            <p:cNvSpPr/>
            <p:nvPr/>
          </p:nvSpPr>
          <p:spPr>
            <a:xfrm>
              <a:off x="1259633" y="2132856"/>
              <a:ext cx="4680520" cy="3801446"/>
            </a:xfrm>
            <a:custGeom>
              <a:avLst/>
              <a:gdLst>
                <a:gd name="connsiteX0" fmla="*/ 39188 w 4859383"/>
                <a:gd name="connsiteY0" fmla="*/ 13063 h 4637314"/>
                <a:gd name="connsiteX1" fmla="*/ 3370217 w 4859383"/>
                <a:gd name="connsiteY1" fmla="*/ 26126 h 4637314"/>
                <a:gd name="connsiteX2" fmla="*/ 4794068 w 4859383"/>
                <a:gd name="connsiteY2" fmla="*/ 0 h 4637314"/>
                <a:gd name="connsiteX3" fmla="*/ 4859383 w 4859383"/>
                <a:gd name="connsiteY3" fmla="*/ 195943 h 4637314"/>
                <a:gd name="connsiteX4" fmla="*/ 4833257 w 4859383"/>
                <a:gd name="connsiteY4" fmla="*/ 4297680 h 4637314"/>
                <a:gd name="connsiteX5" fmla="*/ 4558937 w 4859383"/>
                <a:gd name="connsiteY5" fmla="*/ 4480560 h 4637314"/>
                <a:gd name="connsiteX6" fmla="*/ 4127863 w 4859383"/>
                <a:gd name="connsiteY6" fmla="*/ 4558937 h 4637314"/>
                <a:gd name="connsiteX7" fmla="*/ 3566160 w 4859383"/>
                <a:gd name="connsiteY7" fmla="*/ 4611189 h 4637314"/>
                <a:gd name="connsiteX8" fmla="*/ 2939143 w 4859383"/>
                <a:gd name="connsiteY8" fmla="*/ 4624251 h 4637314"/>
                <a:gd name="connsiteX9" fmla="*/ 2129246 w 4859383"/>
                <a:gd name="connsiteY9" fmla="*/ 4637314 h 4637314"/>
                <a:gd name="connsiteX10" fmla="*/ 1476103 w 4859383"/>
                <a:gd name="connsiteY10" fmla="*/ 4624251 h 4637314"/>
                <a:gd name="connsiteX11" fmla="*/ 888274 w 4859383"/>
                <a:gd name="connsiteY11" fmla="*/ 4572000 h 4637314"/>
                <a:gd name="connsiteX12" fmla="*/ 431074 w 4859383"/>
                <a:gd name="connsiteY12" fmla="*/ 4467497 h 4637314"/>
                <a:gd name="connsiteX13" fmla="*/ 0 w 4859383"/>
                <a:gd name="connsiteY13" fmla="*/ 4310743 h 4637314"/>
                <a:gd name="connsiteX14" fmla="*/ 0 w 4859383"/>
                <a:gd name="connsiteY14" fmla="*/ 4310743 h 4637314"/>
                <a:gd name="connsiteX15" fmla="*/ 13063 w 4859383"/>
                <a:gd name="connsiteY15" fmla="*/ 1789611 h 4637314"/>
                <a:gd name="connsiteX16" fmla="*/ 39188 w 4859383"/>
                <a:gd name="connsiteY16" fmla="*/ 13063 h 463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59383" h="4637314">
                  <a:moveTo>
                    <a:pt x="39188" y="13063"/>
                  </a:moveTo>
                  <a:lnTo>
                    <a:pt x="3370217" y="26126"/>
                  </a:lnTo>
                  <a:lnTo>
                    <a:pt x="4794068" y="0"/>
                  </a:lnTo>
                  <a:lnTo>
                    <a:pt x="4859383" y="195943"/>
                  </a:lnTo>
                  <a:lnTo>
                    <a:pt x="4833257" y="4297680"/>
                  </a:lnTo>
                  <a:lnTo>
                    <a:pt x="4558937" y="4480560"/>
                  </a:lnTo>
                  <a:lnTo>
                    <a:pt x="4127863" y="4558937"/>
                  </a:lnTo>
                  <a:lnTo>
                    <a:pt x="3566160" y="4611189"/>
                  </a:lnTo>
                  <a:lnTo>
                    <a:pt x="2939143" y="4624251"/>
                  </a:lnTo>
                  <a:lnTo>
                    <a:pt x="2129246" y="4637314"/>
                  </a:lnTo>
                  <a:lnTo>
                    <a:pt x="1476103" y="4624251"/>
                  </a:lnTo>
                  <a:lnTo>
                    <a:pt x="888274" y="4572000"/>
                  </a:lnTo>
                  <a:lnTo>
                    <a:pt x="431074" y="4467497"/>
                  </a:lnTo>
                  <a:lnTo>
                    <a:pt x="0" y="4310743"/>
                  </a:lnTo>
                  <a:lnTo>
                    <a:pt x="0" y="4310743"/>
                  </a:lnTo>
                  <a:cubicBezTo>
                    <a:pt x="4354" y="3470366"/>
                    <a:pt x="8709" y="2629988"/>
                    <a:pt x="13063" y="1789611"/>
                  </a:cubicBezTo>
                  <a:cubicBezTo>
                    <a:pt x="17417" y="1201783"/>
                    <a:pt x="21772" y="613954"/>
                    <a:pt x="39188" y="13063"/>
                  </a:cubicBez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0686705D-9785-8E43-B6D0-DC0DFE747E5E}"/>
              </a:ext>
            </a:extLst>
          </p:cNvPr>
          <p:cNvGrpSpPr/>
          <p:nvPr/>
        </p:nvGrpSpPr>
        <p:grpSpPr>
          <a:xfrm>
            <a:off x="2787662" y="1988840"/>
            <a:ext cx="6653252" cy="2339108"/>
            <a:chOff x="2787662" y="1988840"/>
            <a:chExt cx="6653252" cy="2339108"/>
          </a:xfrm>
        </p:grpSpPr>
        <p:pic>
          <p:nvPicPr>
            <p:cNvPr id="26" name="Picture 25">
              <a:extLst>
                <a:ext uri="{FF2B5EF4-FFF2-40B4-BE49-F238E27FC236}">
                  <a16:creationId xmlns:a16="http://schemas.microsoft.com/office/drawing/2014/main" id="{1EBFE566-D2BB-304B-AD68-AADB573A623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76975" b="83891"/>
            <a:stretch/>
          </p:blipFill>
          <p:spPr>
            <a:xfrm>
              <a:off x="2834942" y="1988840"/>
              <a:ext cx="1521034" cy="811767"/>
            </a:xfrm>
            <a:prstGeom prst="rect">
              <a:avLst/>
            </a:prstGeom>
          </p:spPr>
        </p:pic>
        <p:grpSp>
          <p:nvGrpSpPr>
            <p:cNvPr id="21" name="Group 20">
              <a:extLst>
                <a:ext uri="{FF2B5EF4-FFF2-40B4-BE49-F238E27FC236}">
                  <a16:creationId xmlns:a16="http://schemas.microsoft.com/office/drawing/2014/main" id="{5C55267D-35B8-9C4B-BAC2-17BE51402E28}"/>
                </a:ext>
              </a:extLst>
            </p:cNvPr>
            <p:cNvGrpSpPr/>
            <p:nvPr/>
          </p:nvGrpSpPr>
          <p:grpSpPr>
            <a:xfrm>
              <a:off x="2787662" y="3388933"/>
              <a:ext cx="6653252" cy="939015"/>
              <a:chOff x="-465415" y="3967532"/>
              <a:chExt cx="6653252" cy="519998"/>
            </a:xfrm>
          </p:grpSpPr>
          <p:pic>
            <p:nvPicPr>
              <p:cNvPr id="22" name="Picture 21">
                <a:extLst>
                  <a:ext uri="{FF2B5EF4-FFF2-40B4-BE49-F238E27FC236}">
                    <a16:creationId xmlns:a16="http://schemas.microsoft.com/office/drawing/2014/main" id="{9EF04E8C-2B1E-7740-B5E4-753864C33E4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29294" b="65371"/>
              <a:stretch/>
            </p:blipFill>
            <p:spPr>
              <a:xfrm>
                <a:off x="-418135" y="3967532"/>
                <a:ext cx="6605972" cy="268813"/>
              </a:xfrm>
              <a:prstGeom prst="rect">
                <a:avLst/>
              </a:prstGeom>
            </p:spPr>
          </p:pic>
          <p:pic>
            <p:nvPicPr>
              <p:cNvPr id="25" name="Picture 24">
                <a:extLst>
                  <a:ext uri="{FF2B5EF4-FFF2-40B4-BE49-F238E27FC236}">
                    <a16:creationId xmlns:a16="http://schemas.microsoft.com/office/drawing/2014/main" id="{05F3E715-6B93-F347-8456-C1F5D32BE363}"/>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29294" b="65371"/>
              <a:stretch/>
            </p:blipFill>
            <p:spPr>
              <a:xfrm rot="10800000">
                <a:off x="-465415" y="4218717"/>
                <a:ext cx="6605972" cy="268813"/>
              </a:xfrm>
              <a:prstGeom prst="rect">
                <a:avLst/>
              </a:prstGeom>
            </p:spPr>
          </p:pic>
        </p:grpSp>
        <p:pic>
          <p:nvPicPr>
            <p:cNvPr id="20" name="Picture 19">
              <a:extLst>
                <a:ext uri="{FF2B5EF4-FFF2-40B4-BE49-F238E27FC236}">
                  <a16:creationId xmlns:a16="http://schemas.microsoft.com/office/drawing/2014/main" id="{C1C9B7BF-60D1-4345-B19A-F32C0455301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5745" b="71394"/>
            <a:stretch/>
          </p:blipFill>
          <p:spPr>
            <a:xfrm>
              <a:off x="2834942" y="2779661"/>
              <a:ext cx="6605972" cy="648073"/>
            </a:xfrm>
            <a:prstGeom prst="rect">
              <a:avLst/>
            </a:prstGeom>
          </p:spPr>
        </p:pic>
        <p:pic>
          <p:nvPicPr>
            <p:cNvPr id="27" name="Picture 26">
              <a:extLst>
                <a:ext uri="{FF2B5EF4-FFF2-40B4-BE49-F238E27FC236}">
                  <a16:creationId xmlns:a16="http://schemas.microsoft.com/office/drawing/2014/main" id="{CB09AAF2-92C0-5040-BE68-09FB94227ABC}"/>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77122" b="83891"/>
            <a:stretch/>
          </p:blipFill>
          <p:spPr>
            <a:xfrm>
              <a:off x="7929606" y="1988840"/>
              <a:ext cx="1511307" cy="811767"/>
            </a:xfrm>
            <a:prstGeom prst="rect">
              <a:avLst/>
            </a:prstGeom>
          </p:spPr>
        </p:pic>
      </p:grpSp>
      <p:grpSp>
        <p:nvGrpSpPr>
          <p:cNvPr id="14" name="Group 13">
            <a:extLst>
              <a:ext uri="{FF2B5EF4-FFF2-40B4-BE49-F238E27FC236}">
                <a16:creationId xmlns:a16="http://schemas.microsoft.com/office/drawing/2014/main" id="{D36EB39C-44CD-D947-884E-2B6317508BE8}"/>
              </a:ext>
            </a:extLst>
          </p:cNvPr>
          <p:cNvGrpSpPr/>
          <p:nvPr/>
        </p:nvGrpSpPr>
        <p:grpSpPr>
          <a:xfrm>
            <a:off x="2771800" y="4221088"/>
            <a:ext cx="6605972" cy="3238926"/>
            <a:chOff x="2771800" y="4221088"/>
            <a:chExt cx="6605972" cy="3238926"/>
          </a:xfrm>
        </p:grpSpPr>
        <p:sp>
          <p:nvSpPr>
            <p:cNvPr id="12" name="Oval 11">
              <a:extLst>
                <a:ext uri="{FF2B5EF4-FFF2-40B4-BE49-F238E27FC236}">
                  <a16:creationId xmlns:a16="http://schemas.microsoft.com/office/drawing/2014/main" id="{530A411D-8930-114E-8DC6-37FF19325B57}"/>
                </a:ext>
              </a:extLst>
            </p:cNvPr>
            <p:cNvSpPr/>
            <p:nvPr/>
          </p:nvSpPr>
          <p:spPr>
            <a:xfrm>
              <a:off x="4448121" y="4327946"/>
              <a:ext cx="3220223" cy="23414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86DF50B-5274-9D44-97D1-ECB04F17452E}"/>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35724"/>
            <a:stretch/>
          </p:blipFill>
          <p:spPr>
            <a:xfrm>
              <a:off x="2771800" y="4221088"/>
              <a:ext cx="6605972" cy="3238926"/>
            </a:xfrm>
            <a:prstGeom prst="rect">
              <a:avLst/>
            </a:prstGeom>
          </p:spPr>
        </p:pic>
        <p:sp>
          <p:nvSpPr>
            <p:cNvPr id="7" name="Oval 6">
              <a:extLst>
                <a:ext uri="{FF2B5EF4-FFF2-40B4-BE49-F238E27FC236}">
                  <a16:creationId xmlns:a16="http://schemas.microsoft.com/office/drawing/2014/main" id="{9EBAA4AA-0B3B-AC4E-97BF-C637F48BE45E}"/>
                </a:ext>
              </a:extLst>
            </p:cNvPr>
            <p:cNvSpPr/>
            <p:nvPr/>
          </p:nvSpPr>
          <p:spPr>
            <a:xfrm>
              <a:off x="5026057" y="4709742"/>
              <a:ext cx="2080852" cy="15873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7D45054A-BE89-4D48-B6BA-B3A3B0C38538}"/>
                </a:ext>
              </a:extLst>
            </p:cNvPr>
            <p:cNvSpPr/>
            <p:nvPr/>
          </p:nvSpPr>
          <p:spPr>
            <a:xfrm>
              <a:off x="5910421" y="5378356"/>
              <a:ext cx="277416" cy="21164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E5989D77-87CA-C442-9707-D8963F7FE47B}"/>
              </a:ext>
            </a:extLst>
          </p:cNvPr>
          <p:cNvGrpSpPr/>
          <p:nvPr/>
        </p:nvGrpSpPr>
        <p:grpSpPr>
          <a:xfrm>
            <a:off x="5914451" y="4743517"/>
            <a:ext cx="256047" cy="1500535"/>
            <a:chOff x="5782320" y="3979023"/>
            <a:chExt cx="265816" cy="2042153"/>
          </a:xfrm>
        </p:grpSpPr>
        <p:sp>
          <p:nvSpPr>
            <p:cNvPr id="10" name="Right Arrow 9">
              <a:extLst>
                <a:ext uri="{FF2B5EF4-FFF2-40B4-BE49-F238E27FC236}">
                  <a16:creationId xmlns:a16="http://schemas.microsoft.com/office/drawing/2014/main" id="{174058C5-1104-DE4E-BF76-14987EBA9F6F}"/>
                </a:ext>
              </a:extLst>
            </p:cNvPr>
            <p:cNvSpPr/>
            <p:nvPr/>
          </p:nvSpPr>
          <p:spPr>
            <a:xfrm rot="16200000">
              <a:off x="5418136" y="4357023"/>
              <a:ext cx="1008000" cy="25200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5" name="Right Arrow 14">
              <a:extLst>
                <a:ext uri="{FF2B5EF4-FFF2-40B4-BE49-F238E27FC236}">
                  <a16:creationId xmlns:a16="http://schemas.microsoft.com/office/drawing/2014/main" id="{8150BA0D-72F3-7B43-8F3A-58F0DE9C419D}"/>
                </a:ext>
              </a:extLst>
            </p:cNvPr>
            <p:cNvSpPr/>
            <p:nvPr/>
          </p:nvSpPr>
          <p:spPr>
            <a:xfrm rot="5400000">
              <a:off x="5404320" y="5391176"/>
              <a:ext cx="1008000" cy="252000"/>
            </a:xfrm>
            <a:prstGeom prst="rightArrow">
              <a:avLst/>
            </a:prstGeom>
            <a:noFill/>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771ACC5D-9B3F-AE47-BBD1-112B8380E08F}"/>
              </a:ext>
            </a:extLst>
          </p:cNvPr>
          <p:cNvSpPr txBox="1"/>
          <p:nvPr/>
        </p:nvSpPr>
        <p:spPr>
          <a:xfrm>
            <a:off x="246455" y="2295676"/>
            <a:ext cx="3240709" cy="4339650"/>
          </a:xfrm>
          <a:prstGeom prst="rect">
            <a:avLst/>
          </a:prstGeom>
          <a:noFill/>
        </p:spPr>
        <p:txBody>
          <a:bodyPr wrap="square" rtlCol="0">
            <a:spAutoFit/>
          </a:bodyPr>
          <a:lstStyle/>
          <a:p>
            <a:pPr algn="ctr"/>
            <a:r>
              <a:rPr lang="en-IN" sz="2200" b="1" dirty="0"/>
              <a:t>Miranda is thrilled to know that her organization can help her achieve the crucial work-life balance that will help her take care of and also enjoy her professional as well as personal life. </a:t>
            </a:r>
          </a:p>
          <a:p>
            <a:pPr algn="ctr"/>
            <a:endParaRPr lang="en-IN" sz="2200" b="1" dirty="0"/>
          </a:p>
          <a:p>
            <a:pPr algn="ctr"/>
            <a:r>
              <a:rPr lang="en-IN" sz="2200" b="1" dirty="0"/>
              <a:t>Let’s learn about </a:t>
            </a:r>
          </a:p>
          <a:p>
            <a:pPr algn="ctr"/>
            <a:r>
              <a:rPr lang="en-IN" sz="2800" b="1" dirty="0">
                <a:solidFill>
                  <a:srgbClr val="FF0000"/>
                </a:solidFill>
              </a:rPr>
              <a:t>‘Work-Life Balance’ </a:t>
            </a:r>
            <a:r>
              <a:rPr lang="en-IN" sz="2200" b="1" dirty="0"/>
              <a:t>in further detail.</a:t>
            </a:r>
          </a:p>
        </p:txBody>
      </p:sp>
      <p:pic>
        <p:nvPicPr>
          <p:cNvPr id="33" name="Picture 32">
            <a:extLst>
              <a:ext uri="{FF2B5EF4-FFF2-40B4-BE49-F238E27FC236}">
                <a16:creationId xmlns:a16="http://schemas.microsoft.com/office/drawing/2014/main" id="{0C297B24-8AC8-4D92-B5DA-6F2871E08C4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143188101"/>
      </p:ext>
    </p:extLst>
  </p:cSld>
  <p:clrMapOvr>
    <a:masterClrMapping/>
  </p:clrMapOvr>
  <mc:AlternateContent xmlns:mc="http://schemas.openxmlformats.org/markup-compatibility/2006">
    <mc:Choice xmlns:p14="http://schemas.microsoft.com/office/powerpoint/2010/main" Requires="p14">
      <p:transition spd="med" p14:dur="700" advClick="0" advTm="18000">
        <p:fade/>
      </p:transition>
    </mc:Choice>
    <mc:Fallback>
      <p:transition spd="med"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5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25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500"/>
                                        <p:tgtEl>
                                          <p:spTgt spid="28"/>
                                        </p:tgtEl>
                                      </p:cBhvr>
                                    </p:animEffect>
                                  </p:childTnLst>
                                </p:cTn>
                              </p:par>
                              <p:par>
                                <p:cTn id="12" presetID="8" presetClass="emph" presetSubtype="0" fill="hold" nodeType="withEffect">
                                  <p:stCondLst>
                                    <p:cond delay="250"/>
                                  </p:stCondLst>
                                  <p:childTnLst>
                                    <p:animRot by="10800000">
                                      <p:cBhvr>
                                        <p:cTn id="13" dur="2000" fill="hold"/>
                                        <p:tgtEl>
                                          <p:spTgt spid="13"/>
                                        </p:tgtEl>
                                        <p:attrNameLst>
                                          <p:attrName>r</p:attrName>
                                        </p:attrNameLst>
                                      </p:cBhvr>
                                    </p:animRot>
                                  </p:childTnLst>
                                </p:cTn>
                              </p:par>
                              <p:par>
                                <p:cTn id="14" presetID="42" presetClass="path" presetSubtype="0" accel="50000" decel="50000" fill="hold" nodeType="withEffect">
                                  <p:stCondLst>
                                    <p:cond delay="250"/>
                                  </p:stCondLst>
                                  <p:childTnLst>
                                    <p:animMotion origin="layout" path="M 3.61111E-6 3.33333E-6 L -0.00313 0.08657 " pathEditMode="relative" rAng="0" ptsTypes="AA">
                                      <p:cBhvr>
                                        <p:cTn id="15" dur="2000" fill="hold"/>
                                        <p:tgtEl>
                                          <p:spTgt spid="5"/>
                                        </p:tgtEl>
                                        <p:attrNameLst>
                                          <p:attrName>ppt_x</p:attrName>
                                          <p:attrName>ppt_y</p:attrName>
                                        </p:attrNameLst>
                                      </p:cBhvr>
                                      <p:rCtr x="-156" y="4329"/>
                                    </p:animMotion>
                                  </p:childTnLst>
                                </p:cTn>
                              </p:par>
                              <p:par>
                                <p:cTn id="16" presetID="42" presetClass="path" presetSubtype="0" accel="50000" decel="50000" fill="hold" nodeType="withEffect">
                                  <p:stCondLst>
                                    <p:cond delay="250"/>
                                  </p:stCondLst>
                                  <p:childTnLst>
                                    <p:animMotion origin="layout" path="M 3.61111E-6 3.33333E-6 L -0.00313 0.08657 " pathEditMode="relative" rAng="0" ptsTypes="AA">
                                      <p:cBhvr>
                                        <p:cTn id="17" dur="2000" fill="hold"/>
                                        <p:tgtEl>
                                          <p:spTgt spid="28"/>
                                        </p:tgtEl>
                                        <p:attrNameLst>
                                          <p:attrName>ppt_x</p:attrName>
                                          <p:attrName>ppt_y</p:attrName>
                                        </p:attrNameLst>
                                      </p:cBhvr>
                                      <p:rCtr x="-156" y="4329"/>
                                    </p:animMotion>
                                  </p:childTnLst>
                                </p:cTn>
                              </p:par>
                            </p:childTnLst>
                          </p:cTn>
                        </p:par>
                        <p:par>
                          <p:cTn id="18" fill="hold">
                            <p:stCondLst>
                              <p:cond delay="2250"/>
                            </p:stCondLst>
                            <p:childTnLst>
                              <p:par>
                                <p:cTn id="19" presetID="2" presetClass="entr" presetSubtype="8" fill="hold" grpId="0" nodeType="afterEffect">
                                  <p:stCondLst>
                                    <p:cond delay="9250"/>
                                  </p:stCondLst>
                                  <p:childTnLst>
                                    <p:set>
                                      <p:cBhvr>
                                        <p:cTn id="20" dur="1" fill="hold">
                                          <p:stCondLst>
                                            <p:cond delay="0"/>
                                          </p:stCondLst>
                                        </p:cTn>
                                        <p:tgtEl>
                                          <p:spTgt spid="34">
                                            <p:txEl>
                                              <p:pRg st="2" end="2"/>
                                            </p:txEl>
                                          </p:spTgt>
                                        </p:tgtEl>
                                        <p:attrNameLst>
                                          <p:attrName>style.visibility</p:attrName>
                                        </p:attrNameLst>
                                      </p:cBhvr>
                                      <p:to>
                                        <p:strVal val="visible"/>
                                      </p:to>
                                    </p:set>
                                    <p:anim calcmode="lin" valueType="num">
                                      <p:cBhvr additive="base">
                                        <p:cTn id="21" dur="500" fill="hold"/>
                                        <p:tgtEl>
                                          <p:spTgt spid="34">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4">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9250"/>
                                  </p:stCondLst>
                                  <p:childTnLst>
                                    <p:set>
                                      <p:cBhvr>
                                        <p:cTn id="24" dur="1" fill="hold">
                                          <p:stCondLst>
                                            <p:cond delay="0"/>
                                          </p:stCondLst>
                                        </p:cTn>
                                        <p:tgtEl>
                                          <p:spTgt spid="34">
                                            <p:txEl>
                                              <p:pRg st="3" end="3"/>
                                            </p:txEl>
                                          </p:spTgt>
                                        </p:tgtEl>
                                        <p:attrNameLst>
                                          <p:attrName>style.visibility</p:attrName>
                                        </p:attrNameLst>
                                      </p:cBhvr>
                                      <p:to>
                                        <p:strVal val="visible"/>
                                      </p:to>
                                    </p:set>
                                    <p:anim calcmode="lin" valueType="num">
                                      <p:cBhvr additive="base">
                                        <p:cTn id="25" dur="500" fill="hold"/>
                                        <p:tgtEl>
                                          <p:spTgt spid="3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684FFD-0A24-A749-A188-BCF28D47DA40}"/>
              </a:ext>
            </a:extLst>
          </p:cNvPr>
          <p:cNvGrpSpPr/>
          <p:nvPr/>
        </p:nvGrpSpPr>
        <p:grpSpPr>
          <a:xfrm>
            <a:off x="0" y="0"/>
            <a:ext cx="9144000" cy="881336"/>
            <a:chOff x="0" y="0"/>
            <a:chExt cx="9144000" cy="881336"/>
          </a:xfrm>
        </p:grpSpPr>
        <p:sp>
          <p:nvSpPr>
            <p:cNvPr id="3" name="Rectangle 2">
              <a:extLst>
                <a:ext uri="{FF2B5EF4-FFF2-40B4-BE49-F238E27FC236}">
                  <a16:creationId xmlns:a16="http://schemas.microsoft.com/office/drawing/2014/main" id="{6EEF029F-42C7-BE47-B61A-0AAF0CE6B247}"/>
                </a:ext>
              </a:extLst>
            </p:cNvPr>
            <p:cNvSpPr/>
            <p:nvPr/>
          </p:nvSpPr>
          <p:spPr>
            <a:xfrm>
              <a:off x="12328" y="0"/>
              <a:ext cx="9131672" cy="8813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857E4180-1EF9-8B4D-BB34-B91A397A0B00}"/>
                </a:ext>
              </a:extLst>
            </p:cNvPr>
            <p:cNvGrpSpPr/>
            <p:nvPr/>
          </p:nvGrpSpPr>
          <p:grpSpPr>
            <a:xfrm>
              <a:off x="0" y="0"/>
              <a:ext cx="9144000" cy="881336"/>
              <a:chOff x="0" y="0"/>
              <a:chExt cx="9144000" cy="881336"/>
            </a:xfrm>
          </p:grpSpPr>
          <p:pic>
            <p:nvPicPr>
              <p:cNvPr id="8" name="Picture 7">
                <a:extLst>
                  <a:ext uri="{FF2B5EF4-FFF2-40B4-BE49-F238E27FC236}">
                    <a16:creationId xmlns:a16="http://schemas.microsoft.com/office/drawing/2014/main" id="{0B1D5653-E327-7E46-AE84-B6883081C0D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1101" b="60500"/>
              <a:stretch/>
            </p:blipFill>
            <p:spPr>
              <a:xfrm>
                <a:off x="12328" y="0"/>
                <a:ext cx="9131672"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Objectives</a:t>
                  </a:r>
                </a:p>
              </p:txBody>
            </p:sp>
          </p:grpSp>
        </p:grpSp>
      </p:grpSp>
      <p:pic>
        <p:nvPicPr>
          <p:cNvPr id="9" name="Picture 8">
            <a:extLst>
              <a:ext uri="{FF2B5EF4-FFF2-40B4-BE49-F238E27FC236}">
                <a16:creationId xmlns:a16="http://schemas.microsoft.com/office/drawing/2014/main" id="{629F24AD-223D-AC4E-9A0F-CC7A9E6C7892}"/>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881336"/>
            <a:ext cx="9144000" cy="5976664"/>
          </a:xfrm>
          <a:prstGeom prst="rect">
            <a:avLst/>
          </a:prstGeom>
        </p:spPr>
      </p:pic>
      <p:sp>
        <p:nvSpPr>
          <p:cNvPr id="10" name="TextBox 9">
            <a:extLst>
              <a:ext uri="{FF2B5EF4-FFF2-40B4-BE49-F238E27FC236}">
                <a16:creationId xmlns:a16="http://schemas.microsoft.com/office/drawing/2014/main" id="{4D0F674B-22B7-9542-B275-BA6C789792E3}"/>
              </a:ext>
            </a:extLst>
          </p:cNvPr>
          <p:cNvSpPr txBox="1"/>
          <p:nvPr/>
        </p:nvSpPr>
        <p:spPr>
          <a:xfrm>
            <a:off x="107503" y="909881"/>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Explain the Importance of Work-Life Balance</a:t>
            </a:r>
          </a:p>
        </p:txBody>
      </p:sp>
      <p:sp>
        <p:nvSpPr>
          <p:cNvPr id="12" name="TextBox 11">
            <a:extLst>
              <a:ext uri="{FF2B5EF4-FFF2-40B4-BE49-F238E27FC236}">
                <a16:creationId xmlns:a16="http://schemas.microsoft.com/office/drawing/2014/main" id="{4C37A88B-0EF2-944B-90E7-46F8A5B62BEA}"/>
              </a:ext>
            </a:extLst>
          </p:cNvPr>
          <p:cNvSpPr txBox="1"/>
          <p:nvPr/>
        </p:nvSpPr>
        <p:spPr>
          <a:xfrm>
            <a:off x="107504" y="1301288"/>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List the Benefits of Work-Life Balance to Employees</a:t>
            </a:r>
          </a:p>
        </p:txBody>
      </p:sp>
      <p:sp>
        <p:nvSpPr>
          <p:cNvPr id="13" name="TextBox 12">
            <a:extLst>
              <a:ext uri="{FF2B5EF4-FFF2-40B4-BE49-F238E27FC236}">
                <a16:creationId xmlns:a16="http://schemas.microsoft.com/office/drawing/2014/main" id="{B15F37FA-8BF2-0949-AFCB-DDF22F9FF73C}"/>
              </a:ext>
            </a:extLst>
          </p:cNvPr>
          <p:cNvSpPr txBox="1"/>
          <p:nvPr/>
        </p:nvSpPr>
        <p:spPr>
          <a:xfrm>
            <a:off x="107504" y="1692694"/>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List the Benefits of Work-Life Balance for Organization</a:t>
            </a:r>
          </a:p>
        </p:txBody>
      </p:sp>
      <p:sp>
        <p:nvSpPr>
          <p:cNvPr id="14" name="TextBox 13">
            <a:extLst>
              <a:ext uri="{FF2B5EF4-FFF2-40B4-BE49-F238E27FC236}">
                <a16:creationId xmlns:a16="http://schemas.microsoft.com/office/drawing/2014/main" id="{73622D4B-48E5-8841-924E-6547427F874B}"/>
              </a:ext>
            </a:extLst>
          </p:cNvPr>
          <p:cNvSpPr txBox="1"/>
          <p:nvPr/>
        </p:nvSpPr>
        <p:spPr>
          <a:xfrm>
            <a:off x="107505" y="2084101"/>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Explain Effects of Poor Work-Life Balance on Employees</a:t>
            </a:r>
          </a:p>
        </p:txBody>
      </p:sp>
      <p:sp>
        <p:nvSpPr>
          <p:cNvPr id="15" name="TextBox 14">
            <a:extLst>
              <a:ext uri="{FF2B5EF4-FFF2-40B4-BE49-F238E27FC236}">
                <a16:creationId xmlns:a16="http://schemas.microsoft.com/office/drawing/2014/main" id="{1D9EC0C9-743A-0E47-AAEA-5DDA69DAF4AE}"/>
              </a:ext>
            </a:extLst>
          </p:cNvPr>
          <p:cNvSpPr txBox="1"/>
          <p:nvPr/>
        </p:nvSpPr>
        <p:spPr>
          <a:xfrm>
            <a:off x="107504" y="2475508"/>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Describe Relation between Work-Life Balance &amp; Stress</a:t>
            </a:r>
          </a:p>
        </p:txBody>
      </p:sp>
      <p:sp>
        <p:nvSpPr>
          <p:cNvPr id="16" name="TextBox 15">
            <a:extLst>
              <a:ext uri="{FF2B5EF4-FFF2-40B4-BE49-F238E27FC236}">
                <a16:creationId xmlns:a16="http://schemas.microsoft.com/office/drawing/2014/main" id="{D4ABC2E0-89C8-2A44-8469-AFFF178BA538}"/>
              </a:ext>
            </a:extLst>
          </p:cNvPr>
          <p:cNvSpPr txBox="1"/>
          <p:nvPr/>
        </p:nvSpPr>
        <p:spPr>
          <a:xfrm>
            <a:off x="107505" y="2866914"/>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Explain Outline for Work-Life Balance Planning</a:t>
            </a:r>
          </a:p>
        </p:txBody>
      </p:sp>
      <p:sp>
        <p:nvSpPr>
          <p:cNvPr id="17" name="TextBox 16">
            <a:extLst>
              <a:ext uri="{FF2B5EF4-FFF2-40B4-BE49-F238E27FC236}">
                <a16:creationId xmlns:a16="http://schemas.microsoft.com/office/drawing/2014/main" id="{2D4BC83A-C94A-6541-8318-8408F4FA533E}"/>
              </a:ext>
            </a:extLst>
          </p:cNvPr>
          <p:cNvSpPr txBox="1"/>
          <p:nvPr/>
        </p:nvSpPr>
        <p:spPr>
          <a:xfrm>
            <a:off x="107505" y="3258321"/>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Describe Approaches to Work-Life Balance Planning</a:t>
            </a:r>
          </a:p>
        </p:txBody>
      </p:sp>
      <p:sp>
        <p:nvSpPr>
          <p:cNvPr id="18" name="TextBox 17">
            <a:extLst>
              <a:ext uri="{FF2B5EF4-FFF2-40B4-BE49-F238E27FC236}">
                <a16:creationId xmlns:a16="http://schemas.microsoft.com/office/drawing/2014/main" id="{EEC31FD7-D72C-BB45-BA60-7126363E47DC}"/>
              </a:ext>
            </a:extLst>
          </p:cNvPr>
          <p:cNvSpPr txBox="1"/>
          <p:nvPr/>
        </p:nvSpPr>
        <p:spPr>
          <a:xfrm>
            <a:off x="107506" y="3649728"/>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Explain Process of Work-Life Balance</a:t>
            </a:r>
          </a:p>
        </p:txBody>
      </p:sp>
      <p:sp>
        <p:nvSpPr>
          <p:cNvPr id="19" name="TextBox 18">
            <a:extLst>
              <a:ext uri="{FF2B5EF4-FFF2-40B4-BE49-F238E27FC236}">
                <a16:creationId xmlns:a16="http://schemas.microsoft.com/office/drawing/2014/main" id="{07E0970C-C582-AE45-8C06-5093D666B8FA}"/>
              </a:ext>
            </a:extLst>
          </p:cNvPr>
          <p:cNvSpPr txBox="1"/>
          <p:nvPr/>
        </p:nvSpPr>
        <p:spPr>
          <a:xfrm>
            <a:off x="107504" y="4041134"/>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Explain Steps of Work-Life Balance Planning</a:t>
            </a:r>
          </a:p>
        </p:txBody>
      </p:sp>
      <p:sp>
        <p:nvSpPr>
          <p:cNvPr id="20" name="TextBox 19">
            <a:extLst>
              <a:ext uri="{FF2B5EF4-FFF2-40B4-BE49-F238E27FC236}">
                <a16:creationId xmlns:a16="http://schemas.microsoft.com/office/drawing/2014/main" id="{840C7AA7-B0BA-F048-A4CB-E5ED488048F9}"/>
              </a:ext>
            </a:extLst>
          </p:cNvPr>
          <p:cNvSpPr txBox="1"/>
          <p:nvPr/>
        </p:nvSpPr>
        <p:spPr>
          <a:xfrm>
            <a:off x="107505" y="4432541"/>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List the Factors Considered for Work-Life Balance Options</a:t>
            </a:r>
          </a:p>
        </p:txBody>
      </p:sp>
      <p:sp>
        <p:nvSpPr>
          <p:cNvPr id="21" name="TextBox 20">
            <a:extLst>
              <a:ext uri="{FF2B5EF4-FFF2-40B4-BE49-F238E27FC236}">
                <a16:creationId xmlns:a16="http://schemas.microsoft.com/office/drawing/2014/main" id="{12C8F95A-2D20-4048-8315-19892960C768}"/>
              </a:ext>
            </a:extLst>
          </p:cNvPr>
          <p:cNvSpPr txBox="1"/>
          <p:nvPr/>
        </p:nvSpPr>
        <p:spPr>
          <a:xfrm>
            <a:off x="107505" y="4823948"/>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Explain Various Work-Life Balance Options</a:t>
            </a:r>
          </a:p>
        </p:txBody>
      </p:sp>
      <p:sp>
        <p:nvSpPr>
          <p:cNvPr id="22" name="TextBox 21">
            <a:extLst>
              <a:ext uri="{FF2B5EF4-FFF2-40B4-BE49-F238E27FC236}">
                <a16:creationId xmlns:a16="http://schemas.microsoft.com/office/drawing/2014/main" id="{E85EC840-DF55-DB4A-9A6B-299527997985}"/>
              </a:ext>
            </a:extLst>
          </p:cNvPr>
          <p:cNvSpPr txBox="1"/>
          <p:nvPr/>
        </p:nvSpPr>
        <p:spPr>
          <a:xfrm>
            <a:off x="107506" y="5215354"/>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Explain Strategies to Improve Work-Life Balance</a:t>
            </a:r>
          </a:p>
        </p:txBody>
      </p:sp>
      <p:sp>
        <p:nvSpPr>
          <p:cNvPr id="25" name="TextBox 24">
            <a:extLst>
              <a:ext uri="{FF2B5EF4-FFF2-40B4-BE49-F238E27FC236}">
                <a16:creationId xmlns:a16="http://schemas.microsoft.com/office/drawing/2014/main" id="{D45EB1FB-8E99-B640-9A88-1F8490C8B7A0}"/>
              </a:ext>
            </a:extLst>
          </p:cNvPr>
          <p:cNvSpPr txBox="1"/>
          <p:nvPr/>
        </p:nvSpPr>
        <p:spPr>
          <a:xfrm>
            <a:off x="107505" y="5606761"/>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Describe Manager’s Role in Work-Life Balance Management</a:t>
            </a:r>
          </a:p>
        </p:txBody>
      </p:sp>
      <p:sp>
        <p:nvSpPr>
          <p:cNvPr id="26" name="TextBox 25">
            <a:extLst>
              <a:ext uri="{FF2B5EF4-FFF2-40B4-BE49-F238E27FC236}">
                <a16:creationId xmlns:a16="http://schemas.microsoft.com/office/drawing/2014/main" id="{428E9FF3-4722-6547-B95D-7CBB9E725E37}"/>
              </a:ext>
            </a:extLst>
          </p:cNvPr>
          <p:cNvSpPr txBox="1"/>
          <p:nvPr/>
        </p:nvSpPr>
        <p:spPr>
          <a:xfrm>
            <a:off x="107506" y="5998168"/>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Describe Challenges of Work-Life Balance Planning</a:t>
            </a:r>
          </a:p>
        </p:txBody>
      </p:sp>
      <p:sp>
        <p:nvSpPr>
          <p:cNvPr id="27" name="TextBox 26">
            <a:extLst>
              <a:ext uri="{FF2B5EF4-FFF2-40B4-BE49-F238E27FC236}">
                <a16:creationId xmlns:a16="http://schemas.microsoft.com/office/drawing/2014/main" id="{DAE0A7DA-0171-344E-8A33-B19EF1E8825F}"/>
              </a:ext>
            </a:extLst>
          </p:cNvPr>
          <p:cNvSpPr txBox="1"/>
          <p:nvPr/>
        </p:nvSpPr>
        <p:spPr>
          <a:xfrm>
            <a:off x="107506" y="6389574"/>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List the Tips for Work-Life Balance Planning</a:t>
            </a:r>
          </a:p>
        </p:txBody>
      </p:sp>
      <p:pic>
        <p:nvPicPr>
          <p:cNvPr id="28" name="Picture 27">
            <a:extLst>
              <a:ext uri="{FF2B5EF4-FFF2-40B4-BE49-F238E27FC236}">
                <a16:creationId xmlns:a16="http://schemas.microsoft.com/office/drawing/2014/main" id="{D322AB0C-0E9D-4289-8ACA-BE129D09B43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287606031"/>
      </p:ext>
    </p:extLst>
  </p:cSld>
  <p:clrMapOvr>
    <a:masterClrMapping/>
  </p:clrMapOvr>
  <mc:AlternateContent xmlns:mc="http://schemas.openxmlformats.org/markup-compatibility/2006">
    <mc:Choice xmlns:p14="http://schemas.microsoft.com/office/powerpoint/2010/main" Requires="p14">
      <p:transition spd="med" p14:dur="700" advClick="0" advTm="63000">
        <p:fade/>
      </p:transition>
    </mc:Choice>
    <mc:Fallback>
      <p:transition spd="med" advClick="0" advTm="6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3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6250"/>
                            </p:stCondLst>
                            <p:childTnLst>
                              <p:par>
                                <p:cTn id="13" presetID="10" presetClass="entr" presetSubtype="0" fill="hold" grpId="0" nodeType="afterEffect">
                                  <p:stCondLst>
                                    <p:cond delay="3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0250"/>
                            </p:stCondLst>
                            <p:childTnLst>
                              <p:par>
                                <p:cTn id="17" presetID="10" presetClass="entr" presetSubtype="0" fill="hold" grpId="0" nodeType="afterEffect">
                                  <p:stCondLst>
                                    <p:cond delay="3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4250"/>
                            </p:stCondLst>
                            <p:childTnLst>
                              <p:par>
                                <p:cTn id="21" presetID="10" presetClass="entr" presetSubtype="0" fill="hold" grpId="0" nodeType="afterEffect">
                                  <p:stCondLst>
                                    <p:cond delay="375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18500"/>
                            </p:stCondLst>
                            <p:childTnLst>
                              <p:par>
                                <p:cTn id="25" presetID="10" presetClass="entr" presetSubtype="0" fill="hold" grpId="0" nodeType="afterEffect">
                                  <p:stCondLst>
                                    <p:cond delay="4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23000"/>
                            </p:stCondLst>
                            <p:childTnLst>
                              <p:par>
                                <p:cTn id="29" presetID="10" presetClass="entr" presetSubtype="0" fill="hold" grpId="0" nodeType="afterEffect">
                                  <p:stCondLst>
                                    <p:cond delay="325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6750"/>
                            </p:stCondLst>
                            <p:childTnLst>
                              <p:par>
                                <p:cTn id="33" presetID="10" presetClass="entr" presetSubtype="0" fill="hold" grpId="0" nodeType="afterEffect">
                                  <p:stCondLst>
                                    <p:cond delay="325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30500"/>
                            </p:stCondLst>
                            <p:childTnLst>
                              <p:par>
                                <p:cTn id="37" presetID="10" presetClass="entr" presetSubtype="0" fill="hold" grpId="0" nodeType="afterEffect">
                                  <p:stCondLst>
                                    <p:cond delay="30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34000"/>
                            </p:stCondLst>
                            <p:childTnLst>
                              <p:par>
                                <p:cTn id="41" presetID="10" presetClass="entr" presetSubtype="0" fill="hold" grpId="0" nodeType="afterEffect">
                                  <p:stCondLst>
                                    <p:cond delay="325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37750"/>
                            </p:stCondLst>
                            <p:childTnLst>
                              <p:par>
                                <p:cTn id="45" presetID="10" presetClass="entr" presetSubtype="0" fill="hold" grpId="0" nodeType="afterEffect">
                                  <p:stCondLst>
                                    <p:cond delay="37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42000"/>
                            </p:stCondLst>
                            <p:childTnLst>
                              <p:par>
                                <p:cTn id="49" presetID="10" presetClass="entr" presetSubtype="0" fill="hold" grpId="0" nodeType="afterEffect">
                                  <p:stCondLst>
                                    <p:cond delay="300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45500"/>
                            </p:stCondLst>
                            <p:childTnLst>
                              <p:par>
                                <p:cTn id="53" presetID="10" presetClass="entr" presetSubtype="0" fill="hold" grpId="0" nodeType="afterEffect">
                                  <p:stCondLst>
                                    <p:cond delay="35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par>
                          <p:cTn id="56" fill="hold">
                            <p:stCondLst>
                              <p:cond delay="49500"/>
                            </p:stCondLst>
                            <p:childTnLst>
                              <p:par>
                                <p:cTn id="57" presetID="10" presetClass="entr" presetSubtype="0" fill="hold" grpId="0" nodeType="afterEffect">
                                  <p:stCondLst>
                                    <p:cond delay="325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par>
                          <p:cTn id="60" fill="hold">
                            <p:stCondLst>
                              <p:cond delay="53250"/>
                            </p:stCondLst>
                            <p:childTnLst>
                              <p:par>
                                <p:cTn id="61" presetID="10" presetClass="entr" presetSubtype="0" fill="hold" grpId="0" nodeType="afterEffect">
                                  <p:stCondLst>
                                    <p:cond delay="325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P spid="20" grpId="0"/>
      <p:bldP spid="21" grpId="0"/>
      <p:bldP spid="22"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684FFD-0A24-A749-A188-BCF28D47DA40}"/>
              </a:ext>
            </a:extLst>
          </p:cNvPr>
          <p:cNvGrpSpPr/>
          <p:nvPr/>
        </p:nvGrpSpPr>
        <p:grpSpPr>
          <a:xfrm>
            <a:off x="0" y="0"/>
            <a:ext cx="9144000" cy="881336"/>
            <a:chOff x="0" y="0"/>
            <a:chExt cx="9144000" cy="881336"/>
          </a:xfrm>
        </p:grpSpPr>
        <p:sp>
          <p:nvSpPr>
            <p:cNvPr id="3" name="Rectangle 2">
              <a:extLst>
                <a:ext uri="{FF2B5EF4-FFF2-40B4-BE49-F238E27FC236}">
                  <a16:creationId xmlns:a16="http://schemas.microsoft.com/office/drawing/2014/main" id="{6EEF029F-42C7-BE47-B61A-0AAF0CE6B247}"/>
                </a:ext>
              </a:extLst>
            </p:cNvPr>
            <p:cNvSpPr/>
            <p:nvPr/>
          </p:nvSpPr>
          <p:spPr>
            <a:xfrm>
              <a:off x="12328" y="0"/>
              <a:ext cx="9131672" cy="8813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857E4180-1EF9-8B4D-BB34-B91A397A0B00}"/>
                </a:ext>
              </a:extLst>
            </p:cNvPr>
            <p:cNvGrpSpPr/>
            <p:nvPr/>
          </p:nvGrpSpPr>
          <p:grpSpPr>
            <a:xfrm>
              <a:off x="0" y="0"/>
              <a:ext cx="9144000" cy="881336"/>
              <a:chOff x="0" y="0"/>
              <a:chExt cx="9144000" cy="881336"/>
            </a:xfrm>
          </p:grpSpPr>
          <p:pic>
            <p:nvPicPr>
              <p:cNvPr id="8" name="Picture 7">
                <a:extLst>
                  <a:ext uri="{FF2B5EF4-FFF2-40B4-BE49-F238E27FC236}">
                    <a16:creationId xmlns:a16="http://schemas.microsoft.com/office/drawing/2014/main" id="{0B1D5653-E327-7E46-AE84-B6883081C0D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1101" b="60500"/>
              <a:stretch/>
            </p:blipFill>
            <p:spPr>
              <a:xfrm>
                <a:off x="12328" y="0"/>
                <a:ext cx="9131672"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Benefits of Work-Life Balance for Organization</a:t>
                  </a:r>
                </a:p>
              </p:txBody>
            </p:sp>
          </p:grpSp>
        </p:grpSp>
      </p:grpSp>
      <p:sp>
        <p:nvSpPr>
          <p:cNvPr id="9" name="TextBox 8">
            <a:extLst>
              <a:ext uri="{FF2B5EF4-FFF2-40B4-BE49-F238E27FC236}">
                <a16:creationId xmlns:a16="http://schemas.microsoft.com/office/drawing/2014/main" id="{A34051E0-0679-C549-A2CA-DB0C14C275A5}"/>
              </a:ext>
            </a:extLst>
          </p:cNvPr>
          <p:cNvSpPr txBox="1"/>
          <p:nvPr/>
        </p:nvSpPr>
        <p:spPr>
          <a:xfrm>
            <a:off x="539552" y="868650"/>
            <a:ext cx="86044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The following are the various benefits of work-life balance for organizations:</a:t>
            </a:r>
          </a:p>
        </p:txBody>
      </p:sp>
      <p:sp>
        <p:nvSpPr>
          <p:cNvPr id="37" name="Oval 36">
            <a:extLst>
              <a:ext uri="{FF2B5EF4-FFF2-40B4-BE49-F238E27FC236}">
                <a16:creationId xmlns:a16="http://schemas.microsoft.com/office/drawing/2014/main" id="{D053EAC7-17CD-5E4E-9A59-0520B7B70202}"/>
              </a:ext>
            </a:extLst>
          </p:cNvPr>
          <p:cNvSpPr/>
          <p:nvPr/>
        </p:nvSpPr>
        <p:spPr>
          <a:xfrm rot="2138038">
            <a:off x="-1184380" y="2110293"/>
            <a:ext cx="5156405" cy="5200014"/>
          </a:xfrm>
          <a:prstGeom prst="ellipse">
            <a:avLst/>
          </a:prstGeom>
          <a:blipFill dpi="0" rotWithShape="1">
            <a:blip r:embed="rId5" cstate="print">
              <a:extLst>
                <a:ext uri="{28A0092B-C50C-407E-A947-70E740481C1C}">
                  <a14:useLocalDpi xmlns:a14="http://schemas.microsoft.com/office/drawing/2010/main" val="0"/>
                </a:ext>
              </a:extLst>
            </a:blip>
            <a:srcRect/>
            <a:stretch>
              <a:fillRect l="4352" t="5154"/>
            </a:stretch>
          </a:blipFill>
          <a:ln>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8" name="Group 37">
            <a:extLst>
              <a:ext uri="{FF2B5EF4-FFF2-40B4-BE49-F238E27FC236}">
                <a16:creationId xmlns:a16="http://schemas.microsoft.com/office/drawing/2014/main" id="{67BACCF6-2ABF-F045-97BC-0D86621A0DE3}"/>
              </a:ext>
            </a:extLst>
          </p:cNvPr>
          <p:cNvGrpSpPr/>
          <p:nvPr/>
        </p:nvGrpSpPr>
        <p:grpSpPr>
          <a:xfrm>
            <a:off x="2915816" y="1507167"/>
            <a:ext cx="612000" cy="612000"/>
            <a:chOff x="774824" y="2504619"/>
            <a:chExt cx="634572" cy="735523"/>
          </a:xfrm>
        </p:grpSpPr>
        <p:sp>
          <p:nvSpPr>
            <p:cNvPr id="39" name="Oval 38">
              <a:extLst>
                <a:ext uri="{FF2B5EF4-FFF2-40B4-BE49-F238E27FC236}">
                  <a16:creationId xmlns:a16="http://schemas.microsoft.com/office/drawing/2014/main" id="{0B4E6D46-F873-B149-B851-04BBDE1A52DF}"/>
                </a:ext>
              </a:extLst>
            </p:cNvPr>
            <p:cNvSpPr/>
            <p:nvPr/>
          </p:nvSpPr>
          <p:spPr>
            <a:xfrm>
              <a:off x="774824" y="2504619"/>
              <a:ext cx="634572" cy="735523"/>
            </a:xfrm>
            <a:prstGeom prst="ellipse">
              <a:avLst/>
            </a:prstGeom>
            <a:solidFill>
              <a:srgbClr val="F9C64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39">
              <a:extLst>
                <a:ext uri="{FF2B5EF4-FFF2-40B4-BE49-F238E27FC236}">
                  <a16:creationId xmlns:a16="http://schemas.microsoft.com/office/drawing/2014/main" id="{549F32B9-83E8-5744-AB64-D3DAB6196088}"/>
                </a:ext>
              </a:extLst>
            </p:cNvPr>
            <p:cNvSpPr>
              <a:spLocks noChangeArrowheads="1"/>
            </p:cNvSpPr>
            <p:nvPr/>
          </p:nvSpPr>
          <p:spPr bwMode="auto">
            <a:xfrm>
              <a:off x="937880" y="2692925"/>
              <a:ext cx="308461" cy="357533"/>
            </a:xfrm>
            <a:custGeom>
              <a:avLst/>
              <a:gdLst>
                <a:gd name="T0" fmla="*/ 225 w 828"/>
                <a:gd name="T1" fmla="*/ 414 h 830"/>
                <a:gd name="T2" fmla="*/ 413 w 828"/>
                <a:gd name="T3" fmla="*/ 226 h 830"/>
                <a:gd name="T4" fmla="*/ 263 w 828"/>
                <a:gd name="T5" fmla="*/ 414 h 830"/>
                <a:gd name="T6" fmla="*/ 413 w 828"/>
                <a:gd name="T7" fmla="*/ 565 h 830"/>
                <a:gd name="T8" fmla="*/ 761 w 828"/>
                <a:gd name="T9" fmla="*/ 320 h 830"/>
                <a:gd name="T10" fmla="*/ 747 w 828"/>
                <a:gd name="T11" fmla="*/ 161 h 830"/>
                <a:gd name="T12" fmla="*/ 630 w 828"/>
                <a:gd name="T13" fmla="*/ 80 h 830"/>
                <a:gd name="T14" fmla="*/ 498 w 828"/>
                <a:gd name="T15" fmla="*/ 29 h 830"/>
                <a:gd name="T16" fmla="*/ 329 w 828"/>
                <a:gd name="T17" fmla="*/ 29 h 830"/>
                <a:gd name="T18" fmla="*/ 197 w 828"/>
                <a:gd name="T19" fmla="*/ 80 h 830"/>
                <a:gd name="T20" fmla="*/ 79 w 828"/>
                <a:gd name="T21" fmla="*/ 161 h 830"/>
                <a:gd name="T22" fmla="*/ 65 w 828"/>
                <a:gd name="T23" fmla="*/ 320 h 830"/>
                <a:gd name="T24" fmla="*/ 0 w 828"/>
                <a:gd name="T25" fmla="*/ 471 h 830"/>
                <a:gd name="T26" fmla="*/ 103 w 828"/>
                <a:gd name="T27" fmla="*/ 593 h 830"/>
                <a:gd name="T28" fmla="*/ 159 w 828"/>
                <a:gd name="T29" fmla="*/ 749 h 830"/>
                <a:gd name="T30" fmla="*/ 235 w 828"/>
                <a:gd name="T31" fmla="*/ 725 h 830"/>
                <a:gd name="T32" fmla="*/ 357 w 828"/>
                <a:gd name="T33" fmla="*/ 829 h 830"/>
                <a:gd name="T34" fmla="*/ 508 w 828"/>
                <a:gd name="T35" fmla="*/ 763 h 830"/>
                <a:gd name="T36" fmla="*/ 648 w 828"/>
                <a:gd name="T37" fmla="*/ 753 h 830"/>
                <a:gd name="T38" fmla="*/ 747 w 828"/>
                <a:gd name="T39" fmla="*/ 631 h 830"/>
                <a:gd name="T40" fmla="*/ 799 w 828"/>
                <a:gd name="T41" fmla="*/ 499 h 830"/>
                <a:gd name="T42" fmla="*/ 799 w 828"/>
                <a:gd name="T43" fmla="*/ 330 h 830"/>
                <a:gd name="T44" fmla="*/ 790 w 828"/>
                <a:gd name="T45" fmla="*/ 461 h 830"/>
                <a:gd name="T46" fmla="*/ 691 w 828"/>
                <a:gd name="T47" fmla="*/ 574 h 830"/>
                <a:gd name="T48" fmla="*/ 648 w 828"/>
                <a:gd name="T49" fmla="*/ 716 h 830"/>
                <a:gd name="T50" fmla="*/ 592 w 828"/>
                <a:gd name="T51" fmla="*/ 687 h 830"/>
                <a:gd name="T52" fmla="*/ 470 w 828"/>
                <a:gd name="T53" fmla="*/ 753 h 830"/>
                <a:gd name="T54" fmla="*/ 366 w 828"/>
                <a:gd name="T55" fmla="*/ 791 h 830"/>
                <a:gd name="T56" fmla="*/ 253 w 828"/>
                <a:gd name="T57" fmla="*/ 692 h 830"/>
                <a:gd name="T58" fmla="*/ 183 w 828"/>
                <a:gd name="T59" fmla="*/ 716 h 830"/>
                <a:gd name="T60" fmla="*/ 136 w 828"/>
                <a:gd name="T61" fmla="*/ 612 h 830"/>
                <a:gd name="T62" fmla="*/ 74 w 828"/>
                <a:gd name="T63" fmla="*/ 471 h 830"/>
                <a:gd name="T64" fmla="*/ 37 w 828"/>
                <a:gd name="T65" fmla="*/ 367 h 830"/>
                <a:gd name="T66" fmla="*/ 136 w 828"/>
                <a:gd name="T67" fmla="*/ 255 h 830"/>
                <a:gd name="T68" fmla="*/ 112 w 828"/>
                <a:gd name="T69" fmla="*/ 179 h 830"/>
                <a:gd name="T70" fmla="*/ 235 w 828"/>
                <a:gd name="T71" fmla="*/ 142 h 830"/>
                <a:gd name="T72" fmla="*/ 357 w 828"/>
                <a:gd name="T73" fmla="*/ 76 h 830"/>
                <a:gd name="T74" fmla="*/ 460 w 828"/>
                <a:gd name="T75" fmla="*/ 38 h 830"/>
                <a:gd name="T76" fmla="*/ 573 w 828"/>
                <a:gd name="T77" fmla="*/ 137 h 830"/>
                <a:gd name="T78" fmla="*/ 648 w 828"/>
                <a:gd name="T79" fmla="*/ 113 h 830"/>
                <a:gd name="T80" fmla="*/ 691 w 828"/>
                <a:gd name="T81" fmla="*/ 217 h 830"/>
                <a:gd name="T82" fmla="*/ 752 w 828"/>
                <a:gd name="T83" fmla="*/ 358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28" h="830">
                  <a:moveTo>
                    <a:pt x="413" y="226"/>
                  </a:moveTo>
                  <a:lnTo>
                    <a:pt x="413" y="226"/>
                  </a:lnTo>
                  <a:cubicBezTo>
                    <a:pt x="310" y="226"/>
                    <a:pt x="225" y="311"/>
                    <a:pt x="225" y="414"/>
                  </a:cubicBezTo>
                  <a:cubicBezTo>
                    <a:pt x="225" y="518"/>
                    <a:pt x="310" y="603"/>
                    <a:pt x="413" y="603"/>
                  </a:cubicBezTo>
                  <a:cubicBezTo>
                    <a:pt x="517" y="603"/>
                    <a:pt x="601" y="518"/>
                    <a:pt x="601" y="414"/>
                  </a:cubicBezTo>
                  <a:cubicBezTo>
                    <a:pt x="601" y="311"/>
                    <a:pt x="517" y="226"/>
                    <a:pt x="413" y="226"/>
                  </a:cubicBezTo>
                  <a:close/>
                  <a:moveTo>
                    <a:pt x="413" y="565"/>
                  </a:moveTo>
                  <a:lnTo>
                    <a:pt x="413" y="565"/>
                  </a:lnTo>
                  <a:cubicBezTo>
                    <a:pt x="329" y="565"/>
                    <a:pt x="263" y="499"/>
                    <a:pt x="263" y="414"/>
                  </a:cubicBezTo>
                  <a:cubicBezTo>
                    <a:pt x="263" y="330"/>
                    <a:pt x="329" y="264"/>
                    <a:pt x="413" y="264"/>
                  </a:cubicBezTo>
                  <a:cubicBezTo>
                    <a:pt x="498" y="264"/>
                    <a:pt x="564" y="330"/>
                    <a:pt x="564" y="414"/>
                  </a:cubicBezTo>
                  <a:cubicBezTo>
                    <a:pt x="564" y="499"/>
                    <a:pt x="498" y="565"/>
                    <a:pt x="413" y="565"/>
                  </a:cubicBezTo>
                  <a:close/>
                  <a:moveTo>
                    <a:pt x="799" y="330"/>
                  </a:moveTo>
                  <a:lnTo>
                    <a:pt x="799" y="330"/>
                  </a:lnTo>
                  <a:cubicBezTo>
                    <a:pt x="761" y="320"/>
                    <a:pt x="774" y="324"/>
                    <a:pt x="761" y="320"/>
                  </a:cubicBezTo>
                  <a:cubicBezTo>
                    <a:pt x="752" y="292"/>
                    <a:pt x="738" y="264"/>
                    <a:pt x="724" y="236"/>
                  </a:cubicBezTo>
                  <a:cubicBezTo>
                    <a:pt x="747" y="198"/>
                    <a:pt x="740" y="211"/>
                    <a:pt x="747" y="198"/>
                  </a:cubicBezTo>
                  <a:cubicBezTo>
                    <a:pt x="752" y="189"/>
                    <a:pt x="757" y="170"/>
                    <a:pt x="747" y="161"/>
                  </a:cubicBezTo>
                  <a:cubicBezTo>
                    <a:pt x="667" y="80"/>
                    <a:pt x="694" y="107"/>
                    <a:pt x="667" y="80"/>
                  </a:cubicBezTo>
                  <a:cubicBezTo>
                    <a:pt x="662" y="76"/>
                    <a:pt x="658" y="76"/>
                    <a:pt x="648" y="76"/>
                  </a:cubicBezTo>
                  <a:cubicBezTo>
                    <a:pt x="644" y="76"/>
                    <a:pt x="634" y="80"/>
                    <a:pt x="630" y="80"/>
                  </a:cubicBezTo>
                  <a:cubicBezTo>
                    <a:pt x="592" y="104"/>
                    <a:pt x="605" y="96"/>
                    <a:pt x="592" y="104"/>
                  </a:cubicBezTo>
                  <a:cubicBezTo>
                    <a:pt x="564" y="90"/>
                    <a:pt x="536" y="76"/>
                    <a:pt x="508" y="66"/>
                  </a:cubicBezTo>
                  <a:cubicBezTo>
                    <a:pt x="498" y="29"/>
                    <a:pt x="502" y="42"/>
                    <a:pt x="498" y="29"/>
                  </a:cubicBezTo>
                  <a:cubicBezTo>
                    <a:pt x="493" y="15"/>
                    <a:pt x="484" y="0"/>
                    <a:pt x="470" y="0"/>
                  </a:cubicBezTo>
                  <a:cubicBezTo>
                    <a:pt x="357" y="0"/>
                    <a:pt x="395" y="0"/>
                    <a:pt x="357" y="0"/>
                  </a:cubicBezTo>
                  <a:cubicBezTo>
                    <a:pt x="343" y="0"/>
                    <a:pt x="333" y="15"/>
                    <a:pt x="329" y="29"/>
                  </a:cubicBezTo>
                  <a:cubicBezTo>
                    <a:pt x="319" y="66"/>
                    <a:pt x="323" y="54"/>
                    <a:pt x="319" y="66"/>
                  </a:cubicBezTo>
                  <a:cubicBezTo>
                    <a:pt x="291" y="76"/>
                    <a:pt x="263" y="90"/>
                    <a:pt x="235" y="104"/>
                  </a:cubicBezTo>
                  <a:cubicBezTo>
                    <a:pt x="197" y="80"/>
                    <a:pt x="210" y="88"/>
                    <a:pt x="197" y="80"/>
                  </a:cubicBezTo>
                  <a:cubicBezTo>
                    <a:pt x="192" y="80"/>
                    <a:pt x="183" y="76"/>
                    <a:pt x="178" y="76"/>
                  </a:cubicBezTo>
                  <a:cubicBezTo>
                    <a:pt x="169" y="76"/>
                    <a:pt x="164" y="76"/>
                    <a:pt x="159" y="80"/>
                  </a:cubicBezTo>
                  <a:cubicBezTo>
                    <a:pt x="79" y="161"/>
                    <a:pt x="106" y="134"/>
                    <a:pt x="79" y="161"/>
                  </a:cubicBezTo>
                  <a:cubicBezTo>
                    <a:pt x="70" y="170"/>
                    <a:pt x="74" y="189"/>
                    <a:pt x="79" y="198"/>
                  </a:cubicBezTo>
                  <a:cubicBezTo>
                    <a:pt x="103" y="236"/>
                    <a:pt x="95" y="224"/>
                    <a:pt x="103" y="236"/>
                  </a:cubicBezTo>
                  <a:cubicBezTo>
                    <a:pt x="89" y="264"/>
                    <a:pt x="74" y="292"/>
                    <a:pt x="65" y="320"/>
                  </a:cubicBezTo>
                  <a:cubicBezTo>
                    <a:pt x="28" y="330"/>
                    <a:pt x="41" y="327"/>
                    <a:pt x="28" y="330"/>
                  </a:cubicBezTo>
                  <a:cubicBezTo>
                    <a:pt x="14" y="334"/>
                    <a:pt x="0" y="344"/>
                    <a:pt x="0" y="358"/>
                  </a:cubicBezTo>
                  <a:cubicBezTo>
                    <a:pt x="0" y="471"/>
                    <a:pt x="0" y="434"/>
                    <a:pt x="0" y="471"/>
                  </a:cubicBezTo>
                  <a:cubicBezTo>
                    <a:pt x="0" y="485"/>
                    <a:pt x="14" y="494"/>
                    <a:pt x="28" y="499"/>
                  </a:cubicBezTo>
                  <a:cubicBezTo>
                    <a:pt x="65" y="508"/>
                    <a:pt x="53" y="505"/>
                    <a:pt x="65" y="508"/>
                  </a:cubicBezTo>
                  <a:cubicBezTo>
                    <a:pt x="74" y="537"/>
                    <a:pt x="89" y="565"/>
                    <a:pt x="103" y="593"/>
                  </a:cubicBezTo>
                  <a:cubicBezTo>
                    <a:pt x="79" y="631"/>
                    <a:pt x="87" y="619"/>
                    <a:pt x="79" y="631"/>
                  </a:cubicBezTo>
                  <a:cubicBezTo>
                    <a:pt x="74" y="640"/>
                    <a:pt x="70" y="659"/>
                    <a:pt x="79" y="669"/>
                  </a:cubicBezTo>
                  <a:cubicBezTo>
                    <a:pt x="159" y="749"/>
                    <a:pt x="133" y="723"/>
                    <a:pt x="159" y="749"/>
                  </a:cubicBezTo>
                  <a:cubicBezTo>
                    <a:pt x="164" y="753"/>
                    <a:pt x="169" y="753"/>
                    <a:pt x="178" y="753"/>
                  </a:cubicBezTo>
                  <a:cubicBezTo>
                    <a:pt x="183" y="753"/>
                    <a:pt x="192" y="749"/>
                    <a:pt x="197" y="749"/>
                  </a:cubicBezTo>
                  <a:cubicBezTo>
                    <a:pt x="235" y="725"/>
                    <a:pt x="223" y="733"/>
                    <a:pt x="235" y="725"/>
                  </a:cubicBezTo>
                  <a:cubicBezTo>
                    <a:pt x="263" y="739"/>
                    <a:pt x="291" y="753"/>
                    <a:pt x="319" y="763"/>
                  </a:cubicBezTo>
                  <a:cubicBezTo>
                    <a:pt x="329" y="800"/>
                    <a:pt x="326" y="788"/>
                    <a:pt x="329" y="800"/>
                  </a:cubicBezTo>
                  <a:cubicBezTo>
                    <a:pt x="333" y="814"/>
                    <a:pt x="343" y="829"/>
                    <a:pt x="357" y="829"/>
                  </a:cubicBezTo>
                  <a:cubicBezTo>
                    <a:pt x="470" y="829"/>
                    <a:pt x="433" y="829"/>
                    <a:pt x="470" y="829"/>
                  </a:cubicBezTo>
                  <a:cubicBezTo>
                    <a:pt x="484" y="829"/>
                    <a:pt x="493" y="814"/>
                    <a:pt x="498" y="800"/>
                  </a:cubicBezTo>
                  <a:cubicBezTo>
                    <a:pt x="508" y="763"/>
                    <a:pt x="505" y="776"/>
                    <a:pt x="508" y="763"/>
                  </a:cubicBezTo>
                  <a:cubicBezTo>
                    <a:pt x="536" y="753"/>
                    <a:pt x="564" y="739"/>
                    <a:pt x="592" y="725"/>
                  </a:cubicBezTo>
                  <a:cubicBezTo>
                    <a:pt x="630" y="749"/>
                    <a:pt x="618" y="741"/>
                    <a:pt x="630" y="749"/>
                  </a:cubicBezTo>
                  <a:cubicBezTo>
                    <a:pt x="634" y="749"/>
                    <a:pt x="644" y="753"/>
                    <a:pt x="648" y="753"/>
                  </a:cubicBezTo>
                  <a:cubicBezTo>
                    <a:pt x="658" y="753"/>
                    <a:pt x="662" y="753"/>
                    <a:pt x="667" y="749"/>
                  </a:cubicBezTo>
                  <a:cubicBezTo>
                    <a:pt x="747" y="669"/>
                    <a:pt x="721" y="696"/>
                    <a:pt x="747" y="669"/>
                  </a:cubicBezTo>
                  <a:cubicBezTo>
                    <a:pt x="757" y="659"/>
                    <a:pt x="752" y="640"/>
                    <a:pt x="747" y="631"/>
                  </a:cubicBezTo>
                  <a:cubicBezTo>
                    <a:pt x="724" y="593"/>
                    <a:pt x="732" y="606"/>
                    <a:pt x="724" y="593"/>
                  </a:cubicBezTo>
                  <a:cubicBezTo>
                    <a:pt x="738" y="565"/>
                    <a:pt x="752" y="537"/>
                    <a:pt x="761" y="508"/>
                  </a:cubicBezTo>
                  <a:cubicBezTo>
                    <a:pt x="799" y="499"/>
                    <a:pt x="787" y="502"/>
                    <a:pt x="799" y="499"/>
                  </a:cubicBezTo>
                  <a:cubicBezTo>
                    <a:pt x="813" y="494"/>
                    <a:pt x="827" y="485"/>
                    <a:pt x="827" y="471"/>
                  </a:cubicBezTo>
                  <a:cubicBezTo>
                    <a:pt x="827" y="358"/>
                    <a:pt x="827" y="396"/>
                    <a:pt x="827" y="358"/>
                  </a:cubicBezTo>
                  <a:cubicBezTo>
                    <a:pt x="827" y="344"/>
                    <a:pt x="813" y="334"/>
                    <a:pt x="799" y="330"/>
                  </a:cubicBezTo>
                  <a:close/>
                  <a:moveTo>
                    <a:pt x="790" y="461"/>
                  </a:moveTo>
                  <a:lnTo>
                    <a:pt x="790" y="461"/>
                  </a:lnTo>
                  <a:lnTo>
                    <a:pt x="790" y="461"/>
                  </a:lnTo>
                  <a:cubicBezTo>
                    <a:pt x="752" y="471"/>
                    <a:pt x="765" y="468"/>
                    <a:pt x="752" y="471"/>
                  </a:cubicBezTo>
                  <a:cubicBezTo>
                    <a:pt x="738" y="475"/>
                    <a:pt x="728" y="485"/>
                    <a:pt x="724" y="499"/>
                  </a:cubicBezTo>
                  <a:cubicBezTo>
                    <a:pt x="714" y="523"/>
                    <a:pt x="705" y="551"/>
                    <a:pt x="691" y="574"/>
                  </a:cubicBezTo>
                  <a:cubicBezTo>
                    <a:pt x="686" y="588"/>
                    <a:pt x="686" y="603"/>
                    <a:pt x="691" y="612"/>
                  </a:cubicBezTo>
                  <a:cubicBezTo>
                    <a:pt x="714" y="650"/>
                    <a:pt x="707" y="638"/>
                    <a:pt x="714" y="650"/>
                  </a:cubicBezTo>
                  <a:cubicBezTo>
                    <a:pt x="648" y="716"/>
                    <a:pt x="670" y="694"/>
                    <a:pt x="648" y="716"/>
                  </a:cubicBezTo>
                  <a:lnTo>
                    <a:pt x="648" y="716"/>
                  </a:lnTo>
                  <a:cubicBezTo>
                    <a:pt x="611" y="692"/>
                    <a:pt x="624" y="700"/>
                    <a:pt x="611" y="692"/>
                  </a:cubicBezTo>
                  <a:cubicBezTo>
                    <a:pt x="606" y="687"/>
                    <a:pt x="601" y="687"/>
                    <a:pt x="592" y="687"/>
                  </a:cubicBezTo>
                  <a:cubicBezTo>
                    <a:pt x="587" y="687"/>
                    <a:pt x="578" y="687"/>
                    <a:pt x="573" y="692"/>
                  </a:cubicBezTo>
                  <a:cubicBezTo>
                    <a:pt x="550" y="706"/>
                    <a:pt x="522" y="716"/>
                    <a:pt x="498" y="725"/>
                  </a:cubicBezTo>
                  <a:cubicBezTo>
                    <a:pt x="484" y="730"/>
                    <a:pt x="475" y="739"/>
                    <a:pt x="470" y="753"/>
                  </a:cubicBezTo>
                  <a:cubicBezTo>
                    <a:pt x="460" y="791"/>
                    <a:pt x="464" y="779"/>
                    <a:pt x="460" y="791"/>
                  </a:cubicBezTo>
                  <a:lnTo>
                    <a:pt x="460" y="791"/>
                  </a:lnTo>
                  <a:cubicBezTo>
                    <a:pt x="366" y="791"/>
                    <a:pt x="398" y="791"/>
                    <a:pt x="366" y="791"/>
                  </a:cubicBezTo>
                  <a:cubicBezTo>
                    <a:pt x="357" y="753"/>
                    <a:pt x="360" y="766"/>
                    <a:pt x="357" y="753"/>
                  </a:cubicBezTo>
                  <a:cubicBezTo>
                    <a:pt x="352" y="739"/>
                    <a:pt x="343" y="730"/>
                    <a:pt x="329" y="725"/>
                  </a:cubicBezTo>
                  <a:cubicBezTo>
                    <a:pt x="305" y="716"/>
                    <a:pt x="277" y="706"/>
                    <a:pt x="253" y="692"/>
                  </a:cubicBezTo>
                  <a:cubicBezTo>
                    <a:pt x="249" y="687"/>
                    <a:pt x="239" y="687"/>
                    <a:pt x="235" y="687"/>
                  </a:cubicBezTo>
                  <a:cubicBezTo>
                    <a:pt x="225" y="687"/>
                    <a:pt x="220" y="687"/>
                    <a:pt x="216" y="692"/>
                  </a:cubicBezTo>
                  <a:cubicBezTo>
                    <a:pt x="183" y="716"/>
                    <a:pt x="194" y="708"/>
                    <a:pt x="183" y="716"/>
                  </a:cubicBezTo>
                  <a:cubicBezTo>
                    <a:pt x="178" y="716"/>
                    <a:pt x="180" y="716"/>
                    <a:pt x="178" y="716"/>
                  </a:cubicBezTo>
                  <a:cubicBezTo>
                    <a:pt x="112" y="650"/>
                    <a:pt x="134" y="672"/>
                    <a:pt x="112" y="650"/>
                  </a:cubicBezTo>
                  <a:cubicBezTo>
                    <a:pt x="136" y="612"/>
                    <a:pt x="128" y="625"/>
                    <a:pt x="136" y="612"/>
                  </a:cubicBezTo>
                  <a:cubicBezTo>
                    <a:pt x="140" y="603"/>
                    <a:pt x="140" y="588"/>
                    <a:pt x="136" y="574"/>
                  </a:cubicBezTo>
                  <a:cubicBezTo>
                    <a:pt x="122" y="551"/>
                    <a:pt x="112" y="523"/>
                    <a:pt x="103" y="499"/>
                  </a:cubicBezTo>
                  <a:cubicBezTo>
                    <a:pt x="98" y="485"/>
                    <a:pt x="89" y="475"/>
                    <a:pt x="74" y="471"/>
                  </a:cubicBezTo>
                  <a:cubicBezTo>
                    <a:pt x="37" y="461"/>
                    <a:pt x="50" y="465"/>
                    <a:pt x="37" y="461"/>
                  </a:cubicBezTo>
                  <a:lnTo>
                    <a:pt x="37" y="461"/>
                  </a:lnTo>
                  <a:cubicBezTo>
                    <a:pt x="37" y="367"/>
                    <a:pt x="37" y="399"/>
                    <a:pt x="37" y="367"/>
                  </a:cubicBezTo>
                  <a:cubicBezTo>
                    <a:pt x="74" y="358"/>
                    <a:pt x="62" y="361"/>
                    <a:pt x="74" y="358"/>
                  </a:cubicBezTo>
                  <a:cubicBezTo>
                    <a:pt x="89" y="353"/>
                    <a:pt x="98" y="344"/>
                    <a:pt x="103" y="330"/>
                  </a:cubicBezTo>
                  <a:cubicBezTo>
                    <a:pt x="112" y="306"/>
                    <a:pt x="122" y="278"/>
                    <a:pt x="136" y="255"/>
                  </a:cubicBezTo>
                  <a:cubicBezTo>
                    <a:pt x="140" y="241"/>
                    <a:pt x="140" y="226"/>
                    <a:pt x="136" y="217"/>
                  </a:cubicBezTo>
                  <a:cubicBezTo>
                    <a:pt x="112" y="179"/>
                    <a:pt x="120" y="192"/>
                    <a:pt x="112" y="179"/>
                  </a:cubicBezTo>
                  <a:lnTo>
                    <a:pt x="112" y="179"/>
                  </a:lnTo>
                  <a:cubicBezTo>
                    <a:pt x="178" y="113"/>
                    <a:pt x="156" y="135"/>
                    <a:pt x="178" y="113"/>
                  </a:cubicBezTo>
                  <a:cubicBezTo>
                    <a:pt x="216" y="137"/>
                    <a:pt x="204" y="129"/>
                    <a:pt x="216" y="137"/>
                  </a:cubicBezTo>
                  <a:cubicBezTo>
                    <a:pt x="220" y="142"/>
                    <a:pt x="225" y="142"/>
                    <a:pt x="235" y="142"/>
                  </a:cubicBezTo>
                  <a:cubicBezTo>
                    <a:pt x="239" y="142"/>
                    <a:pt x="249" y="142"/>
                    <a:pt x="253" y="137"/>
                  </a:cubicBezTo>
                  <a:cubicBezTo>
                    <a:pt x="277" y="123"/>
                    <a:pt x="305" y="113"/>
                    <a:pt x="329" y="104"/>
                  </a:cubicBezTo>
                  <a:cubicBezTo>
                    <a:pt x="343" y="99"/>
                    <a:pt x="352" y="90"/>
                    <a:pt x="357" y="76"/>
                  </a:cubicBezTo>
                  <a:cubicBezTo>
                    <a:pt x="366" y="38"/>
                    <a:pt x="363" y="51"/>
                    <a:pt x="366" y="38"/>
                  </a:cubicBezTo>
                  <a:cubicBezTo>
                    <a:pt x="460" y="38"/>
                    <a:pt x="429" y="38"/>
                    <a:pt x="460" y="38"/>
                  </a:cubicBezTo>
                  <a:lnTo>
                    <a:pt x="460" y="38"/>
                  </a:lnTo>
                  <a:cubicBezTo>
                    <a:pt x="470" y="76"/>
                    <a:pt x="467" y="64"/>
                    <a:pt x="470" y="76"/>
                  </a:cubicBezTo>
                  <a:cubicBezTo>
                    <a:pt x="475" y="90"/>
                    <a:pt x="484" y="99"/>
                    <a:pt x="498" y="104"/>
                  </a:cubicBezTo>
                  <a:cubicBezTo>
                    <a:pt x="522" y="113"/>
                    <a:pt x="550" y="123"/>
                    <a:pt x="573" y="137"/>
                  </a:cubicBezTo>
                  <a:cubicBezTo>
                    <a:pt x="578" y="142"/>
                    <a:pt x="587" y="142"/>
                    <a:pt x="592" y="142"/>
                  </a:cubicBezTo>
                  <a:cubicBezTo>
                    <a:pt x="601" y="142"/>
                    <a:pt x="606" y="142"/>
                    <a:pt x="611" y="137"/>
                  </a:cubicBezTo>
                  <a:cubicBezTo>
                    <a:pt x="648" y="113"/>
                    <a:pt x="636" y="121"/>
                    <a:pt x="648" y="113"/>
                  </a:cubicBezTo>
                  <a:cubicBezTo>
                    <a:pt x="714" y="179"/>
                    <a:pt x="692" y="157"/>
                    <a:pt x="714" y="179"/>
                  </a:cubicBezTo>
                  <a:cubicBezTo>
                    <a:pt x="714" y="181"/>
                    <a:pt x="714" y="179"/>
                    <a:pt x="714" y="184"/>
                  </a:cubicBezTo>
                  <a:cubicBezTo>
                    <a:pt x="691" y="217"/>
                    <a:pt x="699" y="206"/>
                    <a:pt x="691" y="217"/>
                  </a:cubicBezTo>
                  <a:cubicBezTo>
                    <a:pt x="686" y="226"/>
                    <a:pt x="686" y="241"/>
                    <a:pt x="691" y="255"/>
                  </a:cubicBezTo>
                  <a:cubicBezTo>
                    <a:pt x="705" y="278"/>
                    <a:pt x="714" y="306"/>
                    <a:pt x="724" y="330"/>
                  </a:cubicBezTo>
                  <a:cubicBezTo>
                    <a:pt x="728" y="344"/>
                    <a:pt x="738" y="353"/>
                    <a:pt x="752" y="358"/>
                  </a:cubicBezTo>
                  <a:cubicBezTo>
                    <a:pt x="790" y="367"/>
                    <a:pt x="778" y="364"/>
                    <a:pt x="790" y="367"/>
                  </a:cubicBezTo>
                  <a:cubicBezTo>
                    <a:pt x="790" y="399"/>
                    <a:pt x="790" y="430"/>
                    <a:pt x="790" y="461"/>
                  </a:cubicBezTo>
                  <a:close/>
                </a:path>
              </a:pathLst>
            </a:custGeom>
            <a:solidFill>
              <a:schemeClr val="bg1"/>
            </a:solidFill>
            <a:ln>
              <a:noFill/>
            </a:ln>
            <a:effectLst/>
          </p:spPr>
          <p:txBody>
            <a:bodyPr wrap="none"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7" name="Group 46">
            <a:extLst>
              <a:ext uri="{FF2B5EF4-FFF2-40B4-BE49-F238E27FC236}">
                <a16:creationId xmlns:a16="http://schemas.microsoft.com/office/drawing/2014/main" id="{5E499F48-345D-1442-84B6-CF1F3407237B}"/>
              </a:ext>
            </a:extLst>
          </p:cNvPr>
          <p:cNvGrpSpPr/>
          <p:nvPr/>
        </p:nvGrpSpPr>
        <p:grpSpPr>
          <a:xfrm>
            <a:off x="4139952" y="3689342"/>
            <a:ext cx="612000" cy="612000"/>
            <a:chOff x="7636896" y="2492896"/>
            <a:chExt cx="634572" cy="735523"/>
          </a:xfrm>
        </p:grpSpPr>
        <p:sp>
          <p:nvSpPr>
            <p:cNvPr id="48" name="Oval 47">
              <a:extLst>
                <a:ext uri="{FF2B5EF4-FFF2-40B4-BE49-F238E27FC236}">
                  <a16:creationId xmlns:a16="http://schemas.microsoft.com/office/drawing/2014/main" id="{76FD209C-9A45-7346-9CB6-644D3C01632B}"/>
                </a:ext>
              </a:extLst>
            </p:cNvPr>
            <p:cNvSpPr/>
            <p:nvPr/>
          </p:nvSpPr>
          <p:spPr>
            <a:xfrm>
              <a:off x="7636896" y="2492896"/>
              <a:ext cx="634572" cy="735523"/>
            </a:xfrm>
            <a:prstGeom prst="ellipse">
              <a:avLst/>
            </a:prstGeom>
            <a:solidFill>
              <a:srgbClr val="DEC8B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271">
              <a:extLst>
                <a:ext uri="{FF2B5EF4-FFF2-40B4-BE49-F238E27FC236}">
                  <a16:creationId xmlns:a16="http://schemas.microsoft.com/office/drawing/2014/main" id="{94473FE9-AA0C-BA48-98FF-5EC3ABDF9CBF}"/>
                </a:ext>
              </a:extLst>
            </p:cNvPr>
            <p:cNvSpPr>
              <a:spLocks noEditPoints="1"/>
            </p:cNvSpPr>
            <p:nvPr/>
          </p:nvSpPr>
          <p:spPr bwMode="auto">
            <a:xfrm>
              <a:off x="7802802" y="2676513"/>
              <a:ext cx="345758" cy="347679"/>
            </a:xfrm>
            <a:custGeom>
              <a:avLst/>
              <a:gdLst>
                <a:gd name="T0" fmla="*/ 718 w 903"/>
                <a:gd name="T1" fmla="*/ 206 h 903"/>
                <a:gd name="T2" fmla="*/ 764 w 903"/>
                <a:gd name="T3" fmla="*/ 278 h 903"/>
                <a:gd name="T4" fmla="*/ 372 w 903"/>
                <a:gd name="T5" fmla="*/ 455 h 903"/>
                <a:gd name="T6" fmla="*/ 265 w 903"/>
                <a:gd name="T7" fmla="*/ 490 h 903"/>
                <a:gd name="T8" fmla="*/ 254 w 903"/>
                <a:gd name="T9" fmla="*/ 607 h 903"/>
                <a:gd name="T10" fmla="*/ 357 w 903"/>
                <a:gd name="T11" fmla="*/ 662 h 903"/>
                <a:gd name="T12" fmla="*/ 447 w 903"/>
                <a:gd name="T13" fmla="*/ 588 h 903"/>
                <a:gd name="T14" fmla="*/ 494 w 903"/>
                <a:gd name="T15" fmla="*/ 429 h 903"/>
                <a:gd name="T16" fmla="*/ 526 w 903"/>
                <a:gd name="T17" fmla="*/ 633 h 903"/>
                <a:gd name="T18" fmla="*/ 346 w 903"/>
                <a:gd name="T19" fmla="*/ 752 h 903"/>
                <a:gd name="T20" fmla="*/ 166 w 903"/>
                <a:gd name="T21" fmla="*/ 633 h 903"/>
                <a:gd name="T22" fmla="*/ 208 w 903"/>
                <a:gd name="T23" fmla="*/ 418 h 903"/>
                <a:gd name="T24" fmla="*/ 415 w 903"/>
                <a:gd name="T25" fmla="*/ 373 h 903"/>
                <a:gd name="T26" fmla="*/ 408 w 903"/>
                <a:gd name="T27" fmla="*/ 599 h 903"/>
                <a:gd name="T28" fmla="*/ 331 w 903"/>
                <a:gd name="T29" fmla="*/ 631 h 903"/>
                <a:gd name="T30" fmla="*/ 272 w 903"/>
                <a:gd name="T31" fmla="*/ 572 h 903"/>
                <a:gd name="T32" fmla="*/ 304 w 903"/>
                <a:gd name="T33" fmla="*/ 495 h 903"/>
                <a:gd name="T34" fmla="*/ 350 w 903"/>
                <a:gd name="T35" fmla="*/ 527 h 903"/>
                <a:gd name="T36" fmla="*/ 321 w 903"/>
                <a:gd name="T37" fmla="*/ 574 h 903"/>
                <a:gd name="T38" fmla="*/ 376 w 903"/>
                <a:gd name="T39" fmla="*/ 563 h 903"/>
                <a:gd name="T40" fmla="*/ 658 w 903"/>
                <a:gd name="T41" fmla="*/ 605 h 903"/>
                <a:gd name="T42" fmla="*/ 580 w 903"/>
                <a:gd name="T43" fmla="*/ 769 h 903"/>
                <a:gd name="T44" fmla="*/ 425 w 903"/>
                <a:gd name="T45" fmla="*/ 862 h 903"/>
                <a:gd name="T46" fmla="*/ 238 w 903"/>
                <a:gd name="T47" fmla="*/ 854 h 903"/>
                <a:gd name="T48" fmla="*/ 93 w 903"/>
                <a:gd name="T49" fmla="*/ 746 h 903"/>
                <a:gd name="T50" fmla="*/ 31 w 903"/>
                <a:gd name="T51" fmla="*/ 573 h 903"/>
                <a:gd name="T52" fmla="*/ 76 w 903"/>
                <a:gd name="T53" fmla="*/ 393 h 903"/>
                <a:gd name="T54" fmla="*/ 209 w 903"/>
                <a:gd name="T55" fmla="*/ 272 h 903"/>
                <a:gd name="T56" fmla="*/ 391 w 903"/>
                <a:gd name="T57" fmla="*/ 244 h 903"/>
                <a:gd name="T58" fmla="*/ 548 w 903"/>
                <a:gd name="T59" fmla="*/ 313 h 903"/>
                <a:gd name="T60" fmla="*/ 324 w 903"/>
                <a:gd name="T61" fmla="*/ 333 h 903"/>
                <a:gd name="T62" fmla="*/ 159 w 903"/>
                <a:gd name="T63" fmla="*/ 430 h 903"/>
                <a:gd name="T64" fmla="*/ 122 w 903"/>
                <a:gd name="T65" fmla="*/ 579 h 903"/>
                <a:gd name="T66" fmla="*/ 219 w 903"/>
                <a:gd name="T67" fmla="*/ 743 h 903"/>
                <a:gd name="T68" fmla="*/ 370 w 903"/>
                <a:gd name="T69" fmla="*/ 781 h 903"/>
                <a:gd name="T70" fmla="*/ 534 w 903"/>
                <a:gd name="T71" fmla="*/ 683 h 903"/>
                <a:gd name="T72" fmla="*/ 568 w 903"/>
                <a:gd name="T73" fmla="*/ 515 h 903"/>
                <a:gd name="T74" fmla="*/ 622 w 903"/>
                <a:gd name="T75" fmla="*/ 402 h 903"/>
                <a:gd name="T76" fmla="*/ 608 w 903"/>
                <a:gd name="T77" fmla="*/ 173 h 903"/>
                <a:gd name="T78" fmla="*/ 632 w 903"/>
                <a:gd name="T79" fmla="*/ 249 h 903"/>
                <a:gd name="T80" fmla="*/ 740 w 903"/>
                <a:gd name="T81" fmla="*/ 55 h 903"/>
                <a:gd name="T82" fmla="*/ 813 w 903"/>
                <a:gd name="T83" fmla="*/ 11 h 903"/>
                <a:gd name="T84" fmla="*/ 711 w 903"/>
                <a:gd name="T85" fmla="*/ 36 h 903"/>
                <a:gd name="T86" fmla="*/ 581 w 903"/>
                <a:gd name="T87" fmla="*/ 157 h 903"/>
                <a:gd name="T88" fmla="*/ 556 w 903"/>
                <a:gd name="T89" fmla="*/ 281 h 903"/>
                <a:gd name="T90" fmla="*/ 379 w 903"/>
                <a:gd name="T91" fmla="*/ 213 h 903"/>
                <a:gd name="T92" fmla="*/ 181 w 903"/>
                <a:gd name="T93" fmla="*/ 252 h 903"/>
                <a:gd name="T94" fmla="*/ 41 w 903"/>
                <a:gd name="T95" fmla="*/ 392 h 903"/>
                <a:gd name="T96" fmla="*/ 2 w 903"/>
                <a:gd name="T97" fmla="*/ 590 h 903"/>
                <a:gd name="T98" fmla="*/ 70 w 903"/>
                <a:gd name="T99" fmla="*/ 767 h 903"/>
                <a:gd name="T100" fmla="*/ 7 w 903"/>
                <a:gd name="T101" fmla="*/ 900 h 903"/>
                <a:gd name="T102" fmla="*/ 163 w 903"/>
                <a:gd name="T103" fmla="*/ 850 h 903"/>
                <a:gd name="T104" fmla="*/ 346 w 903"/>
                <a:gd name="T105" fmla="*/ 903 h 903"/>
                <a:gd name="T106" fmla="*/ 531 w 903"/>
                <a:gd name="T107" fmla="*/ 850 h 903"/>
                <a:gd name="T108" fmla="*/ 686 w 903"/>
                <a:gd name="T109" fmla="*/ 900 h 903"/>
                <a:gd name="T110" fmla="*/ 622 w 903"/>
                <a:gd name="T111" fmla="*/ 767 h 903"/>
                <a:gd name="T112" fmla="*/ 690 w 903"/>
                <a:gd name="T113" fmla="*/ 590 h 903"/>
                <a:gd name="T114" fmla="*/ 655 w 903"/>
                <a:gd name="T115" fmla="*/ 400 h 903"/>
                <a:gd name="T116" fmla="*/ 684 w 903"/>
                <a:gd name="T117" fmla="*/ 322 h 903"/>
                <a:gd name="T118" fmla="*/ 801 w 903"/>
                <a:gd name="T119" fmla="*/ 287 h 903"/>
                <a:gd name="T120" fmla="*/ 903 w 903"/>
                <a:gd name="T121" fmla="*/ 106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903">
                  <a:moveTo>
                    <a:pt x="714" y="297"/>
                  </a:moveTo>
                  <a:lnTo>
                    <a:pt x="707" y="296"/>
                  </a:lnTo>
                  <a:lnTo>
                    <a:pt x="700" y="295"/>
                  </a:lnTo>
                  <a:lnTo>
                    <a:pt x="692" y="293"/>
                  </a:lnTo>
                  <a:lnTo>
                    <a:pt x="685" y="290"/>
                  </a:lnTo>
                  <a:lnTo>
                    <a:pt x="676" y="287"/>
                  </a:lnTo>
                  <a:lnTo>
                    <a:pt x="669" y="282"/>
                  </a:lnTo>
                  <a:lnTo>
                    <a:pt x="661" y="277"/>
                  </a:lnTo>
                  <a:lnTo>
                    <a:pt x="654" y="270"/>
                  </a:lnTo>
                  <a:lnTo>
                    <a:pt x="718" y="206"/>
                  </a:lnTo>
                  <a:lnTo>
                    <a:pt x="718" y="206"/>
                  </a:lnTo>
                  <a:lnTo>
                    <a:pt x="718" y="206"/>
                  </a:lnTo>
                  <a:lnTo>
                    <a:pt x="804" y="120"/>
                  </a:lnTo>
                  <a:lnTo>
                    <a:pt x="866" y="120"/>
                  </a:lnTo>
                  <a:lnTo>
                    <a:pt x="855" y="146"/>
                  </a:lnTo>
                  <a:lnTo>
                    <a:pt x="843" y="174"/>
                  </a:lnTo>
                  <a:lnTo>
                    <a:pt x="835" y="189"/>
                  </a:lnTo>
                  <a:lnTo>
                    <a:pt x="827" y="204"/>
                  </a:lnTo>
                  <a:lnTo>
                    <a:pt x="817" y="218"/>
                  </a:lnTo>
                  <a:lnTo>
                    <a:pt x="807" y="232"/>
                  </a:lnTo>
                  <a:lnTo>
                    <a:pt x="798" y="246"/>
                  </a:lnTo>
                  <a:lnTo>
                    <a:pt x="787" y="258"/>
                  </a:lnTo>
                  <a:lnTo>
                    <a:pt x="776" y="268"/>
                  </a:lnTo>
                  <a:lnTo>
                    <a:pt x="764" y="278"/>
                  </a:lnTo>
                  <a:lnTo>
                    <a:pt x="753" y="285"/>
                  </a:lnTo>
                  <a:lnTo>
                    <a:pt x="740" y="292"/>
                  </a:lnTo>
                  <a:lnTo>
                    <a:pt x="733" y="294"/>
                  </a:lnTo>
                  <a:lnTo>
                    <a:pt x="727" y="295"/>
                  </a:lnTo>
                  <a:lnTo>
                    <a:pt x="720" y="296"/>
                  </a:lnTo>
                  <a:lnTo>
                    <a:pt x="714" y="297"/>
                  </a:lnTo>
                  <a:close/>
                  <a:moveTo>
                    <a:pt x="409" y="472"/>
                  </a:moveTo>
                  <a:lnTo>
                    <a:pt x="402" y="468"/>
                  </a:lnTo>
                  <a:lnTo>
                    <a:pt x="395" y="464"/>
                  </a:lnTo>
                  <a:lnTo>
                    <a:pt x="388" y="460"/>
                  </a:lnTo>
                  <a:lnTo>
                    <a:pt x="380" y="457"/>
                  </a:lnTo>
                  <a:lnTo>
                    <a:pt x="372" y="455"/>
                  </a:lnTo>
                  <a:lnTo>
                    <a:pt x="363" y="453"/>
                  </a:lnTo>
                  <a:lnTo>
                    <a:pt x="355" y="452"/>
                  </a:lnTo>
                  <a:lnTo>
                    <a:pt x="346" y="452"/>
                  </a:lnTo>
                  <a:lnTo>
                    <a:pt x="335" y="452"/>
                  </a:lnTo>
                  <a:lnTo>
                    <a:pt x="325" y="454"/>
                  </a:lnTo>
                  <a:lnTo>
                    <a:pt x="315" y="456"/>
                  </a:lnTo>
                  <a:lnTo>
                    <a:pt x="305" y="459"/>
                  </a:lnTo>
                  <a:lnTo>
                    <a:pt x="296" y="465"/>
                  </a:lnTo>
                  <a:lnTo>
                    <a:pt x="287" y="470"/>
                  </a:lnTo>
                  <a:lnTo>
                    <a:pt x="280" y="475"/>
                  </a:lnTo>
                  <a:lnTo>
                    <a:pt x="272" y="483"/>
                  </a:lnTo>
                  <a:lnTo>
                    <a:pt x="265" y="490"/>
                  </a:lnTo>
                  <a:lnTo>
                    <a:pt x="259" y="498"/>
                  </a:lnTo>
                  <a:lnTo>
                    <a:pt x="254" y="506"/>
                  </a:lnTo>
                  <a:lnTo>
                    <a:pt x="250" y="516"/>
                  </a:lnTo>
                  <a:lnTo>
                    <a:pt x="245" y="526"/>
                  </a:lnTo>
                  <a:lnTo>
                    <a:pt x="243" y="535"/>
                  </a:lnTo>
                  <a:lnTo>
                    <a:pt x="241" y="546"/>
                  </a:lnTo>
                  <a:lnTo>
                    <a:pt x="241" y="557"/>
                  </a:lnTo>
                  <a:lnTo>
                    <a:pt x="241" y="568"/>
                  </a:lnTo>
                  <a:lnTo>
                    <a:pt x="243" y="578"/>
                  </a:lnTo>
                  <a:lnTo>
                    <a:pt x="245" y="588"/>
                  </a:lnTo>
                  <a:lnTo>
                    <a:pt x="250" y="598"/>
                  </a:lnTo>
                  <a:lnTo>
                    <a:pt x="254" y="607"/>
                  </a:lnTo>
                  <a:lnTo>
                    <a:pt x="259" y="616"/>
                  </a:lnTo>
                  <a:lnTo>
                    <a:pt x="265" y="623"/>
                  </a:lnTo>
                  <a:lnTo>
                    <a:pt x="272" y="631"/>
                  </a:lnTo>
                  <a:lnTo>
                    <a:pt x="280" y="638"/>
                  </a:lnTo>
                  <a:lnTo>
                    <a:pt x="287" y="644"/>
                  </a:lnTo>
                  <a:lnTo>
                    <a:pt x="296" y="649"/>
                  </a:lnTo>
                  <a:lnTo>
                    <a:pt x="305" y="654"/>
                  </a:lnTo>
                  <a:lnTo>
                    <a:pt x="315" y="658"/>
                  </a:lnTo>
                  <a:lnTo>
                    <a:pt x="325" y="660"/>
                  </a:lnTo>
                  <a:lnTo>
                    <a:pt x="335" y="662"/>
                  </a:lnTo>
                  <a:lnTo>
                    <a:pt x="346" y="662"/>
                  </a:lnTo>
                  <a:lnTo>
                    <a:pt x="357" y="662"/>
                  </a:lnTo>
                  <a:lnTo>
                    <a:pt x="367" y="660"/>
                  </a:lnTo>
                  <a:lnTo>
                    <a:pt x="377" y="658"/>
                  </a:lnTo>
                  <a:lnTo>
                    <a:pt x="387" y="653"/>
                  </a:lnTo>
                  <a:lnTo>
                    <a:pt x="396" y="649"/>
                  </a:lnTo>
                  <a:lnTo>
                    <a:pt x="405" y="644"/>
                  </a:lnTo>
                  <a:lnTo>
                    <a:pt x="414" y="638"/>
                  </a:lnTo>
                  <a:lnTo>
                    <a:pt x="421" y="631"/>
                  </a:lnTo>
                  <a:lnTo>
                    <a:pt x="428" y="623"/>
                  </a:lnTo>
                  <a:lnTo>
                    <a:pt x="434" y="616"/>
                  </a:lnTo>
                  <a:lnTo>
                    <a:pt x="438" y="607"/>
                  </a:lnTo>
                  <a:lnTo>
                    <a:pt x="444" y="598"/>
                  </a:lnTo>
                  <a:lnTo>
                    <a:pt x="447" y="588"/>
                  </a:lnTo>
                  <a:lnTo>
                    <a:pt x="449" y="578"/>
                  </a:lnTo>
                  <a:lnTo>
                    <a:pt x="451" y="568"/>
                  </a:lnTo>
                  <a:lnTo>
                    <a:pt x="451" y="557"/>
                  </a:lnTo>
                  <a:lnTo>
                    <a:pt x="451" y="548"/>
                  </a:lnTo>
                  <a:lnTo>
                    <a:pt x="450" y="540"/>
                  </a:lnTo>
                  <a:lnTo>
                    <a:pt x="448" y="531"/>
                  </a:lnTo>
                  <a:lnTo>
                    <a:pt x="446" y="522"/>
                  </a:lnTo>
                  <a:lnTo>
                    <a:pt x="443" y="515"/>
                  </a:lnTo>
                  <a:lnTo>
                    <a:pt x="439" y="507"/>
                  </a:lnTo>
                  <a:lnTo>
                    <a:pt x="435" y="501"/>
                  </a:lnTo>
                  <a:lnTo>
                    <a:pt x="431" y="494"/>
                  </a:lnTo>
                  <a:lnTo>
                    <a:pt x="494" y="429"/>
                  </a:lnTo>
                  <a:lnTo>
                    <a:pt x="505" y="443"/>
                  </a:lnTo>
                  <a:lnTo>
                    <a:pt x="514" y="457"/>
                  </a:lnTo>
                  <a:lnTo>
                    <a:pt x="522" y="472"/>
                  </a:lnTo>
                  <a:lnTo>
                    <a:pt x="529" y="488"/>
                  </a:lnTo>
                  <a:lnTo>
                    <a:pt x="535" y="504"/>
                  </a:lnTo>
                  <a:lnTo>
                    <a:pt x="538" y="521"/>
                  </a:lnTo>
                  <a:lnTo>
                    <a:pt x="541" y="539"/>
                  </a:lnTo>
                  <a:lnTo>
                    <a:pt x="542" y="557"/>
                  </a:lnTo>
                  <a:lnTo>
                    <a:pt x="541" y="577"/>
                  </a:lnTo>
                  <a:lnTo>
                    <a:pt x="538" y="596"/>
                  </a:lnTo>
                  <a:lnTo>
                    <a:pt x="533" y="615"/>
                  </a:lnTo>
                  <a:lnTo>
                    <a:pt x="526" y="633"/>
                  </a:lnTo>
                  <a:lnTo>
                    <a:pt x="518" y="650"/>
                  </a:lnTo>
                  <a:lnTo>
                    <a:pt x="508" y="666"/>
                  </a:lnTo>
                  <a:lnTo>
                    <a:pt x="497" y="681"/>
                  </a:lnTo>
                  <a:lnTo>
                    <a:pt x="484" y="695"/>
                  </a:lnTo>
                  <a:lnTo>
                    <a:pt x="470" y="708"/>
                  </a:lnTo>
                  <a:lnTo>
                    <a:pt x="455" y="719"/>
                  </a:lnTo>
                  <a:lnTo>
                    <a:pt x="439" y="728"/>
                  </a:lnTo>
                  <a:lnTo>
                    <a:pt x="422" y="737"/>
                  </a:lnTo>
                  <a:lnTo>
                    <a:pt x="404" y="743"/>
                  </a:lnTo>
                  <a:lnTo>
                    <a:pt x="386" y="749"/>
                  </a:lnTo>
                  <a:lnTo>
                    <a:pt x="366" y="752"/>
                  </a:lnTo>
                  <a:lnTo>
                    <a:pt x="346" y="752"/>
                  </a:lnTo>
                  <a:lnTo>
                    <a:pt x="326" y="751"/>
                  </a:lnTo>
                  <a:lnTo>
                    <a:pt x="306" y="749"/>
                  </a:lnTo>
                  <a:lnTo>
                    <a:pt x="288" y="743"/>
                  </a:lnTo>
                  <a:lnTo>
                    <a:pt x="270" y="737"/>
                  </a:lnTo>
                  <a:lnTo>
                    <a:pt x="253" y="728"/>
                  </a:lnTo>
                  <a:lnTo>
                    <a:pt x="237" y="719"/>
                  </a:lnTo>
                  <a:lnTo>
                    <a:pt x="222" y="708"/>
                  </a:lnTo>
                  <a:lnTo>
                    <a:pt x="208" y="695"/>
                  </a:lnTo>
                  <a:lnTo>
                    <a:pt x="195" y="681"/>
                  </a:lnTo>
                  <a:lnTo>
                    <a:pt x="184" y="666"/>
                  </a:lnTo>
                  <a:lnTo>
                    <a:pt x="174" y="650"/>
                  </a:lnTo>
                  <a:lnTo>
                    <a:pt x="166" y="633"/>
                  </a:lnTo>
                  <a:lnTo>
                    <a:pt x="159" y="615"/>
                  </a:lnTo>
                  <a:lnTo>
                    <a:pt x="154" y="596"/>
                  </a:lnTo>
                  <a:lnTo>
                    <a:pt x="152" y="577"/>
                  </a:lnTo>
                  <a:lnTo>
                    <a:pt x="151" y="557"/>
                  </a:lnTo>
                  <a:lnTo>
                    <a:pt x="152" y="536"/>
                  </a:lnTo>
                  <a:lnTo>
                    <a:pt x="154" y="517"/>
                  </a:lnTo>
                  <a:lnTo>
                    <a:pt x="159" y="499"/>
                  </a:lnTo>
                  <a:lnTo>
                    <a:pt x="166" y="481"/>
                  </a:lnTo>
                  <a:lnTo>
                    <a:pt x="174" y="464"/>
                  </a:lnTo>
                  <a:lnTo>
                    <a:pt x="184" y="447"/>
                  </a:lnTo>
                  <a:lnTo>
                    <a:pt x="195" y="432"/>
                  </a:lnTo>
                  <a:lnTo>
                    <a:pt x="208" y="418"/>
                  </a:lnTo>
                  <a:lnTo>
                    <a:pt x="222" y="406"/>
                  </a:lnTo>
                  <a:lnTo>
                    <a:pt x="237" y="395"/>
                  </a:lnTo>
                  <a:lnTo>
                    <a:pt x="253" y="385"/>
                  </a:lnTo>
                  <a:lnTo>
                    <a:pt x="270" y="377"/>
                  </a:lnTo>
                  <a:lnTo>
                    <a:pt x="288" y="370"/>
                  </a:lnTo>
                  <a:lnTo>
                    <a:pt x="306" y="365"/>
                  </a:lnTo>
                  <a:lnTo>
                    <a:pt x="326" y="362"/>
                  </a:lnTo>
                  <a:lnTo>
                    <a:pt x="346" y="362"/>
                  </a:lnTo>
                  <a:lnTo>
                    <a:pt x="364" y="362"/>
                  </a:lnTo>
                  <a:lnTo>
                    <a:pt x="381" y="365"/>
                  </a:lnTo>
                  <a:lnTo>
                    <a:pt x="399" y="368"/>
                  </a:lnTo>
                  <a:lnTo>
                    <a:pt x="415" y="373"/>
                  </a:lnTo>
                  <a:lnTo>
                    <a:pt x="431" y="381"/>
                  </a:lnTo>
                  <a:lnTo>
                    <a:pt x="446" y="388"/>
                  </a:lnTo>
                  <a:lnTo>
                    <a:pt x="460" y="398"/>
                  </a:lnTo>
                  <a:lnTo>
                    <a:pt x="474" y="409"/>
                  </a:lnTo>
                  <a:lnTo>
                    <a:pt x="409" y="472"/>
                  </a:lnTo>
                  <a:close/>
                  <a:moveTo>
                    <a:pt x="421" y="557"/>
                  </a:moveTo>
                  <a:lnTo>
                    <a:pt x="421" y="564"/>
                  </a:lnTo>
                  <a:lnTo>
                    <a:pt x="420" y="572"/>
                  </a:lnTo>
                  <a:lnTo>
                    <a:pt x="418" y="579"/>
                  </a:lnTo>
                  <a:lnTo>
                    <a:pt x="416" y="586"/>
                  </a:lnTo>
                  <a:lnTo>
                    <a:pt x="413" y="592"/>
                  </a:lnTo>
                  <a:lnTo>
                    <a:pt x="408" y="599"/>
                  </a:lnTo>
                  <a:lnTo>
                    <a:pt x="404" y="605"/>
                  </a:lnTo>
                  <a:lnTo>
                    <a:pt x="400" y="610"/>
                  </a:lnTo>
                  <a:lnTo>
                    <a:pt x="394" y="615"/>
                  </a:lnTo>
                  <a:lnTo>
                    <a:pt x="388" y="619"/>
                  </a:lnTo>
                  <a:lnTo>
                    <a:pt x="382" y="623"/>
                  </a:lnTo>
                  <a:lnTo>
                    <a:pt x="375" y="627"/>
                  </a:lnTo>
                  <a:lnTo>
                    <a:pt x="369" y="629"/>
                  </a:lnTo>
                  <a:lnTo>
                    <a:pt x="361" y="631"/>
                  </a:lnTo>
                  <a:lnTo>
                    <a:pt x="354" y="632"/>
                  </a:lnTo>
                  <a:lnTo>
                    <a:pt x="346" y="632"/>
                  </a:lnTo>
                  <a:lnTo>
                    <a:pt x="339" y="632"/>
                  </a:lnTo>
                  <a:lnTo>
                    <a:pt x="331" y="631"/>
                  </a:lnTo>
                  <a:lnTo>
                    <a:pt x="324" y="629"/>
                  </a:lnTo>
                  <a:lnTo>
                    <a:pt x="317" y="627"/>
                  </a:lnTo>
                  <a:lnTo>
                    <a:pt x="311" y="623"/>
                  </a:lnTo>
                  <a:lnTo>
                    <a:pt x="304" y="619"/>
                  </a:lnTo>
                  <a:lnTo>
                    <a:pt x="298" y="615"/>
                  </a:lnTo>
                  <a:lnTo>
                    <a:pt x="292" y="610"/>
                  </a:lnTo>
                  <a:lnTo>
                    <a:pt x="288" y="605"/>
                  </a:lnTo>
                  <a:lnTo>
                    <a:pt x="284" y="599"/>
                  </a:lnTo>
                  <a:lnTo>
                    <a:pt x="280" y="592"/>
                  </a:lnTo>
                  <a:lnTo>
                    <a:pt x="276" y="586"/>
                  </a:lnTo>
                  <a:lnTo>
                    <a:pt x="274" y="579"/>
                  </a:lnTo>
                  <a:lnTo>
                    <a:pt x="272" y="572"/>
                  </a:lnTo>
                  <a:lnTo>
                    <a:pt x="271" y="564"/>
                  </a:lnTo>
                  <a:lnTo>
                    <a:pt x="271" y="557"/>
                  </a:lnTo>
                  <a:lnTo>
                    <a:pt x="271" y="549"/>
                  </a:lnTo>
                  <a:lnTo>
                    <a:pt x="272" y="542"/>
                  </a:lnTo>
                  <a:lnTo>
                    <a:pt x="274" y="534"/>
                  </a:lnTo>
                  <a:lnTo>
                    <a:pt x="276" y="528"/>
                  </a:lnTo>
                  <a:lnTo>
                    <a:pt x="280" y="521"/>
                  </a:lnTo>
                  <a:lnTo>
                    <a:pt x="284" y="515"/>
                  </a:lnTo>
                  <a:lnTo>
                    <a:pt x="288" y="509"/>
                  </a:lnTo>
                  <a:lnTo>
                    <a:pt x="292" y="503"/>
                  </a:lnTo>
                  <a:lnTo>
                    <a:pt x="298" y="499"/>
                  </a:lnTo>
                  <a:lnTo>
                    <a:pt x="304" y="495"/>
                  </a:lnTo>
                  <a:lnTo>
                    <a:pt x="311" y="490"/>
                  </a:lnTo>
                  <a:lnTo>
                    <a:pt x="317" y="487"/>
                  </a:lnTo>
                  <a:lnTo>
                    <a:pt x="324" y="485"/>
                  </a:lnTo>
                  <a:lnTo>
                    <a:pt x="331" y="483"/>
                  </a:lnTo>
                  <a:lnTo>
                    <a:pt x="339" y="482"/>
                  </a:lnTo>
                  <a:lnTo>
                    <a:pt x="346" y="482"/>
                  </a:lnTo>
                  <a:lnTo>
                    <a:pt x="358" y="483"/>
                  </a:lnTo>
                  <a:lnTo>
                    <a:pt x="369" y="485"/>
                  </a:lnTo>
                  <a:lnTo>
                    <a:pt x="378" y="489"/>
                  </a:lnTo>
                  <a:lnTo>
                    <a:pt x="388" y="494"/>
                  </a:lnTo>
                  <a:lnTo>
                    <a:pt x="354" y="528"/>
                  </a:lnTo>
                  <a:lnTo>
                    <a:pt x="350" y="527"/>
                  </a:lnTo>
                  <a:lnTo>
                    <a:pt x="346" y="527"/>
                  </a:lnTo>
                  <a:lnTo>
                    <a:pt x="340" y="527"/>
                  </a:lnTo>
                  <a:lnTo>
                    <a:pt x="334" y="529"/>
                  </a:lnTo>
                  <a:lnTo>
                    <a:pt x="329" y="532"/>
                  </a:lnTo>
                  <a:lnTo>
                    <a:pt x="325" y="535"/>
                  </a:lnTo>
                  <a:lnTo>
                    <a:pt x="321" y="540"/>
                  </a:lnTo>
                  <a:lnTo>
                    <a:pt x="318" y="545"/>
                  </a:lnTo>
                  <a:lnTo>
                    <a:pt x="317" y="550"/>
                  </a:lnTo>
                  <a:lnTo>
                    <a:pt x="316" y="557"/>
                  </a:lnTo>
                  <a:lnTo>
                    <a:pt x="317" y="563"/>
                  </a:lnTo>
                  <a:lnTo>
                    <a:pt x="318" y="569"/>
                  </a:lnTo>
                  <a:lnTo>
                    <a:pt x="321" y="574"/>
                  </a:lnTo>
                  <a:lnTo>
                    <a:pt x="325" y="578"/>
                  </a:lnTo>
                  <a:lnTo>
                    <a:pt x="329" y="581"/>
                  </a:lnTo>
                  <a:lnTo>
                    <a:pt x="334" y="585"/>
                  </a:lnTo>
                  <a:lnTo>
                    <a:pt x="340" y="586"/>
                  </a:lnTo>
                  <a:lnTo>
                    <a:pt x="346" y="587"/>
                  </a:lnTo>
                  <a:lnTo>
                    <a:pt x="352" y="586"/>
                  </a:lnTo>
                  <a:lnTo>
                    <a:pt x="358" y="585"/>
                  </a:lnTo>
                  <a:lnTo>
                    <a:pt x="363" y="581"/>
                  </a:lnTo>
                  <a:lnTo>
                    <a:pt x="367" y="578"/>
                  </a:lnTo>
                  <a:lnTo>
                    <a:pt x="371" y="574"/>
                  </a:lnTo>
                  <a:lnTo>
                    <a:pt x="374" y="569"/>
                  </a:lnTo>
                  <a:lnTo>
                    <a:pt x="376" y="563"/>
                  </a:lnTo>
                  <a:lnTo>
                    <a:pt x="376" y="557"/>
                  </a:lnTo>
                  <a:lnTo>
                    <a:pt x="376" y="553"/>
                  </a:lnTo>
                  <a:lnTo>
                    <a:pt x="375" y="549"/>
                  </a:lnTo>
                  <a:lnTo>
                    <a:pt x="409" y="515"/>
                  </a:lnTo>
                  <a:lnTo>
                    <a:pt x="414" y="525"/>
                  </a:lnTo>
                  <a:lnTo>
                    <a:pt x="418" y="534"/>
                  </a:lnTo>
                  <a:lnTo>
                    <a:pt x="420" y="545"/>
                  </a:lnTo>
                  <a:lnTo>
                    <a:pt x="421" y="557"/>
                  </a:lnTo>
                  <a:close/>
                  <a:moveTo>
                    <a:pt x="662" y="557"/>
                  </a:moveTo>
                  <a:lnTo>
                    <a:pt x="661" y="573"/>
                  </a:lnTo>
                  <a:lnTo>
                    <a:pt x="660" y="589"/>
                  </a:lnTo>
                  <a:lnTo>
                    <a:pt x="658" y="605"/>
                  </a:lnTo>
                  <a:lnTo>
                    <a:pt x="656" y="620"/>
                  </a:lnTo>
                  <a:lnTo>
                    <a:pt x="653" y="636"/>
                  </a:lnTo>
                  <a:lnTo>
                    <a:pt x="648" y="651"/>
                  </a:lnTo>
                  <a:lnTo>
                    <a:pt x="643" y="665"/>
                  </a:lnTo>
                  <a:lnTo>
                    <a:pt x="638" y="680"/>
                  </a:lnTo>
                  <a:lnTo>
                    <a:pt x="631" y="694"/>
                  </a:lnTo>
                  <a:lnTo>
                    <a:pt x="624" y="707"/>
                  </a:lnTo>
                  <a:lnTo>
                    <a:pt x="616" y="721"/>
                  </a:lnTo>
                  <a:lnTo>
                    <a:pt x="608" y="734"/>
                  </a:lnTo>
                  <a:lnTo>
                    <a:pt x="599" y="746"/>
                  </a:lnTo>
                  <a:lnTo>
                    <a:pt x="589" y="757"/>
                  </a:lnTo>
                  <a:lnTo>
                    <a:pt x="580" y="769"/>
                  </a:lnTo>
                  <a:lnTo>
                    <a:pt x="569" y="780"/>
                  </a:lnTo>
                  <a:lnTo>
                    <a:pt x="558" y="791"/>
                  </a:lnTo>
                  <a:lnTo>
                    <a:pt x="547" y="800"/>
                  </a:lnTo>
                  <a:lnTo>
                    <a:pt x="535" y="810"/>
                  </a:lnTo>
                  <a:lnTo>
                    <a:pt x="523" y="818"/>
                  </a:lnTo>
                  <a:lnTo>
                    <a:pt x="510" y="827"/>
                  </a:lnTo>
                  <a:lnTo>
                    <a:pt x="496" y="835"/>
                  </a:lnTo>
                  <a:lnTo>
                    <a:pt x="483" y="842"/>
                  </a:lnTo>
                  <a:lnTo>
                    <a:pt x="469" y="848"/>
                  </a:lnTo>
                  <a:lnTo>
                    <a:pt x="454" y="854"/>
                  </a:lnTo>
                  <a:lnTo>
                    <a:pt x="440" y="858"/>
                  </a:lnTo>
                  <a:lnTo>
                    <a:pt x="425" y="862"/>
                  </a:lnTo>
                  <a:lnTo>
                    <a:pt x="409" y="867"/>
                  </a:lnTo>
                  <a:lnTo>
                    <a:pt x="394" y="869"/>
                  </a:lnTo>
                  <a:lnTo>
                    <a:pt x="378" y="871"/>
                  </a:lnTo>
                  <a:lnTo>
                    <a:pt x="362" y="872"/>
                  </a:lnTo>
                  <a:lnTo>
                    <a:pt x="346" y="873"/>
                  </a:lnTo>
                  <a:lnTo>
                    <a:pt x="330" y="872"/>
                  </a:lnTo>
                  <a:lnTo>
                    <a:pt x="314" y="871"/>
                  </a:lnTo>
                  <a:lnTo>
                    <a:pt x="298" y="869"/>
                  </a:lnTo>
                  <a:lnTo>
                    <a:pt x="283" y="867"/>
                  </a:lnTo>
                  <a:lnTo>
                    <a:pt x="267" y="862"/>
                  </a:lnTo>
                  <a:lnTo>
                    <a:pt x="253" y="858"/>
                  </a:lnTo>
                  <a:lnTo>
                    <a:pt x="238" y="854"/>
                  </a:lnTo>
                  <a:lnTo>
                    <a:pt x="223" y="848"/>
                  </a:lnTo>
                  <a:lnTo>
                    <a:pt x="209" y="842"/>
                  </a:lnTo>
                  <a:lnTo>
                    <a:pt x="196" y="835"/>
                  </a:lnTo>
                  <a:lnTo>
                    <a:pt x="182" y="827"/>
                  </a:lnTo>
                  <a:lnTo>
                    <a:pt x="169" y="818"/>
                  </a:lnTo>
                  <a:lnTo>
                    <a:pt x="157" y="810"/>
                  </a:lnTo>
                  <a:lnTo>
                    <a:pt x="145" y="800"/>
                  </a:lnTo>
                  <a:lnTo>
                    <a:pt x="134" y="791"/>
                  </a:lnTo>
                  <a:lnTo>
                    <a:pt x="123" y="780"/>
                  </a:lnTo>
                  <a:lnTo>
                    <a:pt x="112" y="769"/>
                  </a:lnTo>
                  <a:lnTo>
                    <a:pt x="103" y="757"/>
                  </a:lnTo>
                  <a:lnTo>
                    <a:pt x="93" y="746"/>
                  </a:lnTo>
                  <a:lnTo>
                    <a:pt x="84" y="734"/>
                  </a:lnTo>
                  <a:lnTo>
                    <a:pt x="76" y="721"/>
                  </a:lnTo>
                  <a:lnTo>
                    <a:pt x="68" y="707"/>
                  </a:lnTo>
                  <a:lnTo>
                    <a:pt x="61" y="694"/>
                  </a:lnTo>
                  <a:lnTo>
                    <a:pt x="55" y="680"/>
                  </a:lnTo>
                  <a:lnTo>
                    <a:pt x="49" y="665"/>
                  </a:lnTo>
                  <a:lnTo>
                    <a:pt x="45" y="651"/>
                  </a:lnTo>
                  <a:lnTo>
                    <a:pt x="40" y="636"/>
                  </a:lnTo>
                  <a:lnTo>
                    <a:pt x="36" y="620"/>
                  </a:lnTo>
                  <a:lnTo>
                    <a:pt x="34" y="605"/>
                  </a:lnTo>
                  <a:lnTo>
                    <a:pt x="32" y="589"/>
                  </a:lnTo>
                  <a:lnTo>
                    <a:pt x="31" y="573"/>
                  </a:lnTo>
                  <a:lnTo>
                    <a:pt x="30" y="557"/>
                  </a:lnTo>
                  <a:lnTo>
                    <a:pt x="31" y="541"/>
                  </a:lnTo>
                  <a:lnTo>
                    <a:pt x="32" y="525"/>
                  </a:lnTo>
                  <a:lnTo>
                    <a:pt x="34" y="509"/>
                  </a:lnTo>
                  <a:lnTo>
                    <a:pt x="36" y="494"/>
                  </a:lnTo>
                  <a:lnTo>
                    <a:pt x="40" y="477"/>
                  </a:lnTo>
                  <a:lnTo>
                    <a:pt x="45" y="462"/>
                  </a:lnTo>
                  <a:lnTo>
                    <a:pt x="49" y="448"/>
                  </a:lnTo>
                  <a:lnTo>
                    <a:pt x="55" y="433"/>
                  </a:lnTo>
                  <a:lnTo>
                    <a:pt x="61" y="420"/>
                  </a:lnTo>
                  <a:lnTo>
                    <a:pt x="68" y="407"/>
                  </a:lnTo>
                  <a:lnTo>
                    <a:pt x="76" y="393"/>
                  </a:lnTo>
                  <a:lnTo>
                    <a:pt x="84" y="380"/>
                  </a:lnTo>
                  <a:lnTo>
                    <a:pt x="93" y="368"/>
                  </a:lnTo>
                  <a:lnTo>
                    <a:pt x="103" y="356"/>
                  </a:lnTo>
                  <a:lnTo>
                    <a:pt x="112" y="344"/>
                  </a:lnTo>
                  <a:lnTo>
                    <a:pt x="123" y="334"/>
                  </a:lnTo>
                  <a:lnTo>
                    <a:pt x="134" y="323"/>
                  </a:lnTo>
                  <a:lnTo>
                    <a:pt x="145" y="313"/>
                  </a:lnTo>
                  <a:lnTo>
                    <a:pt x="157" y="304"/>
                  </a:lnTo>
                  <a:lnTo>
                    <a:pt x="169" y="295"/>
                  </a:lnTo>
                  <a:lnTo>
                    <a:pt x="182" y="287"/>
                  </a:lnTo>
                  <a:lnTo>
                    <a:pt x="196" y="279"/>
                  </a:lnTo>
                  <a:lnTo>
                    <a:pt x="209" y="272"/>
                  </a:lnTo>
                  <a:lnTo>
                    <a:pt x="223" y="265"/>
                  </a:lnTo>
                  <a:lnTo>
                    <a:pt x="238" y="260"/>
                  </a:lnTo>
                  <a:lnTo>
                    <a:pt x="253" y="255"/>
                  </a:lnTo>
                  <a:lnTo>
                    <a:pt x="267" y="251"/>
                  </a:lnTo>
                  <a:lnTo>
                    <a:pt x="283" y="247"/>
                  </a:lnTo>
                  <a:lnTo>
                    <a:pt x="298" y="245"/>
                  </a:lnTo>
                  <a:lnTo>
                    <a:pt x="314" y="243"/>
                  </a:lnTo>
                  <a:lnTo>
                    <a:pt x="330" y="242"/>
                  </a:lnTo>
                  <a:lnTo>
                    <a:pt x="346" y="240"/>
                  </a:lnTo>
                  <a:lnTo>
                    <a:pt x="361" y="242"/>
                  </a:lnTo>
                  <a:lnTo>
                    <a:pt x="376" y="243"/>
                  </a:lnTo>
                  <a:lnTo>
                    <a:pt x="391" y="244"/>
                  </a:lnTo>
                  <a:lnTo>
                    <a:pt x="406" y="247"/>
                  </a:lnTo>
                  <a:lnTo>
                    <a:pt x="420" y="250"/>
                  </a:lnTo>
                  <a:lnTo>
                    <a:pt x="434" y="253"/>
                  </a:lnTo>
                  <a:lnTo>
                    <a:pt x="448" y="258"/>
                  </a:lnTo>
                  <a:lnTo>
                    <a:pt x="462" y="263"/>
                  </a:lnTo>
                  <a:lnTo>
                    <a:pt x="475" y="268"/>
                  </a:lnTo>
                  <a:lnTo>
                    <a:pt x="488" y="275"/>
                  </a:lnTo>
                  <a:lnTo>
                    <a:pt x="500" y="281"/>
                  </a:lnTo>
                  <a:lnTo>
                    <a:pt x="513" y="289"/>
                  </a:lnTo>
                  <a:lnTo>
                    <a:pt x="525" y="296"/>
                  </a:lnTo>
                  <a:lnTo>
                    <a:pt x="537" y="305"/>
                  </a:lnTo>
                  <a:lnTo>
                    <a:pt x="548" y="313"/>
                  </a:lnTo>
                  <a:lnTo>
                    <a:pt x="558" y="323"/>
                  </a:lnTo>
                  <a:lnTo>
                    <a:pt x="494" y="387"/>
                  </a:lnTo>
                  <a:lnTo>
                    <a:pt x="479" y="375"/>
                  </a:lnTo>
                  <a:lnTo>
                    <a:pt x="463" y="364"/>
                  </a:lnTo>
                  <a:lnTo>
                    <a:pt x="445" y="354"/>
                  </a:lnTo>
                  <a:lnTo>
                    <a:pt x="426" y="346"/>
                  </a:lnTo>
                  <a:lnTo>
                    <a:pt x="407" y="339"/>
                  </a:lnTo>
                  <a:lnTo>
                    <a:pt x="388" y="335"/>
                  </a:lnTo>
                  <a:lnTo>
                    <a:pt x="367" y="332"/>
                  </a:lnTo>
                  <a:lnTo>
                    <a:pt x="346" y="331"/>
                  </a:lnTo>
                  <a:lnTo>
                    <a:pt x="334" y="332"/>
                  </a:lnTo>
                  <a:lnTo>
                    <a:pt x="324" y="333"/>
                  </a:lnTo>
                  <a:lnTo>
                    <a:pt x="312" y="334"/>
                  </a:lnTo>
                  <a:lnTo>
                    <a:pt x="301" y="336"/>
                  </a:lnTo>
                  <a:lnTo>
                    <a:pt x="290" y="338"/>
                  </a:lnTo>
                  <a:lnTo>
                    <a:pt x="280" y="341"/>
                  </a:lnTo>
                  <a:lnTo>
                    <a:pt x="269" y="344"/>
                  </a:lnTo>
                  <a:lnTo>
                    <a:pt x="258" y="349"/>
                  </a:lnTo>
                  <a:lnTo>
                    <a:pt x="239" y="358"/>
                  </a:lnTo>
                  <a:lnTo>
                    <a:pt x="219" y="369"/>
                  </a:lnTo>
                  <a:lnTo>
                    <a:pt x="202" y="383"/>
                  </a:lnTo>
                  <a:lnTo>
                    <a:pt x="186" y="397"/>
                  </a:lnTo>
                  <a:lnTo>
                    <a:pt x="172" y="413"/>
                  </a:lnTo>
                  <a:lnTo>
                    <a:pt x="159" y="430"/>
                  </a:lnTo>
                  <a:lnTo>
                    <a:pt x="148" y="450"/>
                  </a:lnTo>
                  <a:lnTo>
                    <a:pt x="138" y="469"/>
                  </a:lnTo>
                  <a:lnTo>
                    <a:pt x="134" y="480"/>
                  </a:lnTo>
                  <a:lnTo>
                    <a:pt x="130" y="489"/>
                  </a:lnTo>
                  <a:lnTo>
                    <a:pt x="127" y="500"/>
                  </a:lnTo>
                  <a:lnTo>
                    <a:pt x="125" y="512"/>
                  </a:lnTo>
                  <a:lnTo>
                    <a:pt x="123" y="522"/>
                  </a:lnTo>
                  <a:lnTo>
                    <a:pt x="122" y="534"/>
                  </a:lnTo>
                  <a:lnTo>
                    <a:pt x="121" y="545"/>
                  </a:lnTo>
                  <a:lnTo>
                    <a:pt x="121" y="557"/>
                  </a:lnTo>
                  <a:lnTo>
                    <a:pt x="121" y="569"/>
                  </a:lnTo>
                  <a:lnTo>
                    <a:pt x="122" y="579"/>
                  </a:lnTo>
                  <a:lnTo>
                    <a:pt x="123" y="591"/>
                  </a:lnTo>
                  <a:lnTo>
                    <a:pt x="125" y="602"/>
                  </a:lnTo>
                  <a:lnTo>
                    <a:pt x="127" y="614"/>
                  </a:lnTo>
                  <a:lnTo>
                    <a:pt x="130" y="624"/>
                  </a:lnTo>
                  <a:lnTo>
                    <a:pt x="134" y="634"/>
                  </a:lnTo>
                  <a:lnTo>
                    <a:pt x="138" y="645"/>
                  </a:lnTo>
                  <a:lnTo>
                    <a:pt x="148" y="664"/>
                  </a:lnTo>
                  <a:lnTo>
                    <a:pt x="159" y="683"/>
                  </a:lnTo>
                  <a:lnTo>
                    <a:pt x="172" y="700"/>
                  </a:lnTo>
                  <a:lnTo>
                    <a:pt x="186" y="717"/>
                  </a:lnTo>
                  <a:lnTo>
                    <a:pt x="202" y="731"/>
                  </a:lnTo>
                  <a:lnTo>
                    <a:pt x="219" y="743"/>
                  </a:lnTo>
                  <a:lnTo>
                    <a:pt x="239" y="755"/>
                  </a:lnTo>
                  <a:lnTo>
                    <a:pt x="258" y="765"/>
                  </a:lnTo>
                  <a:lnTo>
                    <a:pt x="269" y="769"/>
                  </a:lnTo>
                  <a:lnTo>
                    <a:pt x="280" y="772"/>
                  </a:lnTo>
                  <a:lnTo>
                    <a:pt x="290" y="776"/>
                  </a:lnTo>
                  <a:lnTo>
                    <a:pt x="301" y="778"/>
                  </a:lnTo>
                  <a:lnTo>
                    <a:pt x="312" y="780"/>
                  </a:lnTo>
                  <a:lnTo>
                    <a:pt x="324" y="781"/>
                  </a:lnTo>
                  <a:lnTo>
                    <a:pt x="334" y="782"/>
                  </a:lnTo>
                  <a:lnTo>
                    <a:pt x="346" y="783"/>
                  </a:lnTo>
                  <a:lnTo>
                    <a:pt x="358" y="782"/>
                  </a:lnTo>
                  <a:lnTo>
                    <a:pt x="370" y="781"/>
                  </a:lnTo>
                  <a:lnTo>
                    <a:pt x="380" y="780"/>
                  </a:lnTo>
                  <a:lnTo>
                    <a:pt x="391" y="778"/>
                  </a:lnTo>
                  <a:lnTo>
                    <a:pt x="403" y="776"/>
                  </a:lnTo>
                  <a:lnTo>
                    <a:pt x="414" y="772"/>
                  </a:lnTo>
                  <a:lnTo>
                    <a:pt x="423" y="769"/>
                  </a:lnTo>
                  <a:lnTo>
                    <a:pt x="434" y="765"/>
                  </a:lnTo>
                  <a:lnTo>
                    <a:pt x="453" y="755"/>
                  </a:lnTo>
                  <a:lnTo>
                    <a:pt x="473" y="744"/>
                  </a:lnTo>
                  <a:lnTo>
                    <a:pt x="490" y="731"/>
                  </a:lnTo>
                  <a:lnTo>
                    <a:pt x="506" y="717"/>
                  </a:lnTo>
                  <a:lnTo>
                    <a:pt x="520" y="700"/>
                  </a:lnTo>
                  <a:lnTo>
                    <a:pt x="534" y="683"/>
                  </a:lnTo>
                  <a:lnTo>
                    <a:pt x="544" y="664"/>
                  </a:lnTo>
                  <a:lnTo>
                    <a:pt x="554" y="645"/>
                  </a:lnTo>
                  <a:lnTo>
                    <a:pt x="558" y="634"/>
                  </a:lnTo>
                  <a:lnTo>
                    <a:pt x="562" y="624"/>
                  </a:lnTo>
                  <a:lnTo>
                    <a:pt x="565" y="614"/>
                  </a:lnTo>
                  <a:lnTo>
                    <a:pt x="567" y="602"/>
                  </a:lnTo>
                  <a:lnTo>
                    <a:pt x="569" y="591"/>
                  </a:lnTo>
                  <a:lnTo>
                    <a:pt x="570" y="579"/>
                  </a:lnTo>
                  <a:lnTo>
                    <a:pt x="571" y="569"/>
                  </a:lnTo>
                  <a:lnTo>
                    <a:pt x="572" y="557"/>
                  </a:lnTo>
                  <a:lnTo>
                    <a:pt x="571" y="535"/>
                  </a:lnTo>
                  <a:lnTo>
                    <a:pt x="568" y="515"/>
                  </a:lnTo>
                  <a:lnTo>
                    <a:pt x="564" y="496"/>
                  </a:lnTo>
                  <a:lnTo>
                    <a:pt x="557" y="476"/>
                  </a:lnTo>
                  <a:lnTo>
                    <a:pt x="549" y="458"/>
                  </a:lnTo>
                  <a:lnTo>
                    <a:pt x="539" y="440"/>
                  </a:lnTo>
                  <a:lnTo>
                    <a:pt x="528" y="424"/>
                  </a:lnTo>
                  <a:lnTo>
                    <a:pt x="515" y="409"/>
                  </a:lnTo>
                  <a:lnTo>
                    <a:pt x="580" y="344"/>
                  </a:lnTo>
                  <a:lnTo>
                    <a:pt x="588" y="355"/>
                  </a:lnTo>
                  <a:lnTo>
                    <a:pt x="598" y="366"/>
                  </a:lnTo>
                  <a:lnTo>
                    <a:pt x="607" y="378"/>
                  </a:lnTo>
                  <a:lnTo>
                    <a:pt x="614" y="390"/>
                  </a:lnTo>
                  <a:lnTo>
                    <a:pt x="622" y="402"/>
                  </a:lnTo>
                  <a:lnTo>
                    <a:pt x="628" y="415"/>
                  </a:lnTo>
                  <a:lnTo>
                    <a:pt x="635" y="428"/>
                  </a:lnTo>
                  <a:lnTo>
                    <a:pt x="640" y="441"/>
                  </a:lnTo>
                  <a:lnTo>
                    <a:pt x="645" y="455"/>
                  </a:lnTo>
                  <a:lnTo>
                    <a:pt x="650" y="469"/>
                  </a:lnTo>
                  <a:lnTo>
                    <a:pt x="654" y="483"/>
                  </a:lnTo>
                  <a:lnTo>
                    <a:pt x="656" y="497"/>
                  </a:lnTo>
                  <a:lnTo>
                    <a:pt x="659" y="512"/>
                  </a:lnTo>
                  <a:lnTo>
                    <a:pt x="660" y="527"/>
                  </a:lnTo>
                  <a:lnTo>
                    <a:pt x="661" y="542"/>
                  </a:lnTo>
                  <a:lnTo>
                    <a:pt x="662" y="557"/>
                  </a:lnTo>
                  <a:close/>
                  <a:moveTo>
                    <a:pt x="608" y="173"/>
                  </a:moveTo>
                  <a:lnTo>
                    <a:pt x="610" y="166"/>
                  </a:lnTo>
                  <a:lnTo>
                    <a:pt x="612" y="159"/>
                  </a:lnTo>
                  <a:lnTo>
                    <a:pt x="615" y="153"/>
                  </a:lnTo>
                  <a:lnTo>
                    <a:pt x="620" y="146"/>
                  </a:lnTo>
                  <a:lnTo>
                    <a:pt x="628" y="134"/>
                  </a:lnTo>
                  <a:lnTo>
                    <a:pt x="639" y="123"/>
                  </a:lnTo>
                  <a:lnTo>
                    <a:pt x="651" y="111"/>
                  </a:lnTo>
                  <a:lnTo>
                    <a:pt x="663" y="100"/>
                  </a:lnTo>
                  <a:lnTo>
                    <a:pt x="677" y="90"/>
                  </a:lnTo>
                  <a:lnTo>
                    <a:pt x="692" y="81"/>
                  </a:lnTo>
                  <a:lnTo>
                    <a:pt x="692" y="189"/>
                  </a:lnTo>
                  <a:lnTo>
                    <a:pt x="632" y="249"/>
                  </a:lnTo>
                  <a:lnTo>
                    <a:pt x="625" y="239"/>
                  </a:lnTo>
                  <a:lnTo>
                    <a:pt x="618" y="230"/>
                  </a:lnTo>
                  <a:lnTo>
                    <a:pt x="613" y="220"/>
                  </a:lnTo>
                  <a:lnTo>
                    <a:pt x="610" y="210"/>
                  </a:lnTo>
                  <a:lnTo>
                    <a:pt x="607" y="201"/>
                  </a:lnTo>
                  <a:lnTo>
                    <a:pt x="606" y="191"/>
                  </a:lnTo>
                  <a:lnTo>
                    <a:pt x="607" y="183"/>
                  </a:lnTo>
                  <a:lnTo>
                    <a:pt x="608" y="173"/>
                  </a:lnTo>
                  <a:close/>
                  <a:moveTo>
                    <a:pt x="783" y="99"/>
                  </a:moveTo>
                  <a:lnTo>
                    <a:pt x="722" y="159"/>
                  </a:lnTo>
                  <a:lnTo>
                    <a:pt x="722" y="64"/>
                  </a:lnTo>
                  <a:lnTo>
                    <a:pt x="740" y="55"/>
                  </a:lnTo>
                  <a:lnTo>
                    <a:pt x="756" y="47"/>
                  </a:lnTo>
                  <a:lnTo>
                    <a:pt x="771" y="42"/>
                  </a:lnTo>
                  <a:lnTo>
                    <a:pt x="783" y="37"/>
                  </a:lnTo>
                  <a:lnTo>
                    <a:pt x="783" y="99"/>
                  </a:lnTo>
                  <a:close/>
                  <a:moveTo>
                    <a:pt x="901" y="97"/>
                  </a:moveTo>
                  <a:lnTo>
                    <a:pt x="897" y="94"/>
                  </a:lnTo>
                  <a:lnTo>
                    <a:pt x="895" y="91"/>
                  </a:lnTo>
                  <a:lnTo>
                    <a:pt x="892" y="90"/>
                  </a:lnTo>
                  <a:lnTo>
                    <a:pt x="888" y="90"/>
                  </a:lnTo>
                  <a:lnTo>
                    <a:pt x="813" y="90"/>
                  </a:lnTo>
                  <a:lnTo>
                    <a:pt x="813" y="15"/>
                  </a:lnTo>
                  <a:lnTo>
                    <a:pt x="813" y="11"/>
                  </a:lnTo>
                  <a:lnTo>
                    <a:pt x="811" y="8"/>
                  </a:lnTo>
                  <a:lnTo>
                    <a:pt x="809" y="6"/>
                  </a:lnTo>
                  <a:lnTo>
                    <a:pt x="806" y="2"/>
                  </a:lnTo>
                  <a:lnTo>
                    <a:pt x="803" y="1"/>
                  </a:lnTo>
                  <a:lnTo>
                    <a:pt x="800" y="0"/>
                  </a:lnTo>
                  <a:lnTo>
                    <a:pt x="796" y="0"/>
                  </a:lnTo>
                  <a:lnTo>
                    <a:pt x="793" y="0"/>
                  </a:lnTo>
                  <a:lnTo>
                    <a:pt x="783" y="5"/>
                  </a:lnTo>
                  <a:lnTo>
                    <a:pt x="760" y="13"/>
                  </a:lnTo>
                  <a:lnTo>
                    <a:pt x="745" y="20"/>
                  </a:lnTo>
                  <a:lnTo>
                    <a:pt x="728" y="27"/>
                  </a:lnTo>
                  <a:lnTo>
                    <a:pt x="711" y="36"/>
                  </a:lnTo>
                  <a:lnTo>
                    <a:pt x="692" y="46"/>
                  </a:lnTo>
                  <a:lnTo>
                    <a:pt x="673" y="57"/>
                  </a:lnTo>
                  <a:lnTo>
                    <a:pt x="655" y="70"/>
                  </a:lnTo>
                  <a:lnTo>
                    <a:pt x="638" y="83"/>
                  </a:lnTo>
                  <a:lnTo>
                    <a:pt x="622" y="98"/>
                  </a:lnTo>
                  <a:lnTo>
                    <a:pt x="614" y="105"/>
                  </a:lnTo>
                  <a:lnTo>
                    <a:pt x="607" y="113"/>
                  </a:lnTo>
                  <a:lnTo>
                    <a:pt x="600" y="121"/>
                  </a:lnTo>
                  <a:lnTo>
                    <a:pt x="595" y="130"/>
                  </a:lnTo>
                  <a:lnTo>
                    <a:pt x="589" y="139"/>
                  </a:lnTo>
                  <a:lnTo>
                    <a:pt x="585" y="147"/>
                  </a:lnTo>
                  <a:lnTo>
                    <a:pt x="581" y="157"/>
                  </a:lnTo>
                  <a:lnTo>
                    <a:pt x="579" y="165"/>
                  </a:lnTo>
                  <a:lnTo>
                    <a:pt x="577" y="179"/>
                  </a:lnTo>
                  <a:lnTo>
                    <a:pt x="576" y="192"/>
                  </a:lnTo>
                  <a:lnTo>
                    <a:pt x="578" y="205"/>
                  </a:lnTo>
                  <a:lnTo>
                    <a:pt x="581" y="218"/>
                  </a:lnTo>
                  <a:lnTo>
                    <a:pt x="585" y="232"/>
                  </a:lnTo>
                  <a:lnTo>
                    <a:pt x="593" y="245"/>
                  </a:lnTo>
                  <a:lnTo>
                    <a:pt x="601" y="258"/>
                  </a:lnTo>
                  <a:lnTo>
                    <a:pt x="611" y="270"/>
                  </a:lnTo>
                  <a:lnTo>
                    <a:pt x="580" y="302"/>
                  </a:lnTo>
                  <a:lnTo>
                    <a:pt x="568" y="291"/>
                  </a:lnTo>
                  <a:lnTo>
                    <a:pt x="556" y="281"/>
                  </a:lnTo>
                  <a:lnTo>
                    <a:pt x="543" y="273"/>
                  </a:lnTo>
                  <a:lnTo>
                    <a:pt x="531" y="264"/>
                  </a:lnTo>
                  <a:lnTo>
                    <a:pt x="517" y="255"/>
                  </a:lnTo>
                  <a:lnTo>
                    <a:pt x="503" y="248"/>
                  </a:lnTo>
                  <a:lnTo>
                    <a:pt x="489" y="242"/>
                  </a:lnTo>
                  <a:lnTo>
                    <a:pt x="474" y="235"/>
                  </a:lnTo>
                  <a:lnTo>
                    <a:pt x="459" y="230"/>
                  </a:lnTo>
                  <a:lnTo>
                    <a:pt x="444" y="224"/>
                  </a:lnTo>
                  <a:lnTo>
                    <a:pt x="428" y="220"/>
                  </a:lnTo>
                  <a:lnTo>
                    <a:pt x="411" y="217"/>
                  </a:lnTo>
                  <a:lnTo>
                    <a:pt x="395" y="215"/>
                  </a:lnTo>
                  <a:lnTo>
                    <a:pt x="379" y="213"/>
                  </a:lnTo>
                  <a:lnTo>
                    <a:pt x="363" y="212"/>
                  </a:lnTo>
                  <a:lnTo>
                    <a:pt x="346" y="210"/>
                  </a:lnTo>
                  <a:lnTo>
                    <a:pt x="328" y="212"/>
                  </a:lnTo>
                  <a:lnTo>
                    <a:pt x="311" y="213"/>
                  </a:lnTo>
                  <a:lnTo>
                    <a:pt x="293" y="215"/>
                  </a:lnTo>
                  <a:lnTo>
                    <a:pt x="276" y="218"/>
                  </a:lnTo>
                  <a:lnTo>
                    <a:pt x="259" y="221"/>
                  </a:lnTo>
                  <a:lnTo>
                    <a:pt x="243" y="227"/>
                  </a:lnTo>
                  <a:lnTo>
                    <a:pt x="227" y="232"/>
                  </a:lnTo>
                  <a:lnTo>
                    <a:pt x="212" y="238"/>
                  </a:lnTo>
                  <a:lnTo>
                    <a:pt x="196" y="245"/>
                  </a:lnTo>
                  <a:lnTo>
                    <a:pt x="181" y="252"/>
                  </a:lnTo>
                  <a:lnTo>
                    <a:pt x="167" y="261"/>
                  </a:lnTo>
                  <a:lnTo>
                    <a:pt x="153" y="269"/>
                  </a:lnTo>
                  <a:lnTo>
                    <a:pt x="139" y="279"/>
                  </a:lnTo>
                  <a:lnTo>
                    <a:pt x="126" y="290"/>
                  </a:lnTo>
                  <a:lnTo>
                    <a:pt x="113" y="301"/>
                  </a:lnTo>
                  <a:lnTo>
                    <a:pt x="102" y="312"/>
                  </a:lnTo>
                  <a:lnTo>
                    <a:pt x="90" y="324"/>
                  </a:lnTo>
                  <a:lnTo>
                    <a:pt x="79" y="337"/>
                  </a:lnTo>
                  <a:lnTo>
                    <a:pt x="68" y="350"/>
                  </a:lnTo>
                  <a:lnTo>
                    <a:pt x="59" y="364"/>
                  </a:lnTo>
                  <a:lnTo>
                    <a:pt x="50" y="378"/>
                  </a:lnTo>
                  <a:lnTo>
                    <a:pt x="41" y="392"/>
                  </a:lnTo>
                  <a:lnTo>
                    <a:pt x="34" y="407"/>
                  </a:lnTo>
                  <a:lnTo>
                    <a:pt x="27" y="422"/>
                  </a:lnTo>
                  <a:lnTo>
                    <a:pt x="21" y="438"/>
                  </a:lnTo>
                  <a:lnTo>
                    <a:pt x="16" y="454"/>
                  </a:lnTo>
                  <a:lnTo>
                    <a:pt x="10" y="470"/>
                  </a:lnTo>
                  <a:lnTo>
                    <a:pt x="7" y="487"/>
                  </a:lnTo>
                  <a:lnTo>
                    <a:pt x="4" y="504"/>
                  </a:lnTo>
                  <a:lnTo>
                    <a:pt x="2" y="521"/>
                  </a:lnTo>
                  <a:lnTo>
                    <a:pt x="1" y="539"/>
                  </a:lnTo>
                  <a:lnTo>
                    <a:pt x="0" y="557"/>
                  </a:lnTo>
                  <a:lnTo>
                    <a:pt x="1" y="574"/>
                  </a:lnTo>
                  <a:lnTo>
                    <a:pt x="2" y="590"/>
                  </a:lnTo>
                  <a:lnTo>
                    <a:pt x="4" y="606"/>
                  </a:lnTo>
                  <a:lnTo>
                    <a:pt x="6" y="622"/>
                  </a:lnTo>
                  <a:lnTo>
                    <a:pt x="9" y="638"/>
                  </a:lnTo>
                  <a:lnTo>
                    <a:pt x="14" y="654"/>
                  </a:lnTo>
                  <a:lnTo>
                    <a:pt x="19" y="669"/>
                  </a:lnTo>
                  <a:lnTo>
                    <a:pt x="24" y="684"/>
                  </a:lnTo>
                  <a:lnTo>
                    <a:pt x="31" y="699"/>
                  </a:lnTo>
                  <a:lnTo>
                    <a:pt x="37" y="713"/>
                  </a:lnTo>
                  <a:lnTo>
                    <a:pt x="45" y="727"/>
                  </a:lnTo>
                  <a:lnTo>
                    <a:pt x="53" y="740"/>
                  </a:lnTo>
                  <a:lnTo>
                    <a:pt x="62" y="754"/>
                  </a:lnTo>
                  <a:lnTo>
                    <a:pt x="70" y="767"/>
                  </a:lnTo>
                  <a:lnTo>
                    <a:pt x="81" y="779"/>
                  </a:lnTo>
                  <a:lnTo>
                    <a:pt x="91" y="791"/>
                  </a:lnTo>
                  <a:lnTo>
                    <a:pt x="4" y="877"/>
                  </a:lnTo>
                  <a:lnTo>
                    <a:pt x="3" y="880"/>
                  </a:lnTo>
                  <a:lnTo>
                    <a:pt x="1" y="882"/>
                  </a:lnTo>
                  <a:lnTo>
                    <a:pt x="0" y="885"/>
                  </a:lnTo>
                  <a:lnTo>
                    <a:pt x="0" y="888"/>
                  </a:lnTo>
                  <a:lnTo>
                    <a:pt x="0" y="890"/>
                  </a:lnTo>
                  <a:lnTo>
                    <a:pt x="1" y="894"/>
                  </a:lnTo>
                  <a:lnTo>
                    <a:pt x="3" y="896"/>
                  </a:lnTo>
                  <a:lnTo>
                    <a:pt x="4" y="899"/>
                  </a:lnTo>
                  <a:lnTo>
                    <a:pt x="7" y="900"/>
                  </a:lnTo>
                  <a:lnTo>
                    <a:pt x="9" y="902"/>
                  </a:lnTo>
                  <a:lnTo>
                    <a:pt x="12" y="903"/>
                  </a:lnTo>
                  <a:lnTo>
                    <a:pt x="15" y="903"/>
                  </a:lnTo>
                  <a:lnTo>
                    <a:pt x="18" y="903"/>
                  </a:lnTo>
                  <a:lnTo>
                    <a:pt x="21" y="902"/>
                  </a:lnTo>
                  <a:lnTo>
                    <a:pt x="23" y="900"/>
                  </a:lnTo>
                  <a:lnTo>
                    <a:pt x="25" y="899"/>
                  </a:lnTo>
                  <a:lnTo>
                    <a:pt x="112" y="812"/>
                  </a:lnTo>
                  <a:lnTo>
                    <a:pt x="124" y="822"/>
                  </a:lnTo>
                  <a:lnTo>
                    <a:pt x="137" y="832"/>
                  </a:lnTo>
                  <a:lnTo>
                    <a:pt x="149" y="841"/>
                  </a:lnTo>
                  <a:lnTo>
                    <a:pt x="163" y="850"/>
                  </a:lnTo>
                  <a:lnTo>
                    <a:pt x="176" y="858"/>
                  </a:lnTo>
                  <a:lnTo>
                    <a:pt x="189" y="866"/>
                  </a:lnTo>
                  <a:lnTo>
                    <a:pt x="203" y="872"/>
                  </a:lnTo>
                  <a:lnTo>
                    <a:pt x="218" y="879"/>
                  </a:lnTo>
                  <a:lnTo>
                    <a:pt x="233" y="884"/>
                  </a:lnTo>
                  <a:lnTo>
                    <a:pt x="248" y="889"/>
                  </a:lnTo>
                  <a:lnTo>
                    <a:pt x="265" y="894"/>
                  </a:lnTo>
                  <a:lnTo>
                    <a:pt x="281" y="897"/>
                  </a:lnTo>
                  <a:lnTo>
                    <a:pt x="297" y="899"/>
                  </a:lnTo>
                  <a:lnTo>
                    <a:pt x="313" y="901"/>
                  </a:lnTo>
                  <a:lnTo>
                    <a:pt x="329" y="902"/>
                  </a:lnTo>
                  <a:lnTo>
                    <a:pt x="346" y="903"/>
                  </a:lnTo>
                  <a:lnTo>
                    <a:pt x="363" y="902"/>
                  </a:lnTo>
                  <a:lnTo>
                    <a:pt x="379" y="901"/>
                  </a:lnTo>
                  <a:lnTo>
                    <a:pt x="395" y="899"/>
                  </a:lnTo>
                  <a:lnTo>
                    <a:pt x="411" y="897"/>
                  </a:lnTo>
                  <a:lnTo>
                    <a:pt x="428" y="894"/>
                  </a:lnTo>
                  <a:lnTo>
                    <a:pt x="444" y="889"/>
                  </a:lnTo>
                  <a:lnTo>
                    <a:pt x="459" y="884"/>
                  </a:lnTo>
                  <a:lnTo>
                    <a:pt x="474" y="879"/>
                  </a:lnTo>
                  <a:lnTo>
                    <a:pt x="489" y="872"/>
                  </a:lnTo>
                  <a:lnTo>
                    <a:pt x="503" y="866"/>
                  </a:lnTo>
                  <a:lnTo>
                    <a:pt x="517" y="858"/>
                  </a:lnTo>
                  <a:lnTo>
                    <a:pt x="531" y="850"/>
                  </a:lnTo>
                  <a:lnTo>
                    <a:pt x="543" y="841"/>
                  </a:lnTo>
                  <a:lnTo>
                    <a:pt x="556" y="832"/>
                  </a:lnTo>
                  <a:lnTo>
                    <a:pt x="568" y="822"/>
                  </a:lnTo>
                  <a:lnTo>
                    <a:pt x="580" y="812"/>
                  </a:lnTo>
                  <a:lnTo>
                    <a:pt x="667" y="899"/>
                  </a:lnTo>
                  <a:lnTo>
                    <a:pt x="669" y="900"/>
                  </a:lnTo>
                  <a:lnTo>
                    <a:pt x="672" y="902"/>
                  </a:lnTo>
                  <a:lnTo>
                    <a:pt x="674" y="903"/>
                  </a:lnTo>
                  <a:lnTo>
                    <a:pt x="677" y="903"/>
                  </a:lnTo>
                  <a:lnTo>
                    <a:pt x="681" y="903"/>
                  </a:lnTo>
                  <a:lnTo>
                    <a:pt x="683" y="902"/>
                  </a:lnTo>
                  <a:lnTo>
                    <a:pt x="686" y="900"/>
                  </a:lnTo>
                  <a:lnTo>
                    <a:pt x="688" y="899"/>
                  </a:lnTo>
                  <a:lnTo>
                    <a:pt x="690" y="896"/>
                  </a:lnTo>
                  <a:lnTo>
                    <a:pt x="691" y="894"/>
                  </a:lnTo>
                  <a:lnTo>
                    <a:pt x="692" y="890"/>
                  </a:lnTo>
                  <a:lnTo>
                    <a:pt x="692" y="888"/>
                  </a:lnTo>
                  <a:lnTo>
                    <a:pt x="692" y="885"/>
                  </a:lnTo>
                  <a:lnTo>
                    <a:pt x="691" y="882"/>
                  </a:lnTo>
                  <a:lnTo>
                    <a:pt x="690" y="880"/>
                  </a:lnTo>
                  <a:lnTo>
                    <a:pt x="688" y="877"/>
                  </a:lnTo>
                  <a:lnTo>
                    <a:pt x="601" y="791"/>
                  </a:lnTo>
                  <a:lnTo>
                    <a:pt x="612" y="779"/>
                  </a:lnTo>
                  <a:lnTo>
                    <a:pt x="622" y="767"/>
                  </a:lnTo>
                  <a:lnTo>
                    <a:pt x="630" y="754"/>
                  </a:lnTo>
                  <a:lnTo>
                    <a:pt x="639" y="740"/>
                  </a:lnTo>
                  <a:lnTo>
                    <a:pt x="647" y="727"/>
                  </a:lnTo>
                  <a:lnTo>
                    <a:pt x="655" y="713"/>
                  </a:lnTo>
                  <a:lnTo>
                    <a:pt x="661" y="699"/>
                  </a:lnTo>
                  <a:lnTo>
                    <a:pt x="668" y="684"/>
                  </a:lnTo>
                  <a:lnTo>
                    <a:pt x="673" y="669"/>
                  </a:lnTo>
                  <a:lnTo>
                    <a:pt x="679" y="654"/>
                  </a:lnTo>
                  <a:lnTo>
                    <a:pt x="683" y="638"/>
                  </a:lnTo>
                  <a:lnTo>
                    <a:pt x="686" y="622"/>
                  </a:lnTo>
                  <a:lnTo>
                    <a:pt x="689" y="606"/>
                  </a:lnTo>
                  <a:lnTo>
                    <a:pt x="690" y="590"/>
                  </a:lnTo>
                  <a:lnTo>
                    <a:pt x="691" y="574"/>
                  </a:lnTo>
                  <a:lnTo>
                    <a:pt x="692" y="557"/>
                  </a:lnTo>
                  <a:lnTo>
                    <a:pt x="691" y="540"/>
                  </a:lnTo>
                  <a:lnTo>
                    <a:pt x="690" y="524"/>
                  </a:lnTo>
                  <a:lnTo>
                    <a:pt x="689" y="507"/>
                  </a:lnTo>
                  <a:lnTo>
                    <a:pt x="686" y="491"/>
                  </a:lnTo>
                  <a:lnTo>
                    <a:pt x="683" y="475"/>
                  </a:lnTo>
                  <a:lnTo>
                    <a:pt x="679" y="459"/>
                  </a:lnTo>
                  <a:lnTo>
                    <a:pt x="673" y="444"/>
                  </a:lnTo>
                  <a:lnTo>
                    <a:pt x="668" y="429"/>
                  </a:lnTo>
                  <a:lnTo>
                    <a:pt x="661" y="414"/>
                  </a:lnTo>
                  <a:lnTo>
                    <a:pt x="655" y="400"/>
                  </a:lnTo>
                  <a:lnTo>
                    <a:pt x="647" y="386"/>
                  </a:lnTo>
                  <a:lnTo>
                    <a:pt x="639" y="372"/>
                  </a:lnTo>
                  <a:lnTo>
                    <a:pt x="630" y="359"/>
                  </a:lnTo>
                  <a:lnTo>
                    <a:pt x="622" y="347"/>
                  </a:lnTo>
                  <a:lnTo>
                    <a:pt x="612" y="335"/>
                  </a:lnTo>
                  <a:lnTo>
                    <a:pt x="601" y="323"/>
                  </a:lnTo>
                  <a:lnTo>
                    <a:pt x="632" y="292"/>
                  </a:lnTo>
                  <a:lnTo>
                    <a:pt x="642" y="299"/>
                  </a:lnTo>
                  <a:lnTo>
                    <a:pt x="653" y="307"/>
                  </a:lnTo>
                  <a:lnTo>
                    <a:pt x="662" y="313"/>
                  </a:lnTo>
                  <a:lnTo>
                    <a:pt x="673" y="318"/>
                  </a:lnTo>
                  <a:lnTo>
                    <a:pt x="684" y="322"/>
                  </a:lnTo>
                  <a:lnTo>
                    <a:pt x="694" y="325"/>
                  </a:lnTo>
                  <a:lnTo>
                    <a:pt x="704" y="326"/>
                  </a:lnTo>
                  <a:lnTo>
                    <a:pt x="714" y="327"/>
                  </a:lnTo>
                  <a:lnTo>
                    <a:pt x="725" y="326"/>
                  </a:lnTo>
                  <a:lnTo>
                    <a:pt x="735" y="324"/>
                  </a:lnTo>
                  <a:lnTo>
                    <a:pt x="746" y="322"/>
                  </a:lnTo>
                  <a:lnTo>
                    <a:pt x="756" y="318"/>
                  </a:lnTo>
                  <a:lnTo>
                    <a:pt x="765" y="313"/>
                  </a:lnTo>
                  <a:lnTo>
                    <a:pt x="774" y="308"/>
                  </a:lnTo>
                  <a:lnTo>
                    <a:pt x="784" y="302"/>
                  </a:lnTo>
                  <a:lnTo>
                    <a:pt x="792" y="294"/>
                  </a:lnTo>
                  <a:lnTo>
                    <a:pt x="801" y="287"/>
                  </a:lnTo>
                  <a:lnTo>
                    <a:pt x="808" y="278"/>
                  </a:lnTo>
                  <a:lnTo>
                    <a:pt x="816" y="269"/>
                  </a:lnTo>
                  <a:lnTo>
                    <a:pt x="823" y="261"/>
                  </a:lnTo>
                  <a:lnTo>
                    <a:pt x="838" y="242"/>
                  </a:lnTo>
                  <a:lnTo>
                    <a:pt x="850" y="222"/>
                  </a:lnTo>
                  <a:lnTo>
                    <a:pt x="862" y="202"/>
                  </a:lnTo>
                  <a:lnTo>
                    <a:pt x="872" y="183"/>
                  </a:lnTo>
                  <a:lnTo>
                    <a:pt x="881" y="164"/>
                  </a:lnTo>
                  <a:lnTo>
                    <a:pt x="888" y="147"/>
                  </a:lnTo>
                  <a:lnTo>
                    <a:pt x="898" y="121"/>
                  </a:lnTo>
                  <a:lnTo>
                    <a:pt x="903" y="110"/>
                  </a:lnTo>
                  <a:lnTo>
                    <a:pt x="903" y="106"/>
                  </a:lnTo>
                  <a:lnTo>
                    <a:pt x="903" y="103"/>
                  </a:lnTo>
                  <a:lnTo>
                    <a:pt x="902" y="100"/>
                  </a:lnTo>
                  <a:lnTo>
                    <a:pt x="901" y="97"/>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5" name="TextBox 54">
            <a:extLst>
              <a:ext uri="{FF2B5EF4-FFF2-40B4-BE49-F238E27FC236}">
                <a16:creationId xmlns:a16="http://schemas.microsoft.com/office/drawing/2014/main" id="{6BAE72B7-5B92-F84B-AFA7-AA5D1E0F71CE}"/>
              </a:ext>
            </a:extLst>
          </p:cNvPr>
          <p:cNvSpPr txBox="1"/>
          <p:nvPr/>
        </p:nvSpPr>
        <p:spPr>
          <a:xfrm>
            <a:off x="3694090" y="1254819"/>
            <a:ext cx="5377902"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Enhances the Quality of Work-Life of Employees: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Work-Life Balance motivates the employees and enhances the quality of their work and personal life. It increases their on-the-job productivity and motivates them to perform better.</a:t>
            </a:r>
          </a:p>
        </p:txBody>
      </p:sp>
      <p:sp>
        <p:nvSpPr>
          <p:cNvPr id="56" name="TextBox 55">
            <a:extLst>
              <a:ext uri="{FF2B5EF4-FFF2-40B4-BE49-F238E27FC236}">
                <a16:creationId xmlns:a16="http://schemas.microsoft.com/office/drawing/2014/main" id="{BCBFFC14-F34A-B84C-8C60-DB618A49EB82}"/>
              </a:ext>
            </a:extLst>
          </p:cNvPr>
          <p:cNvSpPr txBox="1"/>
          <p:nvPr/>
        </p:nvSpPr>
        <p:spPr>
          <a:xfrm>
            <a:off x="4927298" y="3674055"/>
            <a:ext cx="421670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Increases Organization’s and Employees’ Productivity: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Altering their job functions and duties to ensure they get work-life balance makes employees more comfortable and adds to their satisfaction level. Organization’s efforts motivates them to work harder and give their best output.</a:t>
            </a:r>
          </a:p>
        </p:txBody>
      </p:sp>
      <p:pic>
        <p:nvPicPr>
          <p:cNvPr id="20" name="Picture 19">
            <a:extLst>
              <a:ext uri="{FF2B5EF4-FFF2-40B4-BE49-F238E27FC236}">
                <a16:creationId xmlns:a16="http://schemas.microsoft.com/office/drawing/2014/main" id="{E8F58CB0-FABF-4348-B1E2-87A776FA6B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3079784667"/>
      </p:ext>
    </p:extLst>
  </p:cSld>
  <p:clrMapOvr>
    <a:masterClrMapping/>
  </p:clrMapOvr>
  <mc:AlternateContent xmlns:mc="http://schemas.openxmlformats.org/markup-compatibility/2006">
    <mc:Choice xmlns:p14="http://schemas.microsoft.com/office/powerpoint/2010/main" Requires="p14">
      <p:transition spd="med" p14:dur="700" advClick="0" advTm="44000">
        <p:fade/>
      </p:transition>
    </mc:Choice>
    <mc:Fallback>
      <p:transition spd="med" advClick="0" advTm="4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750"/>
                            </p:stCondLst>
                            <p:childTnLst>
                              <p:par>
                                <p:cTn id="9" presetID="9" presetClass="entr" presetSubtype="0" fill="hold" grpId="0" nodeType="afterEffect">
                                  <p:stCondLst>
                                    <p:cond delay="4000"/>
                                  </p:stCondLst>
                                  <p:childTnLst>
                                    <p:set>
                                      <p:cBhvr>
                                        <p:cTn id="10" dur="1" fill="hold">
                                          <p:stCondLst>
                                            <p:cond delay="0"/>
                                          </p:stCondLst>
                                        </p:cTn>
                                        <p:tgtEl>
                                          <p:spTgt spid="37"/>
                                        </p:tgtEl>
                                        <p:attrNameLst>
                                          <p:attrName>style.visibility</p:attrName>
                                        </p:attrNameLst>
                                      </p:cBhvr>
                                      <p:to>
                                        <p:strVal val="visible"/>
                                      </p:to>
                                    </p:set>
                                    <p:animEffect transition="in" filter="dissolve">
                                      <p:cBhvr>
                                        <p:cTn id="11" dur="500"/>
                                        <p:tgtEl>
                                          <p:spTgt spid="37"/>
                                        </p:tgtEl>
                                      </p:cBhvr>
                                    </p:animEffect>
                                  </p:childTnLst>
                                </p:cTn>
                              </p:par>
                            </p:childTnLst>
                          </p:cTn>
                        </p:par>
                        <p:par>
                          <p:cTn id="12" fill="hold">
                            <p:stCondLst>
                              <p:cond delay="525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par>
                          <p:cTn id="19" fill="hold">
                            <p:stCondLst>
                              <p:cond delay="5750"/>
                            </p:stCondLst>
                            <p:childTnLst>
                              <p:par>
                                <p:cTn id="20" presetID="10" presetClass="entr" presetSubtype="0" fill="hold" nodeType="afterEffect">
                                  <p:stCondLst>
                                    <p:cond delay="1550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1550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7" grpId="0" animBg="1"/>
      <p:bldP spid="55" grpId="0"/>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98AA7670-B829-E44D-8F8E-9CBE27D612F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1" y="818039"/>
            <a:ext cx="9144000" cy="6039961"/>
          </a:xfrm>
          <a:prstGeom prst="rect">
            <a:avLst/>
          </a:prstGeom>
        </p:spPr>
      </p:pic>
      <p:sp>
        <p:nvSpPr>
          <p:cNvPr id="10" name="Rectangle 9">
            <a:extLst>
              <a:ext uri="{FF2B5EF4-FFF2-40B4-BE49-F238E27FC236}">
                <a16:creationId xmlns:a16="http://schemas.microsoft.com/office/drawing/2014/main" id="{B01590E6-D35F-6746-81EA-C73CA5277AAF}"/>
              </a:ext>
            </a:extLst>
          </p:cNvPr>
          <p:cNvSpPr/>
          <p:nvPr/>
        </p:nvSpPr>
        <p:spPr>
          <a:xfrm>
            <a:off x="0" y="1700808"/>
            <a:ext cx="9144000" cy="4233900"/>
          </a:xfrm>
          <a:prstGeom prst="rect">
            <a:avLst/>
          </a:prstGeom>
          <a:solidFill>
            <a:srgbClr val="00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B6DB711-A4B5-214F-B4C9-1723637A7272}"/>
              </a:ext>
            </a:extLst>
          </p:cNvPr>
          <p:cNvSpPr txBox="1"/>
          <p:nvPr/>
        </p:nvSpPr>
        <p:spPr>
          <a:xfrm>
            <a:off x="464702" y="992806"/>
            <a:ext cx="8571794" cy="430887"/>
          </a:xfrm>
          <a:prstGeom prst="rect">
            <a:avLst/>
          </a:prstGeom>
          <a:solidFill>
            <a:srgbClr val="FFFFFF">
              <a:alpha val="65882"/>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Some of the approaches to be used for work-life balance planning are:</a:t>
            </a:r>
            <a:endParaRPr kumimoji="0" lang="id-ID" sz="2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7FF8D44C-1246-F141-B03A-32F22D626979}"/>
              </a:ext>
            </a:extLst>
          </p:cNvPr>
          <p:cNvGrpSpPr/>
          <p:nvPr/>
        </p:nvGrpSpPr>
        <p:grpSpPr>
          <a:xfrm>
            <a:off x="179513" y="1853101"/>
            <a:ext cx="2091175" cy="2093257"/>
            <a:chOff x="827584" y="2492896"/>
            <a:chExt cx="2381070" cy="2376264"/>
          </a:xfrm>
        </p:grpSpPr>
        <p:sp>
          <p:nvSpPr>
            <p:cNvPr id="15" name="Oval 14">
              <a:extLst>
                <a:ext uri="{FF2B5EF4-FFF2-40B4-BE49-F238E27FC236}">
                  <a16:creationId xmlns:a16="http://schemas.microsoft.com/office/drawing/2014/main" id="{18B596D5-B74E-5D41-A61C-9A7BD5659C31}"/>
                </a:ext>
              </a:extLst>
            </p:cNvPr>
            <p:cNvSpPr/>
            <p:nvPr/>
          </p:nvSpPr>
          <p:spPr>
            <a:xfrm>
              <a:off x="827584" y="2492896"/>
              <a:ext cx="2381070" cy="2376264"/>
            </a:xfrm>
            <a:prstGeom prst="ellipse">
              <a:avLst/>
            </a:prstGeom>
            <a:solidFill>
              <a:srgbClr val="00EAD8">
                <a:alpha val="13000"/>
              </a:srgbClr>
            </a:solidFill>
            <a:ln w="12700">
              <a:solidFill>
                <a:srgbClr val="00EAD8">
                  <a:alpha val="6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4ED4C3BB-7E1C-514C-9C7C-706748387E99}"/>
                </a:ext>
              </a:extLst>
            </p:cNvPr>
            <p:cNvSpPr/>
            <p:nvPr/>
          </p:nvSpPr>
          <p:spPr>
            <a:xfrm>
              <a:off x="1004549" y="2667852"/>
              <a:ext cx="2030449" cy="2026350"/>
            </a:xfrm>
            <a:prstGeom prst="ellipse">
              <a:avLst/>
            </a:prstGeom>
            <a:solidFill>
              <a:schemeClr val="bg1">
                <a:alpha val="23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26C1DE1-CB6C-A649-A835-D47C04D25E68}"/>
                </a:ext>
              </a:extLst>
            </p:cNvPr>
            <p:cNvSpPr txBox="1"/>
            <p:nvPr/>
          </p:nvSpPr>
          <p:spPr>
            <a:xfrm>
              <a:off x="1058427" y="3209351"/>
              <a:ext cx="1919381" cy="9433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Integrated View</a:t>
              </a:r>
              <a:endParaRPr kumimoji="0" lang="en-GB" sz="2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E076D51C-C000-E24C-9A6F-B0FCF40D5570}"/>
              </a:ext>
            </a:extLst>
          </p:cNvPr>
          <p:cNvGrpSpPr/>
          <p:nvPr/>
        </p:nvGrpSpPr>
        <p:grpSpPr>
          <a:xfrm>
            <a:off x="2423480" y="1853101"/>
            <a:ext cx="2091175" cy="2093257"/>
            <a:chOff x="3382627" y="2492896"/>
            <a:chExt cx="2381070" cy="2376264"/>
          </a:xfrm>
        </p:grpSpPr>
        <p:sp>
          <p:nvSpPr>
            <p:cNvPr id="19" name="Oval 18">
              <a:extLst>
                <a:ext uri="{FF2B5EF4-FFF2-40B4-BE49-F238E27FC236}">
                  <a16:creationId xmlns:a16="http://schemas.microsoft.com/office/drawing/2014/main" id="{A6BF374F-F952-994E-960F-0D74F81A2781}"/>
                </a:ext>
              </a:extLst>
            </p:cNvPr>
            <p:cNvSpPr/>
            <p:nvPr/>
          </p:nvSpPr>
          <p:spPr>
            <a:xfrm>
              <a:off x="3382627" y="2492896"/>
              <a:ext cx="2381070" cy="2376264"/>
            </a:xfrm>
            <a:prstGeom prst="ellipse">
              <a:avLst/>
            </a:prstGeom>
            <a:solidFill>
              <a:srgbClr val="FFAD00">
                <a:alpha val="12941"/>
              </a:srgbClr>
            </a:solidFill>
            <a:ln w="12700">
              <a:solidFill>
                <a:srgbClr val="FFAD00">
                  <a:alpha val="6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A109112A-DF43-864D-BF79-65794E10AF55}"/>
                </a:ext>
              </a:extLst>
            </p:cNvPr>
            <p:cNvSpPr/>
            <p:nvPr/>
          </p:nvSpPr>
          <p:spPr>
            <a:xfrm>
              <a:off x="3559592" y="2667852"/>
              <a:ext cx="2030449" cy="2026350"/>
            </a:xfrm>
            <a:prstGeom prst="ellipse">
              <a:avLst/>
            </a:prstGeom>
            <a:solidFill>
              <a:schemeClr val="bg1">
                <a:alpha val="23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D86F6228-DCA5-1C4C-BF30-7B89DB99DD68}"/>
                </a:ext>
              </a:extLst>
            </p:cNvPr>
            <p:cNvSpPr txBox="1"/>
            <p:nvPr/>
          </p:nvSpPr>
          <p:spPr>
            <a:xfrm>
              <a:off x="3445507" y="3198368"/>
              <a:ext cx="2255310" cy="9433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Early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Warning</a:t>
              </a:r>
              <a:endParaRPr kumimoji="0" lang="en-GB" sz="2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5DEEECF8-AC6E-724C-BDA4-EC271765C7AF}"/>
              </a:ext>
            </a:extLst>
          </p:cNvPr>
          <p:cNvGrpSpPr/>
          <p:nvPr/>
        </p:nvGrpSpPr>
        <p:grpSpPr>
          <a:xfrm>
            <a:off x="4665406" y="1853101"/>
            <a:ext cx="2091175" cy="2093257"/>
            <a:chOff x="5935346" y="2492896"/>
            <a:chExt cx="2381070" cy="2376264"/>
          </a:xfrm>
        </p:grpSpPr>
        <p:sp>
          <p:nvSpPr>
            <p:cNvPr id="25" name="Oval 24">
              <a:extLst>
                <a:ext uri="{FF2B5EF4-FFF2-40B4-BE49-F238E27FC236}">
                  <a16:creationId xmlns:a16="http://schemas.microsoft.com/office/drawing/2014/main" id="{3F06F295-249E-D44F-B844-04ED7F354F0C}"/>
                </a:ext>
              </a:extLst>
            </p:cNvPr>
            <p:cNvSpPr/>
            <p:nvPr/>
          </p:nvSpPr>
          <p:spPr>
            <a:xfrm>
              <a:off x="5935346" y="2492896"/>
              <a:ext cx="2381070" cy="2376264"/>
            </a:xfrm>
            <a:prstGeom prst="ellipse">
              <a:avLst/>
            </a:prstGeom>
            <a:solidFill>
              <a:srgbClr val="DE0049">
                <a:alpha val="12941"/>
              </a:srgbClr>
            </a:solidFill>
            <a:ln w="12700">
              <a:solidFill>
                <a:srgbClr val="DE0049">
                  <a:alpha val="6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1250F3B6-5167-534D-90DB-9FDE64FA8473}"/>
                </a:ext>
              </a:extLst>
            </p:cNvPr>
            <p:cNvSpPr/>
            <p:nvPr/>
          </p:nvSpPr>
          <p:spPr>
            <a:xfrm>
              <a:off x="6112311" y="2667852"/>
              <a:ext cx="2030449" cy="2026350"/>
            </a:xfrm>
            <a:prstGeom prst="ellipse">
              <a:avLst/>
            </a:prstGeom>
            <a:solidFill>
              <a:schemeClr val="bg1">
                <a:alpha val="23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DDECC4A-F073-164B-A981-EB750D8DED5A}"/>
                </a:ext>
              </a:extLst>
            </p:cNvPr>
            <p:cNvSpPr txBox="1"/>
            <p:nvPr/>
          </p:nvSpPr>
          <p:spPr>
            <a:xfrm>
              <a:off x="5951978" y="3022905"/>
              <a:ext cx="2350445" cy="13626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Advanced Workforce Planning</a:t>
              </a:r>
              <a:endParaRPr kumimoji="0" lang="en-GB" sz="2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E79232E7-D6F5-AC45-9BFE-5A0147EF7D07}"/>
              </a:ext>
            </a:extLst>
          </p:cNvPr>
          <p:cNvGrpSpPr/>
          <p:nvPr/>
        </p:nvGrpSpPr>
        <p:grpSpPr>
          <a:xfrm>
            <a:off x="6928661" y="1815931"/>
            <a:ext cx="2107836" cy="2093257"/>
            <a:chOff x="5935346" y="2492896"/>
            <a:chExt cx="2400041" cy="2376264"/>
          </a:xfrm>
        </p:grpSpPr>
        <p:sp>
          <p:nvSpPr>
            <p:cNvPr id="29" name="Oval 28">
              <a:extLst>
                <a:ext uri="{FF2B5EF4-FFF2-40B4-BE49-F238E27FC236}">
                  <a16:creationId xmlns:a16="http://schemas.microsoft.com/office/drawing/2014/main" id="{DA342CFC-837E-C14F-9B57-54311E26E9B8}"/>
                </a:ext>
              </a:extLst>
            </p:cNvPr>
            <p:cNvSpPr/>
            <p:nvPr/>
          </p:nvSpPr>
          <p:spPr>
            <a:xfrm>
              <a:off x="5935346" y="2492896"/>
              <a:ext cx="2381070" cy="2376264"/>
            </a:xfrm>
            <a:prstGeom prst="ellipse">
              <a:avLst/>
            </a:prstGeom>
            <a:solidFill>
              <a:srgbClr val="5D88B6">
                <a:alpha val="12941"/>
              </a:srgbClr>
            </a:solidFill>
            <a:ln w="12700">
              <a:solidFill>
                <a:srgbClr val="5D88B6">
                  <a:alpha val="6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EDF1E746-B1FD-F843-8583-3BE50EF36686}"/>
                </a:ext>
              </a:extLst>
            </p:cNvPr>
            <p:cNvSpPr/>
            <p:nvPr/>
          </p:nvSpPr>
          <p:spPr>
            <a:xfrm>
              <a:off x="6112311" y="2667852"/>
              <a:ext cx="2030449" cy="2026350"/>
            </a:xfrm>
            <a:prstGeom prst="ellipse">
              <a:avLst/>
            </a:prstGeom>
            <a:solidFill>
              <a:schemeClr val="bg1">
                <a:alpha val="23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9C0D5672-2FC6-F745-AC7A-7A45A35091AC}"/>
                </a:ext>
              </a:extLst>
            </p:cNvPr>
            <p:cNvSpPr txBox="1"/>
            <p:nvPr/>
          </p:nvSpPr>
          <p:spPr>
            <a:xfrm>
              <a:off x="5984941" y="3228587"/>
              <a:ext cx="2350446" cy="9433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Decision Analytics</a:t>
              </a:r>
              <a:endParaRPr kumimoji="0" lang="en-GB" sz="2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3DDBCAD8-B86B-224C-8B62-F8408CEF4306}"/>
              </a:ext>
            </a:extLst>
          </p:cNvPr>
          <p:cNvGrpSpPr/>
          <p:nvPr/>
        </p:nvGrpSpPr>
        <p:grpSpPr>
          <a:xfrm>
            <a:off x="1259632" y="3725309"/>
            <a:ext cx="2091175" cy="2093257"/>
            <a:chOff x="827584" y="2492896"/>
            <a:chExt cx="2381070" cy="2376264"/>
          </a:xfrm>
        </p:grpSpPr>
        <p:sp>
          <p:nvSpPr>
            <p:cNvPr id="33" name="Oval 32">
              <a:extLst>
                <a:ext uri="{FF2B5EF4-FFF2-40B4-BE49-F238E27FC236}">
                  <a16:creationId xmlns:a16="http://schemas.microsoft.com/office/drawing/2014/main" id="{CA977D80-D3C1-4245-92C4-6A2F6B2FBE33}"/>
                </a:ext>
              </a:extLst>
            </p:cNvPr>
            <p:cNvSpPr/>
            <p:nvPr/>
          </p:nvSpPr>
          <p:spPr>
            <a:xfrm>
              <a:off x="827584" y="2492896"/>
              <a:ext cx="2381070" cy="2376264"/>
            </a:xfrm>
            <a:prstGeom prst="ellipse">
              <a:avLst/>
            </a:prstGeom>
            <a:solidFill>
              <a:srgbClr val="ADEA00">
                <a:alpha val="12941"/>
              </a:srgbClr>
            </a:solidFill>
            <a:ln w="12700">
              <a:solidFill>
                <a:srgbClr val="ADEA00">
                  <a:alpha val="6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5A4A8B79-8A8A-6F42-AA2C-184BF8031B70}"/>
                </a:ext>
              </a:extLst>
            </p:cNvPr>
            <p:cNvSpPr/>
            <p:nvPr/>
          </p:nvSpPr>
          <p:spPr>
            <a:xfrm>
              <a:off x="1004549" y="2667852"/>
              <a:ext cx="2030449" cy="2026350"/>
            </a:xfrm>
            <a:prstGeom prst="ellipse">
              <a:avLst/>
            </a:prstGeom>
            <a:solidFill>
              <a:schemeClr val="bg1">
                <a:alpha val="23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E0B9E863-0EEB-AA43-AF20-04CFEF1750D5}"/>
                </a:ext>
              </a:extLst>
            </p:cNvPr>
            <p:cNvSpPr txBox="1"/>
            <p:nvPr/>
          </p:nvSpPr>
          <p:spPr>
            <a:xfrm>
              <a:off x="959162" y="3268135"/>
              <a:ext cx="2075837" cy="9433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Organization Spiderweb</a:t>
              </a:r>
              <a:endParaRPr kumimoji="0" lang="en-GB" sz="2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F11E836-9430-6147-B2F8-FB70EA2BA402}"/>
              </a:ext>
            </a:extLst>
          </p:cNvPr>
          <p:cNvGrpSpPr/>
          <p:nvPr/>
        </p:nvGrpSpPr>
        <p:grpSpPr>
          <a:xfrm>
            <a:off x="3503599" y="3725309"/>
            <a:ext cx="2091175" cy="2093257"/>
            <a:chOff x="3382627" y="2492896"/>
            <a:chExt cx="2381070" cy="2376264"/>
          </a:xfrm>
        </p:grpSpPr>
        <p:sp>
          <p:nvSpPr>
            <p:cNvPr id="37" name="Oval 36">
              <a:extLst>
                <a:ext uri="{FF2B5EF4-FFF2-40B4-BE49-F238E27FC236}">
                  <a16:creationId xmlns:a16="http://schemas.microsoft.com/office/drawing/2014/main" id="{9EB3296B-90C5-7040-A26F-1D5B0B5F326D}"/>
                </a:ext>
              </a:extLst>
            </p:cNvPr>
            <p:cNvSpPr/>
            <p:nvPr/>
          </p:nvSpPr>
          <p:spPr>
            <a:xfrm>
              <a:off x="3382627" y="2492896"/>
              <a:ext cx="2381070" cy="2376264"/>
            </a:xfrm>
            <a:prstGeom prst="ellipse">
              <a:avLst/>
            </a:prstGeom>
            <a:solidFill>
              <a:srgbClr val="FF5426">
                <a:alpha val="12941"/>
              </a:srgbClr>
            </a:solidFill>
            <a:ln w="12700">
              <a:solidFill>
                <a:srgbClr val="FF5426">
                  <a:alpha val="6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3771CE1C-7954-0F4A-BA9F-0EF5733BAE89}"/>
                </a:ext>
              </a:extLst>
            </p:cNvPr>
            <p:cNvSpPr/>
            <p:nvPr/>
          </p:nvSpPr>
          <p:spPr>
            <a:xfrm>
              <a:off x="3559592" y="2667852"/>
              <a:ext cx="2030449" cy="2026350"/>
            </a:xfrm>
            <a:prstGeom prst="ellipse">
              <a:avLst/>
            </a:prstGeom>
            <a:solidFill>
              <a:schemeClr val="bg1">
                <a:alpha val="23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80CD8344-F018-6245-AFD1-0C2476B7E942}"/>
                </a:ext>
              </a:extLst>
            </p:cNvPr>
            <p:cNvSpPr txBox="1"/>
            <p:nvPr/>
          </p:nvSpPr>
          <p:spPr>
            <a:xfrm>
              <a:off x="3510892" y="2999717"/>
              <a:ext cx="2124538" cy="13626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Selection &amp; Transition Focus</a:t>
              </a:r>
              <a:endParaRPr kumimoji="0" lang="en-GB" sz="2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084B5EAA-946A-C741-A346-FC0701C10E1B}"/>
              </a:ext>
            </a:extLst>
          </p:cNvPr>
          <p:cNvGrpSpPr/>
          <p:nvPr/>
        </p:nvGrpSpPr>
        <p:grpSpPr>
          <a:xfrm>
            <a:off x="5745525" y="3725309"/>
            <a:ext cx="2091176" cy="2093257"/>
            <a:chOff x="5935346" y="2492896"/>
            <a:chExt cx="2381071" cy="2376264"/>
          </a:xfrm>
        </p:grpSpPr>
        <p:sp>
          <p:nvSpPr>
            <p:cNvPr id="41" name="Oval 40">
              <a:extLst>
                <a:ext uri="{FF2B5EF4-FFF2-40B4-BE49-F238E27FC236}">
                  <a16:creationId xmlns:a16="http://schemas.microsoft.com/office/drawing/2014/main" id="{43A5A117-EBD2-2346-AF04-0950AA702DCC}"/>
                </a:ext>
              </a:extLst>
            </p:cNvPr>
            <p:cNvSpPr/>
            <p:nvPr/>
          </p:nvSpPr>
          <p:spPr>
            <a:xfrm>
              <a:off x="5935346" y="2492896"/>
              <a:ext cx="2381070" cy="2376264"/>
            </a:xfrm>
            <a:prstGeom prst="ellipse">
              <a:avLst/>
            </a:prstGeom>
            <a:solidFill>
              <a:srgbClr val="9394FF">
                <a:alpha val="12941"/>
              </a:srgbClr>
            </a:solidFill>
            <a:ln w="12700">
              <a:solidFill>
                <a:srgbClr val="9394FF">
                  <a:alpha val="6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Oval 41">
              <a:extLst>
                <a:ext uri="{FF2B5EF4-FFF2-40B4-BE49-F238E27FC236}">
                  <a16:creationId xmlns:a16="http://schemas.microsoft.com/office/drawing/2014/main" id="{42DA63B6-DF76-FD4A-BB94-F00714A47728}"/>
                </a:ext>
              </a:extLst>
            </p:cNvPr>
            <p:cNvSpPr/>
            <p:nvPr/>
          </p:nvSpPr>
          <p:spPr>
            <a:xfrm>
              <a:off x="6112311" y="2667852"/>
              <a:ext cx="2030449" cy="2026350"/>
            </a:xfrm>
            <a:prstGeom prst="ellipse">
              <a:avLst/>
            </a:prstGeom>
            <a:solidFill>
              <a:schemeClr val="bg1">
                <a:alpha val="23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93E85D61-CBF4-354D-A483-4FA78C4272E9}"/>
                </a:ext>
              </a:extLst>
            </p:cNvPr>
            <p:cNvSpPr txBox="1"/>
            <p:nvPr/>
          </p:nvSpPr>
          <p:spPr>
            <a:xfrm>
              <a:off x="5965971" y="3195146"/>
              <a:ext cx="2350446" cy="9433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Systems Evolution</a:t>
              </a:r>
              <a:endParaRPr kumimoji="0" lang="en-GB" sz="2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 name="Group 3">
            <a:extLst>
              <a:ext uri="{FF2B5EF4-FFF2-40B4-BE49-F238E27FC236}">
                <a16:creationId xmlns:a16="http://schemas.microsoft.com/office/drawing/2014/main" id="{DC684FFD-0A24-A749-A188-BCF28D47DA40}"/>
              </a:ext>
            </a:extLst>
          </p:cNvPr>
          <p:cNvGrpSpPr/>
          <p:nvPr/>
        </p:nvGrpSpPr>
        <p:grpSpPr>
          <a:xfrm>
            <a:off x="0" y="0"/>
            <a:ext cx="9144000" cy="881336"/>
            <a:chOff x="0" y="0"/>
            <a:chExt cx="9144000" cy="881336"/>
          </a:xfrm>
        </p:grpSpPr>
        <p:sp>
          <p:nvSpPr>
            <p:cNvPr id="3" name="Rectangle 2">
              <a:extLst>
                <a:ext uri="{FF2B5EF4-FFF2-40B4-BE49-F238E27FC236}">
                  <a16:creationId xmlns:a16="http://schemas.microsoft.com/office/drawing/2014/main" id="{6EEF029F-42C7-BE47-B61A-0AAF0CE6B247}"/>
                </a:ext>
              </a:extLst>
            </p:cNvPr>
            <p:cNvSpPr/>
            <p:nvPr/>
          </p:nvSpPr>
          <p:spPr>
            <a:xfrm>
              <a:off x="12328" y="0"/>
              <a:ext cx="9131672" cy="8813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857E4180-1EF9-8B4D-BB34-B91A397A0B00}"/>
                </a:ext>
              </a:extLst>
            </p:cNvPr>
            <p:cNvGrpSpPr/>
            <p:nvPr/>
          </p:nvGrpSpPr>
          <p:grpSpPr>
            <a:xfrm>
              <a:off x="0" y="0"/>
              <a:ext cx="9144000" cy="881336"/>
              <a:chOff x="0" y="0"/>
              <a:chExt cx="9144000" cy="881336"/>
            </a:xfrm>
          </p:grpSpPr>
          <p:pic>
            <p:nvPicPr>
              <p:cNvPr id="8" name="Picture 7">
                <a:extLst>
                  <a:ext uri="{FF2B5EF4-FFF2-40B4-BE49-F238E27FC236}">
                    <a16:creationId xmlns:a16="http://schemas.microsoft.com/office/drawing/2014/main" id="{0B1D5653-E327-7E46-AE84-B6883081C0D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31101" b="60500"/>
              <a:stretch/>
            </p:blipFill>
            <p:spPr>
              <a:xfrm>
                <a:off x="12328" y="0"/>
                <a:ext cx="9131672"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Approaches to Work-Life Balance Planning</a:t>
                  </a:r>
                </a:p>
              </p:txBody>
            </p:sp>
          </p:grpSp>
        </p:grpSp>
      </p:grpSp>
      <p:sp>
        <p:nvSpPr>
          <p:cNvPr id="6" name="Oval 5">
            <a:extLst>
              <a:ext uri="{FF2B5EF4-FFF2-40B4-BE49-F238E27FC236}">
                <a16:creationId xmlns:a16="http://schemas.microsoft.com/office/drawing/2014/main" id="{9B99224F-0C20-4B51-AF5F-EE489CBDE831}"/>
              </a:ext>
            </a:extLst>
          </p:cNvPr>
          <p:cNvSpPr/>
          <p:nvPr/>
        </p:nvSpPr>
        <p:spPr>
          <a:xfrm>
            <a:off x="300549" y="1954462"/>
            <a:ext cx="1910648" cy="18823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Oval 43">
            <a:extLst>
              <a:ext uri="{FF2B5EF4-FFF2-40B4-BE49-F238E27FC236}">
                <a16:creationId xmlns:a16="http://schemas.microsoft.com/office/drawing/2014/main" id="{B0B16E03-EB90-4EB7-A78F-9ED6A95FCB44}"/>
              </a:ext>
            </a:extLst>
          </p:cNvPr>
          <p:cNvSpPr/>
          <p:nvPr/>
        </p:nvSpPr>
        <p:spPr>
          <a:xfrm>
            <a:off x="2554927" y="1970050"/>
            <a:ext cx="1910648" cy="18823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061E4121-099D-4A0B-A350-224E00FC9847}"/>
              </a:ext>
            </a:extLst>
          </p:cNvPr>
          <p:cNvSpPr/>
          <p:nvPr/>
        </p:nvSpPr>
        <p:spPr>
          <a:xfrm>
            <a:off x="4766334" y="1948938"/>
            <a:ext cx="1910648" cy="18823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8D1E9D0C-632C-4A5D-935D-DEB724B14D85}"/>
              </a:ext>
            </a:extLst>
          </p:cNvPr>
          <p:cNvSpPr/>
          <p:nvPr/>
        </p:nvSpPr>
        <p:spPr>
          <a:xfrm>
            <a:off x="7047934" y="1921391"/>
            <a:ext cx="1910648" cy="18823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D88B9900-EE1E-4F50-A49B-7B5425F3A42A}"/>
              </a:ext>
            </a:extLst>
          </p:cNvPr>
          <p:cNvSpPr/>
          <p:nvPr/>
        </p:nvSpPr>
        <p:spPr>
          <a:xfrm>
            <a:off x="1365139" y="3820238"/>
            <a:ext cx="1910648" cy="18823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0954B299-5C48-43CA-AD4E-E53FD7484109}"/>
              </a:ext>
            </a:extLst>
          </p:cNvPr>
          <p:cNvSpPr/>
          <p:nvPr/>
        </p:nvSpPr>
        <p:spPr>
          <a:xfrm>
            <a:off x="3601643" y="3824663"/>
            <a:ext cx="1910648" cy="18823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0B736E25-CF7E-4AEB-AF0D-2A81EB067D79}"/>
              </a:ext>
            </a:extLst>
          </p:cNvPr>
          <p:cNvSpPr/>
          <p:nvPr/>
        </p:nvSpPr>
        <p:spPr>
          <a:xfrm>
            <a:off x="5858162" y="3837598"/>
            <a:ext cx="1910648" cy="18823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0" name="Picture 49">
            <a:extLst>
              <a:ext uri="{FF2B5EF4-FFF2-40B4-BE49-F238E27FC236}">
                <a16:creationId xmlns:a16="http://schemas.microsoft.com/office/drawing/2014/main" id="{78B0EE8A-FB35-4E91-9531-E616CDA53B7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2729241305"/>
      </p:ext>
    </p:extLst>
  </p:cSld>
  <p:clrMapOvr>
    <a:masterClrMapping/>
  </p:clrMapOvr>
  <p:transition spd="slow" advClick="0" advTm="24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250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3500"/>
                            </p:stCondLst>
                            <p:childTnLst>
                              <p:par>
                                <p:cTn id="16" presetID="9" presetClass="entr" presetSubtype="0" fill="hold" nodeType="after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par>
                          <p:cTn id="19" fill="hold">
                            <p:stCondLst>
                              <p:cond delay="4500"/>
                            </p:stCondLst>
                            <p:childTnLst>
                              <p:par>
                                <p:cTn id="20" presetID="9" presetClass="entr" presetSubtype="0" fill="hold" nodeType="afterEffect">
                                  <p:stCondLst>
                                    <p:cond delay="125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par>
                          <p:cTn id="23" fill="hold">
                            <p:stCondLst>
                              <p:cond delay="6250"/>
                            </p:stCondLst>
                            <p:childTnLst>
                              <p:par>
                                <p:cTn id="24" presetID="9" presetClass="entr" presetSubtype="0" fill="hold" nodeType="afterEffect">
                                  <p:stCondLst>
                                    <p:cond delay="125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childTnLst>
                          </p:cTn>
                        </p:par>
                        <p:par>
                          <p:cTn id="27" fill="hold">
                            <p:stCondLst>
                              <p:cond delay="8000"/>
                            </p:stCondLst>
                            <p:childTnLst>
                              <p:par>
                                <p:cTn id="28" presetID="9" presetClass="entr" presetSubtype="0" fill="hold" nodeType="afterEffect">
                                  <p:stCondLst>
                                    <p:cond delay="1750"/>
                                  </p:stCondLst>
                                  <p:childTnLst>
                                    <p:set>
                                      <p:cBhvr>
                                        <p:cTn id="29" dur="1" fill="hold">
                                          <p:stCondLst>
                                            <p:cond delay="0"/>
                                          </p:stCondLst>
                                        </p:cTn>
                                        <p:tgtEl>
                                          <p:spTgt spid="28"/>
                                        </p:tgtEl>
                                        <p:attrNameLst>
                                          <p:attrName>style.visibility</p:attrName>
                                        </p:attrNameLst>
                                      </p:cBhvr>
                                      <p:to>
                                        <p:strVal val="visible"/>
                                      </p:to>
                                    </p:set>
                                    <p:animEffect transition="in" filter="dissolve">
                                      <p:cBhvr>
                                        <p:cTn id="30" dur="500"/>
                                        <p:tgtEl>
                                          <p:spTgt spid="28"/>
                                        </p:tgtEl>
                                      </p:cBhvr>
                                    </p:animEffect>
                                  </p:childTnLst>
                                </p:cTn>
                              </p:par>
                            </p:childTnLst>
                          </p:cTn>
                        </p:par>
                        <p:par>
                          <p:cTn id="31" fill="hold">
                            <p:stCondLst>
                              <p:cond delay="10250"/>
                            </p:stCondLst>
                            <p:childTnLst>
                              <p:par>
                                <p:cTn id="32" presetID="9"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childTnLst>
                          </p:cTn>
                        </p:par>
                        <p:par>
                          <p:cTn id="35" fill="hold">
                            <p:stCondLst>
                              <p:cond delay="12250"/>
                            </p:stCondLst>
                            <p:childTnLst>
                              <p:par>
                                <p:cTn id="36" presetID="9" presetClass="entr" presetSubtype="0" fill="hold" nodeType="afterEffect">
                                  <p:stCondLst>
                                    <p:cond delay="1500"/>
                                  </p:stCondLst>
                                  <p:childTnLst>
                                    <p:set>
                                      <p:cBhvr>
                                        <p:cTn id="37" dur="1" fill="hold">
                                          <p:stCondLst>
                                            <p:cond delay="0"/>
                                          </p:stCondLst>
                                        </p:cTn>
                                        <p:tgtEl>
                                          <p:spTgt spid="36"/>
                                        </p:tgtEl>
                                        <p:attrNameLst>
                                          <p:attrName>style.visibility</p:attrName>
                                        </p:attrNameLst>
                                      </p:cBhvr>
                                      <p:to>
                                        <p:strVal val="visible"/>
                                      </p:to>
                                    </p:set>
                                    <p:animEffect transition="in" filter="dissolve">
                                      <p:cBhvr>
                                        <p:cTn id="38" dur="500"/>
                                        <p:tgtEl>
                                          <p:spTgt spid="36"/>
                                        </p:tgtEl>
                                      </p:cBhvr>
                                    </p:animEffect>
                                  </p:childTnLst>
                                </p:cTn>
                              </p:par>
                            </p:childTnLst>
                          </p:cTn>
                        </p:par>
                        <p:par>
                          <p:cTn id="39" fill="hold">
                            <p:stCondLst>
                              <p:cond delay="14250"/>
                            </p:stCondLst>
                            <p:childTnLst>
                              <p:par>
                                <p:cTn id="40" presetID="9" presetClass="entr" presetSubtype="0" fill="hold" nodeType="afterEffect">
                                  <p:stCondLst>
                                    <p:cond delay="2250"/>
                                  </p:stCondLst>
                                  <p:childTnLst>
                                    <p:set>
                                      <p:cBhvr>
                                        <p:cTn id="41" dur="1" fill="hold">
                                          <p:stCondLst>
                                            <p:cond delay="0"/>
                                          </p:stCondLst>
                                        </p:cTn>
                                        <p:tgtEl>
                                          <p:spTgt spid="40"/>
                                        </p:tgtEl>
                                        <p:attrNameLst>
                                          <p:attrName>style.visibility</p:attrName>
                                        </p:attrNameLst>
                                      </p:cBhvr>
                                      <p:to>
                                        <p:strVal val="visible"/>
                                      </p:to>
                                    </p:set>
                                    <p:animEffect transition="in" filter="dissolve">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95246C-E46D-F046-827E-15CFFDB7F3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9371"/>
          <a:stretch/>
        </p:blipFill>
        <p:spPr>
          <a:xfrm>
            <a:off x="12328" y="3494354"/>
            <a:ext cx="9131672" cy="728936"/>
          </a:xfrm>
          <a:prstGeom prst="rect">
            <a:avLst/>
          </a:prstGeom>
        </p:spPr>
      </p:pic>
      <p:grpSp>
        <p:nvGrpSpPr>
          <p:cNvPr id="4" name="Group 3">
            <a:extLst>
              <a:ext uri="{FF2B5EF4-FFF2-40B4-BE49-F238E27FC236}">
                <a16:creationId xmlns:a16="http://schemas.microsoft.com/office/drawing/2014/main" id="{DC684FFD-0A24-A749-A188-BCF28D47DA40}"/>
              </a:ext>
            </a:extLst>
          </p:cNvPr>
          <p:cNvGrpSpPr/>
          <p:nvPr/>
        </p:nvGrpSpPr>
        <p:grpSpPr>
          <a:xfrm>
            <a:off x="0" y="0"/>
            <a:ext cx="9144000" cy="881336"/>
            <a:chOff x="0" y="0"/>
            <a:chExt cx="9144000" cy="881336"/>
          </a:xfrm>
        </p:grpSpPr>
        <p:sp>
          <p:nvSpPr>
            <p:cNvPr id="3" name="Rectangle 2">
              <a:extLst>
                <a:ext uri="{FF2B5EF4-FFF2-40B4-BE49-F238E27FC236}">
                  <a16:creationId xmlns:a16="http://schemas.microsoft.com/office/drawing/2014/main" id="{6EEF029F-42C7-BE47-B61A-0AAF0CE6B247}"/>
                </a:ext>
              </a:extLst>
            </p:cNvPr>
            <p:cNvSpPr/>
            <p:nvPr/>
          </p:nvSpPr>
          <p:spPr>
            <a:xfrm>
              <a:off x="12328" y="0"/>
              <a:ext cx="9131672" cy="8813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857E4180-1EF9-8B4D-BB34-B91A397A0B00}"/>
                </a:ext>
              </a:extLst>
            </p:cNvPr>
            <p:cNvGrpSpPr/>
            <p:nvPr/>
          </p:nvGrpSpPr>
          <p:grpSpPr>
            <a:xfrm>
              <a:off x="0" y="0"/>
              <a:ext cx="9144000" cy="881336"/>
              <a:chOff x="0" y="0"/>
              <a:chExt cx="9144000" cy="881336"/>
            </a:xfrm>
          </p:grpSpPr>
          <p:pic>
            <p:nvPicPr>
              <p:cNvPr id="8" name="Picture 7">
                <a:extLst>
                  <a:ext uri="{FF2B5EF4-FFF2-40B4-BE49-F238E27FC236}">
                    <a16:creationId xmlns:a16="http://schemas.microsoft.com/office/drawing/2014/main" id="{0B1D5653-E327-7E46-AE84-B6883081C0D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1101" b="60500"/>
              <a:stretch/>
            </p:blipFill>
            <p:spPr>
              <a:xfrm>
                <a:off x="12328" y="0"/>
                <a:ext cx="9131672"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Real Life Example</a:t>
                  </a:r>
                </a:p>
              </p:txBody>
            </p:sp>
          </p:grpSp>
        </p:grpSp>
      </p:grpSp>
      <p:pic>
        <p:nvPicPr>
          <p:cNvPr id="31" name="Picture 30">
            <a:extLst>
              <a:ext uri="{FF2B5EF4-FFF2-40B4-BE49-F238E27FC236}">
                <a16:creationId xmlns:a16="http://schemas.microsoft.com/office/drawing/2014/main" id="{FB425076-9DEC-034F-AC99-753E8736B890}"/>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2303" t="68749" r="65097" b="15125"/>
          <a:stretch/>
        </p:blipFill>
        <p:spPr>
          <a:xfrm>
            <a:off x="1853952" y="4197721"/>
            <a:ext cx="971600" cy="870437"/>
          </a:xfrm>
          <a:prstGeom prst="rect">
            <a:avLst/>
          </a:prstGeom>
        </p:spPr>
      </p:pic>
      <p:pic>
        <p:nvPicPr>
          <p:cNvPr id="32" name="Picture 31">
            <a:extLst>
              <a:ext uri="{FF2B5EF4-FFF2-40B4-BE49-F238E27FC236}">
                <a16:creationId xmlns:a16="http://schemas.microsoft.com/office/drawing/2014/main" id="{3D402E90-AF08-914D-898E-8A44C3A2655B}"/>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84649" t="38450" r="6951" b="48950"/>
          <a:stretch/>
        </p:blipFill>
        <p:spPr>
          <a:xfrm>
            <a:off x="2123728" y="3573016"/>
            <a:ext cx="432048" cy="648072"/>
          </a:xfrm>
          <a:prstGeom prst="rect">
            <a:avLst/>
          </a:prstGeom>
        </p:spPr>
      </p:pic>
      <p:sp>
        <p:nvSpPr>
          <p:cNvPr id="33" name="TextBox 32">
            <a:extLst>
              <a:ext uri="{FF2B5EF4-FFF2-40B4-BE49-F238E27FC236}">
                <a16:creationId xmlns:a16="http://schemas.microsoft.com/office/drawing/2014/main" id="{4BC39218-A9F5-A343-AC35-4A2089876784}"/>
              </a:ext>
            </a:extLst>
          </p:cNvPr>
          <p:cNvSpPr txBox="1"/>
          <p:nvPr/>
        </p:nvSpPr>
        <p:spPr>
          <a:xfrm>
            <a:off x="12328" y="5028272"/>
            <a:ext cx="9131672" cy="1785104"/>
          </a:xfrm>
          <a:prstGeom prst="rect">
            <a:avLst/>
          </a:prstGeom>
          <a:solidFill>
            <a:srgbClr val="49988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prstClr val="white"/>
                </a:solidFill>
                <a:effectLst/>
                <a:uLnTx/>
                <a:uFillTx/>
                <a:latin typeface="Calibri"/>
                <a:ea typeface="+mn-ea"/>
                <a:cs typeface="+mn-cs"/>
              </a:rPr>
              <a:t>Hello! I am Walter Padalecki! I work as a Senior Technical Support Executive in TelePort Inc for the past five years. I handle the technical support calls of one of our esteemed client companies that sells laptops It is normal in my line of duty that I need to work in rotating shifts. So, for many months, I end up working in night shifts. </a:t>
            </a:r>
          </a:p>
        </p:txBody>
      </p:sp>
      <p:sp>
        <p:nvSpPr>
          <p:cNvPr id="34" name="Oval 33">
            <a:extLst>
              <a:ext uri="{FF2B5EF4-FFF2-40B4-BE49-F238E27FC236}">
                <a16:creationId xmlns:a16="http://schemas.microsoft.com/office/drawing/2014/main" id="{3574F2B0-12F2-AE4C-93F7-D72914B04635}"/>
              </a:ext>
            </a:extLst>
          </p:cNvPr>
          <p:cNvSpPr/>
          <p:nvPr/>
        </p:nvSpPr>
        <p:spPr>
          <a:xfrm>
            <a:off x="3923928" y="934671"/>
            <a:ext cx="4068000" cy="4068000"/>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rgbClr val="499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8BC079EF-C0E1-F046-A760-8E47B6DD9024}"/>
              </a:ext>
            </a:extLst>
          </p:cNvPr>
          <p:cNvPicPr>
            <a:picLocks noChangeAspect="1"/>
          </p:cNvPicPr>
          <p:nvPr/>
        </p:nvPicPr>
        <p:blipFill rotWithShape="1">
          <a:blip r:embed="rId9" cstate="print">
            <a:clrChange>
              <a:clrFrom>
                <a:srgbClr val="97CD7F"/>
              </a:clrFrom>
              <a:clrTo>
                <a:srgbClr val="97CD7F">
                  <a:alpha val="0"/>
                </a:srgbClr>
              </a:clrTo>
            </a:clrChange>
            <a:extLst>
              <a:ext uri="{28A0092B-C50C-407E-A947-70E740481C1C}">
                <a14:useLocalDpi xmlns:a14="http://schemas.microsoft.com/office/drawing/2010/main" val="0"/>
              </a:ext>
            </a:extLst>
          </a:blip>
          <a:srcRect l="2576" t="8477" r="70124" b="8175"/>
          <a:stretch/>
        </p:blipFill>
        <p:spPr>
          <a:xfrm>
            <a:off x="-933481" y="776428"/>
            <a:ext cx="1037638" cy="3168000"/>
          </a:xfrm>
          <a:prstGeom prst="rect">
            <a:avLst/>
          </a:prstGeom>
        </p:spPr>
      </p:pic>
    </p:spTree>
    <p:custDataLst>
      <p:tags r:id="rId1"/>
    </p:custDataLst>
    <p:extLst>
      <p:ext uri="{BB962C8B-B14F-4D97-AF65-F5344CB8AC3E}">
        <p14:creationId xmlns:p14="http://schemas.microsoft.com/office/powerpoint/2010/main" val="2420022678"/>
      </p:ext>
    </p:extLst>
  </p:cSld>
  <p:clrMapOvr>
    <a:masterClrMapping/>
  </p:clrMapOvr>
  <mc:AlternateContent xmlns:mc="http://schemas.openxmlformats.org/markup-compatibility/2006">
    <mc:Choice xmlns:p14="http://schemas.microsoft.com/office/powerpoint/2010/main" Requires="p14">
      <p:transition spd="med" p14:dur="700" advClick="0" advTm="27000">
        <p:fade/>
      </p:transition>
    </mc:Choice>
    <mc:Fallback>
      <p:transition spd="med"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5E-6 -2.96296E-6 L 0.30121 0.00718 " pathEditMode="relative" rAng="0" ptsTypes="AA">
                                      <p:cBhvr>
                                        <p:cTn id="10" dur="2000" fill="hold"/>
                                        <p:tgtEl>
                                          <p:spTgt spid="19"/>
                                        </p:tgtEl>
                                        <p:attrNameLst>
                                          <p:attrName>ppt_x</p:attrName>
                                          <p:attrName>ppt_y</p:attrName>
                                        </p:attrNameLst>
                                      </p:cBhvr>
                                      <p:rCtr x="15052" y="347"/>
                                    </p:animMotion>
                                  </p:childTnLst>
                                </p:cTn>
                              </p:par>
                            </p:childTnLst>
                          </p:cTn>
                        </p:par>
                        <p:par>
                          <p:cTn id="11" fill="hold">
                            <p:stCondLst>
                              <p:cond delay="2500"/>
                            </p:stCondLst>
                            <p:childTnLst>
                              <p:par>
                                <p:cTn id="12" presetID="9" presetClass="entr" presetSubtype="0"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dissolve">
                                      <p:cBhvr>
                                        <p:cTn id="14" dur="500"/>
                                        <p:tgtEl>
                                          <p:spTgt spid="32"/>
                                        </p:tgtEl>
                                      </p:cBhvr>
                                    </p:animEffect>
                                  </p:childTnLst>
                                </p:cTn>
                              </p:par>
                            </p:childTnLst>
                          </p:cTn>
                        </p:par>
                        <p:par>
                          <p:cTn id="15" fill="hold">
                            <p:stCondLst>
                              <p:cond delay="3000"/>
                            </p:stCondLst>
                            <p:childTnLst>
                              <p:par>
                                <p:cTn id="16" presetID="53" presetClass="entr" presetSubtype="16"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3500"/>
                            </p:stCondLst>
                            <p:childTnLst>
                              <p:par>
                                <p:cTn id="22" presetID="10"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dissolv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FOLDER_UPDATED" val="1"/>
  <p:tag name="ISPRING_DEFAULT_PRESENTE_ID" val="{CBDF9F89-EEF4-421B-B846-CA2D58F924A2}"/>
  <p:tag name="ISPRING_PRESENTATION_COURSE_TITLE" val="Work-Life-Balance-VO"/>
  <p:tag name="ISPRING_PLAYERS_CUSTOMIZATION_2" val="UEsDBBQAAgAIABFEbE4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CTppOJ0JvYUwFAAAvFAAAHQAAAHVuaXZlcnNhbC9jb21tb25fbWVzc2FnZXMubG5nrVj/bts2EP6/QN+BEFBgA7q0HdCiGBIXtMzYQmTJFemk3TAIjMTYWijR1Q8n3l97mj3YnmRHSnbstIEkt0BsRLTuuyPv++5Inn64TyVai7xIVHZmvTl5bSGRRSpOssWZNWfnv7y3UFHyLOZSZeLMypSFPgyePzuVPFtUfCHg/+fPEDpNRVHAYzHQTw/PKInPrNkwHGL7ImR+iGezcDhnzPdCFw+Jaw2GPLo9fdW8/oS17U9n2Pscuv7YD4fO2BrYKl3xbINctVA//fru/f2bt+9+7gVDp9h1D4GQQXr7ugOQxwLfDQGNuKFHPjFroL/72flz5joe0TFUeSGQf/2XiMpkLYp+OLOAXFoD/d1qNw8C4rGQus6IhA4NPZ+ZVXEJIyNr8FlVaMnXApUKrRNxh8qlAD6USS5QIZPY/BApGMgq0eZs5E+x44UBoSxwbOb4njWgKs83Lw0sr8qlysFdgeKk4NdSxMYnMM/8vspFAa55CcxE8FcuE3hTpTzJTtpdX3muj0eGblNCKR7DMrPdpADpAP4uKZfwWyzUS3Bxl0nFY3STCwD0KeKrlUyi+s2ErnId4UzyTWsUAb5yvDHQ3ndpSLzRdsQakCxGo5zryfZECTAlAQDkvBD5EbahYb0xR1jKfggTZzxx4cN0CJNksZTwKfvGMSPAhJnI2qyAqSQAjlN65QcjvWjgCnG04kVxp/L4gKX7+WwDdjzbByHYbA+caYwtMPAjgSqY56DHdjCIEht+N7qCqQIBQ2bKgpZUWhUlyCZdSVEKE22ip8IjQ6lrcaNAX1Lwdc198G7E1kpzF889exIO2a6YurzKomVHOxDnN/Wxr4YKaLLP+daYGrRw6H+C6gJl0e9j4V9YA/+ij8VnQmGRCW2z8fClM8YmS1D3tkVpW/QirmuM3CAeRWCn2bROVFXAiF4SKE0mI0U/L5R8nAOJHex+o7TWgMAEQ4gFlH0IIY/bxQSF3iYjLaePc+f38Bw7Lhl9TToOnMpUibiUSk8A/PJ4zbNIAOMirhO7gdfiJDavae6bSL5Uyd+Il029f9G0Cm9EPr046RnaQXd5Qha8LEW6Kttc74V/TBRa50+G0GXqx/mnNvFw4PhPJinlmzpJXTJTJGkl6zb03fnZRdY3R61BfOdKdc/Wj46E1v2GwK5Fd0jYaMjuVhPtduj4ui3Gorud452DzaxuXtDdnOxGdbf2/AbAU+hYDDqBNTaRU9jvpNCKuttewqwPwr/UXaO7/RUZUodB67kS10VStno2eu7cZI2cj++uexvXg47DHOZCyB4ALppNYYFkkkL8cQfM+ZRsV6BuFAczuVKVjI38ZXJrmgWsbZWKr7fEN7lKzajkxZb+da/68D1R1JMLaqezHpuqnYI752dPwMdniRIcwF7Gxp6tN0C2VrvsaATy0UvhMrrdP4GOUl5GS2jMN6rK4o5A9TlsRM4xgDVzpoLn0fK/f/7tiPEoknoUNaO/9QLROzuoo2QH9oenSlH82RtEz2SHQesDoLgvW4EYHh4GYB66WDVn4q1dczK24cgJPGwFcIDVP+S8yetml6oUhk7a/YJoGhJgxrA9mYKuYF865Rm8pjFoWcWbcaUZDRroA7hlle3PAzi+NQJtFoYlpRSI3HMtqz6oUxxcQAE2BzIdZ34L1ZspJYs+KCatWjWl6GX3+Oajc34fIB630KOXGlaAObMQj0bmXghigsP+bb13iOG0GTUXRFItVFcwe4I96BaP8ESclH0BA0J2tz36RsPcHriK6wu6DrXFNOhtLYZyVz8/FLv11/1691SYq73TV3s3ff8DUEsDBBQAAgAIAMJOmk4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wk6aTlzlWuAUBQAAbBsAACcAAAB1bml2ZXJzYWwvZmxhc2hfcHVibGlzaGluZ19zZXR0aW5ncy54bWzlWd1yGjcUvucpNNvJZQAndmN7AA/GS82Ev7LrJJ5OhxG7glWtlbYrLQ656tP0wfokPUJ4AYNtkRhP2ozHY6M95ztH5+fT0VI5+xwzNCWppIJXnYNi2UGEByKkfFJ1rvzm62MHSYV5iJngpOpw4aCzWqGSZCNGZeQRpUBUIoDh8jRRVSdSKjktlW5vb4tUJql+KlimAF8WAxGXkpRIwhVJSwnDM/ijZgmRzgLBAgB+Y8EXarVCAaGKQeqIMGME0RA851RvCrMmwzJySkZshIObSSoyHjYEEylKJ6Oq81OzrH/uZAzUBY0J1zGRNVjUy+oUhyHVXmDm0S8ERYROInD3oHzooFsaqqjqvC2/0TggX9rEmaObzWON0xAQBa4WBmKicIgVNh+NxZSMSQrpILKm0owA6NraiqQin1W+YJbCGccxDXx4gnSsqs6FPxy4TXfgdhvu8GrQNq5aa/gtv+1a6Xjt1oU77PZ81xte+p32zkq++8nfQWlXz6zh+wPXc7u+Oxiet3o7atg7tdRxO/VWe0edj+651/J3tdStd3ZV6V/2unY6l9d9d9Budd8P/V6v7bf6S615Da9Ua6W0XvgVaBCRpavlraIsHnFMGZDNvRqXRAFdMZxOiC+aFLpxjJkkDvojIZNfM8yomukOBVa7ISSpy4QEaqC7r+rojnKWcAYQHIOWzHv76CRv7XfHa1svGevLbW31spKTXT8SSryw9wflo9z9k8PH3X/A0QpWCgcRkJi646DVlTspqjVxoOgUGJLc2+Y4Y8zLkkSkakljq4u5Ew/AVMaCr2Vef0YjwcI8YiQekbCLY7JC/d4N5U2QPHDQGGqUQSx7CeHIwxyOG6ogvkEOILORVFTNj5nmQrqeUswQ4MF5SFDH24h3EOFUrhVlnlpN8UHtt65QRP5uwm2WHhT1GAUrujWs5N0Yas1G8CMZSaqIlajIWIhmIkOM3oAvAkFVZDH8FxG0enShcSri+SocrwrJuetTSm5JeGZj6BpMxBlowlmeMKKMhT8z+gWNyFikgEvwFE5+WKfS4Bd3Ak6wlEtQfOfjK3MAtLoX7qdXeoM4nGI4THcDhxYgcaL2gY9h71yACcYERHMFAiIT4EySeX5CGs7FbLZZ/PqM5A0JKX+mxKzhSxpnDD8nfB6QFeg9Zn8/VvDM1IBN4p/0wNpshKfzntd9PIeGbqeQEoMJDwIgU8ozYgsYYI4EZzOEAzjPpWaQKRWZhBXDFQZafpWDRhUqdO7qBDgfjKUhSW3Qygdv3h4e/fzu+OS0WPrnr79fP6q0mHH6DGtrZshpPDoZW2vem8Kf0Htg2rXTujfzPqH04ORrrberm49MwdaaW2Zha937E7G14sZc/ITmI9Pxhm5TpLHmm3Ajn9svShbqLe10veG3PrT86y0A81bYnGwqJT11bR/C5sPo9zqDeW590LhEkK6rtu+d2tBDVwAHqyACfhnrtwU2Og24tQBHLy71VlZ0Bm0EodQ+WAFCLq241M5st2cj1XtvIzUwc2R/ZYa0cgGGgYk53GAcYDSGQTZ8MYL/Frq1as9nZuq9Mdh/g4W++SpoaGxPLERwGkRQiXur3h/jqNhnjv7HYf++X5N4hKAYbn82vXEJY7+NXAdzPCH6NZWnsnD2S6avknD5fNH+W8+k53Za5732xQ9Ad99pBM2n/NXz2rvm/B3o+pcz+klMOY0hrPrKmX+jUzs6LFdK2x8VCoC2/g1ZrfAvUEsDBBQAAgAIAMJOmk6hVioIYgMAAKgMAAAhAAAAdW5pdmVyc2FsL2ZsYXNoX3NraW5fc2V0dGluZ3MueG1slVdtb9owEP7eX4GyzyvQTqWVAlJLmVSt66oV8d0kB1g4dmQ7dPz7nV+SOJAUwELCd/f43h6fRay2lPd2IBUVfBzdRJOrXi9OCimB6zlkOSMaepxkMI6oyiXl64fv2sujvrMWTMgP0BqVykhKWY+m42hZaC34dSK4xiOvuZAZYdHk20/7ifvW8hRKYITnYlYkgdrNYDAaPD2fA/E+Brc/hnfTLkAispzw/atYi+slSbZrKQqengxts89BMsq3xsHDaDobdVkyqvQLFrgR0+zerPMguQSlwIR0NzPrJIqRJbAqe/s5E1O7+jr7A9iOKqot7HFoVhcsJ2s4KPLArG57jqdf0BUH0PBPn8wc+b4HedHhIi/yiwBSrE1Bm5jh8P7ueXQSwwRJ8fqdDzAJGUcu89tBJ0IxmmIbhEwdFQdmdRl31dL/DIdEbO62FOzdNOFgehiGLBlMtCwg7pc7p1Mb8fmn0HiZYLIiTKFBKKqN3jHDd1Ko8pimrLb7C5+Up4GRF9QWC8GKDKYu3sCwKa/tp9MnO1fC+CpZEKCEnRcGEdbC2vINy3pkGQhryw/TrT+c7Y8jOFQ5UEmIJ+K7+XX5UQuc4LYsWLkrtcbTq7nmKgjVC0qbTKQwsbya0wxM2+K+lbmQ+kcxxZzs6JpofKN+G7vl3iaj4v6BwlOtnVixpppBG98SUUiFwaB64bP1hWvROIh7OdSjfoWV9qk2ZXVTzGsRdsLuTzPdH1eVze17Gt+ScZQRuQU5F4KpqOdx48g6cc/yMcSMa3xMQb7wlTgXxIWGsz0IdwnPNSdak2STYUyhB1OKElHV1HW2vYGxd9vWWV5kS5AzJASFkpFNmbPb0PWG4VcvKHxC2gR0KB1Sb/A4TmhF+EDgKQBEJpvyOriN02QF05TBDsqpEghswl2ZxQrp35avoZfnX0C4Sxjph1DNlOZwCuQt9gsMq3HwgeY06TVZKptYY6KU070OpTHvyzFpuBp6dwLPpMbJqG+rIPaqUU5SaPGhiSxveL33yZMdPHKa2QmECl1xpk3jMEyI3JfFKsuAj+R1CObZqg6rMmzRdEHMnJ3ctEGs5nDIzvF6TlYSIBywVngVPAG/YL8URKZvlUnjTWhROzTmiM+mndc46bNcx/1A5JpTtQF/4z+UyX9QSwMEFAACAAgAw06aTsYQXW0NBQAA9hoAACYAAAB1bml2ZXJzYWwvaHRtbF9wdWJsaXNoaW5nX3NldHRpbmdzLnhtbN1Z627bNhT+n6cgNPRnbadN1iSwHTiOPAv1bZbSNhgGg5ZoiwslaiLl1P21p9mD7Ul2aDryNQ7dxSkyBEEi+nzfOeS5Ui5ffo0YmpBUUB5XrONCyUIk9nlA43HFuvEab88sJCSOA8x4TCpWzC10WT0qJ9mQURG6REoQFQhoYnGRyIoVSplcFIv39/cFKpJUfcpZJoFfFHweFZOUCBJLkhYThqfwR04TIqw5gwEB/EY8nsOqR0cIlTVTmwcZI4gGYHlM1aYwa8qIWUUtNcT+3TjlWRzUOeMpSsfDivVTo6R+HmQ00zWNSKyORFRhUS3LCxwEVBmBmUu/ERQSOg7B2uPSiYXuaSDDivW+9E7xgHxxk2fGrveOFU+dwyHEcq4gIhIHWGL9qDWmZERS8AYRVZlmBEhX1pYkJfkq8wW9FExjHFHfg0+QOqqKde0N+nbD7tuduj246be0qcYIz/FathHGbTnX9qDT9Wx30PTarb1Bnv3F2wO0r2XG9L2+7dodz+4PrpzunghzoxYYu11zWntiPttXruPtq6lTa+8L6TW7HTNM87Zn91tO5+PA63ZbntNboGYxvBSt5eJq4JchQXiWLoe3DLNoGGPKoNasxbggEqoVw+mYeLxBIRtHmAlioT8SMv41w4zKqcpQKGp3hCQ1kRBf9lX2VSyVUdaCThOCYZCSeW6fnuep/eFsZetFrX2xra1WlvNa1wu55C9s/XHpNDf//GS3+Y8YWsZSYj+EIiYfatDyyoMUVUjsSzqBCknWtjnKGHOzJOGpXJSx5cXciEdoyiMer3hePaMhZ0F+YiQakqCDI4i/XiO20AiCksHhdRMSIxfH0F6ohAP1c4TIhkJSOWsrjbl0LaWYIWgd0P8IarsbB+yHOBUrUZj7UtV0v/pbh0siftfnq5ceFXUZBS0qF4zk7QiCy0TwMxkKKomRKM9YgKY8Q4zegS0cQRhkEfwXErTcq9Ao5dFslWEhkZiZPqHkngSXJopuQUWUARJ6d8KI1Br+zOg3NCQjngIvwRPo9LBOheYv7EWcYCEWpPjBxje64juda/vLG7VBHEwwdM/9yCHmSZTIQ/Bj2HvMQQVjHE5ziQJOxseZIDP/BDSYiZlss/D9HskzEFz+TI5Z4Rc0yhh+Tvr8QJaoD+j9w2jBUx0DJo5/0gJjtSGezHJe5fGMGrKdgks0J3zgQ52lcUZMCX0cIx6zKcI+NHChKsiE8kzAiq4Vmlp8l4EaChE6M3UM4z0oSwOSmrCVjt+9Pzn9+cPZ+UWh+M9ff7/dCZoPNT2GlTY91dR3jsLGyLWx+wncI+OtGWptyH0C9Oioa4zb18wdY68xcsvwa4xdH4GNgRuD8BPIHePwBrbB00jVm2DDn9tvRgZwRxldq3vOJ8e73UIwS4XNyaZcVGPW9qlrNn2uDV3DHzd1uXatX28icNBNy3MvTApCh0PVlX4IFWWkXgiYYOpwMYGqPL+3G2lRPjMRhOD6ZEQI3jOqnmZqO10Tqe5HE6m+nhx7S1OjkQnQ/se6ncEAwGgEo2vwYiX9vxRYo4R85tp8sJr1OurO1tse3Vl4dKk6UN0hOPVDiL2Dxesrbgc/zi3/45PemgBiW+tFLomoAr1UDyYERXChM0mFJkzyJnJtHOMxUa+aXJkF018ydTuE++SLptuqF1277Vx1W9cHdSc18+eryKHnPT79lL87XnlZnL/EXP125QjWV7+rqh79C1BLAwQUAAIACADDTppO2MnHeZkBAABaBgAAHwAAAHVuaXZlcnNhbC9odG1sX3NraW5fc2V0dGluZ3MuanONlEFvgjAUx+9+CtJdFwJxEbfbpi5Z4mHJdlt2KFCRWNqmLUxm/O6jqKwtRem72D8//q/vYd9h4jULJMB78g7t73b/bu5bDSlN8hLdmzoe0AulA4HzFH3mBcI5QcBCqsurnXz8J1zGgLSmcf2hbIXmB6h6soFY6DhzWHCHJhxa5dB+HNrelfi3EydaWaeStD7HpZSU+AklEhHpE8oL2DLg7rVdeoUWTCvEb6AbmCDDNAii4GU5RP47BtOHcLbQuYQWDJJ6TTPqxzDZZZyWJB3Kv60Z4s0X353tHqPFKtIBnAv5JlFhJ17NVQyTjCMh0DnvbKXCCWMYI6wX1K4rqGHcL8iiq1zk8kI/hyp0msEM9bsUqDAx0njd7uaJk2gvh4phGNaIj7GirGRjOE4z1ZEeGobz2TJyopjCNCfZTU4dVtl2xUwDA2xHhh9Tnnb/ikCFzvSaYVwzal2zrePaFkPTZcRokMbcumQVVta1azBgl0hcInUkZtfmlHEYaU8atf/yAJQSJtuiGSDNcb/1QeAat8noEqxTTI5/UEsDBBQAAgAIAMNOmk6M0iTxZwAAAHAAAAAcAAAAdW5pdmVyc2FsL2xvY2FsX3NldHRpbmdzLnhtbC2KMQ6DMAwAd15heactG5UIbB27AA+wwKoiOTZKrKr8ngzdTnc3TL8k8OVcomnA7vZAYN1sj/oJuC6vtkcoTrqTmHJANYRpbAaxjWRm9zoWOIROzgunCs5vSvWM5cg1Plv/a7yPzQVQSwMEFAACAAgAxE6aTtq9G5H8KwAABEcAABcAAAB1bml2ZXJzYWwvdW5pdmVyc2FsLnBuZ+17CVTS6d+v1TQzNS1Tf2taTP8ppmjqaNu4AFNpiqZOqJkrU2rlgiakJYg08582ayQQdcyFVNBcmVxg0MSaxhRJKTcSVJoRNEW0RCBF5IKlNe/73nPfc+5733vPuXmOR5/f832+z/f7+a7Pb7n+nZfr2tXbVuvp6a2FujnD9PQ+IerpLZd8/qn2CvXLyt3aP8tQMNdDelUdBqPawSdnDnoe1NO7h/9i7uRK7XjVObcAlJ7euke632UtcXfD9fSOZEOdD/peDJUOcMsB0Sm7FMttPqk592fTncTBXvj3q7ffrzF/+j0l5GT0/sHzfUfXg368Qvx2o9vZ+jtrG29ty9g68Tmi+zJ6p8ktX2RYAfl4webHVqVUYsn2ZzdVZXdchJc3OwzbY1l+k2td5h22xo9h94CNLn6TvZVAICR5DWJY3i6PmRd0oum5fgdYpv1zTt9l48Lw2H84JNWkUnCzJbiNzLu6yw15wYD2tULjrC3awYsuLwvi8BUEwWOddvRq8JlLZ/8tq+rLOkLIHbeN9l/qiD5LrvUM99b+d0mpDzXGLNf+d7/EbWPfP3STIBdia76OfhJItHbCyQ7gUHnMiAuEJo2qqWm2C6Lu6osw+UQ7fzFObjw62lXi753vlB2SKahJju2jngmcmOuYnOvoKXLFD1KxIR3AH/NBmEQtBwTsjVPK3Bsf1S2VWMGUC8YxN9GhKM6RzxcEHXOBuf+kUk5qaopgSBADH2yXm07an2Dvciz0Bi1ZbMlr5thopmzguLwgZbeBD4C6G/3m1Z8JSRktleG44V7yaeEx774041VaZtaP8vShKFfTnmduCPat5dTeOA7e4jjr1WWb+5ZH+KeieOpqryreULdDQOYUhZ7hu4GoCscAj0UFZFhI5aNhgL4mhx/PCMFn+hoxykGpTy/m1YuHDQg6W+J7OUgBEtwd+Y5dXZ87cgyfJZqfua3msmqV5QLZGyBRsQPriw/hyQyIo2IKtgPagGsIVUaOyfMN6zJbSlV0mrJUyAhboUP7gpkLrO1H0k6pFGht95xhejj1hzXz0Ez/14SN/3Tx6PUemy1QUX9yK/uutbreO20KepAQEdCkMOEJiv5V7eVODjwQ4QJKdL8Zs4cREZCxPyDxLLmmvT5XKrKNbhKIWNLovY35tYK2IRGzZ+j0QP9x/LNBG175xTYZIsszXRqOSQApocVZNV7YuPT7u6TzE+gBQThcFtijvLO6IriKB8yqqVTE49WsPJ3jvWh0BBLHoq/MBHfw9PW2vhpJ/YliZTa17/K3DfetvPm1Sg5dtqWuIpVEMutqqZRGqOnnbod6Rw3ob5OfgKqS10ll5zU++ZTzbPAwi5kvKKE9m0Z3xpa3FdQPsgyBoWOYW1IR2tobXlKRLiBaxBdLagUD8i3QhiZVqHJ/F6/ObiAx6Lvh+LT34lgSy3LvCmDLa00Pr76hv5KZL3pJYBYWwqgPWCrqrbsmRH4LV67/ZQLZ3aqcg+Klo8edvAxpA0cyXFWKJDTTMzRrHJXxz5Jx7jSyc8I1rbdUdRpSTmIjpBug8kY2WBRd6ZOVntggFY+ipfPDU1W8Rs+Gxv0BjIFEGJeBzWVK2FW8ZPhC/ExUuLnDjMMf0ExO8k9COPwiT77dyaoTd2HfC9VjJjBmPqwU1HYGXesuJh0yFuQZJvhGKos6N29Vuf88fsYKEoEbQ4K44fVGSSAYq44LoXlivfmi+KmLXRxow4AC2RvtUZqIQyXxJIO7BLcxIT6/1gk6ZE+UkKwSGmcaXT25T7jpLSZWRNi68F9odnd2KGT7Lh+xZqz8rorh4kJ1/wGr5EgD8lvYx/YnCCmrM+rhIWDqrdb9NXkWschGQ62n88SBB+CS1+n6YX2x1iOvy3dDq0MxII5AWhwTeaNuHNNgNGNIecJGJwQZQgRHs325pqU866yaitCRwOMCBDnasMGKisSoZqXogZr1dUJmrnxMXioa2SWoEtRA5E5eM4uG67lBUbQS9fW0YbmxIHME6f7DGk2AGfXQpi+kYveMT1QTWYU7qdC2m7s97I9FuGGaKAP4RHKJzn4A8RGEif1pcroFcwycYM9mDcdHD/C5fLyCxeyfgLdlh9BciZMHV2dYXOMLavL4sVRFEbaxesBpkj8xbcuXhjcmavhSQN1uVdfmcK1PxcYx8qS+r/epwZ40M2li2tp3SajzqnsqwaGsBCZ2xgh67ZT1rRMLqTAkhkAygSF/8khNr7dy/bXb9Vd65v118niafhRK0gpZv7C8eTMUqtrw6+w3vf3oIDcwOpN3cjbeps9oQfcb1kTnjoVt8o2h/6nk66xYyLKTFGPgQkZfo1scafYVNCL21WbmTzoqWWzIQk341SoVoBunFbrp+L0w/4+HSBhhmoFTMYwXfqZ+WP6qQFs8tAzOKZ+EfbteH6olWvE1fhlooQ6teeD06fS3BK0QX+vJtrRclA2398hGuLR8MBYtf/msKC9pSsSWo2nwJhbTzMB1kVB1/+Lrv+r/WX9hcpCdpE2dCaXTCqkgp/JhrE6KS8t+afklffnLebWqZuWzUnYiEpB+6Dp2cetnba6dhuDkb4I+z8sxKCCZ5H6/kNO/1xu2dXfPp6Yd4mcZ5H3is8jpWpYNvCMTHO2S/QdpkW4qnu6T5tzm2l2Mq7RiS1GSyVQ88xnsnUZ0xEzNfAvJTf7V8+p5cEBKGxztcX1lgQ6nLZeSYgTr8k44mnYh8AZtLeJ1CMjKjKbhI+baDkPv0+8NBVVnuPntmY4ZpG+vpn3rADB9lm7mfZoBZyMX8aJ7Aq8Nu+e5pzkHTrkVHDZKwMjHetpvx2S8E+4egn+B9J07hcoNIcGihOzffPbeQywqQx95+swtWr2vjuSDwvvbK8PO3/R8B+pzhYhGa99kz+a7fip13DimrboHou+5LK08I4TDglTc1yMmsSh8TnjTc2tdy/BA70mYYI//X4ALCfmFLXgjLjilWrSKtfXGkjRsuGuO5TliskhqLTI4isKT30gQAuoiGEGKPKNIKb4uA2s2wCq3uzG/BESmDojN37BDbmPmAKqW/cDFic0uGxuXoNY6Jfo9M33otPuiOvTpV191KfJiHD9cm4nFzWuq3A1w82T795pVPYAaQlKSax7X5zsl2anesAWMuLjeU9GLHoPgPrq6/oxHrrZ3EEIJ6S3ZmLnP1hv2VzzcvMQ4f4RL5m62Z3eVeMf1Braw0rE09fPp99jeT5KdpreWisKfR7c+82pIO+Leiw5+fGdR8hxDEHpv0DBg5qVgm1E8x/6XYUMbdlj1e7tFCskvvDOt0xV53zsmzUyJPzS4tM3+us4jwFcSJ1raYUekDswLpq6uPyzNu7PTm0j7/Sd8YbvEon4Goejmugw3D5Jf8KdLJszceEa46ldL4E9p6jd95f40Rf760vYbX9nETjT3Lipp0swNZu/JMnhIku0Qc994p+Pbdjj8Xuo5scJlMTAJJv8absuvI9qtDlwU3XzmJT94tOY8UrTx6CKnogzUrh0OBxWIdJTtzB7NeOE7HG7a2+OeBW89LxCJBDOW8b8uepFtIvR1Or6gfdPhll0riZBJru2iaeLdVlMNCs6Pw8M5rs+RdtIDcYP9McvW+bzzj8fW9sSX3ZBRYfFq0xGXv7YspQf31zJteulDvqRDt8rnZmQ5rpdwXotaRLQ3PT/+OkvwfEkvj1xfVfcby9glDQR0g8vnBah/alNI3vRYT3kO6KRkyV14WuBOf5F/mD2TnhgRqz7Mhv+0Yglp0j/g3AwHFLvlafX8PVwHREKltKmH6QeykmvTEIty00Ha/DHzPKAtL4xTFII0pBjEk6TtIK/tEZ30984c5k4xgJ6P/WFvwviqxhpcTPqSxVvJA2TLOIsLr0tmUEjpYTNlKMbo5dI0onXDQRU4NBNphnsotQ6H67JhgxFUIatSXE5ZCsAr2GbPTGo/0+NqG2X9Pe/kE4vgWcO9EkH+vQD72TOjsp07LF2eaRvx00pLXa7W+uWS33Ey8dfaM/ZC1xvt9MiuncyFdmTV7lhiImDh8XJYp4FFQ/IfiO2L2IVUYY0iJdKwsJkaDUqV7YSdnT5tZZ29xJIkM5TOWiJmzAPwrjPjjnBi01+JM0uLiw3i9/q3AmxC7/8WUG4DbBpWHICy/4hYRDUxCVmrda900VlKvtTyQWgjOqFmc5bbYpCKtzJv9ikJTq6mIfsXzZVl6moidTzQ+blBRq3nkuwcVlNKr4RJKFbkWZYymva3IJdEyDRI2Ov/QGROJWhPIhcVSQDQfLN9R8k7Bx9HirxF3E02b/PEtkecLJszZFdiUdVvTkvMW1ioL8RDp4r6Es73mI+g/9r7fqYqPQaS/ObV6Z/viczLmCPpopeW1kuZlnPuutHKBgp+LP6X95cijaItwYP097A/omIrKt9cFCQu2nm70BT3yRN4nGDdos5DGMV4X8wz4n20fOx0ZXw7iCbSWvhA9LlVi1r+PPl6qKXGxQO5CralHcRIzsVzlspbMjBwGAnE9Y033/iqhmsTn09ZmlvzctE3bO98tijRJcNFSVag7/wXEw4R7yfPTI311ZzhJWlbi/bKm4u9xgmIzvoJk4ONEqeLr16MaRX0xxtBWGj1rLx9GzYwTDNW942LO6W/JBXweDE9VRghkojIXTwfwEATrklSFF2N82jwJJCmzFcahC2WpF48c0okFTB4jEZtkzKLZhX7tvH0zZje4Y3aGtHkuK0k1qYuhWhygX/KQtJbHWMisJBfBNKj8hS2ZDDWAaP/lKVmi90ze1DREQGqwG5UR6KEeVQpZ6eb8Vw6p1/zR8DKE9MHl/QoFkPZCL+boqFYoDMyKDV99kSftloJM8yBF/gmKKRwN83OtFTV0/KwurI/X86vNsVnheckCB0OWbDVSE3gcYXUeyBTGi5AjPoU01yqzmy3P1RuWK6wrOYyQ/EBgidT6NgEcjIVsojurK2Vt7Gpm+rZPf2dXfh6qjP0YWeb3OKn6p8NGveYNXtg0oqCYz3ITqETwjKYxbBi5um8iMX0dq8IGU6lOE0mwss/sfTTz7h/JGDQsI7EYVZi1S//teiwKb5Jnbua3YLyn+w4li4YU7g3hK7OJX09w8/UgiRVE/uPV+dV8KIYIKvkv57Od8uxxYJ2+Si2WHKU0SCJ52MLjN6L6d92lPoJG13Zf1zslpPYaNCYbnJjrAh+DH+gEW6FD8H7S55IZQXqUonqKCNH0nc6ut6L3le1pzE0SvhyKahSnmTY+QAPlt0CAq+NBR+8KrpGIUH7Hve7NhUPG9KsTr3T72pq7mgiChu42pOXvdnVfrml0aOc2/mfpYIXPVHSEgzcs89/XDQ7PXewclQKTCprZSuKR76NageFxuZshkrtr66TckM2QYGtsG11KgKnj4EVbzW6siTI0RsEe1SzV/f1khontjjQhofSh1l5MGEu7iw6RxLNFo8Oien0z9uwYyl+/HEBucGCWJhaxMePj1T9eGO9x1KScztIRJpG4n9jPzuUgLHLSIjuQ7hn1mumbQqkfPL6AsUjeLQk6783TD8S/v9H+CCkPSxu8D5Td4utpxGjrJK9ePivcjPv/OBGXdn5+V5/jyxJpZDK98sS1urOf+uSz77l1t/slFn4l/ZwR7YIIQZ77dxzuyEZzCVDmgYnAi8H5bdom5HYqodXi95t8yTMmwxutD6s6/BRnPW1rr+LruWQdnHzQZisxBltp1b1BT6mvBsxsy2gqWoEST8madLWDB9BLH4qGzOOvfzUlmumjGNk1UYJa4ykrB7U9Rja6jIDNUkusS0WcOcZrlYRAwY7MwR8OX/Ej1vURlHUXW4oXtpdvuFXrGsPZbrVAQE75xtP3AhgUF+ZJwSxjtDhEt9l6RygN9/kmoXf/SegxAnh5j2VYfneoJScfho9QAVmwIGZp9AYGN6eoaY/LxNoNwQ7a2c/2IIvO5GabmGRGMljb7AHepS9vFsUPjZr6wKrzBL4OPdI/QpFr8vuRBk1pPWWngLCS9KSwMAfq50ivEFkkhOz0r2Qr6T0lv5Yhk2r88rMSlRRU6kOhaUTWQgxS76BSaHvU97+/Wrh0l7uNyy+TixN4J+irM4Z3bC3ZTPUL9MZ4wwzNBH70o0SyLu59HTmoRIDWXJUE9+4rI0clnpPQQ/25o/4SMTMbrA/wZfW3K8uZrSDDJPN31q0AoSn/lG6vAgE8S5vy44sOKa8gW32yDBTuecb/OC78hiRA0wfAyMIvtmOZ7TmOFMPt8WmqfK9MUFVZn7zzpW8zdCM0Q1Q6d+5av3kuCtn3CEbtQNLsiuhvGEjmHFPMgz7QmM51Xerd/WZSrrnRUOhfmt6hgyGnsqg2eliqb22REQkkDr7ZdkNVrx0+pdlUi52uurJQBw6x/h6/lsvPveV7AS2wpJN+BZoTaR/U1Z0GcaivGidCqYR77alA1a6x9Lw5T0ODakUEiyBTLEiFhqWGzqyZxMMqaWHuWZi34Y4aIjQ/68nA8eVHERAvqrkYrnA53RPWG0zLNNUlUpR3IfWrX3z3dt267fypAqrHy2kx74FIsoMSmubj7SlK4oiAxir8wLj/Andg6HQSN8RaBvPYWuiqYpe7pZ6mFtilUPkC4nYDunVVMroUDeqnVVHc+0EpwzQaW63WcWrlkASO2WaJMBOARrcb/ez4pIGNL5AzzFWQwfCl4MfmLfllmROop+EdQ8dZTwDl4TgcTf5nya7fUxm/yaZdcqeK5s06vKm2fKm+tnHB1jxcjPclJkxcicb4zApvd/Ce0/Ia5qXl08mjzj6C1WDytjYZdYHB7uS4kZArHfH8cz8FqRo+TlmLxpvubCRdq3XQg/9/GuXjedWL1BdARIv+SzIsf8o4ZPcQ7r6/uvJVMAL/QUx1/oAHibOPYLMPeqhaWZpcPUf3nN/NMxNe2ume+LUvXEDFe9OCY/0oZrgK2M+n0ZveXiBJcsrN1LdM2qY/dNo/s++5OE9ZGYACvJ2Q7kvQN1Gm2sr+VSgbWThRgfjeUjS40nN/KQw+F+vxVhSoflk+X0uX+m3utggw3eSeXjBf7f3ehCm5TScGn3L8wcZD6fmTYJ/lO0U3V37G8Cvc8IilV8InGzGLtGSDh5wXS4lFu2q9oqwWOkby/0yN0FSFJlg/y9kJsMooBxR/Kt70qaZ2z84SM4E1YG29OE1b/DwryhSgpuP37ChgwX0LRSN+lDgRbvxiW3nfeyoL6Cv94CijDl2gDMBdII85fVXuNfoAPfCNY9nXnrBlOUJsn2c8u/beP0QTvXPuzkJWwIG96hS+cgn6LdoSqhuZfheyoNIj0K3vq51DGawEYZDcGOGrvRNvbPmUUJakf5B5qChH0lacvG2Y6e5+FiQr/hzavBVwg6fL5ttJQtn9v0VWcZA2Kd+hK58o9I0A3dm+ilzXvkn7jPd+VscJaJ5v911rmYZMWHoIPaXeWJTgeNpvav5YuxTls2wCEtKSGw8kPrWZGgLovsOW1LBAbaYZA9dTU3ckr+uRZus7Q44nblbhTL2jFAr3KhOgwUPt6GzyENzMQzTSMtJgkXOByx2E41XIFZTsa6fRARcER7HOD/rn2qlj4RfivW425qUAe6G4/9l6neMpHQLqurlYjNNA+ICWfR3VjqstRIdtNrc5bu0Q6n9oVqpAxmfvgjM/N1M0nu9BoWdOFvYb2ba5dtLNrxHkPbUz7z0xjShc1vBdbyCA0lkypbK38/CFRnQd+AWuLVt2Cj9MqewRH3Rsy1Pe0yprrCKsXs1TE9ulwaUpBb3x1X1sxF1jf02Rqrro7N9Xr3lPzhQYZs8635GV6x52bVxNdrX7C6tm4tNYcn2hPT57XoH+FUt4Abis2SmyeXCTL94H7uXwwr6RYcj9JrJ18O1rl49Q5mJW2+aQx4hskkc1KTlO0/XnuWMQjOgDe6UhbuuMdpQ+ebyYrg8AL5Fofg/HZUe3DDhm8cHqrThNdkfvMIaOihIwtPeHuEuUUfuTeI0Kn9djwOOOuhsbflhLvhf3jN/uuL/OmHvLy3gGVF6uXBeKmTNTmU1Jcu/aHr1hT9ZMzfiEv5ApM5Rxg9yk+A06HuNU5QN/mRV/0gVWJbNvda60nRScr+JV7iUJF2NsHsdf0ptfcNWYazeJt7dILz9NqgIma5UBr6V6wTaMGc72EWErN78VhJ9qDHSvfcdF+1ZCjJlAjH+Kp852RAcunR5M9QIN3cv+CxrtofWkSIUT71fXe2sDxWw33H/DsDeeAyAMIteeCa+5lsCwMOZUJtX8e6moAtx9waXzsSPiz8u/vvicEuXzhGwkllOVjHJOSH7279qetPcJ8hyV5io9jBi2j9gTBBshkJm0iFJ8jM4xRnXrD200Mb6WU7THMfblDEiQaTmOM33SxuILXdbYmy4EULVSf9iVVdsWP04nTvT/zdG2mp3kCWvjAvBKhuEoPov+/zy+xUvc0knUIxJ9yDDHQ4Oke+Wg3mjdgtve1zw0kor2u/SaaPutAnBgahf9tXFpvmWwcyyfKbmHsfNPW6YMuUgQaUqzUOjuYc9ug5HghgG11W29WOn6lIpu+Mmlc9cjRqDIFkC5WGpd8SE212murSlTCpGD2TSpNGvo5sU0ZN0iHKbVUad+btehmiK7LAnFl9uZY0HMhpBWRJ0W77+bvspIC89mItm5sr5Ut80pjfG3uWY+x1SGBMbCKA+dbf3FdzG9CdiMhK3S8UAyTCYmYsYtkWC2Kz+4c8rwz40z0S1m/vDdBoUI/JCmGRJzpYAqF4TPjzLAIjEK877LWuvNPMoXqXycBr4NtjLKnoPAyJF6/j2orzia6P7OgPe3QFKBQQYN+4g7A0pSfu67Zij/F51RXqCQM43qPfGMMGw40rPMfUt+ZhJNIKfEN04Kq37eXRBurqKgUSYkTzI4QPHoCiNS4kCnzFKOFtc4cgIzQlRRtqUON/OP1M6uD4gbuJlceSwooRu25hby93TO2su2PuhV7GNga4aUVGE1CFjtB7F8OZBH8JMPVi98OsexUaryscbvOlkgYDTN1Lho+RWK9S3IhJ++o5+4ELt0/75WsE1BzuLSPIZ8PEsk7tRAQOsI+/S4SVjaGarvQssTRR5I4N5iGoXcmFCMerAzO2kduZzzLNQgumzhSFKtrQuFmPPTsqOUo9ucA9gGFpmg0Mj6iHMYA5Mv0eNAknCG5i5yLKBFEwTteYDW3QAieEVH9PHx8X/LYsvNewmipCyIshsUY3wAvP+4mVtx8HFTqBqHpVcu0n+933GpX/bZ+hyaIIvsXXlrg/bkm2y5wxtii23SXl9o+bR3Ws3s+6TZazQ9P+Co+Q5f9nzyfmJybbLn3UU/Ad9ymByyZ+JHyIQb/0hPLkeH2C3cQT2ATZ/MD8u+69f1ock6N44KefR4MJgx3GSHN6ITkCNTgHf17goAslOrHt1EW8Iqu8YasHTBu8noWrOM/QtE8gAwZunUeS0nircS5ZyIs+Xtsbzb7XcO98p6cJ5L+uSo3wzly61SkkLZSUnhTzQvfcyK7ma6EU4//IlwKVz3YIjrT+sK+T9ePoOn8fhebpXE4JVI7CvQRjFuAMw2331Xd15XZhfXdZW0h8qMUvAiNxKSE7SqWCbusa2Kqw31FfSrRCM3BZLj/n1TQZqq7lxZD2kxeDhvo0fZHIrIuy2gYMx0MU9zc39+p6MQ8N/Pro6mQZrE1vEwupF10qCvcu+dM9OF9FJ3/UlNlQ0elubESR16sD9/oAIiEAe1YRi9sbZ8GTR+N+iblDug4F5UUEovL3d36oFMtzTnaAPuEqJgcan/2668tgmiN8sySHKrHrCN7Vk9Jln35EMUB9Z34FqlQx7SREBpdXHe6GEvT1VwtCOMP8AvzK3Mt7dhEgjjM+S7UR0F9hqoj4Iser8zX4bqsemfcAApD3c0k/xZJM1SuwdBI4IaPCWzqoyPXuOQYHksaKz0lmpWPHaQ4rp5UhICYLgD4CI9QGIzxaSdkufgUpa1eVnoaWdhge72xwSRDBo6R5QoLnR9mi8G99vs6dReQjdY9NB+41lIU2NuRsjZ/1f8rXINmUdeW9snxsUCwKsnwIoFSlITigxLNZ7g0+1F9bJKkuA2h3RaIFHijqn3citQ/47SQk1lQ5R5mIvRYkIuQnc1dJGH0mlxNQoCuhwLqrKrS2MYcTgVCvOlu0uHyFL62jNpt+9B6HbGBhxdDUpcuxaHlO2zXMy3a7EygfmXscRdJpGwAbypc6ZDAnDdau49U6igNlvaEXiSNXFrhubz6sS5osSg7qkp4Pq5qc/p1YIwHhmi0H2+w5pJDdm+6H/k/EWUOiGnp0e7ZHwaHFVWH7NGW7VI/F7Yl0Tm27mHWutfqC7oa8NNNnEVLk/rcrmqvG/DUoT/ISwSVP6491Uiu6xNs/FJ1M8W+vWhgDeJlqQt+S814oBJE4MNCir1qSSXP3WgJLfvBqbkY3weEIWVlVqDOQZOV18VXW2LSKi8817SZntrgIYoK7M7XZoGt2tjUnSBS7WHtmYaWv9txa1rdrgHokGTXODAX72fu8PDdZEfsTiizkL7hYEECe7RgQCxCIB1Yo4tc/ozFD1B710jvHo66GWSXDhZgSB9A/EiEk008psOPYGheTNjMs0nZHEpX23jfw3re5Ql3q/a8bXUe/xKXT7K/htaTInhl83J36T9X5dKqDj47L/55f1RxAAWTmQ+SEIa8brkfTj7fmPhB8JPxJ+JPxI+JHwI+F/LeE5JAHw9juPC2Q8ZP7NabsVb855Wejm9d5+HvA//cBwcWjPdEOr2JBQkEqoGR57ppnFhYDelAob6pUQTaKSnXIaVyPsw+npPVbMXdAMyScvsNU4Fe7J/Drzq7JXI5pXs/uSp4zmJ8t5wvnB9nJM/VyaetoS93oCY6c8gQwcq3siibqyDK37KGV4yPuKxihBAeGu0LtkS537RQXy7uByaJqSHP+Zi8A7pCTJLtqkvYvRA6JWhSmbTSjNye1WSYZ6ejfNXI3b1SlmHMDl5lJD3Az3NMOUs4u259v1WkJrMXxbrAzipqcHdjLKCYTQ5scm40KlQ08Qh3tXLVAMz4ftj9ICisfXVZJ9IIP7GWsDzPR0D9QuxI6mK4SKn2Ybxz/Ta0E5d87GO8Oalulg/80nmlwLEYCH306WHANUGrkszV2I75wP87or5KTondvm0jl7DCDfrjPM5unh9pzyFrwRvDFFPTuc+SjfKQmJberlZNnQGLoX3iVOuPm506s8dN+MNPAc4ILJZu2BaRC7fuGDG903NKZkelxjGMN2nxJFUIExivEBBZ98oyJH1V3tRLO/2ssJC4fUCKMDZOZ33A2HboUqVlzqMif24o1LhXrT3xJqb60RrTcC30e/evGwY2eKxWWfiT0ZP/4zAnZlNkYy2Igxy/AxsBHS7vcm5cnqS8Kv61vLG4/C7NozLFW9jonbfRpSrJHCmCJ6VsLUFoLai00SyJKnfkMpKrMQEaq+2N4ATr8q/mcDuwvkfcsfVOtDJa6E7jg9rcsGul2Zen5hb6tv2tw3w2eLfOjs11Mgj/jOepxmvqEIyZ/0DJqgnCstjBCiVZnSGsmIsRLxRXNFekJNU9/k8Xx/9dHiS21cboF8ap9ExAQSM7/Q48Degx55soQE9gs0IBYd4S//IeLJpl1ydY4KPNz6a6uycPVdrEQaROdWkW+MYgXqJ7zjqn7YfirAoTY0uwEBRU22ROrcpkozfS6F0Chl3lyX3cDdtuz7AI/NUMRJIgclibFNpQjOSMnAS4bJT40jx55HeIRbocQPcw1MYUZFfDPXvKP42ye3oi5Dg54cbcKjTJ+y5GkDR6KF3GbEDQpyHI1iWEVOqE8kvZHhLspnBcKGANlnUyXTI70g0uHhCZR5gyJCqNA70Qtz6eyizTW3b6ZVDaZM4f3Xp4wpT/NyODKhGs8zPUjEvWnVGBETt8/gAivTux1mPiMmNgbH8cpFttWhIWRHhvAGZK5BEjHz2S+j1SgiIv9U7PYRChZbwq0M5VX4MKSYtbL6HvkoXXveFY+UWU+6Y4QhbOVuiLcp5AxKMrBf5/dWMVVOv3SlUM5mGUDtdswFdASf7Ny8p2tyKEQfqkqxtm50a7NBS8kcrniucz/IGNh0KyIgVnjh93GtJjWWco+XVSppPUgHnz4UaBJYstlWrvmpVP9zuaZ4fMQasYqIjPTa9JVc83hUs97nBIn+S6BxQ77QGiX4xkw6NDLD4IwlVPLM7Ke3DcvTRuljde1TWCGtc/ACfErW3cYV9KMZq3RPvr/IsVxfPAZ4ohK1knL/MfILnhXvCIwpdsXsQKVRehfwt59GxQtQgIwwnuo7F5jKIyxlZ26QGbtpjj5Fu4dqurPDLgTnP3UjQmVzQ1pdHwof0fpspjmRXwSXaTKYCQrqPDlD8xl179kbN/szE/inCnvZ1TCx98ABFUnlO6ZB+P3YnWgJzDRWRsfBjaWadLwt42eUHXZOofwRHVIOcF/XeEUKOd5DHwMzQZz0ejimNrChEX0/rHOeVS1Sfq7N2pTLO3wAfst+9chw6/OiWn15wis1A43wudu9wZFpRfXalCTndRhf9ma53otrxHKGDWaZrVP0N2VkQqvULzBCw5ftjoCjgsaDaMnXjEtTtqaN2rR1jXfOE5lxjZ1Vju3gLjmfhtKaomTddJfvD19KNziXUFLTFBqQ30a/hwT17jov2FhS93xts1uOw5S5ij8Y6tI87UY1tbNCrssWPLYvbaHRUK7oOhqvgPd1adFP1ZWKoTMo1yLp7GAecTwOdOQozpuJWAjwE6mXDlO9V1/eNj5CefLLafjDB1Kx6hbSlBbPolPd3W8zeRAGw1UxHmijsMpxmEZtAP4QhfE77aJwFNAipNzvq/yTauMaiVK6IJTfr7qXsrUKt0lrrWxDi3z406kbff071VeP8uJqvK3IKoev9DITvAjdmz+JFyD8Htr6A3o2eKEinDGC6WuUOcjXWZZSVs8GXz+0SJMh3u/yvKBb5tjbv78DCkpJexwFScmMkG/r2ARVhT6iqLEmY5h97f3Kif2RjH90qZmeOm2WT3SzlGFq4m+WUtflp4QFf119MlBSvbR1x9ehl4+OW2xIg27aAQQgmVahY58XRF5/GoVnVW4Mt2DwHOTHymc14epHbfbck3D+COomE5Gbjp67/6kUYkxNLuftk3TPtty/wp7uP9HQEdKdMjmcSSZa0E5dx/+2TPcKR38pdrJl1Ca5q9uGJLW5iZKY/l0CL8L5DnhU9B7/2nCMFHJt3IJYbPRnlaaEGt6KtZCyxEjKb23y2asZ+8C9mdO+gDqeT1u3xMEfoM0A6cm4wIb5ZeWGJsOZRjlOKarXdNP5H7frYupBHl+Z4nTeGUZVu5yLTUK29mMtVN1TzAUf2jo1Mo/BxGR+c4iS+rO+g1/gUcip/VYmZeNu955WBTEYza3BY2fLYhht13Wbvkd8E1RKcE74qTOYUDu5L4ZxTNLSfwzaNTmA8BHWnBh7aaurjGnT0jicaswfJ/ensaapNlgLphXn0tCTRiPJV49ns3oPl8KfKNbqLWDAPd+okATrnTh+ZY6pGTTMIdlIjxn7Hc8lRj6zzWLaFc5rEqJWEWtxVKti1/1W2eiUlttaT87GYCVGhLG5IyWsK/J6vwKfy3/1T27Upqg6b1ur9dyFlPIZBeB+cvqyTfKfY/j5l/gq1kx7XIoFXMXnVaUMn0kZRu+4vNFgvzIlRhMlYMHb0hXBq1TrNkDCJ8CoSNyGm4kBIbQFpEZ0XwFriM8TqnJDsi0dirMtTaa+8TvVo3lUrCEDu2AAF2dLbkEIK3xsZke0NkOHT8jzNl+SSlAv91WIEQVdsXGzWCeGWxQ+JdW0yV+Xk6Wv2Wbk4Cxn4A0FG+1nLrb7VdCvsi3Fnbw5anM+Y874eNN0XdOaDvEtpmrcPaWgoiUviCVRfHIpwuoYwDQhv6D1GFA1T7ZrD35m215lV9jRRdLQRAYOV91v7U/Q95xwDKEvycKTCOYf+ahmxzFrBTJ9Ty7QT1A+6TKQ4kUgkYscZoGZYOQaXeYCTZk9lT2rC1OXk2emepreZEEwcvjcuMYESZiZBM/i4lL4cXET6l9qNe7bZ0x3N205zkcF/lGAG3DU4qUiwteMpJR6KxDrtTL6AcRNEinklAEmn2UlOvwV1KQEhA9LYXkBzfFaw4DPEqZ3otzA9EyTm15y+LxS24pCNLwme8efbgQf6tinTKkQwVcIcM056dWjv+z8SwtCxQa9zDpfAqChyG3swAKAt0wISC9KaYmG08RCTwvnGDy2uBSn2a4Z0cp+D3fA8dI7XjHpOCbnpEbatNG1agQ+wz/MVYrfcaS6BUJSKSkrnq5w6Vyne32KBp5/M5QTDXn1F06l9FfO1xjN+iKDJHGaCU3DbIG2W76944GL9c6R2xhIFUFXHo/oncg0jlSbE2fX6hzOMVlRQ25kTg/WOpcdVT/FySEd614YZ91CWWGrLjFFtutGIyB63/z84QpzovMwqmoUfjTARApP6KNmqfVe7E2lyJcU/Vr5jJ77j8hAY09uuqgIgRy1523DPaR40kGgps7cf9cQHp6f1vSz6eS59ZqxkOskjg/PTDCfBXHU4nEz/zPNhE1sSic3vekJ/fE/byEMZ8vjKnUshoAfsHhE1syQ4dg/v4D/xky832+mXKn3fdKSSN+UugXKwv55IdsJH0bRn+XzWIko6a8VmJypVXqXhvqb7Sfo+T6Q2+oXJSlxiY7VMVMOK6ZfUIxHYfMt2PFV57TFPNdy9ABOdiAuNlupiwLanguhpnp6mbK/1mtiFUrHgF0MoCUJc+EfuD9WvGyGunTyzUoab+Sil/frH7aHw6a0MSwb7lWOmZwLqHJerndCqJX3UZ9QJpq7PzeLq0/KwF9YtefQpH3ClWUnuqAusIoEJL+h1d7sQft1RpM2F4VgtUZS+yIF/VDmMr0TLQLv+WfHvv5Ce+oYKHa2MOF+3jiSu/XT79eafaV7yqD39jNPvUtFCwcxvW9S/zeGv/f0aNbvb1v19Ay6xU93Beri5Vx16Psf/wdQSwMEFAACAAgAxE6aTjt9J7FMAAAAagAAABsAAAB1bml2ZXJzYWwvdW5pdmVyc2FsLnBuZy54bWyzsa/IzVEoSy0qzszPs1Uy1DNQsrfj5bIpKEoty0wtV6gAigEFIUBJodJWycQIwS3PTCnJsFWyMLNAiGWkZqZnlNgqmZki9OkDjQQAUEsBAgAAFAACAAgAEURsTjZhWAJHAwAA4QkAABQAAAAAAAAAAQAAAAAAAAAAAHVuaXZlcnNhbC9wbGF5ZXIueG1sUEsBAgAAFAACAAgAwk6aTidCb2FMBQAALxQAAB0AAAAAAAAAAQAAAAAAeQMAAHVuaXZlcnNhbC9jb21tb25fbWVzc2FnZXMubG5nUEsBAgAAFAACAAgAwk6aThUeYBujAAAAfwEAAC4AAAAAAAAAAQAAAAAAAAkAAHVuaXZlcnNhbC9wbGF5YmFja19hbmRfbmF2aWdhdGlvbl9zZXR0aW5ncy54bWxQSwECAAAUAAIACADCTppOXOVa4BQFAABsGwAAJwAAAAAAAAABAAAAAADvCQAAdW5pdmVyc2FsL2ZsYXNoX3B1Ymxpc2hpbmdfc2V0dGluZ3MueG1sUEsBAgAAFAACAAgAwk6aTqFWKghiAwAAqAwAACEAAAAAAAAAAQAAAAAASA8AAHVuaXZlcnNhbC9mbGFzaF9za2luX3NldHRpbmdzLnhtbFBLAQIAABQAAgAIAMNOmk7GEF1tDQUAAPYaAAAmAAAAAAAAAAEAAAAAAOkSAAB1bml2ZXJzYWwvaHRtbF9wdWJsaXNoaW5nX3NldHRpbmdzLnhtbFBLAQIAABQAAgAIAMNOmk7Yycd5mQEAAFoGAAAfAAAAAAAAAAEAAAAAADoYAAB1bml2ZXJzYWwvaHRtbF9za2luX3NldHRpbmdzLmpzUEsBAgAAFAACAAgAw06aTozSJPFnAAAAcAAAABwAAAAAAAAAAQAAAAAAEBoAAHVuaXZlcnNhbC9sb2NhbF9zZXR0aW5ncy54bWxQSwECAAAUAAIACADETppO2r0bkfwrAAAERwAAFwAAAAAAAAAAAAAAAACxGgAAdW5pdmVyc2FsL3VuaXZlcnNhbC5wbmdQSwECAAAUAAIACADETppOO30nsUwAAABqAAAAGwAAAAAAAAABAAAAAADiRgAAdW5pdmVyc2FsL3VuaXZlcnNhbC5wbmcueG1sUEsFBgAAAAAKAAoABgMAAGdHAAAAAA=="/>
  <p:tag name="ISPRING_LMS_API_VERSION" val="SCORM 1.2"/>
  <p:tag name="ISPRING_ULTRA_SCORM_COURSE_ID" val="B70138FA-6A7D-446B-AD2E-72E0E6CA1C19"/>
  <p:tag name="ISPRING_CMI5_LAUNCH_METHOD" val="any window"/>
  <p:tag name="ISPRINGONLINEFOLDERID" val="1"/>
  <p:tag name="ISPRING_PUBLISH_SETTINGS" val="{&quot;commonSettings&quot;:{&quot;webSettings&quot;:{&quot;useMobileViewer&quot;:&quot;T_TRU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PASSING_SCORE" val="0.000000"/>
  <p:tag name="ISPRING_CURRENT_PLAYER_ID" val="universal"/>
  <p:tag name="ISPRING_FIRST_PUBLISH" val="1"/>
  <p:tag name="ISPRING_PROJECT_VERSION" val="9"/>
  <p:tag name="ISPRINGCLOUDFOLDERID" val="0"/>
  <p:tag name="ISPRING_RESOURCE_PATHS_HASH_PRESENTER" val="9c759af952f71a99189aa5bc1b29b215be21e8b"/>
  <p:tag name="ISPRING_PRESENTATION_PATH" val="F:\Drive C Vaio\html\courses\voice-overs\COMPLETED\Work Life Balance\Completed - Work-Life-Balance\Work-Life-Balance-Demo.pptx"/>
  <p:tag name="ISPRING_PRESENTER_PHOTO_0" val="png|iVBORw0KGgoAAAANSUhEUgAAAMUAAAC+CAYAAACF3cvyAAAAAXNSR0IArs4c6QAAAARnQU1BAACx&#10;jwv8YQUAAAAJcEhZcwAAFxEAABcRAcom8z8AAP+lSURBVHhe7L0FeBvpmiW8/+zM7XubwmBmBkm2&#10;bMmyLDMzM3PsgJ04zMzMjA4zM0OHO9xhZmY+//nKTt+kO313dndmd2a263nep2RJlkpV73nPOR/V&#10;f/tz+7ff5ls2bzTXuFQz16g4Z65RaS8+HlZtVDK52rhkHverq41Lt1cblR7i82f5+k0+/4yPIe35&#10;t3hevF7zPvF+6f8mi8+RPo+fO9u42FN8T+1X/rn9uf3f3xY0avb9HONS1zmGJSlzjUu6MIlnMvby&#10;8X2R4P/nouS++F7x/XONm3WZx+MRxyWOr/ZQ/9z+3P59tlmWzX+cbVwSMdeoZACr9Z6vJ+h/sBDH&#10;yeMVxy2Ov/an/Ln9uf2vbUtNWtadZ1QaSdkyiNV431eT7j9dlOwTv0f8LvH7an/qn9uf2x9vcwyK&#10;rVhZO1LD7/96Uv3rYoZxEYaaZKGLaRLKzCORbx6KDMtgJFoGItLCF0HmWvhbahDkqEWAXINAdy8E&#10;ab0R5emHGJU/Yl18Eefoi2THQKQ7hSDTgf9vEYR0owAUGIWgvXECBhtnYjq/52vf/68N6Xfy987V&#10;L7CuPQV/bn9u/+2/VZu1aDLXuLicCbL9a4nzj2K0aQ56W6ShnW0iypzjkKOKRrJXBKJ8QxDpE4QY&#10;/zCEaP3h46qBxkkJlYMr3BhKWzncbJygdXJCsModif7+yImKQmFcAopiE1AQG4/cqBikh4YjITAE&#10;UT6BCNTo4CFXwtnGAdZm1jAxtYWxqR0cjWXwNfFAqkUIWlknoKdlOkaa5n71eP9R1Pz+ZuXTTJo1&#10;rT01f27/L23zDSv+RgmRRXO68msJ8kcx3CQbrS3ikWIXBh9nb3gpPBDkrkGE1gfxvkFIDQ5FdkQk&#10;ciOjkB0ejuywCKQGBSNO54MwtYbhiSgvH8T5BSLJLwBpQYHIiwpHaXwcimNjkBUaghRfP6T4+SEj&#10;OAiZoaHIDAtDakgYovm8v0oFrVwBtUwBN7kblC5qKGRucLJXwN5GDntbBRzsXeFgR/CYyBFh4oMW&#10;JjEYRvB+7ff8UYjzIs6POE+1p+zP7b/qNtuk1JcXfA4N6NuvJcNvQ0iglmaxiDb1hb2BEwyaWsDE&#10;wJKV2h7OVk7QODgh1E0pJXFBZDjK42NQFheJkshQFIYx4UP8kBfMBPf3RoqPF9/nw8QPRkF0FIri&#10;YlDCKEsgIGKikB7gjyiyRqjCBaFKJSIIgDB3FYL5OEjpjmAPDcJ1OrIP5VUQmSggCCE+fgjy9oOv&#10;hw5KRxc4WTvB0coRthZOsDSxh7mJA2wsXeDo4AGlnScizfxRZhwtSa+v/d7fBc+TOF/ivNWewj+3&#10;/ypbtUlxLC/w5q9e+N9EH5NUpJsFQWulgYONAs6svAoHVl5bGRzMHWBragNHCzuo7GVMWAWSdGrk&#10;h/qiWUwIWsaHoSwqAKVhPiiL8JWinH+XRQWiOIwAIUhygn2RHeyPrEA/ZAb4khl8EKXxQKBcDl9H&#10;J/g5yeBPNvBxcobWwRFqWzu4mlvD3dYBAWQaAYgEMke4jw8CPOlLPL3gRxZys3OGwtoerjxOubUz&#10;QwGZrRIuzh5wkWlhb+cOMzNnmJg4wcRcBoW5GgkmQehhlPLV8/C74PkT57H2lP65/Wfdqg1L8qqN&#10;SkQn2dcvdG0MNclEARNEa+EKmQ0ThnLEzVlJDe8GnVKFAA8vBFPThwsz7O2NGCZyMpO6MDIIFQlh&#10;aJMUjsqEEFQlBKF1nB8qor0ZXmge7snQokWEN1rG+KNFbBBKIsgcvmrEql1oql0Ro3ZDpLuS7OCC&#10;YBcX+Mvk0NkTDDb28LAXbCSDm60jPJwUCORxhOv8EEgQ6BQK+Lq50qSr4O/ujiAVDbtaCx9KKrWj&#10;G9wd6WHkargrNJA7qSivXGBJUJiZOsHU3AlWNq6wc1TDwtoVTiZKZJiGYaDR/5hBxPkU57X2FP+5&#10;/WfYRlg2/4ZVrZIX7+LXLuqnGE8z2sEuDhluwTTC7lA7OENtz+pMve6tcIWOe18mXoSnB5L9fZEZ&#10;FIDc0EDkhwejKDIE5bGhqEqJQLecWPTJS0Df/DgMLk7E4JJ4DMyPQf+cCPTJCmeEoXt6GDolB6NN&#10;bCBZRIdsHzckesiR4KFAqrcaGX5apPpqEa+j7yBAfGVODDIHpZQ3j8PTWca9K/zc3Jn0bvCkbPNz&#10;dSVIyRzePoilfEsOCZVMeQillFbuDi39jtbVE24yFRzIHJZmDpRTdjA2tIORgQ3M+bejgwpyuRec&#10;ySTWdio0NXSAXN8dOQbhGGn0j32IdH55nsX5rj31f27/ETdeqB5zjUoefu0iforhDllo4RGBdBrX&#10;NCZTvM4bsV46RKiFhmfV9vCgMdYizlONeI07Mv11KA73R7MIfzSP9EfLaH9UxgagXXwgEz0EPTIi&#10;0C+HZrYkEZMqszC1TRamtEpjpGMy9+NbpGJEaSL6ZkeiY1IQWkZ6oyhQhRwfJXL9VSgM0aIo1Jve&#10;w5tySvgOLRIIkCR/GnJvL4TSZwQSAAFkkQBXFwS5uvE5FSI0Gum5cLUaaTTkKQRFKH1HgNKD/oOS&#10;yt0LXkoNvYaSoHCiz6DXsHKGtZUM1paOBIk9bCwos5zU0KgD4O7mB1MzORo3tUH9prZoqO8AnZE3&#10;Ohklf/U8/ho83+K8116CP7f/KNs84+L0auOS81+9aLUxRJaOSv8IFIQHoCDUHyUhwSim6RXaPs2P&#10;RljnKfmDVB9PFIT5UxZFoGt2EvqXZGBQcRp6Z8eiW0ooujCxO1EidYzzQbsYHVpHaFEZ6oFOsd7o&#10;T0YYnBWKIYzRhVGYUp6Eyc1TMKl5KsaVCXAkY2BBPHqkhaNDQgDaJvijXSIlFxlE+I/CEB1yg7x4&#10;TDpkBPkgPcgXiT46RAoDTkCEu7khmv4jhj4ijMDwpw+J0molUERrdWQXspuMTEMJJZqB3Wm+hfG2&#10;s7SHvTDhlIVOBImMHklh5wKlkxvUrl7QeVI6eobA1lYFfQN7NCQoGunbo4mxjCGH0lCDVkbxXz2v&#10;n6LauPT8PONm6bWX5M/t/9Y2z7DUrdqodM3XLpIIAgUDnRPQ0tsfOf4eyPB2Q4ZOhWxvD+T7eaE4&#10;yBulIT7ID2RiaV2RqlWgONgTHcgAQ4uTMKtDAdYMrMSWoVVY2aMUM1qmYGhWCLrRL3SO1qFVpA4l&#10;wR4oCnBDsZ8LWga4o0O4Bj1ifDA4LQQTCuIwk0yxoF0eFvKzFnQuxLxO+ZjWOoMASaC0ikLXpBC0&#10;i/JFJQFRHqAlg7gjntIqVGGHCBcnxKuUiFe6ItZFiQQa7SQfXyQHBCKSYAjVqBHt5YVYsl0UfUa4&#10;mxoB9EFaBwV0rh7wULjD0dYZFuZ2sLRwkJpshfH2dPGkJ6Ev4d7fgx5FFwIvjwBJTpmayaBvaA89&#10;Y0c0NXFGYyMnNDRyRiMjGRyMPVBiHIM5PK9fO98ixPWYY1jsXnuJ/tz+T23TTFrWpZ4d8bWLImK2&#10;eRFGqhLQnklfFqBGq3A/ml1/FAd6EQyeNeGjQa6fBslergiT2yDMyQoZBEYbSqNBrObT22RjZa8S&#10;bBtSjj0jW+Cn0RXYPaIFlnfNxvjicAzLCUE/AqRHRjD65oShV3ow+qQFY0h2BEbkxmBSSTKmNEvF&#10;tLI0Pk7CqLxoDM+NxJBceo30IHRN8UentCC0j/dHW0qoNv6eqCRDFPh6ItpNDh9nG/jJ7BFBQCR4&#10;UCIx+XP8/CmzgpEfGY6UAF9KPneECAahD4l0UyLKjbLKXY0Qdw/4EyRe/FvuIKfJdoCCQNHIKa/U&#10;/gjWBMBbqSVo1PBW+8BXGwgV/7a3dYGFhQyW1tzTiJtZucBQgITgEKFn7IwmRo4wN3REllEIJhsX&#10;fPX8S8HrI65T7SX7c/v33Fj9yxh/OBJ1jCoRXaK80DZMgxas3C2DtWgR6oPKKMqUmDCUhfqhgLq9&#10;yN8LeQRJqIsDfO0tEOPqRK3P/4sJwuDceMypysUqgmLTwFJsG9oM24aVYMuQIqzuk4157ZMwo1U0&#10;ppZHYEpJJPexGFMUQekUhL6pvugYRbaJ9ETHSDJKDKUWmaA1E795kAblgR4oDVCRpZRoFsbjC1MT&#10;DB6oJFBb+Hojx8sTYQqCQk6zrZQjzEOFJD6fFeSH7EDvmgj2ITj8kUSmiHRzQTTZJEajQqynBok6&#10;HeJ9vBFJEPmo3ODi4ACZrR2lFNnDiZLLyYOmXQOVTA0lQ0XGULlqIXdWwcbSGWYm9rA0d4KDvRtc&#10;XXRSODmq6UUUZBsZzPkeEzMnGJo6wtjUGQXGkV+9DiLEdRLXq/bS/bn9W2/VBqXOc41Ldn7t5IuY&#10;oMjCoMR49MoIRUfq+8oQNcr9lMhyd0S6myPyvNxRTi/RhsBolxBF6ROMXMqpOIUlEhgFXgpUhXii&#10;S6QPBqQEY0xeBMYXhWFiaShmVkRjUecULOuWhSWd0lHdKh6TC8IxKtUPA2K16BahQoWfDMXejijw&#10;dkaKypaSxwaZWheUUJoJQFYxKsP8UEG51jbMF53oIbqEEzQhGnQgGNvQXJdq1chg1RdyKUapRByN&#10;fwoNdabOC+leGsSpXRBBaRVFRkumB0rkc7E6DSI9yRAebojVeiCOZjuS/ys6/nSuCiic7OHs5AAX&#10;hYIeQgF3Gzk8HNz4mg5+ZA1flS+83byhU3rDQ+YBZ0sZrIxs4GQtg8ZFS2D5QeumgztZxcVJKfXb&#10;WFvLYWzhhKbG9pRXjnA2UqO9UdJXr0tNlOycb1jmVHsp/9z+LTbq1BKe2A9fO+FjzbLR0sUfRWFe&#10;qIz1Q9s4XyagNyqo9Ut1LshwtUOsnRnCLU0Q42BFcKjQJTUePbOSUBHujWIve7QPV7HCB2JQZij6&#10;pPiha6wGXWJV6BjtisogO7QNtcegDC9MLI7AhHya6LQADEnQoWeUB9qFKNDcxwn5ahvketqj2N8N&#10;eb5K5Hi7IkfnRlDQpBIArSN80DqUMilMy8/2Rb+UMAxIjkAPyrpO9BJV3mq00PD9GlcU6dzJJjo0&#10;C/RBoY8X0oQ0srdHsJUNQu0dEC13QTL9RbLWiyzigyiCI4iMEaZ0QZSLC0JFJyDfp5M5w8OFICCT&#10;eFKCeSlV8HPxQCCZIYRgiPIKRjT9RLQuGDHeIWSXIAS5e8NP6Sm1Xvm76+DjpoVW8icqgoomXZh1&#10;GnRzgsLAiN6DoGhCWdWYpjzIxB/DTP6oKbfkwzyjZsW1l/TP7X91ExNlCIiZXzvJwuyVWkTCw86e&#10;FdINBfQNBTTJ+T6uKPFXUqqo0NxfjSJPJWKtTRFkpIcQM0PE2FmixFeD7qmxGJATT8kTTjAEo1+a&#10;P/pnBqF/TjB6pfmiV6oP+qX7MXm9MTTdH1MKozCrOBazC2k0C2IwPTcK4/MjMbIgEqPyo2nAI9E/&#10;NRw9E8NRGaxjYruhyFeNEj8VWvhr0DZIi66UUP0IkDGJYZiWkYjpGSmYnBiHsfQIYyKCMTE2HBPJ&#10;YqPiwjGUj/tGhKKDzgclTMRMmt9CE1e0cwhET2U0+riHo7dHGLp6haINPUKRXI0cSqRCGu1iNw/k&#10;0ltk6LQ05b5ICg1EfHAQ4v38kOIfhPTAMCT7BtO0B/PvUCT7BSPWy5eMI2SX6PcIRGxQGGIDQxHs&#10;5Qedm0bqyBQeROvmBS/PACgowSwsyRjmMhhZKKBv7gI9UxeacznSjUIx+w/NeMmMPydA/S9ucwxL&#10;gqlHv9rM2tk8Ab421MOk8mDKhHTq7YKIQOQEaFBIH1EWrEKZP5ORRrrI0w2plA9hZqYINjZEvL0V&#10;CgmUqnAf9EwIweD0SAxOi0TPuAB0jdahb3IAjTITvjAOE3OjMSEtDFPSQjEvPwarW6RjQ2UWNrbJ&#10;wqb2uVjTOguLaKar8xIwLTMW45NppuMi0D8mHH1iI9E7IQbDM1IxJS8Pc3MLsCwjH5vTC3Eopxxn&#10;iitxrqw1zpS0xLHCZjhSUIrDjF0Z9DJRSZjqGYjhTp4YZe+Nyc6hmOMQg5XyDOzTtMBxXSVOqwpx&#10;xjMPh72ysMcnA1v8UrHAIxzT3QMw3TcSk0Ji0D8wGB1DgtAyNADFwX4oDglAaXgICsNCkBHkjxQ/&#10;X6ljMsFPh0itCmGUX9EEUWJoCBJCQ6UhJcE6fwRofeFLBtGRYcL8whATlgA/XShsbAgEAxsYSAa8&#10;pqWqqYlMMuPWBgpUGMX+7trVRMk5GvGg2kv95/av2XjCun/tZAp2KLQMhK/clRJAhRidL/KiItGC&#10;1bZFbBiaCYkS7095FIr2MQFoyepcRJ2eKpMhytIK0VZWSJc7oIRav4Jmt12wGt3CPekL/DA4MQDD&#10;6CVGEwQjEoIwkJ/VmxW+L2NwmA+GRvpjBIEzNj0UM0risKgiA6tbZmNZfgpmJkdiXBTBRBM/NjwI&#10;CxISsSWnEAfzynCCADiX3QKX81riWlFrXG/eDjdbd8Ltqo7ct8PVijb4paQ5DqcVYXd4JjZ7xGO1&#10;bTiWGwZitUEI9jvl4HZwZzyJ7IO7AV1xT9cRj3za4VlAJV6FtsLLyFZ4EVuBR/EtcD2yAOcjsnA2&#10;LhcnEvJwMC0f29JzsSQpFTMSEzAxOQlD42PQkaAoCaRx9/VClp8XsoN8yR7eSKS3iQ/SEQy+iGah&#10;iQkKRISfP8J9AhDiKUbp+iDCJxQpUSkIpPSyIygMDeygZ+iABnp2UjQydERjstqniDEK+OMmXF7n&#10;2kv+5/ZH20zjAjOerA2/O3mM0ba5yFEHIdpTg2AaSH9nRyR6a5ET7I+WrM7dspPQKzcefXJj0Ccn&#10;Cp3JAq1CvJHv6YEkauxwMwvKKGvkujihhU6JtoFuTA5XdI92R/8ETwxN8saY1ACMTwkiALzRzVeF&#10;DpRZVf407X7eaM0kah3si3ahvuhD+TOlIBXrWxRhb6tSHGjJaFaAA3nZOJaTjQs5BbiRW4j7ucW4&#10;n5aH+6k5eJhVgEcFJbhfWIzrObm4mpqFy9GZOB2YggOe8ditjMdeRRoOyXNxxLEAF1Rt8SCoH14n&#10;jML7pNF4ETkIj/y745lPF7z064AnAa3xPLQ13oRU4JV/OV4HluFdOPfhpXy+iO9vhpdxzfE8sSXu&#10;JZbjako5j6sCx/IrsC23BRZlFmNifDqGRPKcRUajMyVcRVgQSsgqmUE+SKTxTwjwQUKgP+L9AxHt&#10;7YtwDf2LLhChuiCJNRxpuM3EAENTZ8ooOfRNZQTCl6BoqG8HJwM39DJK+901rY0N4rrXpsCf2+fb&#10;PJMS9VyjkstfOWno4ZKOnKhoZIaEIJUJmsrqlkhjGqOWUze7o1VkAHrRHwwsTETfnEj0yghDx7hg&#10;lPtrkaqQI9bWEbFW9siQKVDmSYYI8CBDqNFHgCHXH0PSdRgY644B4UoMCHFH7yAySJg3OsWFoX1K&#10;AjpkpKFbTg6G5BXSW5RicWEZ1lHqbE7PwpGsXFzMKsS1pBzcj0rHs7gsPEvMxu3EVJxNSsDRpFjs&#10;jY/Azqhg7KZk+cnbBz97+OKMcyDOmYfjqn0K7qhK8CSwAxO5H17GDMOLOIIgfTI+tFoCdF6L163m&#10;40nOBLzMGI23CcPxNmoAXsf1x6uo3ngV1BnPtBV4oiknYFrigXcZLiuzcME+AVdsE/DAIRWPHDNw&#10;zzkLd9VFuEcQ3Yxug8vxbXA+uS1+Tq7A5tgiVIenYGRwFHoF0ceQSZpRRuWzEGSRNUSTcKzOC2Fq&#10;Dxp0DbzlKrg7uMHZ2gXWFnJYMKxsab5t3GFAj9FUdPwxmhg5oJGBPRro26O+vgPyjP6g+ZbXXVz/&#10;2lT4cxPbPMPSmGqjkte/PVnjjXMRrq+EzMwKPk5yRKpUSNB5ID+C0ig1EuXxgaiMpW5OCEXXVJrO&#10;lEC0j9MxvNGG1T5X44ooGxv6CBlylRq0YLVrTUC19XNDj1AVhiT5YQJN8xhKorHRvpgU6YdpMSGY&#10;nBCN8ZmpmFhWipkdOmBRzz5Y2aU3NpZ1wB5W3BNh+bjgn4Pr/nm461uAx155eOSWgbsOsbhkH4Hj&#10;LpHYq4vF2pAkrE7Nw/qSVthZ1h4HizrhdGYnXEnshJuRnXE3vBtep48AKuYy+VcB7VcAzRfgQ8lc&#10;fGi2AB+rVuJ917X40HUNIKL9Unwom4n3RTPwplk1nuVPx5uCGXhbPBPPCybhWfMpeNtjId73WYKn&#10;JaNxL7Ib7ihb4J5VIe4ZUoYZ5eGqSR5ummTinlk67tpl46Yrf4tXAY4E8DgDKLN8ozDIOxBttV6o&#10;IIhbRIUgPywAqQHeUrOvr1wOncwNLmQJhZ0ScgcVrCwVMKPZtiAozKyVMCIw9E0FMBykJlupV9zQ&#10;CfUNHOFr4IVxPI7fXmtx/UUe1KbE/9tbTXPrlydIRE+rVGhZfZwtSb+m5nAxNUOIqxzprP7NovzQ&#10;tyQZoypzpMF43ZKC0JEGuTJWS9ZQoypGi/JAd6S72SPa1hxprjK0pKms9PZGmZsLWqpc0JmmvB8/&#10;Zxhl1oy0GKzLzcTOkmLsKCvDptaV2NKlK/Z164OfWnXFT9lt8HNKJc5EleNGaDO8CKFM8SvDbbdS&#10;XJAV45QTDa88iyY4Fwcim1OidMWZqsG42W8abg+YjQcD5+Fu37m42XM2n5uHB8NX4vUARtVcvGo9&#10;B686LcKLniukeN55Me63noWHVdV42H4uHnSch0e9luLF4DV4NmQNHvZdiocDV+HhqC241GcFrvRd&#10;hVsD1uJCj8W42G0B7vbj5/RZhbftFwIlU4GkkUBgH3zUdsR7bXu88e1IyUUJFt6FXoV+xqsIp92z&#10;cF6VxceZOOafgQ26GEzW+KGnry8lVQByI4KQFOKLGC8abXfKV7UfVASDu4M7NEovuDirpOmx+sZW&#10;MLNyhoWVHOZkDzFkxMjEWWKNRsaUUiaUVCaOsDR1RXuTr/driHyoTY3/N7c/MtQVlrFwl6mktnGN&#10;wg1aGusgaYabFwrDWO1peCe2zsG8bqUYU5KAvukhNNf+qKplic40zi18XJGrsEGSkyW9iDPK/TQo&#10;cJMh38kBrdRqtNMJ3+CN8THhWN+sECd79MTF/oNxvs9AHO/eH4c69saRss44nVaFGxEt8dC7GR5p&#10;ivDYoxC3XTNwxpo+wDQBuxzzcdC3EqfSeuNS1SjcGDADVwbNxPnek3Cu41jc6zYTb/ow6fssxoNB&#10;i3B30lrcX7gdT6auw9Pus/G80ww8F/ve1Xg5YAHeDF+KV0MX49WgBXjWfy6eD5iPp4Pm49HQBXg8&#10;Zgnuj1uKR1NX4+HsDbgxcx3uLdyBB8v24tqsrbg2ZSPuj9+EB/2W407zqXiUNx5PEobiRXR/vI3u&#10;i/cxffE6tjeepPbH45KReNl5Ot4NWojXPabhXklfXEmqxLmoEpyPLsLRyGysoqEeGx2HdhHhNOW+&#10;SFZpEUezHeUVgkCPQPi7+yLYMxBady/Y2jjC1NwGltaOfCyHo60SDlZKmBMUoj+jiSkBYe6AJuZO&#10;MCBgTKxc0Mz8D1qn/l814HONS8Z97YQk6/tCX88chnqmMDUwg6OVHU++Gok0fHkRwSigea6KD8CM&#10;DkVYOaANJrXMwMCsSPRNC0OvhCD0iPRHl0BvtHSRo9jRAWUaNcoIpnxvDyQ42SNLJkMbH190D43E&#10;xIQk7GnVBmf698eZsWNxtPdA7C/tQLPcAZcLe+MOk/xx50l4lNaLsigLJxuF4XDdAOxu4Ie9VtE4&#10;FdQCVzJ64FGzIXhcNhh3ivrgbkkf3K8YgkcdxuJl75l4N3QJPoxdgxejV+HusCW4NXwJrg9ZgBs9&#10;J+Neu6G4VzkAd9sMwp02A3GX7PKw3RA85N+PWg3A4/J+lET98ay8Px426417ZX1ws1lP3GnVF7da&#10;9sC11j1xrctgXOw1Aif6jMGZYQTkuCW4NmYZ7g1bgSdkjZedl+BNJSVZs7l4nzcTr1In0HyPwsOk&#10;YbiRPQJ3us3G/dkE0/rduLd8I65PmI2zVX1wtqAtzqe0wrGEMqyPL8TE0GR0UpE15B5I1OgQofVF&#10;tFcQQj0C4KnQSgMNneRq2DkpYWfvAmdHJZxsXWFl5gxDYb4NaiRUQ8qpRpRVTckYejTpqSahv8uB&#10;migZV5sq//W3BfaJf+EPXvq1ExFq5AsTSxmsWWlsrJ0gc5TDT6NFbEAgkgL8kclkzw/yRIeEQExp&#10;nYvF3cswrjyNxjoc3ZOC0YmeoLWPJ8pcFci1t0MeAVBKRshypxdxdEKyvSMq/YNorvMxraottvTu&#10;i3N9B+Jc2+44XdweZ9Lb4EpKJ9zK7IM7eYNxO2sILoV1xUnbQhxvkIizeqm47ECm8GmLB8l9ca/5&#10;WNztMAUPu07D494z8HTgTLwcUY0XI6vxdPhsPCNrPOo2AU/ajcfzNmPwpHIUHlWMxIOKEXjcahhe&#10;8fHLFsOY9IMJgIFM/AG4X9wX9/N743FubzzN6oU3OX3xNrsvXmX0xAvG47RueJ7TA/fJYHczKnEn&#10;qzVuZrbG1fQqXMvuiKtZXXAhsytuFA/EnZYENZnoZf8leDl0Fe4PWIpLXWbhQqtJuFU5DVc6zsHR&#10;rjNxaPhinJyxHtemb8DDGZvweMFmXJ++GKf7j8HRyp44mleFn5KaYV1YBqYFxqKjlw8yVGqEK9XQ&#10;uWigJCDc5Dp4KCmrlN5wVXhA5uxKYLjAwc4F5qZyNNVzJjAU9BcyNBZeQ/Ib9jTidgg19PldLtRE&#10;yVKRL7Wp8193m2tUsuq3P36ScQFURl5owOphaCGDlaBfewW8VJ6I9A+QBreFuMgQS/lT6K9G9+RQ&#10;jG+WgpmVWRhdkogeqSGoolEu8FYiycUWsfbWSHJ0RKm7FpUefihgxSqSadA9JgnVnbtj68hx2DNo&#10;FI53HYizxW1wIb4Yl/3zcTegOZ5EdMG90C445d4SxxzKcMahApc9u+FJ0hi8zZ2K9wVTgLJZ+FA5&#10;B2/7LSYIluMdGeD1gHl41ofg6DUJd7qPxY1OI3Cr9VDcKe6Pl4WDaJ6H433hUHwoHkJjzc/qQAbq&#10;MhX3eszEjR6s8P1m4tKgWTg3YDouEFzXBszCjb4z8KRvNV71m4u3vWbjLRP4VftJeN1uEl60GoVX&#10;zYfhTfEAfMihZ0jpSXnUES+DK/A4sAXuh7XCjahKXE5uj4v53XG2RV/80n4oLvWdgCuDZ+D84Nk4&#10;OHgWtg2vxt6Jq/DTKEbbmThcMhEXOszBrcHL8GDKWjyYvAQPe0/AreaUl2kt8DNZY3VYIob5BqPE&#10;Q4dolRe8XLVQybTQOHuRNXRQk00UTmQLhhOZw8baFUZGCujpMwiKpsKEm4qOvr+3UnkZe3591C3z&#10;pTZ1/mtu1calC377o4cYZcFCzxXfNbVDnaY2aGpkCysLJyjs5fBx95DmREd5qBGpcEa6miY5WIt+&#10;qeEYWxCHicXx0jDt7pRTLUI0SNU4IFRhiQgFZZKLGzqQ2ns7+WOIWyRmZ7bAum6DsWvkZBweNAEn&#10;y/vifHwr3AsqwBMC4k1SRybscDzPGIAbNKN3VJ3wzItVOm4CPrRfifcjduDjoM342GUZPlTQILek&#10;Zu9ClugxEc/bMkFLB+J9fl98KBiA9yWD8a7ZULwvHY5XuUPwNot/pw/Gm7SBeJc7DO/Lx1GWTcfN&#10;UctwbcYGXFmwFVfX7saVrT/hl407cXbzTpxfvxXnl6/F9cXrcH/uajyZSRM+eRmejeJ3j1xAL7AI&#10;77vPxbuKSXhbyM9M64P30Z3wMbIdENsRH+Pa4kVMKzxNrMSztLa4k9gSl6NLcDmhHKfyq7C7RWds&#10;7TEY28fOxOoxc7GUINzYehp2JQ7HaXV3eihKt/TReNJ8HOXcKNynnLtHWXktvgynQrOxOzQDU3yj&#10;eY4DkSIGF9J0u9u5Qu3kLi39oxEDCJ0poQgKR5kHbB08YGKmoBl3lFqmjMydYcQCKIaIGJrLWQzl&#10;UFp4Yqhx9hf5IULkTW0K/dfa+MOm/fbHdjVMoX9wxo/6DqhP3WnI6mFtyZPj6IYgtRfifPyQ5K1D&#10;otoNSa7OyNe4oF2oDv3iAjGC7DA8KQh9aKq7RvtRFqkJBAckymxQrFKhjyYI490jsUSbjv3pnXCs&#10;/QgcbTcSZ1oMxeXM3rgd1BaPtC3w2rslnurK8SK+Gz52nIVXA1gZq1iR88kI1OAfM6fgdfYEvG02&#10;DR+bTweaTcC7guF4mdMPT/N74XlBDzzP7owXae3wNrU93iV3wLukDkBKV7yL64TXkR3xLrIb3kZ0&#10;wxsy0IeonvgY3xcv0/rT3A7HHbLGYzLGqwE02oOr8bj/FNzvNQ63O1K6lXfF+cIqnEwrwbmMZvgl&#10;pQg/x9LbJOXhl6RyXE6pxJXYclwJL8Kd0Hy8jCvH27QKPCfzPY4rxIO4PEqucrzJaoln8SV4Hl2I&#10;5xGFuBaQicO+adgbW4K9JV2wte1gbOk+AWtbj8bqxJ7YY1uKc/Vy8LBRIZ6ZluCFug1eRXTH3fD2&#10;uBlWgRv+Rbjsk4PTumxs1aVhjDqCkpXFS+kBP3dPmnBf+Kt9oXPzhpuLFq404moPH7i6eMLe3k1a&#10;NMGCRtvcWiHN2TDhNTc0k0PfTAZzY1f0ME79Ik9EiPypTaX/Glu1ccmY3/7IPkZpaNxEdOzQdFFz&#10;mlnxZPHk2Jk7QOOgQKSHFjmBASgNDUKzQF8099OiKkiHHlF+GBDnj5H0ECPoLQbFBaFLqA/KPJUo&#10;VsrRlv5huHcYlkblYm9aJa61HIq71NYXMnrhREgbXA3tjOdhPQHf7nir6Yibsua45k7GiOqNN61m&#10;4FW3RXjbkca0bAZQNBnvM0fgdVxvvI7pjPcJHQHqdeR3YfWvwovECrxOrMKr+Ao8iyljZS7Hy3gC&#10;LaYFXkW2ZLVuhw/hbYBgRmhbIKI9ENWe1bwK7yltXse3xovkKjxM43ExmY8nl2F3TAE2hGViRWAK&#10;5upiMU0VgVFOfuhvpUEPcxXaU4a0N3NBDycdejnr0J8x0tUf45UBmK4JwQLfKFR7hWGuNgzLfGOw&#10;LSQNPwVn4qBXKk5pMnDNuwD3g8rwOLo1fVFHXEvrhAupnXA+uwdOFfXDyZKB2BvTFjvlufi5cTwu&#10;fBODO/Uy8MKiJZ7I25E9O+K2SyHuuebiiVsBbqjz8JM6HbPUsahy9UW8TI1ANy94EwQeBINSTgYR&#10;02M9+JyaMsvVg57DE3LKWRvKWnOyhTGLoYGxE5pIveAsjoYy9DVK/yJfRFQblYypTan/3Ns8o9KB&#10;v/1xQ4yzYG4gRwM9WzTRs4e9oycUNGpOVjIoLGwRqHBBkqcGeT5atAzxQ9uwQLQN9kaP6EAMS4nC&#10;qJQIjE+PwMTMKAyLj0C3QH+0UrmjnZsKEwOisC2tOU6X9cS15gNwKbMbrsZ1we2Adnge1ANvw/rj&#10;iWcXPJBV4YFbJ9wP6IOX9Aofu60BOi7H+zzKkcyxeJ06FG+S++N9MvV6cld8TGqLDwktyATN+Dqr&#10;Z1oh3iWWM/FbAjHN8S6qGcFWiKfhjMgSRhleRVXwNcqZsCoJFB+p+Z8TDFeCi3DcNwO71DFYrQzB&#10;DCb4IBt3tKGsyNW3RmJTK8SJcUPGcsRauiPV2R9RVloEm2ugM1RCrS+DztIVgay6Ec6eSFX5I82d&#10;5lfpg2JtEEo9g1CmCkB7bQT6EFiDNbEETiwmOsdgllMsVnuk4zgBeT2/J+4W9cEdguJaRCXOhJXh&#10;Z/7Gn4raY3dBOxwJLcMBq2Ts/T4Sx75NxNVGxbhv3gpv3Nvho5asqGnD81iEK07ZOO6WiwWKOLR3&#10;8EGCombhBE+NDlqVFt4KFXzkbvCS89gJEjGpSaX0gtxZDTuyhtT5Zy6TgGFkSonFImlFxhjMPPlt&#10;7lQzn2pT6z/n9rV+iJHGObA3dpPmAItJ8vp6NvQQzlDyBHnJVQhVqZFJZigN80frqCB0S4pE19gg&#10;tAvyRK9of4zKiKZsCsGQWF8MjfGX+ho6uuswkJVybkgqdhW2xemK3rhS1Au36BPu+rGah3TF26h+&#10;eB5OyeLVHddcO+FpwBB6iAVAewKhy2J8GL4Z6L8O77JH4UksZVE8jWtSb4CyCrFMbLLBu3gmfkIB&#10;niXm4hllzOvwPLwOyMGHgDx8CC7AU79s3PHLwq2IUtyMqcDDpM54md4XT/l5NwLa44hnOZY5JGGA&#10;vg6l9V0QWccR2u+s4P69Bdwb2sJVzw4KgkFp5gydvQqRTOxYz2BEqwMQItciQRuCRJ8IBMg9Ea72&#10;Q5RnIBnVH3HaYKT4hCE7OBYF4QnI9A9HXnAUSsLj0TImBW3jM9A2NhUVobFozve1IGh6BSVgZHg6&#10;JkdlY6wvjbNLMEba+WKaIhhz1VFYGZSBnXFl2MffvZHsstQsFlvrRuHAd7G4ZJiP1+qu+BA0AM+U&#10;7XDbsgg3HZrhrGsplrmlo508AHHOKjKGB4I9ddxr4CtXw48MIeZo+Kq8Ka10cBeTmuzcJGAIM25l&#10;xb29B6xsVTC3EiMZ1Bhl/JV1cf+z9mPMNS6p+u2PGW+cBwcDpTRQTPR0mjHMTRzhJGaDKdwQ4umF&#10;ZD8f5AboUEZJ1CkxFP0Igp4JwegYpkX3SG/0jw9Eb+67B7ujs84FHWRu6OcahDlh2fgpV/Qv9MSN&#10;xA645dsc99QleOnbFm8CyQyelAoubWigu+NV2GigeDnQczs+dF2Cx3kD8ahoEN63GoO3fPwmtRc+&#10;JPUgC3TChzBKn5AKfAxpQZYpIyOU87kSvNLl4LFLFitlFp6ri/DKtwWeBLXEozia9IyeOJXSBXti&#10;O2CBthBDbWLRVs8X+XVZ9eu5INlAjRgLDbxNXeFu6gxXEye4WcnhJVMhgBU2TOODSI23NO+hOCoO&#10;pWLh5ZhYpIUEIT08FGli/amIcLSIj0eLxCSUJSRIS3EWxsWhLCkF+dExyImIRPPkFFRlZaFlUjLK&#10;+FpFShIqUxJRHB6GwuAQytJwtA1JQEufKKRQviYaOiONcra1gxd6qUIwkFJsNn3JJvqXzQT/RudY&#10;rGjsj/U/ROLnJrm459AeL+Xd8cyOjOvYFjfIID97t8I8jxR0lPkgzdkN4Up3AkGAwRdBqmCEeYUg&#10;yNNfarFyJ3AU9jTitqLp1g3OThrY2asJDBWsCQwLayVU5p6YYJz/RR7VRElVbar959jmmpSE/vZH&#10;TDUuhMzAHfXJDk307WBEYNiQMuUEhKejAv6UTGK9pexgJo+YpBPogebBarQXM9VCPVHl54aW3q5o&#10;4eMmDf0uVslR7OyMrqyU1bGFOFDYBZdyu+JOcCvcd83DY9tsPHUowGMlE9WjPR5ru7GqD6KcmczK&#10;P52yaBZQvhAfWk7EU1b0h/QMrzMH4E3OYLxP70fN3wlvA1rirX8p3geW4p2uEG898/HRuzngT6Bo&#10;WwNeNNQ+4n2dcNunDQ56FmOTTxHmeOeht0sscow9EVzPAdq6tvDSc4angTO8zRSIdvFFZkA0Ez0Z&#10;hbEJSPQLRLCrO4GgQUZoCHIjIlAUHYE2qYnolJWOLrnp6FtegO7NctCxOB0V6TFoERuCquQodMiI&#10;R+ecVHTMTUVb7ltnJhJEESiOIWgSY9CrpBADmjdDFcFQFhWG9unJ6JSbieZJcSgmcCrj+H/JeUij&#10;B/GzdacskyOUCZrnFYz2MWS1+FRUp+ZifUYxtmcUYXNIJhabhGNV/Sjs18vEdbs2eCzrisdy+izf&#10;AXgXOQwXNBVY6pyM7nb+SHFQw9eVQXbwp7wLIsP5q3RQs5i5Oinhyr3MkY/FvHGlL1zlXlDIvAgQ&#10;mnJHD4LDDToLLaYxf36bUyLPalPuP/Y2y6DAkCi+8fnBi/H0rvoeqEOpVK+pNRo3toBhE3M4WjpC&#10;J3NFmAurp0aNfCGbwmmuaaabRfqiVbgObSmb2hAERQo7nmArxDraIsLOAclOKlR5R2FCajE2FrbD&#10;mbS2uBlQiqfKfDyxycBN8xRctcnCHdcKvPDviw8x4/AxYiwTfBReaMkMOl7A1PF4nTWEprMrXsUN&#10;APIm42PaaHqPzniqbYGXXkV4pknHM88UvNSm4a06F6/d6Sc8KsgUnfDarzMeeLXGcUUellhGoZ+e&#10;JwobOCGqgQ10TazhomcFta2sZgoopUQANXWQsytiWTlTvPwoeQJQEBmNktg4FERFIY8VPDcsWFpr&#10;tjgqBB2yktGvLB+DmhdgaEURRrcrw6g2pRhWUYBeBSnonB2HDgRIx4w4dM1JQs/CNPQpzkKvwgy0&#10;S4lBt5wUDCSYRrQuQ//SPL43EV2zU9GnJA89inPQKScDHbNy0C4zD/lhcfBxcIUvq7c3kzSY5rgs&#10;JhHtyFIjcvIwITMLs7OysSq9ECv9MrBemYLVlrHYZBCDszZFeOhUhSe27fDKoRPPfxWOW5VgiVMW&#10;OsnCkUS/E0kZFeahQajaCyE04Z4uKriIWwvIlLC3k8NN7kG/oYUHQaGmv3SlL1G4aOFMyeXA4wmx&#10;1H1lXkbJDZFvtan3H3erNi5d9+WBl8LbwAd1DMREFHs01bOGiYE1HM3soHWSI8TNHfFeGqT7eJHS&#10;A1EeGcoIRvNwf1REBqCK++beKmTK7RFrY4FQEzOEm9igxD0Y4+OaYXtaJU5EleKqrgAPmJyPTbNw&#10;3TAdp93LcT6hL+7mj8fLoqn4kDoJH0OH46VbN9yVt6O86oGHUQPxMmE43sQNw4fowZRJvQCPSrxR&#10;UXZ5FuCNbwFZoBCv/Yvw2K8YtyNa41ZKb1yO6YMDZIq1zmmYZROKQUZatKcsLDZxRbK5ApE2ZD57&#10;BVRW9vAQK5N7eCLJPxBZIaHIZ+LnBAQgRatBgsaDAHFHuq8OJdFhaB4XhRas8pVkgI6s+P3JDCNb&#10;l2JMVSkmd2yBGd0rMLNLBaZ3bo7x7YoxvFUOhrbIwrCW2RhUloF+RckY3iIXEzqUY3RlIUa0zMfI&#10;VoUYW9UMI7jvX5SBgaVZGMrnB7fIJ9BKMLhlKbrl5aBZdCwyKKkieKz+Lu6I0GgpwaLQLCoGPSnB&#10;ulOm9eTfg6MTMCosEUtiCrEzuBTbZWk4bJ+D68pK3JVV4p51Czy0aonHbh1wyb8Tlmrz0FMdiTIv&#10;Sj9vv5ppr95BCPIOhI6FwZV+w95BdNa6SFJKYecOGZnK0Z5yij7T2UUDF9Faxcfx1kFf5JUIkW+1&#10;qfcfc6uWboX15UGnGYThBz0xbNgJ+sbOsLFygYYGK0bnz8oYifK4GLIDE8bHA4meSqSKVbyDdCgP&#10;90MFWaMy1B/lfqzAajfku7iiwNEVbVx8MDokC2toAs+GNsd9VS4eO+bikVkubtRLxYWm+bgW2h9v&#10;2y3Du8qFeJ49Hk8Ce+OVfy/c9+7C13rgftlEPG8+i/5hMt4ED8FL97Z4KyvFR3kePmry8FaXi/c0&#10;mO91pfy/SjxO6oVrrcbhQNuJWJjQGX0c4tDe2pv6W40WNL4lLp7IJCMku6qQpNYi1ccPMRpPhLgo&#10;EeOhRlaAH8pjhdxJQ6v4aP5eLbJ0HigI9JYaFcrFYs3xlDepUeicGYt+JekY26YY0zoTDN1aoLpH&#10;BRb2qcKy/u2xYkgnrBzWCUsGt8PiQTUxr28lZncrx4wuZXxvKyzq3xZze1ZgFv9XxLSOzTCuMhfj&#10;W+dhWqcyTGxXhDGt8zGhfRkBU4xOGYnokJ2GZomxSA7wQVZEGPJjYpBLELdOpUmPi6ecDWeEIU/r&#10;hc70I9WRuVgbWIC93sW4GNAG9ykjn/mSZTXt8ILS8rFPBxxTFmKJLB4DVOEo1REYPsGI9wtFJP8/&#10;0D8EHlofOCnc6SUUcLBxkQAh9lYWMlhYOMOSBUb0bTjau/N5JUotYr7ILxEi72pT8D/WNseoNOu3&#10;B1tlmITvmjjh+yYOqKcn2p8dYWchJ0OIEa+B6Jqbg0ntWmNSq1L0yUlASRQvRrAHjaA32saHonNc&#10;ODoJGUHQVPFCtePF6Kfxx5yAJGwjOxwPoZlWFeOVTQ5uN0rCqe/icMKkELcDBuBl5nS8y2PSR4+k&#10;xOmKa6rWuBFOE95sPO73WIiHvZfhbrNpuBPUD8/dO+K1fQneOueRJbLxzisPrwiMd27FeKNsgbve&#10;HXA4shtmRLdBpU8K0h39kGjtjhylB4rog8oC/VAaFID8AF9ks+qnaQlwgjhFo0K6kIV+OpSJ1rT4&#10;cHQhA3TKSmCShaAiKgAdk8LRJzcRQ8uyMIJVflSrPIypyMfYijxMaV+M6u4tsbh3JVYN6oANw7pi&#10;25je2Dt5IPbOGIiD84bj58XjcGLZRJxaMQWnlk3C/tnDsG1Cb2yf2BfbxvfEptHdsG54Jyzv3wbz&#10;uzVjlGMJAbSgF8HSpZkEovFtyBr8/sEtKLFyElFCcLbicZbQk2TQ1AsTL2Rebkg4Unndonw0Ugth&#10;2+AI9POKxAyvZOwgm57yb47rwVW4EdAal5RFuC4rwGVK2J9tU7HIPQE9/aJR7BeGBK9AhGgD4Ekp&#10;JWMRsXMmCKydpHVuxcBCmYM7QSGHkZEdjI3tYUmfY2vtCltLF1hbKtDF9Pfr24r8q03F/xhbtUmJ&#10;ovo3N0IZbpSDhk0V+FtTgoKAqNPYFno02LamjnCztEeAoxNyKJm6UirMaF2AKW1y0a95MqrSglkx&#10;A9AlIQy9mUQ9aCi7xhBAob7o7+eLef7ROBCQicteOXjsXoDXtiV40jQXv3yXiOOWrFj543C/1zI8&#10;LZ2Jp5FD8YwG+zb1/9Ws4bjUax7OztiMqxM240bxdNwIInN4tsF7z0rArZQAyKMpz8VzzxI8U5bi&#10;kawFztqWYrFFOrqbhqPAXIsUVqwstQdKgnzQKsIPXZIi0CdbzPhLQv+8FAwqTEcfJlQHHncbSr8O&#10;0YHoxMedEoLRNYW/JysKvfJi0K8wHkNKkjGyPAOT2xZhLplgSf92WDaoPZYN7oBVZIM1jOWs+Mv6&#10;Uqrxue2je2DfpH44OmsoTi0ai/NrpuHa5rm4uW0+7u9ajCf7VuDBriW4sXkWLqyaggsrJ+H0otE4&#10;Onsw9kzqjU3DO2Dj0A7YNKIzNjDWD++MtUM6YFGvCswjq0xoS4lVkkJvwijNREUqkzgmlH6Hko/M&#10;IRoAkgn+cIIiKzYcZamJEnt09AjEUNdgLNEk4XBUC5yOIoN7l+K2phnuKQpxU1GAnzQ5mOLFYqAM&#10;QDSVQgBlkUos60lA2DkpYGHlCBtrGRROaigca/ovzMycpLDhYwfKKgdrN1iYEyAmCqlp//N8E/kn&#10;8rA2Jf/vbt3+W7d/Jn397h4QzgYafEPZ9FfGdwRF3aZ2aEjjaW3uCC3NdaBchhAHG8Q4W6Ik0BWd&#10;U4PQrSAGbVMIinBfaT50+9AAtI8KQrvIQHQPCcDkkEjsCk7HDQLipSwLHy2z8bJJDi7/LQWnf0zF&#10;PXUnvCycgocF4/A0sA8e+vTEpbhBuNR+Dk5P2IiTC/fgVPUuHOffV/z64JFLa7JEId7RP3zwLMZH&#10;z2Z4QyP93LUc1xxLsdk4BSMa+KOykQfKbWj6tUHoHhmBgZkxGM6kHlmQiAnNMjCDlX1u+2ZYTM2/&#10;sm87rOjbHkt6VGJexzIs6NIcC7u0wNxOpZjWlnKlIgNjWqViYtscVuuWZID2WD+iKzaO7o6tE/pg&#10;97QB2DN9MH6aNQwH54zAfgJg39SB2MnKv3tiPxyaQUAsGItjC8fi9IrJuLJpHu7tWYYn+1fj6YHV&#10;EjAe7lmKR7uXM5bi4bZFuLVhDi4un4QTc0fg8PRB/IwhODRzGA5MH4afpg7m5/bH9vG9Mb9XK4xu&#10;lcmgTynPQh+Co21yBMqiQ9AsJgyF9HoFUaFII3MXJseiLC0RLRMT0Do0AhXuOvTyCMKCiGzsiivH&#10;2dg2uBlWhQehbfEgogPO+JdjjSYTveXBSLFTIZSG3odyU05faecoo5lWMPkd4Wgjh7OtK/cusCFD&#10;iGE/orlW7sT3OmrIGi4wMHaAWl/1Rb6JEHnY7b95/3Ntav7f26qNS4b89uDCDAPxjb49QeFIUDjg&#10;Wz6uQ+nUQM8G5uZO0u2oYnz9EevpgWi1nKxhijAXK0Qr7RHvJkO8QoYoRwfEEDiZahXaBARhYmQq&#10;tobl4qxXPh5T5jw3y8D9Rok4/V0M9n0XixPmBXga0hdv44dSPpEd/LrjXvpY3Bi8AVfnH8WZhYdw&#10;dtpu3CCLXIkfhHs0hS/tC/DKNR0vXJPwlr7kPfXvc8cCnCA9L2oSjG51qWGNFOhAMAxMTMT4ggzM&#10;IQCWdS7Gym4l2MgKvmt4FxxkUh2ZMRiHmbAHZwzCfpHU0wfgCBP70MzBTMJB0vP7pjL5xnVnle6A&#10;tazYG0Z2xQ4m+95pg3GAADi+ZALOrpmOC+tncj8D59bOxpXNC3Bj+2JcZ3Jf38oE37EUd3evxPXt&#10;S3Gdj2/vWYmHB9fj2ZFNeHp4A54eYhzcgOcH+Nz+NXi2bxUe71mO+/wMAY7LK6fj4gp+x4qZOL98&#10;On5ZOpVsMhHH542hNOuBRT2bMyit2pdgMhl8WHEq+uUlondeEjqkRaFdWgzZPAmd87PRJT+HPiQd&#10;VYnxKA4ORJGfHzr4hWBCYCK2xZbheFQrnI6swInwljiqK8J+bQHmemegg2cYMt29EaPSwUflAQ93&#10;NVTuHlITrYuDqzT/25U+QmargCNDrJKulNFw07tZWolBhQ6or2eNaEP/L/JOxDzmY21q/t/Z5hqV&#10;eP32oIoNo/E3PTuCwY7AcJBA8ZcmNviBwKinZwt96kRHOwU0pM5gjReSeTJjvbXS6hyelpbQ2thC&#10;Y2MPhYkFlKaWiLV3QU9NBNb65+OMuhg37fNx2zgDp+pFY9cPwVjzQyD2OeThfsogvCmeiMdxA3Ej&#10;sg9uFE3CrR7LcXHoZlwYsglXOi3HneIZeBDWFw9cWuClvBivFdkERAqBkYqXzmm4ZhqNg3rBmN1Q&#10;je76zuikUGNgfBRmUmsvor5fQk2+pn8FdgzviINje+A09fsvC0bj7JLxOLuCCb1qEhOZsmW9SOyp&#10;uL55Di6tn4ZLa6YwpuHKWj5PWXN22QScpBc4tmg8fcAU/LJqJi5unIdbu5bh/sF1eMDEvntgHe5x&#10;/+joVjw9sQPPT+7Cs1O7uN+DZ4znp/fh2endeHaCz9fG0+Pb8fzYNjz/eRteHN2CZ4c34un+dWSR&#10;tXjy0zo82ruKMms5Huxegfs7l+P21sW4umEeLqzm96+aTiYdi8ME8WGCeveYnlhH6ba4a3NUdyzB&#10;dEq88RU5GMeiMLwsH4NLCtC3IBtds8gmSXEoj49EZngAUr080FLjjQnBSVgfno/dESXYE1yEvZ7Z&#10;2OuRhfWhhRgXlo5WHgFIUXoixssbYb5+CKBf9Fdr4evqKYUPQywC7cUQN5/xkIt5GyrJX4gcqtfU&#10;Cj8SGKWGUV/kn4jZhkW62hT9P7+RrnZ/fjBDjLLpIRzwXVN7fEtQCHCI+F7PHj8aOKAuQdFQX3gL&#10;KzRpZEzTbUfD5ceTGYU4nhw/JxeoSaEKgsLNxgFhBERb10As0qTjuGs+7towjDJx/IdwrP6LDsvr&#10;B2GfbQZuh3fF+4ppeNdyGp7FDsKr6GF4mTYe12KG4FbSKNyOHYK7gT3w0KMKT+zINPbpeOaRg4ee&#10;GXikzcBDZRrOkN22NtVgobUXZgVEorooF8vblWMTtf5WGtPtg9tgx9gu2DW5Fw5NG4jziwmExWNx&#10;Zglj5UQJDBc3zsSVrdW4soVg2DgLVzbOxuUNs3CJcZlV+srGaml/iftLBMHFTfNxlRX/xu5VuM3k&#10;fUAAPDu9By/PH8Dby0fx9tpxvLt+Eu9vnsHHW7/g4+2z+HCTceMXvL9xmnGSr5+oed/VY3h35Sje&#10;XTyMN/z/d+f34+3ZvXh9aideHRcg2YxnRzfh+RHuySSP9qyQ4v7uZWQfssjWhbiybiYuLJ/M3zYB&#10;5+ePxUlKrKNTBmIXpd0aGvWllFdLelVidvsWmNiiCKOa5WMg2bNTWhxaJUWiID6E3iMAzSPD0SUw&#10;HCO1EZjtEYMV7vHY5BKPLa4J2BZWiMWxBejlRY8id0eyhwaxPj6I8PJChJbs4eWLCA8ChRHhFYAw&#10;70AEevjAS9xvQ6aGPaWVqakTGhvYoj7jR8ZQoy/HSDEv99Sm6P/Zrdq4uO3nByJCo+9NQDjg+8b2&#10;+KGJHcNWinoGoknWmb7CHg0NHKUx9Y2aWEK/qSVk1JDROn/Ee/si1M0DXnaO8LJ1RLxMRQMXgrma&#10;ZBymxLlmnYa7Bsk4XScEG/5JjaXfeWK7dRKuqFvijroNHvh3xevIwUDoUCB8JBAyCHcUFXjg1grP&#10;NC3xlF7hmTwLb+wFKyTjoSoFV9zi8IsiCvusfLHFxht7w9NwqKINDvfvjn1DumHXgHbYN5Axksww&#10;tSeOzh2Co/OH4xS1+dm5o3CGkuM0De+ZpQTFCrLB2pk0udT4O5dIFfn+zmV4uIvJt28NHrFa39+/&#10;HvcodR4wOR8d34onx7az6u9k7MbT03vx7OwBvL58DB8EAO6ex4d7F/DhwSXg0VXGdcY1fHh4Fe/v&#10;X8GH+xeABxfw8f45fLjzC+MMwPh48wQ+XD+Gj9eP4uPVI3h/iQA7T3Cc2YmXp3fg5clteHNsM14d&#10;Wovn+1fx2FbSkwhJRim2bSFub56P2xvm4v56Gvjl03B58UScnjUcByjz9lP+7Zncn2a9C5b1bI0F&#10;7csxoUU+eouOxIJk9CjLRS/R856Xhe5x8RgYFIVx2nDMkQdhqa0/VtkFYo1HPBYHp2GEXzRaummR&#10;QemUpNMhzttbyoE4Lx9EqsQCCZ4I5T5ApYGnzAUqBzlllbgpJ9nCQi7N+25kKHLLDhoDzy/yUES1&#10;cWnb2lT9P7PN1S+z5pd+/Pwgygzi8H0TR/xAQIiWpjqNraX9jwRFXTJFIxMFGhnJpemIpuZKegux&#10;kBaNlejVVrgiQqVGpKsSoQ5OSHRwQXu3AMzzTsURXS6uyVNxySwKh+p4Y90/uWDNNx7Yb5aA6x4t&#10;8ELTltW/DE9syvFGUYWXNM+v1W3xUdcWz1wLKZUy8Iqf8dyT3sE9Ee9ckvBCmYSLylhss/XGHCNH&#10;zFd44qfcQvzSpyeOD+uDnwZ1xp7+7bB3YHscZpU8NXsIk38ETjDOLRuH6zS4FwmKS6Ki0gecJygu&#10;U4Lc374Ez39agxes+k/3rsXTfdwf2IjnR7cxGffgxS/78OLcfry6fAjvrv2M91eP4+O1E0zgUzWV&#10;n4zw4c45fCQYPj64jA8Ew/vH1xjX8f7RTSnePbmFD09u8LXLBMklguYi3t05yyCQ7p1lcH/nNJlF&#10;fO5RfsdhvL9yEB8ukz0u/oQ35/bg3ZkdeH9iM94e24hXx+g/fl6HFz8LP8Jjpg95Sp/ygux1n0x2&#10;Z90c3FwzE1dXTsM1SsBflk7AseqR2DdpALYO6YrlfdpiRq82mNC9AqM7NMfwimIMyM9Az+Q49IuL&#10;w7jIBMz2icZClxAstQvAMscwLNckYW5gKvqTLYopmcSat+m+PtLcmRiNFpFqDaJUXtx70Yy7Q2lL&#10;OW1lC6UdTbidOyzEPTP07dCYUY9K5Iemtig3/HIRBCk/mae1Kfvvv801Kl3y+QFMNi5E06au+LZx&#10;DTvUpYeoQxaoQ81X19AedZl4Dc0IClM5TCyVcHRQw8FaDnsTG/5YeglWgkBGnLMcSTZOKOXrk71S&#10;cMCnCGfds3DaLgprG7hj5jcOWPatJ3V/Em7LW+K5W2u8k7fAOxrmt7J8vHLLxV0FX/NIxBO/NDzU&#10;JeCOWzieeETjiTIaD12i8UCdiOPKcMwwV6CrvjF6uDhhTm4SdvRog+19q7CBEmHrwCrsH90NJ6YN&#10;wCV6houUSZeWjcfNtUwMeoIryydSYowhIMbi3PLxlB3TyA6LyAar8egAWYFs8PTnLXhxajdentmH&#10;l2cP4tX5w3h98QglzjG8JxDe3zhFRqAUEpKIrPCeQHh/TyT5Zbx/KABRC4ba+PD4JoOAEPH0Bj7y&#10;uY9PrkrA+SjeT0b5eJ//LwB1jyxzVzAIQXbzFD7eEAAhe1wle1w6hA8X9+Pdhb14d3Y33pA9Xp8g&#10;aH/ejOc06s8Pr8erIxvxknsBECGxHu9aikeUWI9o9h9SZt2h+b+0ahZOLZ2CA3PHYPPkgVgxohsW&#10;9G2L6R3LpD6WoaXp6JediMFJCRgbkYDJuhjMdI7Acsso7LBLwT7PAizzzURPn1AU+3qjJIAymt4y&#10;ykdMUlIj2s0L8WpfBBIcGuaGG/NCxgIq+i8MjRzQmFK8EUPcn+9H5pt+U5mUh5/npcjT2pT9993E&#10;nfi/+GJGiH4AZZMTvqd0+pHIFd7hRxohAYr6BIXQfXVptBvysVgPSO6ohIutDK6WNlA7OEJNMIi7&#10;koY4ypBt74YBihCsVaXhhCIDh6wisaqJGuP/Zocx38qxySQOF+yLccexBE+c8mmWc/HCJQUvVMl4&#10;QSA91MbikU88Hgcl4a53DO4SAM9VCbgni8F5xjZFKL2PEyr0zdFd64H5NNHLaSSrW2VKt+Ja1b0M&#10;u0d0wrFp/XFl6ThcXT4Bl8kO12iirwnvsHAkjs8ajJ9nDsSJecMpmabiwS4mzE/U56KfgEb5+cnt&#10;eE1N//rCQby5cJj+4OeauHqCDEGPQFb4cJOS5zYTVySwSGQm9kcm+IeHV5jwlEmfA0IwA8Hw8clt&#10;KfDkZm0QGHyv9H7BKuJ/CaqP9y8CDAEOkEVw6zQggHGN0uzKEbwlKN5c3EffwThHcJzZhTcnthMY&#10;BDIB8eJnwW41AHl6iCxyYDVe/rQKL/eSQQRIKAtvCWBQZp0kgxyoHoUtE/piOZl1TvfmmNSuAAOL&#10;EtE1JQKdwoPQjb6gj9If/U21mNXEX1oa6IRDJo54FWB2aCq6RUai2M8LKT5qBOhc4eVJxUCvEeXp&#10;A38yh1rpAhdHBzha20l3dTUwtIMec6sJ/alYlrOuAAaleajBV1qj/r079WZZNv+R6Lv5+Zd2MEyW&#10;zPXf9GiwKZN+ICh+bGpDxhCgsKlZMpEHXa+xJZrwh4g7dGpkrvBRyOHv7AA/uSM8ZASGuA2unQta&#10;OPtjgWsy9jsl46hxCDY30mDKt44EhAJr7VJx2a89bqtb4a5LLn0CJZEEhDjc1RIA2mjc84zBIzLE&#10;M/G8exIeKxJxW5aIg7bhmGXqibYG9sg1s0WviBgs79oBG/u0w8K2+VjSoRAb+lViz6guOM6Ev7B4&#10;NM4tGomT1YMlUFxdPQkn5gzCwWm9cWhqXxyfMxRX107Hre0L8JBgeHZkPV7QJ7w+s5sy5QAly1Em&#10;4N/l0Qcyw/sbZ6SoAcRZvJekEhOYySz5htoE/xwUEiAYHymbJEA8vVMbtxg3aoBRCw7BLh9FCOl1&#10;l8xDtvgovuM2JVUtMD4QGO8uHa45Rsqp9+cZZympTu/CWwLj9bGteEnPIYDx4kgNMF4cXEP/sVoC&#10;xLNdy/CEzHFHNBFvmY+La2fj2IJx2DmpP5b3r8KMdkUYWSZunBmFzkmhqAzyQXOlGpX27mit54w+&#10;DVyxwDQUBxxTcUKbj/WReRgWFY8inQYxnnL4qh3h4yGj4dYg1d8fiQH+iPbzQYi3Bl4qd8idXKWb&#10;/luaOcGUIfosRONNHSqUH+ljOzIfP89Pmu5bIm9rU/jffvvapCErPXcCwl5qZfqWyf+dQC0fN6Ch&#10;bmosg6GpAsamMhjTGNmYM/llSkR4aqRb46b7uCFG5QRfB2t4W9gj1toTA2Rx2OmYjROm8ThYX4dV&#10;f1Vg6r/IsM4oBjd8u+JpaG/c9GyGe15ZBEAc7gkweMXiFsFwWxOLuzTmj9TpUhPrY6sk3KIZ320e&#10;ilH6bsirZ4QUslPvnAysGzMEe6ePwo7RPXB4Sj8cITMcp3c4t2gMzi4ajRM01afmD8NZguMyGeIs&#10;pdKhGQNwnOxwZfVUJsV8PGeyiEr6jMnz+uQOVl0m2EXqdwJCJCAIBtxkMgrjzJBajiiZPgqGYLK+&#10;p2wSkgc0zwIQUjDB8YSJLSTS05tS4JkAwCcw1Aaf+yji03vIHB8fC0apkVYQzEM59pHg+HiH3yOk&#10;mvAs108SGD/jg/Aa9BkfLvyED2f34v0ZAuPUzl/jLX/P6xMEOQHymuzxipLw1U9kDLLFk11L8GDH&#10;QtzbsYiMMQ8XV07H0dkjsHloZ8wj645sloyemRHomBCEyhBftPTyQmt3HVrZq1Gi74wuph5Y4BKH&#10;bdpMbI8sxKyIZLQL9EeSpwui3WVI1ChRQI9RHhQs3cW2KDQYmcEBiPX1RbCXmPutk5pnxRgpC3Nn&#10;SU6Ju7nWZ2F2NFB/kZ9S/HtNShJoqzYqffr5lyUZhNYCwlaKT6AQrU16Zq4wtlRRLrlLvZC2FjK4&#10;00CHaTylZRg7ZMWjY0YEikM8EGxvhggTO1RYB2OBcy6OmuXgZP0o7KKhXvvPrthSLwinLHJwx7kl&#10;brs1wxV1Fm7qUimPEvBAm4yn2mz6hhw8VObiiaIQj+wKcFc/HWebJGBdoyD0/M4eqQREvocbhrco&#10;wIqRPbFqVA8s7t8GOyb2xrF5I6RhE2JYxPUNM3Fp9RRcXjOVXmE6rm+chZtbaDa3zJWaL58cXC21&#10;3rylRBLV9Q2r7Bsm1ctf9uI1QfHu8mGC4SQ+UsuDrCDAgFsEgQAC4z0T9MMdSpu7Qv8zaYXceVTL&#10;FAQDyAoSCwggfB6/AcUnMPwaZBFJYkmg4Gc84v7BFTLGRX4nWUkwE49F8jI3CdgbZLFaj/GRbCEB&#10;45c9NSHYTjDHqe14c3wL3tJvvDm8EW8OrsVreqZne5YQGIsooxbjwbYFuL1uNs4vGo+943phZe9W&#10;mNU+H0OLeH0TAtAqVIfm/t4o99ShmYsWucyFfD0ndDZ0w1T7EGyi7F3nlYyBYrYg2SFbo0KxjxaV&#10;weJ2aKFoFhaCoohgZIX5I95XhzCtmOrqScntBmdbBazFffpMmW/Ct7IQ19d3RJph2BegEHn778IW&#10;v2WJicYFdP2OlE72+Jb09Td9G/ytiTUllB3qGTlLoNA3ZRg6w5KmVmYtg49ciSQ/Hdqkx2NoZR76&#10;FSegNNwDoY5mSLWRY4hrKja7taRsysfBv0Vg+/+nxaE6obhulY8bFjTRtrm4o8zGDY9U3FAl4Z4q&#10;lUDIxgPnHNyzzcEDm2I8Mm+Ga0Yl2Nc4A9N+CEKzf7ZD5PdGSHaSoWtOIiZ1KMW0ziVY1KclNo/t&#10;iiMLRuLU8km4INro182gTp6JWzsXSE2Ud1kRH+1ficei+fLYJklmvKcG/3BhP95fYJW9eIjVlgb6&#10;/EE8Ob0Xz38hU1w9xoQ7LfUviMosElEwg5AyH+5cqPEPBMTHe0L7EwwSSwj5UxMQVf8ZZdJzJv8L&#10;htiLv38DCokZfgXE56DgYwZEPOJnCmCQjUSLVs13C0l1hkAlaGm+QY8hAUP8nnP7JFC8+4WgEEET&#10;/ubkNsqqrTXAICO+ER7jp2V4vncJnu9mEBhPts7HnTXTcWbOSOwY2QULOhdhUkUm+udEoyrSh0mu&#10;RoGnGoXuGpSSLUqbOKPkGwv0qqvAIsNAbHCIxTh1JFqpdSj01pEdAlARGYqK6HBpSH1BVAgyQgOQ&#10;4OeNIHd36Gi8lWJIiHmN+hCgMKBfbdjUjlLdngbcScrPz/P135wtvsYS8QYhNV7iEyjoF/7a1Foa&#10;0lHXSIYGhmJhAic0bGIDYwM7/gAHeMtdkBnijy6F6RhQnoXWiX6IV1khwNYQBe5azIhphS2hnbDR&#10;PBfr/jkUe/57CK40TsNDy0LctcnCA5ds3HZJwm1lIu67pOO+Qxbu2mfjjk0ubprl4ophPs40ycfG&#10;BunoTzDF/JM93H8wh5eVE8ojI8gSvFhtijC7cyk20kwfmEWJtGIyfuEFFXFhw2wCYjHu7luOO3uW&#10;4d6+lXh0aD2eHd+Gl6d349VZGlPRenO1pjlVhDDQz345gAfHd+PxqX14ffEo3lM2vRPNrAIUIiiV&#10;hMYXzPD3EKAgMzxgPCQYRHWXfEJtSMBgPPsEAj4W8bg2auXSp/hQ22T7UQLGJ8YQfRtXfzXfUiuX&#10;aO26RVDcPFnLFj8Dl8kYBPjHc/sJhr14Q+P99uxuAmQ33p6mlDq1De9qgfH6cA0oXu5bjOe7FuMl&#10;JdQLguLhulm4IpprZw3GpqH0aV1KMLUyBwNz4sgW3sjRKpHu6oLmDh5oZ6BCxV/t0PmfHTDpOzUW&#10;6wdjlmMEesh9ke3mjmRfLfKCvCmb/JEfFojcsABkB/shPcAPCZRV4pbIajsn5pQtbMzsYUFvYWhI&#10;CUXVIiRUPbJFClXM5/n6b84Wv2MJo08sUQOK7wiK7/SsCAqyBQ/sO4JB9Fn82NgeDRpbERS2EigC&#10;lO7IjQwjUySgeXwwkrUyhDqYIM3VGe0jYjGrRQ/Mz+yGiQ6ZmP9DFI7+QJPcNBsPCZJHztm465qG&#10;+/JkPFNk4IF9Dv1CHm7Y5eCyTTrOmGZgn2E6Fugnoc33Onj9sw2sf7SAnYk9QnV+0t2OumYlYnBR&#10;OmZ0aIYto/vgKA3i8aXjcYYe4SyZ4vq2hXj400rc27uCoFhBcKzG/QPr8PTYNrw4vQevzh3A20tH&#10;8Y7mWST922snpXh5icA4fxjPLxyR/pYY4lO/g/ASvwHFx/s1LPHhvkjY34DiV7nExP+VFWoAIZId&#10;j0QIFuD7hQfh/34kI3z4g/gcFMLDCFBIxlt4Hf6Gj6KvhMD+cJEeQ/SEC+CTDd+KVqlze/CWAHl3&#10;mlJRMAZB8YqgePrTYjzbuwAvdy3EC3qrZxvn4sHaGbixaiIuLB2DE9VDsHN0F6zqXYE57UswKC8J&#10;ZZRRKW4ylLt6oZO9H7o0VKH331ww8C9yjPtRg4XGoRhvFYhCyqI4tRIpnm7I0qqR5+2FIoKhICAA&#10;uYys0FAyRgD8ad5lVg6wMrUlUzigqWAKfZpuKpMGjIaU8L9li2rjkm61Kf2/ty2zqfqBDv4PWEK0&#10;OokhHQIUgiW4J0r/pudMKeWAHxrTcFNSGRvawIX6L4yGK5WGKS3IFwk6NaJUciTKnVHl6Y+BsdmY&#10;3Ko7xmW0xUhFOpYYJeMX/Sw8JAM8cczFQ0UObjun45FtBp5b5eGudQEeqirwJrQzziqysd44EpNZ&#10;cUrqqeD5nQ1sG1hBaadEpE8wCuPj0TwpGm1TozGhdSlWDe6B7eMHYc+0ITgkeqdXT8a1TdW4RX18&#10;k1XvOs3j3Z3L8ICgeLh/LZ4JUJzZS6Y4JPU1iKZVkfxvrhIU1ymVCIC3tSARYBHS6S2BIwFCkk81&#10;fREf7tFLEBCgpMEDkaxM2oeiojPJJRD8Pb5saWJ8YggBCgEiAYpHBEVtfBTgkADCz/ssJOAIzyL1&#10;Y4g+DCHjGOK4hL/gb/lAUHy8dISykHKQwHhP8y3i3XmCg4zxlqAQbCFA8VJIyQNLyRaL8HInQbGl&#10;Go/XzsSdVZNxdeVEXFo2FqfnD8PR6f2xc0RnrOndGtNaF6BjchgyPBQoVqjRxd4XAxprMPyvSgz6&#10;/2QY+Y0SixsFYpZpANo4a5DuoUKGpztDhSydJ7J8vJBEcMRpNYj19qHh9kOwhxaudnJYGtvBkEVX&#10;6rMQTEFA1GPUZaQYfekt5hqVPBH5XJva/+tbtXGzbp9/8Jcs4UBzbY/vaa6loJ8QoPjWQE6AOOFH&#10;vl6f7GFq4gB3Z3eEe/sixscHkfxxERoPRHh6IF3piZ5uYZgcVYjJee0wMqQIE22TsMkwEVeM6Bns&#10;MnBPmUHJRC9hn4t7/P6HTQpxxYTA0FXhcWQn7JCnYKSBDvk/OkLzrTnczRTQOXsikJ8dp/JAnr8O&#10;rWKDMKg0FQt4kVYN6YK1I7pj5+T+ODpniNSydIN+QvTYXlgueqenSa0qd0WH1U+r8eznLXhF4/nq&#10;7E949anfgUlfA4gzEijeXDtFkJyQQoxHkjrNROLVggKiaVRoetHaJEDxUDSdioov/IBghs8A8Nv4&#10;JJsklhBRCwjhR0QIky4B5VOI12tDAoV4XYBR9F/U+Aqp45DHLTUZX2EIYBDwkk+6SON9UfgmwRo1&#10;PeCCLYTpFkzx8tByvNhHUGxfgOeb5+Dh2um4QUBcXTkel1eMwy+LhuHErP44NqUffhrdA8u6tUTf&#10;nBgU6JQotHFGT3MtJjTRYepfVZj8T26Y8hcVFjb0x2zrUHRXB6J5oD+9ph+KGYU02OJuSnHeHghR&#10;uyHA1RUhHhoEeejgIVfBlkZbn6BowDyr08SeuclgDv5o6IRGlPFineLP8/d/my2W2eT9IND1+Yd+&#10;wRK18V0TgqExWaIJgcED+sFIjh8MZfhRz5HoteVB28CSNKewdYbGmQnrooQvpZSPwh0xNkr0tg9G&#10;tS4Hs3wLMNkqDquaxuK4YQruW2XgqSoX17TpOCdPxwXzHNw1KMNj/UqcNsjFDotkLLeMxsAGKuT9&#10;YIuA7y0QZqlCTmAiMnwikKzxQaanJyp4cnulhGFEcSJmdSzE0gEV2DC6M/ZN74efZw3E6bnDcG7R&#10;aBya2g+7aL5PzRuOW5RTd8kaj+gtXhzeiNenduA1TegbGtJ3l48w8Y/jtWAMwQwSMBi1bCEG6uG2&#10;aHkSwy0oU2pBAYIClDI1iSxYQoCCSf7kD4Dwq2Ti+8R7fw3+rwQsATB+lvT4CpmBewGAx+Lza4Pg&#10;k/pBPoFCHEMtU9Q00X5ii2P4QGn4kTLqw2X6i8sHyR6iyXYfvcYefPhFNNVuw5ufNxIYq/DypyX0&#10;EwTF1rl4JBonVk3ClZXjcHnVOFxaPhpXlozClQWjcHzyAGwe1AnjW2Wj1NsNBYaWGGSixRyDQMz9&#10;1hML/9kDc/7igZl6/pjmHo+hkcnokpKA1qlRaJYYSqMdggL6iswgPyR602gr3RDIQhdAUIhlOeUO&#10;bjBh0W3IPKtLP1GHOScmtX3Px2I51hSj3yz1/7/LFtVGzSo+/8C/tzh9CYq/0vX/lQf1PU32jwaO&#10;EnXVpaarw9fqNLJBfZrtBo0toadvTVPkCHui25Hm19ncCRH6Moww8Mcq/ShsbRyPnX+LwC91k3HN&#10;MA037TNxV1uIs6oMnLPPwHVjGupGhbiqX4Z91qWYZJmAdmYBiKnrAK9vTRFiqiAIQpDjG44UD5o7&#10;Hz9UxEWjX2EGRpSLYc95BEQbbJ/UC/tm9sOh2YNwkvLp3GJB+SMJiG7YNrITQTECtzbMwr1aUIjh&#10;Dy/FUAjRBHuBZvTKEby58jPZgaC4UeMvhIf4SOb4QMYQ8Z7gEE2yIvGkZlkBCvoK0dMMSUKJhBXA&#10;+FTVmeyfWo2klqPa56X3CBCQWWjMP9y7ymCS3yUgxOeJfgghy0SLlvhc0aIlQCL20mMBHIYYQEiG&#10;kI5DAoUw3AQGj/k9QfFeDD8hKN5TRn28dFgCxEf+1o+itY2G+z0N95uTW8kWm/D66Fq8OrACz3eT&#10;SbfMxb3103GTfuLKstG4vGwErq8chdtrxuMGWeNM9TDsHNMd09sWoDLQE4UsjgMsfbDIMhIr6wRg&#10;7b/4YulfvDGVTDHWJRZdfaJRHhYhNdunBHsjOdAL6WSKrABfpPmIxba1NNqeCHDTwEephVoaOesC&#10;QyNK9abW0lioH5mPQqX8QFAI0/07b8G8rk3x//mNH3Dg8w/7Gkt8AsU3kq8Q1CUOxAn1GfX4mqC0&#10;eny+XlPqPkNHGJs5wVwEDbCNkQNCGjlirF4AdjSKxYnvE3DhL3G4UycFd/RTcc0mBRflqTjpkIhL&#10;Fqm4pZeFq/WycVqvEEvsCtHaKgq+DRRwqmMFNZkpzNkLieoApGp5Ev380So+Fr2L8jC6dTmmdK7E&#10;zK4VWNC3DdYM64SdE3vh0JxBODJnKE4tHI2zi8fgJMEgwHGDpvEuK+CdrfOkWWzPRK8upcPzU5RQ&#10;TJS3lw/jFdniDdmiBhRiLNPJmp5rwRT0GiIEOCSg1AJDNM1C9FOITjsmck0LFCu8lLyfqnptSAzw&#10;9/hQ+z7pf+7UAuL2ecanRCc4RNwl6ETQ0EP0lkshAMH33hWMJQBKQAjDLXrWBaAFKMgUfweFGB91&#10;EB9E/8W5ffhwhr7iFEHBwvBJQr04sBJP9yzGA56nextnEASTCIKxuEZQ3Fg5EnfXjcP11eN4XsXg&#10;wT6Y16UM3WMC0cJOgQE2flhgFoHVP/hjyzdBWPddCCY28EV3Cx/k2KkQI+baKBU0084IpumO0WmQ&#10;pPNCvKcXgoXKcHKhPFZCS3+ilqshd3SHhaUMTQzEPAsho2ylgixklGCNxN+2RBmXHqxN8f+5Tbpb&#10;6WcfJEJPT8y5/j0o/t6jLeZOEKU8kLpNnRgOUjQwcEZjY3FzQDmMLORSu7KpMUFh4oRgPTkGkzrX&#10;NozCob9F4+r3KXjYMB0PDQgMq2RcoDw6bhyO83qxuFE/FRd+TMfOeqno0zQCfvVdYPY3c1jUt4er&#10;lRru1kooLRyhc5AhUq1CbrA/msdEoFNavMQWQ0szMb4yDwt7VWLd0I5YP7wjdvGCHZgxkMAYhYv0&#10;E8Jb3Nk0BzeFJNhcjQcEhei1fn5MgGInXjJJ3lB3vxZjiAiKT4CoAYUAAv+uBcWn+MQkv7ZGMd7X&#10;duS9F30XUr/Fpb/vRQsVH39tLzr+BKgkIAhZdoteRfSSf9Zb/nnUAIbvu00w1Eq6D0LWSX6iFhBk&#10;iXf0FAIQ7yWW+Dso3kmderVNsyd3SH0Wr4+sx6tD9Fo8N48poR7QV9xdPw1310zE7dVjcGftOCmu&#10;rxiNC4tG4fC0AVjdvwpj81PR0dUTAyx0WMhruuGHIGz9WwjW1gvHWP0AVJhokGDtiiBKbD+5HN5y&#10;GQKUroikBI6jwY7T+SLEzQPeBITa0QXujmIouRJOlFCW1i7Qp4yqry8GozIHWYyFhBJTGQyYt7/N&#10;5f+lu7FSe438/EOqaHy/CgjGt6IFitJJdNyJ+0yIgYFCZon4nsbnR6H1yBINjYX5sUdTfVupxcCS&#10;oAjUd8UAkxAsbhiB3d/H4FqDDDxqmIa7jeNw3SwGZ83D8LNBEE7VD8WlOok4WicV0/8ahqRvXGBC&#10;D1H3RwvUq2+NpqwOTRqYwrixMdztyEDuSulOqmneaqR7KVEcqEW7+BD0yYqVxubM7FiCpf0qpRUv&#10;9ovBfbx4F8Sgv/UzpF7tq+um/wqKJwfX0Gxvlgb6vaSveE1QiAk9H64dl0AgwPAJEDWgqOnD+MQW&#10;n0AhNdV+BoyaUbK1CUyASNVcDMn4fC/k0SeZJPbifSL4/5D6G8hAUtSy0e+Cz4vm1xuih10c6/Ga&#10;EH0t/A3vL9ewgwCDaJYVgAABIaQTfu3p/jsoappm6bEOr6HZXo4nOxfhoZBQZIu7ayfhzppxuEdA&#10;3F49GteWj8TlpaNwcs4QbB/VBfOrSjAoIBSDbHyxoGkQtvwYhO0/hGOtfhzGWEehxFKLCFtX+MoU&#10;8GboZHL4yF0Q6KZGiMYbYV6+CBCjZp3dpAGlYtqBlblY7cMZZpZyGLDYNjIUk9mYc8JwMw/FSjIC&#10;GG0Nv7zxZLVRyajaVP/Xb6SYB59/iJe+91cBIULIpu/1BSAIDKk1igdTa3i+Fe8hWASD/MD3iSHl&#10;DZtYw4DAsDZjJTB2Q2eTQMwyisYe00xc0svEvboJuNk4CmeMQ3DcIhiHTYNxpEEIDv8QjaU/RqPq&#10;Gy1U/2KDpvXpVcR3ERQ/1DNHg4bGMDMyhdLejifVHuFuTgh1tkC6VoEWEb7okRGNUS2yML1jKRb1&#10;q8JaXqgdNNdHCYgzy8dLoBCAuCGGdmyahbvb5+H+7iV4dGAVnopRo8e34gWT49X5fXgrquk1MZlH&#10;JFpN1ICkBhDSEHFRhUVQUokxR2KIRU2IWXPCbxAYIqFFhWdIUuh/EKIlSwqR5ASb1NcggVIMEeff&#10;BIcIiQmkEK/z+KRjo5m+ShBcEeOeDktDUsRYrfcXRAhTLXwE9wIMnw39EIB4c4osIZhCmG2ei5eH&#10;V+P53mVkioVkimrc3TCdgJiIO6vH4u6qMZRSIwgK+ovlY3B2/jDsGd8NK7qUY3RUHAZZ+2JOPW9s&#10;/TEYOxpGY7V5EobL45Blp4O/vStU9s5Q2jrCjaG2k0HjqIRK3LtboYIr2UFmI4MDAWFpYgsjQysY&#10;GdvByNSRoBB3YpVJ9+yuI4DBYixao0Q+igX5Ps9nkd+1qf6v26oNm6V+/gHjjfK/CoZPIZplBUN8&#10;S8oSqBSrd4j49lOQRQQovqcR+qERk7eJBeWTA3+YC/wt1Ki0CUO1Wx6Oe7fFeat83K4fj6sNw3HU&#10;yA/7zP2xzyIEOw3CsLRuCLr+oEPgtzKYfWuJpo3tpB7M7xtYoWFTK5iZ2UJBlvCSOSLI1RFJXi7I&#10;8XNH8zAvVImbu6SFYVBRIoaXp2JqxyKsHNYBu8Ugv6Vj8cuKCTgnmhXXTpfYQgLFtrm4v3MBHu5d&#10;jscH1xIYm35lizcXmTysttI8hdrqKyUd4xMoaoBR87fEIEJqCXAwgUVz6K/BSl5T6f8eNUzw95Be&#10;Z4j3iqovjcAVn8u9FLUsJTyMMPg1zFALCHF8vwLiEFmhNsRIWYLg/fn9NSEGNIqhHgxJNgkvIRoX&#10;RMsbf7cYXi7k06vDayVP8UwUjO3z8YBy8z7N9q+gYNwkIK4tHYarZIuz84dg/8SeWNurApOSUzBK&#10;EYZlhmHYrx+PHUaJWGibiJ4u0UiUeUktkkonOZyt7SCzpCy2lsHFxgW2tgpYWjnDkvLYysIB1lbC&#10;m4ph5FQJBjbQMxK3LHaAnqlMGowq2KLOZ6AQUuq3CzVXmzRLrU35//FG6fTFfelyDCK/CoZfgwdQ&#10;4ylqQCGxw2chQCEWLqhLI1RfzwompDlHGyXkVq7wsfJAM7c4LIxui1MR3XHCPBvXG8bhQv0gHDMN&#10;xB6CYqN5AOYbBaFHHS1C/kqz/p0l6tcxR516ZqhbnxKqjgmakCVkNk5SB2FOZDAq02PQs4AXoLIA&#10;U9qXMIoxoU0upnQsxLy+LbB2TBfsmjkAh2msTy2tWXjgwurJuMS4smYKPQUv8pY5uLdtnrSW0uP9&#10;1NBHN+IFzeYrMRSCSSSGYAtggElXMyq2JvneS7PqfpYkltjXSComrYhPyVu7/0fxuST7bby7KCQP&#10;QzSlXiY7cf+xFhyf/580vkkAV4yMJUN8IBg+kiHEmCcItqMUFGO5pHFPBMJbAl4a/ySGepAZJCDU&#10;7l8dIyB+3oQXBwmIn8QQ8kV4JM4PmfX+uqkEwwTcXTkat1eMIiiG4waBcWXpcPwydxAOTuolgWJi&#10;SgpGKsOx2CgUWxuGYY1xDKY6xKGVPBjhck+aZ7KBswvzwxH2lEaihdLJSgELegZDPhaLFhib2MPE&#10;zBFG0tBxewLCTgp9cQ89SvIGBsw1FmkxJfp7EbVFO9cw8gtQiDyvTfl/vM01KTb94h8ZtnqqL5L8&#10;fzbEAX3XxIp6z166rZNSoYXWxQsedu4IdvBCu4h8rM7uhcM+bXBEPxln60bgXMNg/GwUgG0m/phv&#10;7IcujVQI/astTP5igu/qmOHbBow6Bqj7gwEM65tASUpNCY1A29xs9BQT6pvnERBFmNy+GaZ2KMWM&#10;TqVY2Lc11lEybZ7UA9un9cZP1YNwlKA4uXAMTi0ajV/IGJfIFpfFaNk1U2vM9qbZlFE0k9TPj2m4&#10;n4peXcqJ12IIhKi0wpiKBBMjTq/RZ3AvMQjBIS0k8GuI4dq1IZK3lj3+UXzyKjUVvybRP7HQWzGk&#10;RMTFo1K8u0QgihYk+piapuGa934QbCXAKY5ByKValpCMtCSVappehVz6SGBIrU0CFGL4OIEgtTaJ&#10;30yWfHV4o9Sj/XQffdbuBWQJMunm2bjPAnJv7RTcW1ULiuWjcINguLpkGC4uHIITM/pgz9jOWNGt&#10;HGOTkzDQNQjTm/pg8Y/emNzIF91MfJBqo4Gfswqecne4OMhha2FHeWQNO1MHaf0nYwu5dKvhhoZ2&#10;zCMb6c6q4gaS4kaS4tbD+iy0huYyGDCa8O/6ohA3/Xunslg8w17f/Yu8loL5Xpv6f7wRPR0//6fe&#10;RulfTfQvQ/RdfB6fnq9Z1eNHIvcHMcmINGdHhtCwIng7e8Cb6E9w9sbolNbYldUXR+TNcEZPgCIS&#10;JxsEY1cTXywy8EJffRWifrSB2d9M8MMPpvhrfUt829AcdRuawNzACl5ObkgLjkDzlFS0y0pDl5w0&#10;9M5PRZ/8ZAwrzcD41gWY3qEEc7uXY0m/CsqmNlg/pgO2T+qOPZP74MhsXrh5w3F20RhcXDYel5ZN&#10;wNWVk3GTZvv2BsqorfMlb/FYzF9mcrwUlVOYTzEUQiSW6OwiMD5cFSHYQwCkhikkthDxCRACMBIo&#10;/p70nxL/i5BkEmWV5BlqWoneMunfMPmlQYcCBAwBBhFvpRBAFICqbVUSAOL/iPFabwleEe+kHuuD&#10;0mof784J2SSAIaRT7QjZ2ubXtzTUYi7FK/qH14fXEwyiGVZMNlqBp3sWkCWq8WDLbNzbMENiifur&#10;J+HeynEExRgJGLcom4R8Oj+fhWdqT+wY2R5LuzTDsMR4dJf5YkwTLWbW1WJQYy3KDFUIs6C5Fs2s&#10;NNFK+ggbgsKCctjOUgY7WzeYWCvRxMwZdfVtfo0GVB6NBSjoJfQJBAN6VGNKckMLFz7vLM3rEaCQ&#10;Gn8IChEinz/Pb5Hvtan/xxsNyI7P/ynCIPCzJP96/JW+QawEKJbIrIlaYEiSyhZ1aKrrUTaJJRDl&#10;9m7QOqrgZaOAD+kwz8EXCyIqsd+nCscNs3Cxfgou1o3G8UahWKPngyF67kiikbb63hDf/miM7xpa&#10;o2FjexgbO8GZpszPzQvRnr5I8Q9CTlgo8kMCpZu+FPhrUBLkifIgL3RMCEWfjEgMyo3BmOYpmNEh&#10;B/O7F2F53+bYObY7Ds8YjDPzR+EiZZSYfy3i+qopuCU1z1IabKOv2ENTyaR4SvnwCRTvWF0lTV5b&#10;faUQEkUCB6PWYwjW+BSS1KLphWCCayLpvx7SXIzaxzVJflJK+E/xkUkPAaza+Px18bgmxN8ExWXB&#10;EmQVCRS1wOBxS8CQwLFPkk1vhKGunX0nZNLrIxukPgmx8seLA6somVbg2d4leLp7Hp7smI2Hm2fi&#10;ngDEGgJi9XgyxVjGGAKEvoLAEPLp/LyBODSxO7YObYtFHYsxMC4aHWQ6DGviiUn1PdGjqQbZRpTR&#10;Jg7Sskae9lQS1k6wsbKnh7CHrbWCoHCHiaUrGpsw0Q1E/wOLrF5NXjXg3+I+eeJGQII1xN1WTayU&#10;MCAwxM1FJbZgHop5PmIfKXrSP8tvke+1qf/1TQyt/fwfROjrudQk+D+IX0HBvRS1oKjxGGL+LM0Q&#10;tZ8zweCp0MDbwR3eFjKEMKocArHetQBHzXJxvn4arnwbh8vfR+JQozBMaqhC1o8WsPmhKb6vp49/&#10;qm+K7xtRQunJ4GThBo2zBr4yNYJdVYhUeyBCqUSwsx1CHK0RT6OdqXVFoY8abWOCMCA7DmPKMjGr&#10;XRGWkjHWDayU1nH6eaYABBmCgLhGdri1eipuCJbg/vb6mbhLefCA8ukxQfFUNM0eo4QQLTCil5ey&#10;Q5ppx2T7FRRConxijetkBoZo+RHxCQzSXrDDdWGIa+MmDfUfhTDbn/8t3i99Tu1nMD4Hz5dR2xJG&#10;xngnRviKY71A4DI+tTqJKanCWH8NFGKo+GsC4iUB8VSaXDQfjwmIR9um0UvQR6ydJHmJe4z7q8Yx&#10;xn4BirNz+2P/+M7YMLAC1e3y0S82Cm2dvdBPT40RDTzQwVCDTGsV/Gmo1fbO8HZygaeDC5wpoezs&#10;yRJ2CljTaIv74UlzsUWjjQihQMT8bIJDdAyLMXYipLtkEUAGjIZGjmQLG75XsIWtpFoM9H/fZ/EP&#10;h5TPNWoW/fmbBxllfZH8Xw26+m/4xd8Y2EpNrj80IhCaOOFbA2f8VZ/gaMIDbsxKT02olHnCQ6aC&#10;xs6FLOGMJDN3DLQKxX7TFJyvG4drP0bj8rchOPFDkDRjrks9Jbz/ShP9HVmirim+qWuG7+pZoGFD&#10;Gxjxe81YCRxYGVx44hRWdnA2NoHa3BQRLg7I9lOjPNwb3dKjMLpFFhb0qsSmkd2xd0pfHJoupp4O&#10;lqadXqBUukwQXBVgEH0TBIIISTaJVpXN8/Bw20JpXdZnYp4y5cSrk5tZWXdSOu1n9T1Uk2wEg9iL&#10;3m7JPzDxpeZZMoNocZLGGEnNpqL6iyT+BAiywmetTxIARKfcr3EOUgfcLRH8+6YIvkdiEyG1amTW&#10;J3B9vPFLTdQC5SOBIXkYgkKMhhW91gLEH6WmWIJaxK+g2IXXwlD/vIUeYiNeH+JvJUu82r8SL/ay&#10;KOxajMfb5+PpNoJi8zTcWz8Fd8gSt1dPxO1V43GXcU9qkh2NOytH4Ro9xZnqfthLUKwd2AozWmej&#10;d3goqpw80c5UhSpDJYrN3JDB4hZJg+0vd0Wouxr+Sjd4KFyhlCuhoJyytaanMHJCI4KgobjPCRNf&#10;LIghfIMY1iFAIQAjzLVojm1qppCiIf9HLJjxI18TaweIfjShXgYaZX4BCpH3tRD4/TbXqHTE52/O&#10;M4j6OhC+CHv8Rc8a39D8iC+v21D0JopmWIKCrFGHfsLCVEad6AZ3mTvcHBVQ2zrBj1Iqz8wTE8zC&#10;cbxJLK5+F4pLBMPJOj7YWkeHcaTWjB+cYP+NKer9YE6msGSY428Ex9/qmuB70erUgOa9kTUMmlrB&#10;wsASCnNrBClkSPfVoGVMALpnRWJc6xws7luBbRN64tCcwTi1YKQ07/rS8nE008I3zKShnkVDPQe3&#10;N1fj9pZqaXjHXYaQTfe30mQTFI93L5Mm7788sp6JswlvzmzHWyaTkCSfjOynkLwDpdKnpthfh3sw&#10;eaVBeFLy1gJCJHbtwMEPt7kXcx0Igl/7I6S+CYaY0ir6M27ysQCG9P81/kMy4QIA0nf8IgWu14aQ&#10;aASG5GMui+CxUUp9vESGu0iDLUIMFaeEeickFP2EaGV6eXQzQUFWJDu+2rcKz0XP/o5FBASl0+ZZ&#10;eFgLiFs01zdWjsf1FeP4eGxNjzYl1G2CQhjt07P70WR3wur+LTClVQa6BQeguaMaBdZuSGZhjDJz&#10;QDSZIUKhRIirm3SzmACVCjoCQ+vqDrVCLQ36s7NylVYcN6WRFjem16OUaiJNQRW92KL/q6bDrg4L&#10;cQNjGRqayKV5FVLTLMFS4y9qQJH3u1ao0hG1EPj9Rn11/PM3e+jrvgKCL+OvIojgv9L0iKavugTE&#10;95RPfxELofEAzKzk8HASXfMqaOUKeInuewdnhJo7oMzMA1Msw3GwaTRO1QnGkfr+2N5Ai+r6KnSs&#10;K4PvdxbQ+9YIf2tgjn9paIa/1DfmYyPU0TPjSXGAJSlSZq+Bh1wHP6WOJ1SHTH8f6QYoPbPjMaF1&#10;Lpb1r8LWsT1wYMYgnJw/kswwniZ6krSGk9RywuR/sG2+JJHu71iAeztFLOTjRXyOewLiwQ7q6L1M&#10;jIM0nKI398QWgmIHK+w+KblAHwHKJVyrDRpt0GiDAIGYnipJHdE8KuQOg7JHmssg9TsIhvjUwy2G&#10;fzCksUkEQW0IQNQAgcFEF15EYgV+Vo1sEtNfa3rO3/Hxe/H6NYLmmmAM8TqBc1UEv5tAFccljlsa&#10;BUtQfBSLF4jlbggK0S/xCRSvyBTS8jZ7a/oknvAcPdlajSdbZuExQXF37eQaYJApbpIlBCgkQKwY&#10;hds02lcWD8WJmX2wc1R7rOhThgnNU1EV6INsJyWS6CnDmQN+pjbws3GEv5MMQQRFkEoNHxcXeDhT&#10;TjlzL1dD6aSGo7WrtDKgMc22nkmNh2gomvgJiLrMszpNRDEWye8gDUatmVNBTyExxZeg8DDQfgEK&#10;kfe1EPhyW2BeZPz5G0XUber8VSB8EZJ8csQ3wkdQNom7FolhH980tZQS10PphXAPHwTLXOGrUPBH&#10;uyFQpkAkK0SlmQYzrKOw2zAaPzUMwqbG3likp8FIPTfkkXGcaazr1DHEf29shn9qZIq/NuTfeuYw&#10;4Mm0Y/VQSvdI08KHgAjXeCPJxweFwf5olxSBkZRMS/tWYfvYXtKq3yfnjcT5JWKQ2jTcoTx6SGZ4&#10;TDA84oV+tINMsJMg2LWIgFgsrVIhxfbFEiAe76bB3L+WLEGTfUzMraDRPru7JqEEIAQAavsDcKPW&#10;TNf2W9TofhGs6r8GqzeT+h1l0FsC4R0Z4Z3Yf3rMeC+GgIiorfw1UogJfkXIIdE8KwYffhbiNYYA&#10;xefx6XkJFFcYl2nMpbkTNUM6JHDQW7w7S9Y7vfsLpvgtKJ7yPD3dNhdPt1I+0U/cW1cDjJtki+sr&#10;xtJD1DTH3iEoROvT5UUExYw+2D6iHZb2KqWnS0KzQC9EOMjoIRzgY20PLcPT3gkeDE9HZ3g6OUFt&#10;Zw+lLY23vRxqJze40ovaW8phIpph9ekdqEzqNbFicC/UiQCFkO6ML0DBfU2v9t9boQQo6jJff5vr&#10;Iv9rofD3jboq5/M3dTdK+zoIfhc02U0olUSIlicexF/16fQpZ2xs5YjwCUaKzh9BNFFeDvYI8XBH&#10;qIsboiyc0NpUg8lWEVijH4YNjQOxQE+LicYe6Gbsguj65rD40YgyyQT/nSzxt8YWqN/IHI2bmEOv&#10;qRlMCDpzhqOJHT/XFeEqDVK9dWhOluiXl4RZncqwaURXiBW0zywcgytSE+sM3N8kmhLn4iGl0heg&#10;EB1RvPAP6R0e1MYjguHxnpV4+tMaPBdSQiTKcZrsMzul5lixlI3UnCpW7hC+QMgjhkh4MR4JQurc&#10;ECGGZTCui8fnCZjzZIjzeMvX35IF3pEN3hIAbwgKCSQMMUbqHYHwngkvGeZLlGEXKcku/Ix3F0Uz&#10;LI2z6LQTrU1S8H218ZbxTgCkFhAf+PeHywQSAfGB//f+whFKJiGf6CtE8+w5eqNf9tWAQgxj+Qoo&#10;hHx6xsLxdKfwFCwom2fggeifWDdVYgoxTPw6AXGTYLi1bARuLh2OSwuH4NiM3thKUCzuUYrhpQnI&#10;DfKEt6MDlJbWUNIHihYnpZ0jFNZ2cLWxk55zt7GHO/NF7eQKrcIDKrknnG2V0kDSpmIutsQStlKf&#10;hfAN9Q2Z/PQSNaBwlMDwKQQoBEMIo/0JFCK6G6V+AQqR/7VQ+PtWbVQ68/M3pRiEfQUAXwv6BwLi&#10;+6Zitp2MrCHuS2GNOoaWkDm6Ijk4EimefvA2t+GJsEKQhqbKwwuxNkqUm3hiiIk/Zun7Y46eDqP0&#10;lehlJEMzHrRvHSNYNaBMoicRVaARf6x+IzHeyRRN6hnBtJEF7EifajtqUXcvJOp8kOnnjcq4MBrr&#10;HKwa1BH7pw/CObKDmFEn5kfc3jgb9wiG+wIUrHhPCAYxoO0JDeRTMfBPdNDtW4FH+1dJfRJPDqyT&#10;7vPwXCSHYAkxA0+AghJD+AnJTP8qf1jhCYR3TP53TPb3ty7SC1zma5f4nst4f+OCFB9vXqKHEM9f&#10;rH3feQaBIVhDAoKY3809wfCWyf6Wif/2Ag38ORr4s0zks4fw/uxh/n0Ib85zL14TYLl4nEA5IcVb&#10;xnuC4FNIgLgkXqfRFh1+Zw/g1RmxNA+BcO4nvD6zFy9P7sark2I4xw6y4Tb+XjH1lL+b50GsDiiM&#10;9gsWjWdiaZstc/Bg40xpHsWddTy3qydLnuLaslG4vmwkrhMQ15YMxUXRRzGtFzYPa4sF3UowuCQe&#10;uaE+koSWEQTOlnaQWdlDQfkktyI47Ok9CRIx9snDSSF15GkVGrgrCAp7N1hQPhmZyaFHcDShhGoi&#10;fIUpvYORMwHB5K/twRZA+BTSMA8+J3UgfwaKryxsMLMWCn/fqKuuf/4mGWXM10HwZXwr5mITFD80&#10;Fv0TZAkm8Tf6ljTYFnCwlVHW+CHImbrQyAp2xpZQU0YFuWsR66RBibkWnY20GKCnRh9+RmcTJ5Qb&#10;WyOhsTE86hrCrqkNrM3dYGTM0FPAXE8GY/4gsTqIrYUCMgLLw9ENPs4KBMhlyKJe7ZZDlujWCpso&#10;m8RaTmKAn+iVlgy0ZKIJCNHEuqsGEE/FEI6d1Mt7llEircKzg6ulptenB9fWrq26UQpROQUoRIjE&#10;ES02EP0OYpadmHoq/AGl0QeR1KLCS+wgBvFdIAgukSX491VhfAWDiFGuDDEf4tO8CDH0mywjWEEw&#10;wBsywism/uszrOJnfsK70/vwhon79vgevDu5D69P7aWM456vvSZY3oo4R4CcZ/B/xf7deQGCY2QF&#10;mn/RBHtesMIBiRVen94jxauTu/DixE48FSugHxX3tiBL/Mw9QSE81DOy5AthtKXWJ54rFpKaUbGz&#10;CQieWwEKxu21ohVqPG6uHIMbBMa1JcNxft4gHJ7aCxsJijldiujzIpERqKO3pBekfJJbOxEYBIS1&#10;s7R3oix2MrOFszlZg8+5OSrh6uQuTSIyt3CGEcFgYuECAwKjqYlM6qBrSFNdz0D0R4hWz5rEF3N6&#10;xGS3OoxfgfEbUMj0v1w0TeR/LRRqtvmGxQafv2GacdHvkv+PQoxz+lF4icaib4KAIK39Rc+CdGZB&#10;Y+QMb1dvyhsV3C0VcLB0kMa0uNk4wZ+eosBKhX7uYZgWmoy5CZmYmZ2NflERSLUjjTbSh0VDc5jo&#10;O8OUhtxQ3xUGBF4T0cSrZyXNsmra1ArGjYygMLdCiNIFxdEh6F2cidm9WmPLxN7SmKYbAhA0h3e3&#10;z6dPmC8N8BPe4dFuVjzunwjPQFA83bOcMmklnjAeExxPxKJfh2isj9BYiyEOIn7ejNf0FG8EKH4h&#10;W/yyg4nJBDq+BU/4+mOyyaMjW/D46BY8PLINT44x2cQNVbh/dHgLHvy0gbFe2j88JFYIOYA350RL&#10;kDC/NM2id/o8gfDLfrw6tQ8vjvN/magvjm7l92/Dq8NM2ENiko9oMt3Gir6dzLWLIBVeYC/ljwDQ&#10;fso7IYdE8ovVOSiR+HnvxZpUv+yVlrB5J2QSwfDmlGiC3cnvqbnZywvp83YSFFvx7PAm6Y5Iz8QK&#10;6vvImpSSD+ix7m/ledwyD3d4Xu9smIO7gn35WAwdv7NusjTj7vZKFiNpLsVwHJneD+sJimkdCtAh&#10;JQyxnmpef2c4mNvDiRLa1tgeVpRBlgY2sDG0gR3lsL0ZWUTMzLRVwM5GDjMzRxgY2aGpka3UQSdY&#10;ojFlU0Ma6fpi8J8AgUh+hjRKm6pCTDAS4JC6CX4Fhb2Uo59C5PnneS9wUAsJ+gnjZv6fv9jHKENK&#10;+H9NfAKFaIaVQEE/8Rcm7fd6ljDmD5DbURM6auFGZlArPeFOppAbGSOU1DkiMQ37+wzAnTmz8GjF&#10;fNxYXY0DM0ZiSHEWTZg1DOs0ReMGlmjUVIb6jclG9azwbUNLfNPIDN/UN0Y9eg1rExv4uSiRHhyE&#10;tlkpGFpRjMWDO2PntME4SVCI1f3uiCHgZIYHBIKIx3uW1ICCZvoxL/TT3WSJvSskUDzdT2AIthDD&#10;GhivDq9nbGAyUkYdWMvXV+PhvpW4S8l1e/tcgm4mLq+divOrJuKXlVNxZuUUnFo+FSeWTpbi5LIp&#10;OL54Ig7OGSnd20EY/80ju2HjiB7YMWkIfl4wFRfWzsONrUtwf88aPCJo7u1dzc9fgTs7lpPZluLu&#10;NrFMJaXdbgK2Np4zWYWsE+b/NSv7Gyb0m+OUPwTg6xNioQExfkkM6iO7nKzplBMz56T1YsU6VmS8&#10;F0x+6SYuBIC4Pdhzgu/FMQKdnyWA8Yp/v+TrLw4SID+to99aKd1uQNwq7N52ns9tZI3tPIdk3Efi&#10;HG+agbvrp1BWERxra1b2ODJzINYO64DJ7fLRJiGIflIBR2NbgsAaVkx0E+aLiZ4NFYANTAkMa1NH&#10;2Jo7wtFaTqXhAhtrhTT4z1AM/ONrotWpsbGDBArRm10zd4LswNyrAUVN/KDPQi1m3ul/xhK1Ofsp&#10;RJ5/nvcCB7WQENKppOzzF8sN4373Af8oPh3IX4WfEM2zYr52Exs0IWLNTcRN/TSQO2jgpfaGj1KJ&#10;cIUTBuel4dLM8fi4aSmwazU+ULc+2jEP11l1dkwZjJLIYJg3bIoGdY1Rp4GttIbUdw2s8Bf6jH9p&#10;YIzvG5iSPWxJuU7wlSsR5+WF8rhoDCzLw7LBXbF3xjD8smyiNFHoHlnikWAF0azIeC6k0h6CYafo&#10;jBLPERBijVQeg7iZ4rNDgiUYfCzmaN/cOAcXlk/CmcXjKMnE4MExOLl4NE4vHYMzS8fh7IqJuEgJ&#10;cW3LAtwk69zetRy3di7H3T2rcHf3Ktzavoyvz8GJheNxYPoQ7BzXGxuGdMGS7q0wp10pZlUVY37n&#10;cizr3RqbhnfDoek8dgLpworpuLpmNm6sq6ZEYXXeMI+eaAFjPh5uXYSHZLknu5dT4qzFS7HW6yEC&#10;5BANMhP5rQAJDfNrspYAzgsC+4UYriGWqKE0fMH3vzhEaUhgPeNe3Ars+RECgaB4+bMYESvAIR6T&#10;QQ5v5nkhu+1dg4f8TY/3kkkpqZ4ynvGcPWOREEtpPiULP2GheLqtGg82z6SXm4yfq4di9dBOGNcm&#10;H81jAhCoUMCGYDBsbElJbAMD5oohJbe+CD5vzIQ3JwisLOWwtVHA2prSyVzc00QMClRADP5rShnV&#10;iOZaNMeKvrHvmGs1C2eI5BfDxMVcHpGTNXN6BEN8DRQizz/Pe4GDWkgIk10y6vMX/2gu9h+HY21/&#10;BfekM3GfO2nNJ0oqvabOMODzZvwxDjRVPjJHdEmPwZGpg/Bm/Qw8WTQK5yf1xFkashurRtMMT8ax&#10;uSPQMzcJrqZmMGhkjB/rmeP7htYMgqKeMf7lR300qGcGcxpvR8o1DbVpmKuSQArDoGZ5WDm0Bw5X&#10;j8a19WLcUk1zq2hSFC0oIoRpfCke76K53rGUMmo5HoogWzw5yItMQDw5sAr3dy+GWFP25zlDcWCq&#10;uDPpQGmB5fMrJkgMdJefeW/fasomMfRjJ3U9ZQvlzxua4lfCDFPXi9ai95RIr07sxeODW3Fn1xpc&#10;27gEF1fMwoHxAzC/qggjs2MwOC0UA9KCMTg9FKML4rC4azPsGNUNx2YNwwUC5NKyybhM1rm+ajoZ&#10;dQZBMgu3N8yuaTRg5X6yi5qfCfuMLCNuHCNajgRQXpDdnpP9nopxS/sEIy6Thqw83ivkIpObzPeY&#10;738s7o1HufRUyCYC6xkl2qcQf4t4QsYQ7xEgkTwWJaP4/GcEyTN+5nMC48XexTy3ouDMx80NM/Dz&#10;vJFYNbQzRrXKRVEoi6JMAUsjVv0mVhIQmjKxmwgpxKovWpPEbbuakEX0yBrSfbSNHKQwNHaipxAm&#10;W06mqAFEHVF8CYpPza3ffZrP87v4OihEnn+e91/MxuMfGz9/UfOv6LT7PGpm1wlQiKEdNWOgvqMB&#10;ryMmAYlVAgkaQ/5ws8ZGiHaVY1HnMlybPQAXR1RgT5sEVMd7YFqiBzZ3z8WxaUzoGf0xrDwDIc62&#10;kBkTGPUM0YhyqQHZ4UeC4se6RtAjSKz4va6mDghwkiPZyxNVqfEYW9UMa0f1wjEm0i1WbtHE+pSJ&#10;8JxJIQWrmxjH81Isny8WTN7JIFOI23A9JFs8PSiSYy3lyzKcWzUNR+eNwtHqETi9ZCyurJtBfzKX&#10;MofSYf9yPKLHeEIt/0x4gPMEAuMlzfErguI5df0z+gLpho3Hd9NrbMP9/Rtwc9dKXKckukIGODp5&#10;IBa3L8CABF90DlaiW6QGPeN80C6EXislGNMrc7Cmfzvsp+w6Pmc4TvFYzi4cg8vLJ+LqCtE/IAyu&#10;kCyzcI/6/sEmAmQLWUQUAgF2sW6VMMai2Vk0Lmzja/QDIh6JBgdhmPn4Hs/TA77/ARntNmXctQ2L&#10;cGnNPJwjcM+tmI2zy2eSFaeRIafgzBLKvZWUjKtnkcHm4NYGsth6+jZ6C9EJ+oSAeEzGeLS9mr5j&#10;Bk7MH4U1Q7tgRIs8ZAfooLJzgimTv6keE59SqKaJlYAgQBqQ+cVw8MaGAhi2BIYdvYQABAurkQwG&#10;wlwzxEC/v4+ArQWElPi/B4XITTEGT8Rv89aTef553gsc1EJCkk9XP3/RXM/tdx/wj0JCKOOves74&#10;Rk9G1nDkQYhJHpQ9IggSPf4QiybGKPDRYWe/KpwfVokdpUFYFOmIOUHOmJ+kw4qW8djUtxl2T+iO&#10;qTRmBf7uCJc5wM3YFJYN9GFY3wD6jUyhT+o1IGXa0nBpaNpj3Gmyw/zRtzgD1b3bYPuUgbjASnqX&#10;1evBT8vx5BCr52FqcLEKBZP+hWhZIuU/pfQQNyARGv0hZc4DIQtYXR9SjlzdvJCehP6AcZ4JcHVT&#10;NW4y2W4L/XxgBY3zGjwgQzykvHjAavqQkuURq+wD/v8TShUxU08swSlm7Ylh5/eYnLe3zsMVsuPZ&#10;5RNwet4I6Q6rqzqXYFxeJHrFaNEpRI3u0T7oHKlDV+6H5cRgZpsCrOrbRlom5rAYs1U9GOcWi1uL&#10;iSbQSbhFH3N35TTcYdwni4g1XR9vmItHm5j8lI4PeNz3hRlePxP3107HvdUEkujRXzmRMQlXCbCL&#10;4p59iyfh6MyRZKc+WNGnAxZ0aY3qDi1Q3bE5prcpwtjSNIwtTsWUljlY1K0FlvVojg39W2PXiE7Y&#10;PboLdo3pJo0rO1o9DGcpKc8vH0PpN0EaRbCe/ml4yyJpRQ4nc8olJn1jfcprsoG4I5G4TVdTgqIx&#10;QdGYABGjXgV7NGXoERAimlAuNWRIfQ+itYlSXYDhW+bXt7WySYQklxhixufXcvXzEHn+ed4LHEiA&#10;+O3I2DnGJV/9gH8UAhDf/wNQ1DF05o+3g7OpLXplpeLoqO74uWce1mSosSZVhW0lkTjQrRBHRlTh&#10;+PTe1N7DsHFcV/QrTECutxrRchk8LazgpG8Cq0aGsGxiCntDK3jYyBBB2ZQX6IXOGXGY3LEM60b1&#10;xKF5Y3CNSfGAoBB3GBJySNyARMQn0yzG9Dz7idKBQBA6+cEeJrDom6DseMLXH/C1++I5vnZPGF5x&#10;/2qyx02a8xuM60zw2xtZLZngV5aMwTnKqjNzhuDkrEE4MqU3jkzujaNT+nDfE8cmk7km9sLR8d0Y&#10;XXF4NBNpUFts7NmKoCjD4qpCVLfIxpSiFEwpSMHE/CQMS40gWOJQ3TKTr+dhbTcWi6FVODqhB05P&#10;64dz1OrnCaxri8bi9vLJuLNiCm5xL4DxiLLqEYHwcMNMPBAjfVdPwQ0xvIVS9fL8EdKxnpw7nCAY&#10;gl30N6sHtEd1p+YY1yKXXi8F3VMi0SEuGB2iAxn+aB/lhy70A0Ny4zGtdT5W9q7COgJiK3/DruEd&#10;sXtUZ+wc3RWbpeiG7TzGLaM7Yhtj+7geWDOyF4a2KkW0xhO2pjbSGk16EhOI9cCsUL+RpQQKMRK2&#10;Zhh4DSjEvpEYAEjQiIF+9WpbmT7NjahhiM+jpuXpXwsKESLfP89/acTsHMNi98+fHPyvGRn7m6gZ&#10;Iv4PmIKvCVBond0xrVNbXKseibODysgU/thfGYVjZIcLU3rhysKhkqe4tX0mTi0fh0V9KtE+NhC5&#10;WndkatWIdVciyNGRssoZUQRDklqNokBfdEmLxdiKQqwY2Al7pw7GKVbRW1uqKYmotYWOPrDy70xR&#10;25okRn++PECpRFa4LxK/FhSPD6/F0yNkkiPr8YzAEZpZ3NhRDPW4S3N7mbLn1JIp2D9zOBOBF7wX&#10;zXLrPIxgAvdNi0CPtHB0iA9COx53RYQvWoTq0DrcFx2jg9EzIQL9UqMxkDEgOQLDM+MwliCYUJSG&#10;qSWZmFGWhXmt8rG4dREWtcrDkspcLKeEWt4mB+s7FmJHz3IcGFyFYywYp6b1xqlZlKBM8pvLJ5Ep&#10;prLyT8H9NTPIEnPwkIB9uGkWQTEVt1YREAvphWYPJKBYzaf2xZ7xvbF2UAfMal+MYYVJ6JYUgraR&#10;fmgT4YfyAE8081ejMkyH7kmhGFmSijntm2EDvcFPZOFjc0bh3EIyFRnm+jLGCjIOv/scQXly0Xj8&#10;RO+1cmAFprfNxJSqbEwl4HoW5SLCQws7c3oEMryhsSP0KaPqN7JAA4YeGcLYTC4tgyRCT0glgqIB&#10;QVCPuVSPOSRamqTm1VpQSE2utVHzXA1T/HY69D+KwUbZX4BC4OF397Br8w+Wsvmj+KTZ/ggUwnQL&#10;+RSk9sbSIf3wiFXt5oQO2N86Egc7JOLshC64uWwcTSPpf081bu+ajSsbp+I4q9miLuXomRiMimAv&#10;lAdq0TzEW4qyAA1ahXiha1I4RpVnYUGPSlamnjg6awjOUf/f2zwHj2j2RPPrU+r/pwc/tSoJcIiZ&#10;ZDUtMKLH+iHN8r09orVoGe7tpdShZ7i7a35N/4bQ3ZQgt9fOptGdiv0TB2Fh5+bonx6F5n5qFGqV&#10;SHOXIUnlgnCFHGpLKyitbKCwtofSXgE3B1e42blA46SEztENntYy+Dm6IsbNDSluCmTwf7PcnVHu&#10;o0KXSH+MyIzF7PJsLGFFXto6F0sJilVt87C5SxG2dSvFnr4tcJRMI0Bxbt4QXCNTCWn0YLPwCQvw&#10;hCwmlsiXWoK2sTBsmo7bYilLvvf4xJ74aXgHbGKVX9S5FJOaZ2BQRgQ6x/igIkiFFgHuaBnogXYE&#10;R6+UcIwrS8f8ruXYMIhsMJbndtognKomI84fjSsE4X1KtYdkpQdkpfv0M3c2z8f1jXNxZukE7JrU&#10;E/O6FmF4STx65sSheUIUQlQaOFiKficnaWCfdNvfJjW3fTMylcHUwgUmVm4wNHdBU0qmGpYQS68K&#10;YHwJis8B8TkwPvmIr+Xp10Lk++f5L90j77fL7KcbhH/1n/9R/A9Bwdca0hB5KdQ1oFgzDY/m9MKJ&#10;7mk43jcXF2b0xYMtc5ioy/D0AI3hnjk8wdNwYeFI7KeWXtKhmBU1DoOyIjEgOxL9MkPRK9EPfZMD&#10;MSyXurttEdZSAuyf2BenKGEuLhnNizQTj5gUj3cvIhuIz131KzCekw1qQMHH1P6PKbHu8X23d83D&#10;nZ3VuLFlBo3meJxbOhK/LBiGn6f3xU9jumJNj5YYnh6JllpnpNsbIdHBDLEyW4TaWyMrKADx/oFw&#10;tWfS+4UiNikLkYk58ItIgas2BGqfKASEJMHT6/9v7z2gq7qybNH+4//uyq4qB7CJNmDAAYPBAScw&#10;NmBjsEkm5yxyEhkJSQgJBBIo55xzzjnnhJAQyhKgLCRyZv65zpWwwNhdVa7q193PZ4w1zs333HPX&#10;3HPOffZeezo+nzAdi2fNx/o5s7Dw808wc9w7WPDhO1j83htYO34Ujsz8AharZsNRbR5cNy+A55YF&#10;8N+1BBGH1yDt5C6cZcJVep3C5XAbdFDGdaUF4hoZ7zY9zV16G5kYdJu/90aGnzI7rjHEChco6zII&#10;CJFhnjuWw3LNLBjw/OnMmqTyMd99jkMMzTmTlbq7Rkxkm81L4blvLULpHxJO7kGWqQZyrbRR1D3A&#10;sk4KUxOUl8lUDUF2BIoj6ijfKgIsUeByAnGn98Ju9zIcXSWLz8/Ct598qlzAHSwlaQiIAZRFAgi5&#10;BvHasHFKCCiEKaT4gDJ5iICQ6hyKdJKc6gaFCgA/SKcfHvv7QCH53jv/BQ//5jVIzbD3gzP7f/XM&#10;N/9c/GegUAZnvTgMo4a+CXvNA7gS6YLrvidRe1oN1abbKZvOsFX3VUBxI8cPbQkEhM8ppJ7YjpjD&#10;65BI2RDOVtJj30q47ltOKl8Jhx3zYbtpDpy2L1FMnxi9IsfjKHc7iYZAM7aeDsoc4s4UH0h5xxu5&#10;NNsKCGQfTlnEpJFVimiCr9A8txBAl+L4p0YSDMFnUOZ7AufcdZFrfRDx+lvhu3sJTs2diL0TR0GL&#10;hvgkZYXevG9wbAnl0LolsNi/E4fV1mLmF19g8sQvMe3bOfj4y28wfMx49HltJEaO/RgTp36HSV99&#10;h7nzluLI/sNwMDSE4f492LXwe6yePEFZ2GT1R2OwbvzbODTtY5xi0pot/wYWy6fBasV0uG+djyT9&#10;HSihBKqjvOxI9iKww5VJQXfPyxLAOcqQEJlaer80kRKRzMjffpGGusTRAPHH98Jr12pYr52PE/O+&#10;xtHZU3F07jTKum+g8f10HFnwHb3ENErWr6BBBtYRmbd8Dhue2bBSWwCXHSvhuH0pnOhx3A9Qrmpv&#10;RpLhXuRYaCPfVg+FZJJiVyN6FQPkEriJ9Ig+mhtwZvNi7F8yB99/PhHvjiRLDBiB/jTa/foNV1Y6&#10;fX3Eexjx5kcY8cZ49H/tXcVPPM8EV2QTwSBXraUMq8yV6En+p0Ghir8fFJLvvfNf8CADAW17P/hV&#10;vy+f+eafi2eBQkEvka7qNpMFXEbg9YHDob9ZjRrXCXciLdFoswcNtgfQEemIW9nU/VmBaIl2RInD&#10;UcRprYPD0kmw+v4T+G+ai0iNtQjWWo8AnfUI1FWD75HV8D60AkFaGxF7in+MtQ7/+OOodD+Ji/4m&#10;yjj/TraS0u0opVhuZBMEBMZNmT2nhHTRBuNGZiCuZxI0WX64xmhPpXSLtEC5zwkUOGgi6dQ2hB5a&#10;CZ+di+C0gcZ322LEH9uNXItjKLYzwnk3S5S429BjWCPKyhhOx4/i5MED2LN5M1YuWYqZM77DV1O+&#10;xqxvZ2LuzDlYMHceDqnvhZuZGYIsLRBiZgpHzUPQWbaIEvELbJ7wITZ88Da2fTQKGl+Nh9H3k2G8&#10;YDKM5n4O6+XTEa25Gefsj+NypAPZIRiyBNeD6nw8rJdxU+W431DG2+egLEF2Plnphq6jXM2zPYFg&#10;DTLd0jk48t1XUJ/6BbZ9MYHy72OC8WMs/+xTrCKgV3z5JZZ+MQkrv5qKTTO/xa75c7Bn3mwcXEQZ&#10;tGIx9FYvhtbyWTiy6Gsc+PYjHJr+IQwWTobNxgXwPbQJ0Sf2IcFwHxKN1JFwagfC9LbAYd8aHF2z&#10;QKkc/j6ZdBANdn8CQq5DyMSht0Z9jDfe/gTDRnygkkz0n3/pK0O831QBorvXSeKfDQrJ9975L3iQ&#10;7liv3g9O7Pf5M9/8c/FzoJD9b/tIcSrSZr9h2LlwPmqC7PEw0RlNTpq46KyFawleuCc6PysYzeF2&#10;KLQ4jEiaNNu5n8Bo8iiYfTcenmQFfyZnwNENCDy+CUH6mxB+nLROik42OYRsyyM4yxa0yuOkYtgb&#10;Q+hRYhwpo9wh9U5vZobgJoFxMyuUwdv8LuUiHo24AEOWrLpbGIb7JRG4VxSC22SszkRXpcJdnc8Z&#10;1PuYUJebotbHHBcDrFHvb42GADsaXIIoyAVV/tKX74bSYC8Uh/gi1dsVsS6OCLe3RYC1BdyMDGB7&#10;VAsuJ/UQZmeJJCc7JFmZIua0AQK0DsFhqxosVi+DxYpFZKQZOP7tZJjMmwbHVd/DY8NCeG5YgADK&#10;nnQ9dZTZnUBzlAtukAkeVeVCZtehuQ4PWxrwkHsptiwDFaV2k0yhvRThgmRjHZiuno99UyZg6+ef&#10;YdkH4zHzrdGY8fYYfP/xREx//xN8+ta7+GTUOEz9+AtM+eQLTJs4RVn0Zur4CfiMj3/94adY8+13&#10;2L14LjRXfg+dpTOh+f0U7PnqI2yZMBr7v/kUxmvmwn33SgRrrkPUsY2I1NuKAN3tsNy7AZtmT8en&#10;74zFEMqlgf3foIx6C8OGvouRIz/AEPqJfgNVPU/KlFPxEgTEX3j7zwyl14lA+WeDQvK9d/4LHoQp&#10;Ino/+GG/z5755p8LkUoyKVyKF/zmlTGPQSGhgOXl0TRCo/Byn9ew5KspOOtpgfsp7miiPLnsqc+k&#10;9VUV7c0NpWlzxgX7Y0jRWAePRdTW096D+YzxcF07kyd5G7LsdJHpcAxJlppIttBAmuwJijTTQygk&#10;w1R6GKDW25AJK+XgbdEW4wqpYncjnSDIIBgIhJsEwi3ZCxhkT9aQ2qj3zkbj/rlYAiOGwIjEg6Io&#10;PODjD8gwD3PCcJet7k3lqngArqfTzBJsV6np5SLaRQL9YogDLoU44VKoK2r87FHhY4MLXgxvW+pw&#10;U2RanUCO/Slk255EuvFRZBrpINNQB+kG2ojX3ocYTXUkHT2g3I4/QrAf3YdMg8PINdRE7qnDyDc6&#10;hPPWuqij2RWw3yqKBmoLlBG2aFctAvOo/RLQRmBcKlWKm0lpmgYyc4T+PpxaMouybDI2T/wM8999&#10;D3Pe/QCLJ3yJ5dO+w0TKPClHOXP6PMyfvxKTJs/Cp5/PwNSv5mDy5JkY9+5njE+xZO5i7Fi9GtsX&#10;z8emb6di6/QvsY+Sa+93k7FBavZ+Mprm/Rt47V2OiKNqiNLfhjjjw/A/eRgHVi7CF+M+xPDX3sJr&#10;gyXexquDRylsIVespVtWDLaMa3ppwDvdoFDJJsVM9wLEPwsUku+981/w8G+eg9RSez/4zt84ZPxx&#10;8OAEFHJQMif7N2SL3qBQBgkSKLIO3ksvvoqv3nsPiRZ6uCvjYwJOoynwtDI47/ZZuYYQhk76gGrn&#10;E8jU3oiAFdPgTkPtyZMcsmsliu1PoCnWHQ1Rrij2ZJJRx6bT+KWYHUaK6UHk2RxBmSvZwusk6vyN&#10;lTH+rVHOKgklU0pTKZXSKJXSAnCbXuJmBsHBZJcykHfO0qRSh99j3C9LxiO2sjifCpTy9lk+LuZV&#10;vIjUPcoNpmGXq98E09ko3OJxi6FvlesWZLpm6aL0MUWN22lUOBigysmAv+kkyu31UGqri/Pcl9no&#10;otRcC+fMtFFsrIVCY22U8LyU2xqyUTBGlYs5at0t0eBtjYs+lqiWz+J5ueh9Bh1RDjx2XzwsjVdN&#10;hW0iKDoIhs5mAuOyqgy/DGuvzcW9whjUBNgiUlcdzltXw3jpQrbsU7BeJmTNmIHDK1dBa8s2LJ05&#10;FxPGf4avvv4On0/+FsPefh8Dho3C6+98iPc//QoffjKFIJmOTZt34/TJ0zippY2D69Zj5ZTJWPbZ&#10;x9g2/StsnjoJqz9+Fxqzv4DLrmWI0KWcMtipXKuIsjiOEzs2YsaESXhz+BgMeVUqz4vpfhtDpF7T&#10;4HcwQAnVsPCXB7+LlwaNVtY66fESkk//bFBIvvfOf8GDMEVR7weHy2Lxz3jzz8UP8knGPckwjx8O&#10;WG6LpPpDv9FKn/S419+AG1vArmS2sjLUOMwCV5hkt89LJboIgoKtrOMxZB/diLANsxGy/nvE71uP&#10;LMMDNJd26KLsaaFHqKROLnI9g0y2nAKKZNMDyCJrnCVblCv990aUORZoofaWVrUz0RtdMvwhyQfX&#10;U2S9NlnyliyRzUTPJ0sVExRM/rsyiahERpSm4B7396XGU4nMRIvFHaVSXqxScLmder6RjNGYyZDF&#10;S3JDcEupr+pLOeiBK1Jh0NcUDa6GqLbXxQVrTZRbaXJ/BOVynYHMdt5cQ4kStqQlZkdQanUU56yP&#10;oZTy6LwjweFqjBofC1yUOlQhNpAltDrjnHErww9388OACymq+eACCllp9UojHrSRMWSd7ovnlMJm&#10;t/nbGimfssx0EEe2CD60A/abV8Fk3VIYMU5vXgOrg+owPrAHGps3YuvKFVgxfwGmT52GLydOxsTP&#10;vsDkL77GDLLJwnmLcUxTBw7GJrAzMIDFEQ1orl6O9fQKm6d+iZ3fkDm+/AQaM7+AzaaF8NdYj3D9&#10;HUgw00SclR5sNHdjKYE47p0PMHzoO3itGxSDXx2N/mSHvmSDlyQoofoMlCEdY/DSwDF4nrd7GONp&#10;UPSolN6g+HuAIfneO/8FDzLuqab3g4NeGffMN/9cyDTU3778Dg/kbeUAf5jQIaNm38a/9x+tzOH+&#10;S9/hGDZ4BDTU1qIuXlpsGZfjietsne9UpOJGXhDaoqwJCm1k6Kghdu8qpB3dgXwLJouHMS4SMO25&#10;AWilIa6NdlYmEeU6nUAyQZFwej8yuC+0ZotLiVXpcgqX+XxrqJ1yVfcaZc41AWKyL66n+uMmASHT&#10;LO/kRjHBKJcKKJsK43C/KB73ihMopQiOcwRFWSrNbJqqtipDmXUnpWDIIjcJnK68WLSkhuBygi+a&#10;47zQGkNZGOqAy/6WuOR1BrUuBqiw1UGZ+SGUGu/HWaM9KDTYhXwmS+6xHcg7ro5cgz3IMlBHxond&#10;yDl9AEUE+gXX05SAVmiV+eRkOmlEpMTMbfqh23kRuF0Sj7sXMvFICiNI9Y/uRWAkFFBcKlMKncnS&#10;ZJej3XCWbJXN5JRu1UwTTaQYHkaM3j6Eae9ChN5+JJqSde1MkGZvgWR6nkDDE7DTOAizfeo4vYfs&#10;sG8PHPWPIdzGDAmWhkiyOEE/pIvAowfgtGczvcQiaM2eioPTPoXu7EkwXfUdPPaupGzbQZmriVQy&#10;pNexXVhPX/Hx2A/x5ogxyqpWA2VI+IC3GFLC5i1laEc/MoYM7Xh5IINM8fKgd9GX8aIsGcfEV4Z4&#10;MGSy0G+743f92DB3A0XAoRRVZvSAQwap9s7ZnpB8753/ggfKp41tvR/s8/KYZ775p0NGyEo5m9EK&#10;KFRoVRWekgP5DZnjP/rTZ3D/xz7SDTcES775BrneTriTJ/3pEbhL7XvnfLJywemy72mUmR1AxrEt&#10;yDE6gAoPtrZhrqiPlMlC3mjP8EcrpUN9nBsuhNmjwN2IvuII4g2pwY32I4fAKOD98/b6qPM8g+Yg&#10;a7Sy1e6K81D0v4DiZnog7mTRI+RE4D4Bcb8gjjIjnoBIwP3iRDwkGB7KRCImv6ziI+szKCUleZz3&#10;K7OVkCrdymy2yhzcLcvAzcJEdGaFoyXeBw30FjXe5ihzPIESm6PIMz6ErJO7kc4ESTm6BQlH1BCn&#10;sQGxGtxrbkLysZ0EA0Fjdxz1vrLoiRMZ00u5CHc7Owz38iJ5jFE8thg8JGDvlxC0BKgkvZTUkemw&#10;IpketTfgfrNqmquU45diZzKatTHWE2WUX8V2x9hgHMNZGz0UWukiz0wXWSY6yKB0yxCPY66PbCtD&#10;5NubIMvmDNKsJYzp304hylgf0Sb6SDI/gXS+L8NUG2l8XyL9TrT+Afge3AzbDQtwZsk0GC/7Gjbr&#10;Z8Fj9xIEa/M3nt6LVLKjLz3h1vnf4ssPP8HokZRQg6R+1+vo33+EMmRcrnIPpfF+/fVxlFSUUf1G&#10;4iXmUl+CQQFF/3fwV6oRhTEIICncLWB4DAyGgEKGHMm6FH8LKCTfe+c/o+3fPAeq3en94HNK2ctn&#10;f8BPhcIU9BI/BYp/f+Vd3qbZ7ssf2HcIPnprFFz1tHAljaDIZ4vHpLrDpLzBFvGS12nq7EPIp3mu&#10;pHRoTwlGR2YUWlNC0J4QgPZEuabgQ6bxRDn9wlk/M5rXY0gkUySe2ov00/uQa0o5Yk3TTba45GfO&#10;ltuWbEHDLcUKCIpb9BL3sgkIssQDAuIBwfCgOAkPzxIMJQRDaSoekCEelqWTIaS+aoYyhVOuA8h0&#10;TtWkfwKiVoaGSxEARk0+II+z9X5AUN0j61ynsZdRq03hjqj1t0K1lxmqCPIKN2NUuJugll7hYqAd&#10;WiM9KOmCcCdHjieWic9zUkQ5J6wlfobx4FwSoPicDDwUsBKgypoS9cVKkQRZ6ehRW70CinuXL+Ch&#10;TGutyqPnSURLgg8q+N2lTidR5nAC5yjPiqz0eZ6OIusMAWGkhdSTGkgzPIJsU4LFXI+NCwHD5zPl&#10;+TMaSmQZa/J5TaTzPGewAUojqyWS4WJ0dyJSeyuidbYgVmcbko/v4mv3odhWC6Wu+jjvdYpMb4DQ&#10;k+rYt2wuZkz8HO+/9S7eoGoYPnAE3qB3GTViLN58fTRGjRyL99/9BGNHf4QhQyipXpZ5OW+iDwEh&#10;F/KeF1Aw56RCxx8ECL1AoQIG808A8TeCQvK9d/4LHn4Eimct9PifhbDA06BQ5sJ2P/fvRKP0QP1B&#10;hpG/OASv93sV2xcuRK6PC9rSabALKUlyKV+S/NAeaI0Kx+Ns2YzQEOeNa8UpuF2ajZu5SZQ/4WiP&#10;9UNTtCdqYjxwPsYV54IslYp/KQRRouE+/lH7kG1yEEUWWkwAfdRSwlwKsqIso+EWb0FACVPcI1Pc&#10;y41kEsbjYVESHhEMKGXSlaaTKdIIDGEJWQSRzCAXxCpyCQgpTCwVu4uYjFIblhKlvgRKYWMCBFJT&#10;SUpiiqRhsgpIwM94QG9yj6C7L0Hg3ac0u1dEQ8/f9vBcOhM9i/6AQdBJPBIA8n33BIzdISCAdL9K&#10;lfAKmVpKsApb1fH7pOiZSKaWejwgOB7I/G+pD1VTSJ+UhFaCotqXZt3TBPXepmRQc1S5EST2Riig&#10;uc800kSinjritHcgTmcHkihzUvV2IUN/J2MHMvW3Iev4VmTrb+XtzZR5W5DG+yl8PFFvGxJ0tyKV&#10;0i9ffJKDLho8TqHBy5ANEiWg/2nUBshagoYIP7UH+5bOxncTP8On74xRKnl8NGosvvjwU2W1088o&#10;qz56Zxy+/Hgivvp8Cj5892NKrFHK4MG+9BSyYLyEXL/4IxvY3/UdwbwaqYBBFarh4QKE3t5CAPH3&#10;geIp+fTS3y2f5AtVBvsHUKioTPUc5RMBIaD4Y1/6ihdIly8OxkdvjIa11hEU+nmiMyUa98kGYMt9&#10;L8UXbRF21MGuaM0MR9fZNNwuz2diMTFzEnA1KQjN0R6ojnTGecqMMiZ8kdspZFlpI5XASDem4SYo&#10;CiyO4BwZpNrzNFvj7l4oguJaog9upwXiLv2EyKd7ZCpJ0IdnUwiMVDwiIB6RuR4RCA8vMOku5DIB&#10;+f2VhWyZyQwCCCkVI3OqpTiBlLGRYmVidntCukhF0hA0kMp8fI8kKOqkQBoBI/f5WaghsGpkElK+&#10;CnQCOLLOfVmrWwDIx+UxuS2vecTnlOBtAes9Hp9U9JAyNmiRBSMbgVYa7aYa5Rge8Xtu8bc1xXih&#10;ytcCdWTepkBbtIU4oSXUGZf8bVHjYY5yp9OUVJROp+nNdAkMrS2I0dyAmIOrGSsRf3glkjVX0eet&#10;Q9YxNWQbbEMmI8tQZJ868kzplaw1UeN6Ao2+JmgJMEVroClags3QyJAlvso8TyH4+E7smT8DcyZ8&#10;ppTHnPrBh5j+yaeY/cUXmDVhAqa+956yTvZ3Eydi7tSvMeXTSXjnjbEYNPgtZQStXO1+heb7xf7C&#10;FjJsfARzTtUAPwsUvVnip0DxTPn0tNEe+I8YbQUUKobpMTsqUKjA8pu+7/D+GPxlwDi82G8UBvC5&#10;114ZgpWz5iPEnH+Kjxvawj3wMCccjwrDcSubRljWVCtJQmdhMjoEDFmxlCMRyrxgqfVaQ59QFmyN&#10;Mn9zlHgaIc9eD1mWWsiip8g110CBlRZKCIoKDyPU8zWKTqd8us7330oJwN30ENzNEk9BL0E/8ICg&#10;AAEBSqZH5dJqs5Vn8j1QSspQHlUWMVmllIyUj5E6S6V4cFEKllUzEVUrkj5qruZ9qe1UqSpgJoDp&#10;LkgmrALZKyUsuWc8rKXEqS5hYhfjHsHxSIDWXc3jDkF4p7KAzxUxCgkMAWUxHvK1D+V2uRQlyFVm&#10;9z1sKFeB4koTvcUlfi+Ph8f1iAx2qzABl6M8UU2pVu9niaYgO7SHO+FqrDu66DU6Il3RKOOWupmk&#10;gt6jlF7oLOVnPmVsttFeZJ3aRX+3C0Wm+1BieQjlDjqodNZDtfsp1HkZoU56+vxMCDYrdEXZoyuC&#10;clWKLodaEhTmBIU5Stk4hRrsgfq8bzD7448w40MCYvx4TOf+m/ffw9SxYzB59CjM+uQjLJ46BUum&#10;T8e0CZ9j7JtjMWwIvQZ9xog3P8brIz5UJhvJirt/orQSUPyGe5V0UuXjj0EhEksFmKfjmUbbY9Av&#10;75J9DAr5Yh5cz3UL1XNkkH6yqqr0OY/DX/vJ3Io38eILr1JHjsGRjdtw1tMNNT72yvDj9mT+WZk+&#10;uFNE1pBVg4qTcTU7Du1pMq/BH02xzqjlyb7gb4JSb5pyH2O+3wiFlFB5trrIpcnOZ0gv1Fk7XZST&#10;RWp9TZVq4j1MoYAiLYQSKhz382LxID+BEipZYQqRTzhPqUKGAJPyERMSBAMIhkd1TNo6KT/ZnehS&#10;wkakigCD8ZD371+8gHsy3KLuPIFTTmlFicXkl4JkUqHvfo3UcVKB65EATAChlKYhY9SSVaRmE/d3&#10;+ZhU+rhDQN6+UKDslddIVBTg/nkpiixFkvmeBgEgPQVZ4mETJdQlHk9jlVIl5BYBL0xR62fLxLdC&#10;o78Nmulj2iKclJEEN1P8lLgqnRixHmghQzdGkEXCnFAfbI+aACvUEEx1AZaQauzSuMg8ja44N3TR&#10;A0ptWVV44nqCB24m8hzHOaNTChgQHI2h1qgjm8va5OGn9mPvghmY+eF7+FqqRY4Zgy/fGaXE5NHv&#10;YPoH72HpV5Ox/JtpmD95slI+8+0hI5QeyzeGj8WoUZ/g7Xc+xesjP1SW8XruFZWE+h33P88UKt/R&#10;k6+945ldsr/44h3jMT09AxQSv+9P+UTp9Kd+YxQT9FyfkfjzC8Pw4kvDMGHsJwg3pdaN9ENtpAvq&#10;oh1xKZb0nuSBztQg3M6NwX3R32cTqMujcCPbDxcjrWjgjqPE8RjOsbUqZhQ60TzSQxQSGDIRp8hG&#10;R2EKAUWNj4nyh7bTg1yNZyLQu9ylgb+XQV+RQ+mWT2AweR4SgApblFI+MelAlgCTUwEFExts3dFA&#10;afQ42EKLdFH25UriCwDuMdnvVpWoWKCyGHcrKLuq+BmSwEzq+0zyB+cphyTK87inQedeCp09JBAV&#10;JpA53pRtd8kId6QUjkg4AvQhP+8e5aQCCnmMIFNAQTA8armEh80XCQqyFkH5SGpHFSSjJc6PbOlI&#10;P2GFBjLGJbJCcwhb9DhPlZSUnjj6qzu5EbiVE6mUCL1GKXstNxpXZe52toQUcpDJWTG4m8cGKz+K&#10;e9V7bsq4tYwgZbH5m2m+uJ6sqjfbwf+xKZxgJKOX8z+INdaA5vLvsXDCJ/jug/fxDeXStPc+wIzx&#10;H+Hbjz7CrM8+xYIvv8SsTz/FJALmveHD8darw/DGayPxtlSWH/0xxn8wGaPfnYDXXn8Pz/eXPBup&#10;9EJJjYDfULo/Syb9HCh+6uLdE8M8PvgHhnn8EIJU6S9WXVD54fG38Rua7N+TNQTBch3jL/3epskZ&#10;if6vvI6N8xYgw9MZTanhaEn0VZXBj3FTLjpdipDKfl64kiwFCGSOsTPqA86g2EYLhVaaOOt8HIWu&#10;BgpTCCiKCYRC26MoZghTlLqcQKUXDV+QtdLKyRwAkQ23EwNwh8C4mxmh9PoojFFExqARhpjfskwm&#10;LE0tE/iRAIPJpyRaXTlbfCah7GvIHEy8R0z2x8Hkl8R9IEAoZ+teRk9QyoQvJfPw9qOyHAI8HfeY&#10;rPfzk8lS3Ocl4W4+g1LxbnEa7p2luT5Ho10qBdBUcf88DbhIOQLizrkshiyyImtLkHXqLuDBZRps&#10;AURTgwKKBzVkKrLLLX5uK0HR4OeAei9rXCQwGgPs0BruQgnljRspgcrwl9s8B3cKpL5VIu7wHEg9&#10;KFVtKFVNqTu8fYeNxV02GnLt5kFpCu5LL5tczymSCuV8f04obmcF8jO9yDyuuBLrqAy1aSAoKsjW&#10;SWZa0FkxH4tptOcQBDPHf6wA4puPPsZXBMeU997HlLHvYcKod/DhiJE04iMwbuTb+EAq1b/7ET4d&#10;/zkmTviGjPEpBgyW4gUytm4k/qOPGG7mHnPqCVAojbQKED8FimcO8/hnDAj8UTxmjO4r3X0FJERs&#10;9205wN/34+uIcFktdfirw6G1RQ2lwVJ5zg8dBMIVRkeMJ021OxpI9XU8sdU+p1Hlpo9ye22cs9ZC&#10;sUgkMoSAosBRHwUERRGBIKAoEmAQICUETbmHISWAuXJlWC6stRFs16K8cD3Ol39gMFs4+TNpuoWV&#10;qMHFXzwgMCSBFVBcoG6vZLJXyejTMiYcpRABAT6GcrbsTE6JRwTBw/OUNgTB/RJJfolsslA67hfw&#10;M/OYbDlxbE3ZGieG8PuDmJgBjEDKumDc4uN3s2n88xMJEEm2FEYaJSQTtCSd7JJFoGTjdkkG7kil&#10;QGGZasqwevEwlE8EhTCF3L5ffZ7PF+BmXiIbGF8FFHVeVrjoY42mAHu0hrFxkN+fLOO5IhRGvluQ&#10;qMjVu5SRdwkAGYb+gL7lEc28dBRIUWZUq7qeUaXqJZMVVO+fS6HcjcWt3DDcklHHqV7oindER7Sd&#10;MuuvPsAM5fQUiSZkiqUz8f0n4/Ht+x9iypix+Oytd/DxyNF4//W38f7wt/Dx22Pw6ejRmEB5NYmv&#10;+erjCfhm4pf4ZtJUTJn4FT4cNxFDh4zGi32H0VeMwB8JjN/0pXyiAlGBolfvaXce/hwofmpA4C8e&#10;Ov6j6D4YkVAS0m32xwFSmVyl/f4w4B3eVtHd7/uNwF9eGoQP3hwNl6M6qPBxQUcIQRHqxD9NVZmi&#10;Jd5TKZ9f52uCGkqlep7gy35mSnfrOcqjIpeTKHQkYzjo/QAK7s/yfrGjHsrcTqLKx1TRxZeCbNES&#10;4ojOCHqXaFlrQa5yB+BGmgCDSSldw5RS98+m4iFb64elOXhQxhaZUuc+E/5BOQ13BVvnCwQEZc8j&#10;JumDEul25WvZgj8sYatezIQqYIuazxa1gJ+Tk4A7aVHU26G4FuuPK+EEf6ArWnwd0ORli8ve1OpB&#10;bLmj/XErNYLAiKUskQLHfJ9UBZSKgDymOwTrfX6PlM4UJnlEiQUBZ30FjTxB0ViveIqHZIr7BO99&#10;HvOt3AS0x/njUgA9AkFxydsajX72/D5XdEb5UP8ziZNCmMxyZV8kqjQIBFyZlOrMpqyTLmABgQBC&#10;gh6risCo4m+vkN65TKXomlROvE0JJqC4meKBrhgHNm4EYIgF6vxMUepmhNjTGtg5Zxq+ojSaMvZ9&#10;fMmY+A6DLDDpvc8IgC8xfcJkzJr8Fb7/egbmf/MtFn47C99Pm4mvpYt2LI22rIhKIDzfZyj+8vLr&#10;yvonf+yvyjnJKfGwokx65+HPgeKZQ8f/GZOM/u54Qve9jT/2eQvP//V1fPXRFNgdPsxWhS16EM1g&#10;uDPNnLdSxa+JjFEVYINqgqUxwZeG3I+ywJXJTsMt9ZjIFIW29BL2Oih2OKoMDix21FXinIu+0gsl&#10;hvuSv5WqWzLYkclJwxjtSTnlzZabepiscTsjnEkZzdY6Dg+ZiI9owB8wHso1hSImOOXNw2K22nK7&#10;MAWPCiXx2VKyRb6Tl8DEYivPJL6XG4f72TF4mBWDB6lsQaOptZn4nQIAZ3NctjuDOgsDVJroocry&#10;JFr9nHCDzHEjmd+flUBgUkbxe+6QKW5QXt3I5edTainfT3n14Jy01OJ3ztHvyFoUchW7FrhcQ5BQ&#10;3lXT25CtbmTFo4OJ3xzsSvDZ4LIn2cLDShlseNGTkjLAEV3hHrgTH4SHGVF4kBOrdFNLoyD1a4Ut&#10;FJlGgD0QFqQEvM/798+zETgv3ovnQsaHUXbdpue4nRlMz0YDHmWHLlmrIsAE1V4mKHAxgbvuIcz/&#10;4guMfXMMPnjnQ2VVq8/GfoovP/wc0z+Zilmff4PZX3yDOZOnY/bkbzBj0leY/MkkfDTuI4yhhHpz&#10;hExZHYNXBr6tlMORCoE9FcdVHvbZid8Djmc998xJRv+M6ai/LN7GH14ZjT+++Bb+8tchmDD6PZze&#10;uhaZdkao8LfHxTA3dCT4o42msD7YThnu0aaUjQzD1RQyiCwM73oS58gIsuBgvq2WAoxca00Uci8h&#10;wDjP11SRWep9mJD+TIYge7QTYB3hbrgSyZaNwLiW4MekDKSMCcGdzHDcIXPcyYriH83g/m4mTTmT&#10;XOJepgQTiHGXcYcJdVuJSNxOD1fJMrbQt2J8cD3MHZ2+lCwuZrhoxeM4rYNzxw4gX1sdpYZauORk&#10;hmvh3rhLlriXHcekJCMUswUuYUKezcRNMs4Nss2t3CR6kCSykFx1zyNr0c9UCijkmogUaZbRsQx6&#10;DJF3dxVQJKEzIRQtTPxLvnZo8LBEjasZLjicwVlzfeQbHkGp2XFccrfC1VAP3Iqn10qnzyKgbwlL&#10;EZR3yH73SnIZebhTnN3tadLIjmwYSngsxWwI8igLeb5upQXxMzxxI8IGXcFshLyNcMHDGBn2Z3By&#10;51Z8/t5HGD7sHYwcMQ5vDh+LN14fjbeG0PAOeRtjhr6tLCb/3htj8P7bY/EeYzRvv0159fYbfN1b&#10;4zBs5PvoP2SsMmhQQkAh8y3Ep4pU751bT3cA9X6uJ549HfWfULjgl4aseiTdZ1Jq8/nnB2D04MHY&#10;8O00OOscRqazJer4hwpjXI0hc8S7K6Nb72T6o5MUXetN091trvNtdBRQFNhpK6CQ2xICjHM04hXu&#10;ZAsvUzTIRawAuYhF3RtOqRbpjivdjHE1ni16UgBuJrPFY2JfT6JxTGQLTs1/kzJD4jZl0G0mmuzv&#10;JIXhTiKZIIEsEy9B+RDjh2uRXrjCVriFrXE9E6LSVB/nDDQUIGQe2IKUvRuRfGATzhppodXbVnnP&#10;3dRwPGTSPxT/QJl0/xwTkKC4kZeCa2zxr2fG0ZOQjchQYt7vV4i5J0vUkSXqa+gtqpV4WFeFhzXl&#10;TNw8XM9JRmdyBFojfWmwXdBAuXaRjHGR31lseRzRh7Yjev8W5OgfQjkZ65KHNa6EeeKqyCoezw02&#10;ALfJVCIHHxTxmBj3lGNLU3Vhy0VPkZsExe1MepNUNipxHrgeboPOQFNKXUNKJ2NEntHD1u/n4s3X&#10;RqJf/xFQKojTLA8cOBIDBwzD4AHDlbFQwwmMN6Qa+VtjMWaUas270RK8/TbZZfgb4zFw6Hs/1JJV&#10;AEHDLTlEv9o7r/4WUDyzcIH3j0rcrHjmm/91wQOmLvzNgLfw//ah9nuJBur5fnj5r30w/s1R2Llo&#10;AQIMtFDiJivk2FKrikH0RHuEI2ppoIttdZB2Zj8yTA8SCFrItpTJ9RrIYfQAQwGFMn/7FGpkqIOw&#10;RYC1Ui+pLcwJ7ZRpHTTfV8hCCmuI12Bci/WlCWaCi/SRYOJej/HHDWr/G5FklQg/3IqgWQ2jLwnm&#10;+wLd0OnnjHZPWzRRItVansJ5Q23kEQip+zcjbscaRGxcitANixG5bQWSDm5GgZEmLnlaoosgupUc&#10;SvkST8mWyoQTP5OtSChhiK60aHSmRLJBIBtJb5UCCvqJGjJEXTXu11TiTtUF3K2+gAe1FXhAsNw5&#10;V0BApaIrNQZtMQFoDHbDRRrupkD5vZ6oo4xK1tmL4O1rELlbDelae1FyRhe19qZo8nagvPRWJN1N&#10;HtedjGg8yk0GikQ6kh1kaExhAh4VUGbmRCu9eNKI3CTb3oz1wNUwG7T5m6LG4wwKHI3gcHgPZn78&#10;KYYw+WWGXb9BoymDRqGvskg8gTL4TQwaRqAwhgwdhWFkjBFvUDK9TTAw3nrrPQJiHIZIYYPXZHBg&#10;91p3TPY/0Gj/o6B4usSN4OGfUgztl4RigAiKfyNL/D/9RuG3/Sml+ryO514YjOdfGIgh/V7F7M8+&#10;hf66JQg5tgd59qdork0pkY4rg/+CDq+Fu/oyhOtuRYaFBjItNZFtfUTxFAIK2QtzlDgdQ7n7SVR6&#10;nkGNlzEa/AiMQCt6Cwe0dVfXUyKUCUOvIX6jk9LtSigTndEVSmNOedEV4oHOYMqhQBd0+Drhio89&#10;Orz4GR5MAjcrNDuYocHiJCqMdFHAhEtR34iITcsQuGYevJfNhOey7xC4fgGid61G/MFNSNNVxzlL&#10;fTT5OxKEAbiVEob7OXEqYJxNxyOa9vuUU7cy4nA1ORI3U6PoV6R6eC61fjEeVpynfKogM1zAvcoy&#10;3GU8qD7Px8/hQVkB7hVm4EZaLNoI5AaCodbLhr6KDEmT3UyznXv6KIJ3rEXg5hVI2LsV2dr7UXRS&#10;GxUWp9DI39NOr3OFv/s633+XrPiQEvIepZXEg8xI+pBweiZhTMpFSq9rMV70Ek5oC6BnkXI4LmeQ&#10;TAbSXrca40e+g4GvDO8udDYaLw6Q2XVvKaudviQz74aQOV5/F4OHv4shIwmCN9/HSMYbb1BmvcHb&#10;b3yA14a9p1T7EOkkwPgL/YRIJ5mq+o/Ip2cWQ5NNygX2fuLvLZv5S0N6pX7DE/T/9BtNtpArkUT+&#10;i6/jdy/IiqiD8cpLAzFx9BismDIB22Z/hb1SRWPpNzBcMQ36Cz7HsfkT4bhjERIIkkwrTcYRMsZh&#10;ZFkcUhijBxTn3U7QcBsSGJRRNOgyCakpULooGYFypVfClubQFq1K2NEA26Gd3qbdrzsIgjZPOzS7&#10;W6PRxRxNruZodCYQ7E6jxuyEwgz5bHHT9m1G7LZV8FsxB47ffwXHeV/Bbem3CNy0GMkaW1Fw8iDy&#10;DA4iU28fsk4cxHnbU7js68hEdSNzsYWmPLtFZridFoM7TOrbydG4HhfOljgCd9No4vMpY4pz8PBc&#10;IXChBKC3eCRyikCRwHk+TmP8sChDAVJbOJlBpsY6mZAtyZIEucipfGM9+G5eCffVCxBGLxe/ezMy&#10;NdRRfPwIqkwN0GBvjGaC44q/A72RJz0SGTIhgBFIqeiH23E+ZAYfGmtPNiLu6AhxRqu/GHpTVDqd&#10;RKGDIYJO6mDDrDl489U38QpbdxUgRlP+vIO/ygA/Jrj4AulJep6K4eUh7+DVEe8TFB+SLT7ESALk&#10;TXqJN3l/2MgPVWVwyBZ9B8n73/6H5dNPls2UzeOpAstSePbpD/hXhzJwsN8YpVtNAPF7xm/5Q3/7&#10;En/wC0MxnHT63ZSvMOn99zCiz/OYMLQvtk8fDwMCw3DlNDgQFDGn1JFueQQZlFAiowQYEkUOR3HO&#10;WQ9lrvQVnqeUmknV3sa4GGSJSzTqDTJDzscUF32Y3N7muOhphsteZmj0JJt4MOndGW6872qKyy4m&#10;aHA0VnxCja0hg6xgrofiU5RrOvz+Q9sQS5kUtG4hvJbNgvP8aXBcMA1+GxYg9sBGZOnvw1kTHVRY&#10;n0CN3SmUmR1Dtv4BpB/bjzwjHZpfAzKHIcrtTFHtYo0GT0c0+bmhyccNjV6uBKknNb8//U8obqbH&#10;AoWZ1PXZlDLSDZyOu7mpZJIUPCxMZ6TSe1F2MZEb6W8uOBmjiMdaRpNd52OHaprrzFPacN+wFA5L&#10;58BnLaXdptVIUN+E3CP7UHpCExVnjqHeioB1NkablzU6g4Q5yJ7h7pRI9Hhk2s4gB3TItQ9fykZv&#10;K5p2HrsTvYTdCf4fx2G+dwe++WgCWUJqx9Ig839+QWZi9mNSUx0olToIjB5wCHvIHO3+TPqBg8fg&#10;1cHvYMjg0XjtNd4mU4jRlurjfbtXMVKYgqFMPHoip34aFFJW85P+E58ExRMFln9xKf5fFlLU4Pd9&#10;VQMHf/vSG3juxaH440sCijfx/71IFnlpOD6cMANbt+zFjGkz0e+FlzDi5eex7pvPYLZtKex3LoHn&#10;wTWIMdqDVAtNpImMEsYgMIQpfgwKQ1T5nEZ9gHTRminVOmqFPTyMUC3TR51PoZZR52yIWicj1LG1&#10;q2UCCwCqbcg2lDvlTGaJIkMNpOvsQiL9Qcze9QjfugI+a76Hy5JvYT//K3ismoPQHSuRqLkN2QaH&#10;UGyqizJrA1TaEVD83Bruy82PI1vvIGIObEXg9rXwWLcUjsvnw3nVIvhuWkMjvBPpupooMKRZNz2N&#10;cisTVDgSpP4uuBkXgjs00sIsV6ID0B7lr+yv0fTLBUK5MNgW4o5KFzPknqH/Ijtln9ZBLhkig4AI&#10;P7QDdqvmw3wBj3fxbHisXIjgjSsJjM3I1lTHWb3DBMZR1FkZoJ7He8nVhIlPRvWlXPS2JGOakklM&#10;2GiwUWHUO59BtSMlrpWeUgYo3FAHe5cvwWg2as9LRwr/6xcIhhe4l9s/CgLkhQGqIeJ9+72Nvkzq&#10;V5jw/ZjU/cgyfQkCVbUPsgofkwJpf+gzQpFPfxAA9Mqr/4wpfr4U/y9ctOWXhAw1f44H/fu+b+I/&#10;+tBTUD79iSCQ9Sh+88Jw/MfzlFC8//FnX2Pj2i2Y8vlX6NenH4b3H4CV06fCet9G+BzZjGB6iuhT&#10;e5Bseoig0FTYQoAhRvsspZOs53zORQ8XPOkrvAkMH7nKTWAQHNUEShWlVaULE97phFJg4IKdHipt&#10;9VFpo48LlpRe5kfZquugRIoMGB5GPuVPJv1AEqVQNMEQtnMV/CmN3FbPhiN9g/PymfDbuBhhuylJ&#10;+Jrko7uRZXAYxRZyRZ7Ac6LcYmtaSY9U7cBEtzyB3BOHEbNvC9xWzofFnGkwmTkVxt9+BdOZ38B6&#10;/iy4r1mKyF3bkap9iJJLEyVklVoXMp2HNercrFHpbIEqRrWrXIewIchtUUM2uOBoihwmdjhZLEB9&#10;AwLV1RCwawP8GK4bl8NsySwYfT8Np+d+DeuF38FzzWKCew2S9m1DjtYenDM4ggoTXVTy2KulYZBG&#10;gua53uEk6niOaq31UMUot9DDOZ6nIhMtZBkdRhIbDKfDu5TBfQP6DVekkizlK8WSpYSNAOOv3PcG&#10;xUuUVX0GCgswZE/26EMQ9BHZRXnVh+99kbcFFH/tAYUYbcbf6yl+dtGWX7K81y8Nuejyx5eH43f8&#10;UTLv4j9eHsXbNE1y6Z7S6U803QMHjcQn48ZjDk/ux++MwcAXX8HQlwdi+bczYH2Qrav+LkSdVEes&#10;0b7HoEi3oKeg4Vb8BFnirPNRFDvpoNzzBKp8yRSMaj8j1BAcVR5sud0JCvEcTsdx3k6XGv8oztsQ&#10;CBYEgokmis4cQoHRQeQY7KM53olkrW2I2b8BETTMgZuXwmvtPIKBre2S6XBZ/T38tixD1P5NiD+y&#10;AykETzolUi5b6DKRXPQhDV6Ubmxp69zNUEtZVuVgRODpE2xHkHpEHZG7NyJ023qEbF1HH7IWPutX&#10;wXv9SvhvFABuQaLGLmTo7kXO8cPI1D+I1KMHkKTD3390P1L0eA6Os2E4qYXEYwcRuGcTbMkGp+Z+&#10;BUMmv/WyuXBh4rurLYeL2jJYr54P46WzcGLWFJyaPRW2S2bDZ8NyRO9UQ9rBncjXPYBiA4LQ6AhK&#10;Tci6pqoG4oKZNi4Ya6Ds9CGcZUNRQCbMPr4faXp7kKC/F6H83XqUZJ+PGYuXXn4df2TCP0dQ/IXG&#10;+q/iH5RQ1XcSf6FENzAEFFLRQyp7iAl/caCKIQQQqhqzb+Iv9BICij8x4f9IQPy9oPjZ5b1+yUKQ&#10;vzRkQNdzLw8j9Y3A//cKjfYrMgTkbfyeJ0dq/Qx9430sX7Qcunt2Q33pAkweMwZDCYphLw7EwinT&#10;YLaHLHFiD2KNDyHB+CBSzChn6CvSKaEUUNgfVUBR7KhD06eF8+7HHwNCokpYg+whwKhyN0CFyCw7&#10;HZRKAQR+TpHJIWr9/ZQ+NM8EX9LRbYg+vAHhe9YgeNtyJinZYc0cOCybQcnDVnbDfATvXoPIQ5sQ&#10;o7mVSamObCaTXBMotz+NWjdLNPnSrAe74EqEdAHTJ4Q4oZmGvs7VDGVkjLPGlGWndZF3gr9D+wAS&#10;Du1G1N7tCNmxkWBbD//Na8lAanxsEyJp6IN2rIMnE9x1/RK4rV9Gj7ACHptXMVbDesUCHP92KjSn&#10;fArdbybBdPEsuPG1/jTV/tvX8zUr4aS2FLbrFuHUguk4MWcqzsydBueVCwjKtUjavw1ZZIsc3f3I&#10;0duLPIMDBO4BFJ4iUE7uRaH+buTzN+bqqSOLIEg7uhPx2tsRqb0DrnvVsHbqRLwx6DW8wP/39wPG&#10;4E9StmYQQTHwDYJjJPcExkDpgZLEfwd9BAivjkO/oe+h37D38cqQd/HSazTlr/L5QaoLdtJ7JRON&#10;/kJA/AAK6X16MvH/M1D87EKQssmSqb1f8LcuGfxLQ8UUr5P+hiuDBGUdbkG8/NC/9huJ0e9NxEa1&#10;7TimcQTq69Uw9ePPlBWRBr8wAHMmTYUJJUC4gTrizhxAijkZwlJLAUWaOeWTtRbyHMgSLsdxzs0A&#10;pQTEBU8CwpfJ6W/MoITxpXzxoSTwIig8jlNCHSMotFEsE5WMDxAQ+5BxnDJJZztitbYg4tAGBOxe&#10;Cd+dy+GzfSmc18+F49o5cOLea+tSBO5dgxC+JlLmK+vtQKaJBort9FHhfgaXfK3RGuRMoyzjrnxw&#10;Pdkf12XdOlm/Ls4bLVHuSqFimRB0gTq91NGQYNIjqDSRpLsbYXs2EHSL4bB8DuyZtParlsKOksp6&#10;5WKYLJ0Hw0WzYbRoHs6w8Ti5cA6OfvcNNL76AjrTvoTR3Bl8z0L4bFmDMBrpCIIplDLKd9tquG1a&#10;AUcCymLpXJz+fgYMKNvMyRa+lFCxGjvIQnuQoiOF2nYh7dhOJv92xg4yJhsJ7Z1I0JL9DrIXfRUb&#10;jKgjWxB4ZBeOrl6KCaNGo//LBAVZ4c9SqoZJ/TyZ4gUCQZJcSXSywEvSTUtj/cpr7yrR77Wx6CeG&#10;mua6z6tki8H0GvI6guolgkd8iVSd7CmQppo78SRT/BDy+JPPSX73znfJ/24o/LB5/MOLy/+ykJl6&#10;fyId/obG+nHt2T7cv0gv8fxreGPUR1i2cgO2bduF5UtX4aP3PsaAPgMooQZgxqefw4h/asQJdVWJ&#10;GyvtxyHAyLbVRb6jPordTuK8lxEu0FBX+RjTS9AQ0mTLEPQ6fxppf2pkHwN6C7KIK7WxvQ6KzA4i&#10;7/ReZFGWJepsQ+RhNUTwDw89sB6+6ivhs3sFPHcshevmhfCk2ffcQgm1eTn8dlJO7VmPqKPbkWGq&#10;QUDSw/jRzAfbollK18f7oCuRRjiZRjgjDDelWrjMU8iJwvWsMFxJDVRK5Vzma2UJr0ovE5wlqLKM&#10;DiDqkBo8138Py4Vf4/h0JjsT/vDkT7H/i4+x94vx2DvlYxwiGxyZNRU6c6fj6JxvFKDYrVvCY+Rx&#10;qa8ng21GvNZ2xOnsRNThLQgm0Hy2ExhkD7tVC2BGs31q9jQYzvka5ou/gytZJHD3OkTKgjhkv9hD&#10;G5FE0CcdFibcjnCNnQg7tB1hfD58/zqEHViLUDKk9a5NmP/5FxjSbxhefHmEMq/6r2QDhRHoI2Qh&#10;xz7CDN0h3avSmyShKoY2WulheuVVkVDiMd5ReqSkDtQLlFfK1AMBBRtSVa/TTwHi2SH53TvfJf+7&#10;ofDD5jlw08reL9IauPiZH/avCBlSLmPi/0QjJqvQyMpIUvnjjy8OpXx6DytWb8QRraPYvGkLPvlg&#10;PAa93A9DXhlEUHyGk5tXIIJMkUSZIyDoiSwbHYUlCp31cc7jlAKISj8TFSACLXAxyJxhQmBILxSB&#10;Qcao9SYwuoemF8tUTEN1pOpvpxzYiGhNtoCMsEPr4L+XgNi5FN47KFnUFsNxzXxYLfoOtovmwHfz&#10;GsRoqCPnNM25gzHqKIsuh8uijR5oT/BDZ1IQrqYQDOkEQkYs7mQnKEM3ZEj57ewY3MyIxI3UUNxI&#10;DsL1BF90RrqjNVCklTGKjDURx6QM2EyZtOZ72NPQm8/7mnJnMoznT4HF8hmwXUvm2rgALluXwZlM&#10;5klWCzxIH3KEcktnIxKPb0O60V6kG+5HAlv98MMb4a++Bl7bVsJ5wxLY0eSbzJ8BQwLLaCY/k7dd&#10;+FjApuX0MusQRWCF7VqJkF2rCH41BO7bxPfTtO9ei6C96xCisQXeZJf9ixdg3LC38EqfoTTINNSv&#10;SM8Sk5peQZJbip0pZrpXiId4bLK777/yqnS/jlVuy2NyfUM+RymlSVAoRdEEFCKPFHA8O8eeDsnv&#10;3vku+d8NhR82nyHrBz3xIsZfXn7nmR/4Tw9SoZTJkf2/vzgSv+tDrcgf+KeXhuGVwSPxqRT6/XYm&#10;Pv1oPIYMGID+z7+AIQTG5PfHQV9tESJP7lGYocDpBJnhOPIY2fa6yJVVeyidSimZKnyNUeUvw8dp&#10;cuX6RLAFwxQNgWcUYDT4CVtQRlFCnXc8ikKLQzSqu5B4dCPiddQQr7sRkUfWIWjfCvjuoUndsQC2&#10;6+fAaMk30Js7RSlrf2b5AnjtYQusS/l2+iSyTU6hxMaExt0MFY4WyhLJF11t0ehJD+HphssuLmj2&#10;8ESbtzfavb3Q7ivhwfvu6PRzx1V/N3T5OqNTLhi6W+Oiw2mlF6jkpAayj6ojU2cX0mnkUzW3IZWt&#10;fzqljGj6VJE0R7YiVnMzEshyaSd2I9NwLzIJhuwz+5Fregg5Zw4j9fhetvZki33rFYZzZ+I7yspK&#10;y+bAdMG3OCNsMW8G5dr38Fy3FH4bVyBgy0p4b15GqbgM3mQY751r4bNjNfzU1yGQLBSgpY7TWzdi&#10;+vhPMViuXouRHvguJZPqCrZInx5Q9EQPAH4u5DXyWuWCH/2mwhJsTP8RUEheP53rkv/dUHhyo64q&#10;6f3Cj/6LLuL9pq+q2sfvFBAKLRIgLwzFH54fjCEj3sGkL6dg/vdzsWzh95j/7TR8/v4YjBo8AJPf&#10;fRt6a+cjiqDIttMlI5zGWXcjZTWjPCdZ4vc4il1PUDqdVgBRG9gNiBBrXA61wuUQAYeZAo5Lgca4&#10;SI9R722ISld9nLXRZOLsQbL+ZiTqbULy8a2I1l6H0EPLEXxwGXz3LlYKfukvmIqD302A2pcfYMmn&#10;Y7H4EzLbhI+x7esp0JjxDY7P/A6ms2bCcf48+K9YjqgN65CwZQvSduxG9vZ9KNyriXOHjqJMQxfn&#10;NXVRpqmDkkNHcI4eqlSTe00NlGgcQtGh/cg/pI7Cw3tRoLkPxcc0UGagg/KT9EAnjuLsMU0UaR9G&#10;wZH9yONrMvftRMrerUjdtw0ZGruQrb0XuTTLBSc0kXeK0rI7knT3IXT/JhVTUCo5rlsMu7ULYLp0&#10;Jk4JCy2YAetV39OML+HzS+BINnHdQiO/fRW8dhAgO1aQKVYj6KAa/A5vh/2+HVCbORtvvUqWEED0&#10;o9TpzxZeSepuCfQUKHoDozcr9I6e9yksQTXxI1D0E2A8GxTiN3rma0tIXvfOc8n7bgj8ePMcuNG4&#10;94tX9//uiQ//V4WwxO9feYemexQ9hVynEOk0BGM/mIhDB4/A38cbIWxBQ7ydEephD2djfexauQiL&#10;Jo2H7qrZinzKtdfDeR9TlHmb4JznGRS4GCgz8krcT6Kc0qmGgKgPsVIA0Rhmi6ZwG+6t0RRmieZw&#10;KzR1V564TK9R63USZU46bFH3IkFXjTJDDWmG25F0gjr66DpEaK2ihCJbbKZsWjkTJxZNw+Yp4zFl&#10;5AC83ecPGDegD+a8PxZHFsyD9qzvcOzrr2H8zTewncFWd/p0uHw7HV4zvkPQt3MROXcxEhevRvqK&#10;DchZvRn567ejUG0nCjbsQN6G7chZT7mzcj1iFy5D6Ox5CGTC+c6ag4BFSxC8Yg0iVqshdNlaBM5f&#10;jsDvlyJICT43bzHvL0TgvEUIWrgUAYtXIHDZaoSs24jw7TtpiA8iRU+H3uIwvLarwXwFDTrNtemK&#10;OTBfOw8mq8iClGeGy2bAmL/RYt082G1eDKftK+FCAHnuWgMfSijfXcsRtJ/fT5PtdnA7jq5bjUnv&#10;jlddvZbeJv6nzw8aq7CEzIGQblXxEz1J3hM9oOgBydPPS4gfkWsZz4l0IiD+HlDINOie+5LXvfNc&#10;8r4bAj/eqKtm9n7xyX9gUci/N+SA/0TkK2CgbFLWNuv7Ot4e8zFOGZqgtroK7U31KMlJQmKIB5KD&#10;XZAZ5oFgu9PQItUfXfEtQvWZQDIK1tcMVYFWyr6QoDjrYYgSz1Mok2msATS7AopwypdIe2XusIQs&#10;7iLRTJA0kT2aCIx639Mod9FHofUhxB3bgHi9Dcg23o30M5QqRttootcg7PByxB2mAWUrGUqz6rF9&#10;LQwWz8Ga8WOxYOwoaC4mMxgcg8/Rw3DasxUpxieQaqgL351qCNi2DjE7NiFw6UK4f0eAkE0Cvv8e&#10;QXPnIez7RYiatxQJi1YjYcFqxH+/EuHT5yP4qznwmzQDQVNmw2PCN3D4fDrseN/lq7lwnjwXThNn&#10;wfXzWXCZOBNOn02Hszw35VvYfjENNl/OgNWUmTD9gjF1LgxnLMDxuQthuHQFTNesheHypdCaMwMa&#10;M6fi2MJvcHI5vYraPFhvWYgzawiMFd/AYsNsOGynf9q2GG70FH771hEQKygnyRIHeJtyzWz3Jiz8&#10;cjJGDFatcSg+Qi7WSTLLCqcvUk692J97eoze0ZP0T4Oh53nVhT7V9QypDigs0ZsplK7YZ8inHjD0&#10;RM/jBszr3nkued8NgR9vT4+Ylej3ytgnvuifHXKwUu3tBVKrylSNxsuD3sQytpylJWW42tGC2vIC&#10;JIV7w5l62umUBqJdzZDibQs7ze04uXYOAo9uVUpnXvAzR22IrRLnKJmkykexuwFKvY0UUNSHUjZF&#10;2CmgaIm0Q2sUtXp3KMAQ5iBjXA4iW1BGlTkdRcopavNj65FxZieyTHYjy3Q3Ugy3IvnkZmQZ7UIu&#10;tfpZYy2UnKaHoZfwpTw6M5utLaVSgI4G4iyMEG1DYEZ5oi4xAAU+1ij0skBXSjCqvSwRS18QuHs9&#10;Uo4dRC7lUMrh/QhevwFubOWdps+G89RZsP/sa9h/NBU2702C4weT4fDBlzB+91MYjZsAkw+/gPn4&#10;qTD/cArMP6Ax5t5s/Bc48/HnOP3pRJz8bCJ0P5kA7U8n4ciEKdjD168cNR4zhr6FKYOG4rvhb2Dx&#10;2Hex/MMx2DTpA2h8PxmGa2bCdvsiOO9aqiyhZrF2Bhw3zYXX7iX0UyvhQyD4MYIPio8gIA5tgAul&#10;0/b5czBm6EgM7DcCssah1GaSOQ8CiL++PFw1zIOP/ZUJ3RNSBvN5JemZ/AoAhA1Uj8lz8pq/MEf+&#10;ypAu2N5gUFhCrk8ogPjbQCH5/HSOPx4Z+1Mb9VVK7zfM6D/liS/6Z4f8KKkk3W/YexgwbBxefnWU&#10;0uNkcMoUnR2daL1ci5zkKFgbaeMwzd1xGroASwOk+TnCx/AIzmxeCH9tJqitrgKK+jB7NEQ4otzf&#10;DEVuJxknCBD6BHqKHlBItBIUsi5ee7SjEnK/hWzRTCZRWCNEViwyRrGdJlJPExBme1Foc4j3qdut&#10;D6DAjjrfRRtlHvqodTNEo6Mp2mzMUaN/HCk71BG4juyxcQNsNq+GD3V7Zbw/KpL8USYFmDPDcLMi&#10;HZ1liSiNdUNxmBOuFCUoc6Cv56eg1McVoTpHEE4/kaF/AkkHNRG8bjNc5iyC2edfw5AJf+rzSTBi&#10;q2ww8Quc/Hwy9D+ZBO0PP8GJCZNgOHUKDL6eBJ3Jn8Bw7jQYLZxNGfcttkz8HNMHD8WHf3oJHz0/&#10;AJ+/8iq+7D8I3wwdjGUfjML+mfysld/BYdcSeO5fAc+9S+Gy43u4b/segXuX0ZSvR/SRjQjRpH84&#10;sBZBh9fTWG+Gx5Ht0F6/HJPGvo++Lw1m8g8n28sijmzsGKr7DP7PPS19z14SXtkTANKjJPvez8te&#10;QPCc9Ehy3xOPZdNjQPxtoJB87p3fku/dqf/Tm+dAtYO936Q7cMkTX/TPDhn79Lws1DF0HOmRP77P&#10;UIz+4HN4+IWg8+o11NdVIjzIA1p7N2L9om+gtWMVAmxPIzPYA2E2RjDdsRz+WptotI+hMsASNWF2&#10;aIhyQmWwFYo9jRSmOOuh8hW1wZa4GGajSChhCln+qy1SFQooyBayb1fA4oCOaAKMrFHqoodzzrqo&#10;IACqPGUGnx4qvI7jvL8BqkKNUR9ohmYfK1zzcECXgw0uGp1B0WFNxG7bDrPZ38Fk8Vycc7dFeagH&#10;cqXUTEYk2s9noqk8Hc1VWei8WITbrRdwr6MGt5oqcPFsBkqTItCYl6YqVXOhBDcyU9AQGoD448eo&#10;52Wc1xHkOZsh39ka6VYmyhJhNpvXw/vQbsQYaSHwmDpcaH4jjTURZaYHaxrgbTT+U14disn9XsPS&#10;N9/DhnGfYMeECdCY/hXOrJxHv7AC7rtXwPfgavgfXMHEpxc5sIzgXENftQnxRzcj6ogawni+gzQ3&#10;wl9jIwJ0d8N831bMnTQJg/oNxfMvj2Aiy+QfGbBHUFAKP993GB97A3/q944y+PPxEr/0AT0X33oe&#10;6x09bNA7pBHtiR9kk6o4xm/lfq/c6gGFFFuWvdyXfO6d35Lv3an/05vn4A2vPvEmxshXPnziy/7Z&#10;8Ry14nOkWakD9RxP4riPp8IrMBytVzpxoaIU0ZEBOHl0PzYs/Q4a21YjzMUauVGBCLA4hVMbF8FL&#10;Y73CFOInqkNtCQpn1Ec6MGnNFE8hwJBrFdU02wKKywIK8RKUUU3hUvXOgf5Cbqt8hjDIFalyJwtJ&#10;xjqiMdQCtVIsmMwh7HHR/4yylwt/DYGyN1Fm8XWFuCrdqNc8XHDJxBgVxwgePT3kssVPPHSAEmQd&#10;DNctQ6KLFVpLstHIaLtQiEddjXhwrQl3rzXiWkc9qisLcLGhFFc763H3+iXc5f5OSwVuXixBCRkn&#10;K5yffyEV11pL0FxbgJaqAlSTYdLouXIjvVCWTJkW6YIUH1MURjghyc0Mpnu3QW3aNMwfOx6bPqCk&#10;mjgNZt9JV+s6ROzdiXhNdSTq7kLyCZrwoxsQpbsOscc3IslwG1IpG1PpqeJPbkek7maEaG1EkNYW&#10;+GlthZv2LuxYOBejho3ACy8Noy+U5FW19s+LZJKqG32GK57x9/3GMEYTDPSQz0j4n4veYOgdPwDi&#10;B1A8zRA9oHiTefx0bku+d6f+z29ET1jvN67s/+2PEvmfFXKwf+5LzUmT/eeXhuMFtjSj3v0ENvYu&#10;aG1vQ01lGWJCvLBbbQmWfDsRJtq7kUF/kRsdCCeDIzhMoDgfWI90W32UB1qiOswWF6OdCAxHVAZZ&#10;oox+otiNbMGo8KNXIIM0UEZdYvI3iZQKpVQiGJQgYFq4FznVFe+KrgR3JTriXNBMBmkMt1YWmGwM&#10;MkeTRIA5mgVofmbKetKt4arSOdeZnB0uNrhiQ39y8iTqdPVxTlMHCTvVEbBxMzJPyngrLySZmSLD&#10;1Rl36yrIFA3oaKtDy5V61LdWofnaJbQyOq9dxtUu7ltrcKXpAiqL0+ixstHSdgGtXdVobDqP5ktl&#10;uFxTgvLCVJTlJuBCQTyK00OQISsYBTvBTXc/9kybgu3jP4Xe1O9gN2cxfBevQPSWLcg4chCFhlqQ&#10;ka15Zw4i02AHkvU3IvPMDuTb7Eeu/SFk2cgQmt1INNyBuBPbEaKzmYDYAjet7dDbugpffzoeffr2&#10;o6x5Fb99aQj+IDMnGcIQf3lpKJ576XVKnbfxW4JCKaNKwIj0keE8vzREMgkYVKGSTwKKZ4Xkce+8&#10;ljzvTvn/fPMYvGlR7zdbDVzzo2T+Z4W0IIrZemkk+vBk9R/0Nka/+zH27juIC2WluFhVhuKMWPja&#10;G8FBxgAFOuFsUijifBxxZPNKrP3qY1ipr0WSNb2DvzWqwyl5Ypxwia19HY1zhZ+J0i1b6HxCKfJb&#10;6W+BmiArVfcsQdAoPU58XTOB0kKAtFJ+tZNpOrsXeemSSJYKhR5oo9ySbtyLNO0XfckO/uZo52e1&#10;BPDzCIwGMlUrW+aucDIGj/OapwPaLMzQevo0ukwscM2EnuWEKWq0TyLvgDZcl6+Gi5oaih0c0ZSY&#10;gM5zRajJS0dpTgq9VBVBUo8bV1two6sFnS316GisRWN1GTouV6O1rRYtBEprYyWa6s6hoSwPNUXp&#10;qMxNQnlWLJnUD/Fu1gg7o48T82bj8PiP4DpzHmKWrEP8qvVI27EdBUcPo9RUD2W2smaFLopkYpbh&#10;TsYOlNgcRpnrUfomLeTYH0aq+V4kkCli9LchkIDw19sLmyM7sH7+t5j21ZeYMmM6ps7+HuMmTMZr&#10;b7yLl/q9jj+/MBh/7jMMsha2jHj+d7LI7/hfPysP/itC8rh3XnsM2LSoO+X/to0GpKP3B3zWb+Iz&#10;v+iXhiBYrl4rJTSHvIdBw97F62+Mw+dffAUnJktZUT6qzubiQm4qipMjGdFIDwuAic5hzPrsA3w3&#10;diSMNi9V1lQrlcF0lET1Uo+WoGggG9QEWaDMy0gBRbGreAsTVLGFr2OLf5FAEFBIr1NLL1C00ai3&#10;R7soBYSvp/jiRrofbmT44SqBIT6kkd6kwdcYTd7GaPe3RAdZQlijIcACl0PINBHO6JIRsP7O6HCl&#10;T7GxQKupGa6YWuGmmT3uWjrjtr072m3IZronkbVJHfFL1RC9eD085yyDJ5O20NoOlxLicL3yHG5c&#10;rkRHfRkaSnkeshLQeC4XbdVn0XXpAporitBQkoVzPDfp/L4MAjHB6gycd22B3arl8Fm7Dt4LFiNy&#10;ySpkr92CTLkesnUrinQO4bwxfZKNgbLq01k7HRRYHUaOyR6ctdVAhdsxXHDXR7HzUeTYHUGy8X5E&#10;H9+F8GM7EHR8H0JN9OB+Rg8m+lqws7NGSEwUYjMyERKbADtnL2zevg/jPpyIv770msIaf5CpogSE&#10;jH5+Vh78q0Pyt3c+S353p/rfvj09G2/Pv7T0zUj8ZdA7eOHV0ejzqnTPDUW/AUMx7etvYW5shuTo&#10;aOSnpiAnMR5Bbs7QO3AAsyZPwbihr+Gb0SNguImgsDiGc0G2qIoiGGKdcYle4CIlT12IjQKEYhcD&#10;FClsYaiwRw3lT32wJLElmroBIdHM17eESRetEzpi3XA1SZYb9sPNLFknz5f3CYwo+g9KsxZq9it+&#10;FugIskYbGUMeExnVJO8P5/sJDBkS3uhqjct25qg9ZYDKI0dxUccAV02s8MjNE3D3wUMXspGlHepP&#10;nMHZwzqI37QdgSvWIYDgCN60DWG79yCSnsRz51Ya4sWwXr+appetuLk5sk4bI+6YLhw2boDRnFlw&#10;WrYcXouWwXvG94j4dgGyF6zF2RWbkLd4LdK/X4asZWtQuE8dJae0UGZJz2PHc0KWKLY5gkLbwyhg&#10;XHBXrTB73vU47+sg01wTcSf3IYzmPfj4fkRYGCAzwAMZkYGIZQMVERmO6KQEJOVkI+9cKYpLzyMl&#10;LRPG/I1fTP4Of315GHX9COW/Vspb/uj//9eH5G/vfKZ0MulO9b998xqsNv6JD2G88oqU1H/2l/6S&#10;UEpp9pPeCemNeB19B8mFniF4ue+rGDf2I3w/eyHWr1LD+pVqmPXNHHz47kcYOfRNjBz0Gqa/Nwpn&#10;ti1DjLkOzgZYooqmuZ4GuTHeGRdjeJtGupqPl3mcZqtngBJ6i3KZjupnjNpAyiC5ik0p1UgwNEkw&#10;qWXJ30Ymtiz0IvJJAUWmv8IWN1J8FL/RRu8iYGjnZ7dRkrWSJVrpaZrIIuJTLpFxWgmq1ihXtAY7&#10;o9GDXsfKGJXH9VCy/yDObldH7YEj6DQ0xi07Bzzw8QVCQvAwIBC3PDzRZWWPi/r0Qzv2I50tfMKq&#10;DfD7fiHsZ8yAy+w58J4pV6tXwHf+CoTyuSi1rUjYtAN52/eiRG0Pqtero37Vbpyfuxr5M5cg9utZ&#10;iPpuLjI3bUSB7kEUm8tKrLrKRKpz1kdQRLlU5KCJElcdnp/jSldzoY0WMk4fRMLxvQTEHoSc2I9w&#10;c32k+rkiKyYckYF+cHGyh4HRSezX1ICWnh7cvD2RlZ2JqopKFOQX4oSBsTL8Xyq0SG/Rb/s+2W36&#10;XxGSt0/nsuR3d6r/fRspJq/3B/2r5m7/noD4rfRjD3iL+nMEXqQefWWAqmhWv1eG4+WXX8dLfYai&#10;L43by2x1+r48FINffROvDiQoPhgDs92rkWCtp4DiAo1yLSXOZZpjAcVFgqSOSVrha6bUnZWCy2UE&#10;RqW3TEc1Rj2TuYHJfJktvURjd1wOYYtPQLXzc66mki0ICAGGLNcrazFIN26zvCbQQvEWIqGuEFSt&#10;whb0FhflMyjDlArqUWSMICc0e9mhyZGyzdgQ1Vo6KN2ijoI1W1CycReq9hxGnQZZ5JgBmk5RlplZ&#10;ocvaHtdsHXHL3hm3rB1w1dgK189Y4qoRv+8M2cmMx2fliBZLe1w2oaQ7eQYXj55Cs8YJ1G08gHOL&#10;1ZAyfT7Cps6A/3czEbpyKVIP70K+sRYKLI+iWGYVWmjhrIUGSiidzjlp4by3PtlUjw2IDrJM9iOe&#10;cilCZztC6SGiCKQUH3sCIgy+7q44qq2Fg4cOYQMN+4TJX+KtMaMwd/4c2NtbIzcnE6XnShAaFoXZ&#10;BO6fXxkJpWz+M/7/f3U8PRebkdud4n//5jFw087eH2YzaC3+kTXxeodUUZCQ29Jq/LYPGeLlN5Ue&#10;KLny+XL/N9CXQOjXfyQGvfoOXh0yVjXSkmwiUxD/LMXS+g7F84wBBMVs+gq7/WpItT+JYrbYVRH2&#10;qKa8ucTW/LLIqEgngsKOPsIS5fQApTTdZ2WQoMyykyvdNMy1lED1/kxkvuYSQXKJILkUzKQmmJpk&#10;He4EGmcC42ZGAEEhpeZ9lVWRGqPscDmMnoRM005QXOX3dIXSUwTyfbJksACDjzUSHC30Ga0hZAwf&#10;MoYTZZu5CRoIgPI9GshbvwMpi9YgbvZyJDJS569G+sJ1yKbPKFyzHefU1FHKKCMDVG4+gLodmqhV&#10;10Hlbm1U7KIM2nYIxRv2IG/ldmQvUkPW3DVI/HohIr+cBb/Pv4LX1K8RtGQhEvZuQ9ZJDeSaaSPf&#10;koCw0kWJ+RGUmB3GeTttVHrq44KvvmKuk413IO74VsTo7UCo7g5EykKQfpYoTAhESlwEdI/qYvJX&#10;0/D9giVYt3krVqxbh3EfvI93xrwNHR0NpKUmobioEFHRCVi0XA1S20mW4/p75z380pB8lbztnceS&#10;190p/vdvQSNW/4na62rvD/xnsEUPKJTbBMZzBMaLvD1o8Gi8/vp7GPH6OAwd8i6GDH0Pg4e9r0xg&#10;l8v+f5KqDS8Ow1/6DMFzz/fHiGEjsPbbKfDQ2YUMJyOcJSiqCYLaGCdcTnDDJWELGma5yl1DqVPh&#10;Z0ZQ8HWubA2pl8/LRT3vM6ikN6ghk9T50iz7qaKexlkpgRPGBKdx70j0wPU0skV6AG6m+eMagdFK&#10;sDTRuzTRu7RRLnXye66G2qMz2A4d3cC4yGOqV5jDlkBjix7E8HfAZXc7XLSwRP2pMygnQ+STNdKW&#10;rEPc9EWImDQL4Z99i7CPZyDk4+kI/mQ6Aj+dgQBG0AS2+JPmIPKLuYj8fDbCeT/sk28RMp7PffgN&#10;/D/4Gt4fTIXnR1Pg+cU0yqxZCFpFeblnG5L1DyLtzBGkm2oih2AoIFMUmmninKUmKhxl7W4pSK2J&#10;NHN1RB7fhAi9rYg+SelkdAjxjoYoiPZGcUY0kpNicURHB2M/+Ajvf/QpZlHWfU8zP/HzSZi3YB5s&#10;ba2Qnp6CvIJ8OLp5YfL0eZCyNTKP+nf/xZ7iRyzBfA4asedP3Sn+j20eg9SO9P5Qm4G/nC0kehjj&#10;uX6j0HfAGPQfMBpDXxuHN4a/zxiHYUPH4DUCYxCBIRPZ/yyX+V8aiedeGILnXxyE4cPewJJZs2B+&#10;cBfiLPWR626C0kBr1Me4oS7WRQUIYYoYFzQQKPVssavJACq2oLkkKErcjqPUwxBlngSGlzGqvU1Q&#10;52WGWm8BiWpCkjLcnP6hmZ9zJcnrB2AwOlN90E6wtPJ7RE5dISN0hTviapgq2gOs0Uhg1PtYKKCr&#10;5e26IBs0BDugMdCZcorH52CDGpPTOK+ri8I9+5C1fjNSlwhrLELUtDkInTwTQV9+hwC2+v6TGVNm&#10;I3DqHAR8/i1BMg1+H02FL0Hgw/D+iKzw6dfwmPQNvOkfApctQ9T2TYjTVEeS/iEkGx1G4plDSDU+&#10;rCz9m0dAFBIQ52y1cd6Bxt1GA6mndyHaYDvC9LYh5vQhBJ46DPMDW2FncARJYb4oyEpGRkYK/IOD&#10;sP+QBubMW4iZcxZg2Yo12KW+D67u7khKSUJOfh4iYuKwfe9hDHt7vLKGuoyY/f0/IXf+1ngmSzCf&#10;u1P7H98EVb+ULZ5lrgQQfyAg/koW6Dd4LAYOGqsUuxo2lAzx2tsEyQi8otQZlVlbbymDxV6kUXvx&#10;r4PwwagPcHDTdgRZWSLd1Qb5bmYo8jBDBVvjy3EeBAPZIZpsEU+2YDJfjHZGQ7gDaugBpDv2vI8h&#10;zrkfJ2Mw6DPOup6izzDEBffTqHYnODwZPjTFCovwtszUC6fxlnXeaLRvEBC3M4JwM9Uf15NovBM8&#10;lZ6qdn5PB7+3i995g/cFIB1BlE9+sqwWgeFjjipGpey9ed+dzOYmZWl47A5nUGpxHAUGmsjW2oP0&#10;vduRum0TUjaqIWHdWkSvWIWQxUsRSLkSsHAJAhcvRsDiRfBfsAB+8xfCb8EiBCxdhqCVqxDM10fs&#10;IBgOSNWRPUjWUUey7m6kndiLHAIjz0QT+RYEhI02zbUuQ6q0H0ba6T2IP74D0cd3I/zEQYScOQr9&#10;HevxxXvv4isZa2VkjOSUNOTm5SAvP4eGOgfRMQkICY3iPhlxiWnIzi1GZl4hQqJiseewNkZ98DmT&#10;cwT+0Pdt/LHvaIJCNWfm6Xz4V8TTLOExUO3aL2aJns39qXL9f6+3eBoUcl9A8SeZWkhAyEr6rwxU&#10;rT0w9PUx9BL0Ff2G4qVXaLBpvvvIMGLKpz7UpOPefB+H1HYg1csPpSFByLAzRaYtE9vDApUERV0k&#10;W984VwUYAoqGKDIFoz6CoKBHqKYkqgw0JjBOooTAKHI9iSJn+gxHA2Xx9QsuhqhwM0KFJ8PrNC54&#10;M8gaVfQaj4GR7KusFXc/JQD3kvxxO0kWUvSi9/BAG2XbFbKH3L8e546rkS7oDHFEWyBNdoAtGuhd&#10;anx5rB48Bn7feflee7KW7TEUWWqjwIyyxpi6/+QBZB3fiwzdPUjVUkfiwZ2IVt+MSCZ75E6Jjar9&#10;rk0I370FoXu3Imw/W/hDOxGmsQsRmjsRpcVWX3sHYrS2IeHodqSfVEfemQMoNNdUlkcrdtBGoVyH&#10;sD+CZNO9iDu5mz5CHTH6BxBvaoBT27fgi3FssF4ehBf6vorxlHQaOkYICQtBanK84hnOni1FXt5Z&#10;5OSWID2rGJGxybCwdcKilesxfPQH+Gt/AkJk00syX2Ys//e/f0nqfySexRJKmf1/1iZDaz0GbrzW&#10;+wv+HrboDQrFXHeD4jmZhP7qu3hxwNsY8OoYxU+8PlRY402lTtAL/UbgJbKFGPA+NN8fjZsAPfXD&#10;yPUPRlV4GOJOG8CHCRBvoo1zPpZkChtUUdM3xKhAIWxRJ0ab0qaWoKgmKIQtqoPMccHPCGVeNOcy&#10;GcmJLbSseuSgr5TsL3M5gTJXmmA3eg4a8zKySRm9SCUl0EVZwTXWHTeS/XAvNQgPUoJwhwC5luKH&#10;K8k+6FCufpM95KIf46asxhpHgEip/2gPdES5KtcwGuk75GJfva9U5j6NcicDlNgcZcIeQZ6pBrJN&#10;DiHjzH6kGe5FssFeJJ5gK35sp7IAvNSSitPcrkSsJk2wxjaEaW5FCCPo8GYEHNqIwMNqCD68AWFH&#10;yBj6O5TPyqdUKrKmsbaRNcaFJbSQ40BTbH0QccbqlE276SEOIOKkNk5t3aisdd3vpf7484uD8YeX&#10;huG5F99Ef/5Pn02aijXrN+CQpjaOHTeCnoEJ9mscx8r1O/DZlO/wOpn8+f5ywe41/IH/m9Tw+oMw&#10;RN9RqlzoHsT3OCQ3qAZ6FvORRR17QpU30gBTbnfvn4xer2FO9Tz2Y5bYeO0/HSL+925PL+7y97BF&#10;b1D0vq8ChUw1HIkhQ8bgrREfYthgyim2LC9Kb5TM0pISKP2H470x46G1cw9KwiMokaKRYX4aNhuW&#10;wn77ciRZaKPExwwXCAphinphBgJCoiaCJluCvkCitpstqvz5et/TlFEnFONdQKNZwJazyFEHZ510&#10;UcIoddZThZM+zjufQDllVo2XqZLQnXGeTPpAmm5ZMy+YXiNIFemBj/e3MmShyVDczQrFLb7mJh+/&#10;QSDJ+64RVFcJGPmcjmhZR9wZTfQ9FwOsUMvfImtplPE7z9kTrDaUOFYEjKUO8ukDck0OI4e+IEd6&#10;hAxpnimLUvV3I/X4TqQc247Eo1uQeGwLkukL0k+RHcwOK0soy4qxxXb8bXZHcc6OLGEnJYH2Id54&#10;F6JOEVwGZIkz2gg1PgGtTRvx5SefYejwUXjlVZn7MBx/fX4Ig4n+/CA898oQ9Bn8BvoNG80gkw+S&#10;wnWv4XcKgIbg9y/xthK83XcYAfI6ft9nGH7HkPu/Y/yW8Rs2fv/RdzgB0D2o7/FYpreVECBI/KEP&#10;/Qjjd5Rhkvh/kCnLEvI6mvffMOT1v5NRuK+M/teyRM/2LLaY33/a40T/uXgaFBLiJwQUL9JHDB5O&#10;lhgxDiOHjcMQKXHSZyReIihelglH9BdvvvMBdmzahmyyQ3tOJopc7GG7fhlOzpsGj31rkUbpcc7X&#10;HBXBlE9RKjA0xBAc3NeG2ynRA4o6AUawlTJittLfhCabMoqGu5AgyLfXQj4TJd9WEwWMYllwkpq7&#10;1JHAcNRnEBiUPNUExsVAG7TFeKAz0ZcACMYtJr+ErDR6K1MWRAzvXlxSVl6Nxl3G/fwYPCiMVxY5&#10;eVAgCz7G4V5eLF8T/Thk6d672RE08sG4qtSEIusIcGLc0UaWaRaWCbGnUad/CrDBRXqVWg8TVLuc&#10;QqXTCVyQ6oZMfqlwWMr9OVsev8Mx5TeUCBva6xMMx/gbtZUlC5JN9iP61C5EntqDFGs+7+uAolA/&#10;xHt7wd7cCkc0j2ID5ercuUvx9ZffYuKnUzB+/CS899HnGPfh5xjLGPfBROW2xLvvT8SoMR/jjbfZ&#10;wL3xHl4b8S4Gvz76h+B/PXA4gTT0bfR9jZ7xNTZ8r7IRHCxF0Ubiz/0Jrn4yqnY4gTRcGYIua1A8&#10;x3z440sjCLrhBJZ4FCmHpOrO7xlFq6o6PhILmJe98/RfwhI929NsIfH6P7AYvUSP0f7LQEonnqSh&#10;I8bSZI/FEMqpwQTLq0Pfw6sjZCzUO5g9ZxHCfP3RWVaKlpQERBw9iGPfToLxwmkIO7oDOZQeAorK&#10;EDsFFHVRjj8CRZ0EAVFPpqijhJIxUTIb74IPW2QCo8j5GPIIilwbtsBWh5BtcQA5FgdRYEXJQUN6&#10;lolUYqevxDkCo5ymvI6JKcsaX0kQ800myBBgEBBZBER2JO5kR+FOXgzuF8ThDkEgC0zKclgPS9Lw&#10;UFl9NZuRpSxPDFm3W6KccYEhj5VmqNb15nseFScRUAkEV6yyJt+dtFDcSfHHDYLmarQ7OsKc0BJo&#10;jcs08Re9jHHR05RgOY1KV0NcoGcqdTyOswIINiB5jHQrHSSaHETMqb2IOrkPKVZ6KA91Q0tOIpoL&#10;s1FXlI+KggIUZ+UhMzEFsSHhCHTzgKedA2xMLWBtZqmEjbmNKsysYWliBfMz5jA1MoHRydM4oXcS&#10;x3ROQOfIMWhp6D4OjcM6OHDgCPbu18CefYexe89hbN+5H5u378HKtVuwYOk6zJi9EF9MnYVPJ07D&#10;++O/xDvvTsDIdz7C0Lc+xKuyxNewd9F3sBRRk9KbMstPAPQ6Rj7j6vW/hCV6NkEbv6Cx9xceGLDg&#10;mUn/UyGs0Ttk8b7n+IPkx/UfSKqmoZby64OUcutv4/2PJuG0oTEaSkpxt+IC6sOD4LJ1DXS/+QRu&#10;mxYilaa0gMa4BxS1kQ5KiKcQ2VTHEFDIcA8VKKyVudoy4UiKGVT6nUG5t6GKLSidBBRZFvuRbrIH&#10;aWfUkX56D7JMDiDPQvT4UQalDJNKWtxytzOo9rPqBoY3rqWKjCJbEBS32NrfYQLfITPcK0pS4n6x&#10;rG4qS+zK6qay/G+eEg/Oy/p1sriiLLgoyw/nKGt440IeQSJreRM857PwQJbxJaAeFCfjIVnmQXY4&#10;7ggYKcVkbXBZdKZFDL2/dAVbKyxS425CUBiSLU4ox51LMKRRbsaaaChdrnGGh5FkTFklqy+lxaDj&#10;bDaaSgpw8VwxLpeeQ3P5BTSVlaG+qAA1+dmoLshBWXYWSrMyUZKRgbPp6UoU9ezT0lGYmobCtDQU&#10;pKYiPzkNucmpyEvh7dR05KdlMNKRx8hP5+3MLORnZSM3IwtZvJ/G18fHJSIiPApBASHw9vSHs5M7&#10;bKwcYGpqg1OGZtA7YQxNHQPsPaiNrQTT6g3bsXjlBsxesBwn33pyJKzk67+MJXq2p9fIk/i63+Qf&#10;Jf/fEgowSHe/e4VaklpT5u/++UWZ30u/QWP3Yv8RWLJ0PRKi43G9vh53ys4hz8ESxotmwmTB14jV&#10;3kYpcBzFHmdQSsNaFUIj3e0hBBTVAgYZ5sH79eFkiDAVIBRQkClqAs3oLc4obFHqYYBiZ0ooyqcs&#10;skQajWeK4U4a3K1IOL4VKZQYmcYHkGuugTwrbeQLQPjd55xPoYLJdzHUEa0x3riS6E+THYpraWG4&#10;mhGBGzkxuJ2fiFuFybhTnI67JRlKyFp2d5TViApwr7wQ92Uh+nLVssQPuX9QnoeHBMUj3pZle++T&#10;UWQt7dtn+RlFBFd+PO5k8vNTQiix/OhLPJSlkJsIikZFVlmi3sscVQRuqYNBNyC0kWGmoWKIMwfI&#10;EvvJuuo057voLU7jYlI0mouyCYQSNF0oQ+uFC2gnKDrO83ZZCVrOF6GlvBiNZWdxmfcbCZrL/E8k&#10;LvF2Q0kx6s4WKVHP2/Vnz/L2WdQUF6OW+4ZzfJ3y+lJc4mdeLi9HIxu65uoqNNfWoqWuDi0NDWi5&#10;2IDmi5eUaGq4iEt8vL6qFrUV1aiprEHlhSqUl13AubNlKCg8i6ysXKSkpCP8iMMTeSmhrGH3X7ER&#10;fQG9v9hu0Dr0+Qe72qSH4Tf938S/S6lMgkR0418prf5IUAx96wMc1TdExbky3Lt0GVfoJwK0DuDE&#10;nK/huXUZDacmztH8nvVUgaIymLIojGwRQSAQDDXCDo+Z4gdQCEv8AApjVNBwn/c6hRIa7kIHWQXp&#10;oMIUSae2I+7YRkTpbECk9gbE6G5GksEOZY29LCZXjiU9CE3wWadTuECfUcuEvBzhitY4X3QkBaA9&#10;ORidBMb1nDjcEGAUpOK2slh8ugKKWxLFBEdJDhkjF/fKcnC3lLfPZavWsSYQ7pNRZKH3u2QIWfhd&#10;wHVbFoEn2G5mhNGwB+FKvD/9hieaQ1xwWVaU9eN58DCjdDJGmSMBYXMM2eZH+JsOI5lgSDhDc82I&#10;1N0B541LYLliPvwOqqM00A+XcjLQVE6ZWnkBbRUV6KyoxJUL5YzzuFJTjuaKc3z8PFqrytFeRdBU&#10;V6iiplLZt/Kx5gq+ju9pLD+Pi/ysi+cJgvIyNPHxFkZr5XllL69pJjCaCYw2qdpSX4crBMWVyxdx&#10;takJV1ua0dXcwn0LulrbcLWtHV1tbbjC6GxtxRWJNtW+qbwGfqN2PQEIydPulP3Xb579Ng/3GLTx&#10;Ue8D2DRg9jOT/j+L37zyFv5fguD3g97FH6T2E4EhpW5kmaepMxfBLyAcbZca8aipEXUxEXDauQGW&#10;K+cwWXfhHI1vGVninDf/fD+5eGelgKKOoOgx17UyQPAZoBDp9GNQ6CmVyXOsDiLDdC+ZYgfi9DYh&#10;QmsdQg6vYqzm7fWIObYFiSd3I91UVkpSAaOY8qTE9TRZQ+pLOaIxyh3NMT5oSQzAldRQXM2MxrWs&#10;GFzLJUDykgiQFNwtJkgKU3CnKJW3mfRM+Jv5CbipLCjPxOftW3lxj+Mmzbowzw36lauUal3Jgegg&#10;AFsIiKYwV1wkIOq9bFDtbkHJxIbC/iQ9kS4BoUXmkyva+5FktI+hzttkiP1roD99Ag5M/ABGi+ch&#10;3tQElfExaDpXxOSWZK/Gtbp6dHHfLgBha95aVYlWJn+bgKCmCh211bhSV4Mr9TXobKhV4gqTu72e&#10;r+VzTdWVj0Put8vrlahBR0012qqq0FYpgJLP4XsJiquXL+NaczOuEwzXWlpxlcDoYuJfa28nMAiS&#10;tmbe5nO9Im2r7ROAUPKTedqdsv81G790b++DkPhHKgoq5dL7jyZbSMnMN/A7MoWMvR85bgIOHT2J&#10;syXncbvjCh5duogyfy84b1+rVKMrtpUFWE6j3MdYYYnz/uaPQVEbrmIHBRQRNkoIKMRPyIy7OoUl&#10;TFEdYPIEKM7RVxQ5CigOKaBIO71bkU9ROusJiJX83hUIPkhwaK5BmPZ6xB3fTjZRRxrlSK61dHHq&#10;oYRy6rwnk8vXEnXBNPxM1kZpxeP80CYASQnG1XSyB0Eiy/FK3MqJxc3sGFzPiMS19HAlrmdGMiiP&#10;MmXZXtnLeyjL0skOaSGKTGuP90VzpAcuhTijIcAe1Z6WZAczlDsZo9j6OPLMjyKD3iHtzCEkGe5D&#10;guEeJBoR7AREmtFu+O1ahn2fjMKq1wdhx/j3YbtlM/K9vdCUn4P2C6VM1HJcZZJfZaK21zDx6xoI&#10;gjq0MaHbmPQS7Q116LhYj85LDehiC991+ZKS1F2Nl9HJ2x2UQm0EiUR7A1/H+1f5X17nc9e4v8r7&#10;HZRHHQScRCe/q+sSn2tqwQ2yww2yw3Xur8ueoLjZ3spowc0O7hm3rrTxv0x7Ig8lPAZt2Nudqv+1&#10;m8dAtYzeB2L4Dy43/O9kBplfKyvnS3Xq194aj/Xb9iEuMR1tTc14dKWDJrsMRa52TMxtyDp9mFrZ&#10;ENU+bJl9TZTiZ+XdoKiSniWFIVS9TgoYGA1hPaCwoHQyezYo3OlPpDKg9SFkmu1hQkmNp22IPaaG&#10;cM3VCD60it+/EoHcBxMYwZprEa6jhtgT25FCOZJloYF8W8opZwOUuZ1GJSWVgKM2gAY/yAmXQl3Q&#10;FOGO1mgftMX6ojWWXiCBQEkMQkciW/0EfyXZOym9OgVAUqI/wZd7RoIPn/dCe5w330tmiHTHJQKu&#10;PtAB1d7WuOBmRmYwwlkbsoPlcWQbayHdiHLJcD8ST8lUUnXEnyLIT+9B6ul9SD21Bx5bF0OdoFj8&#10;6itY+OpgqH/5JUL09XEpKQFdpWfRUXmOYChnwtejg57uav0ldNUx8ckenUxyiS4mehcTWxL8OsFw&#10;o7ERNyh9rneHAKTz4kWVLOoOSfrrfN1NPi+vvyYgoHfokud6npfnWltwq71DaRSVuNJJELTjdicf&#10;Y9zpkriCsElHngTEQLX07hT9r9/cBqyf0PtgJDYMmPXMxP/peBN/6Pcmft9nOP7cZwSGvklAbN6D&#10;qPhUNLewpWBLgE62DMU5NMGmSNTfjzJ7fWVZrgYlsQkGfwuUB1AyBLKllGsQoWSHp0ChAKIXKGr5&#10;3pqfAEWe9ECZ71VAkawUQyMojqxRJFTggRUIIGMEym0NgoOPh4nnOLYJcfQbKWf2Kl6jyP4YzlLe&#10;nXOWGWynccHdGJXu/D5PApJJXOtrizp/Bya1ExoIGAlp8ZVWP5hBCVYfbE9W4+8ItOWxEuwB/G3+&#10;lqjys0CltxXKPcxR6kxWsDuFQgt95JrqssEgGAw1kGJwAInHCQYDssPJPQSEOuLIDoln9tBbHETy&#10;yX1w3rIEeyZ9gMWvv4rZ/fth6esjcWrJUhS6u6M9PxudlWfRUluKK5dqmKgNuFnPpK+9hBv1BACT&#10;9xqBIvvrBMUNJv+ty424xSS/Q7lzh7KnJ25SCknyC2gk4Tu7ASSguM3nbnF/q7EJN/n+63xePkue&#10;u0X5dIcMcffKFdzr7MRdxp2uTtzuDrmdtdvxifxTYqDaZ90p+n9m8xqkZvj0Qf24gNqTV75VlRhU&#10;dXt+33c4fv/iELzQfwTe+/BL7NhxCIlkiAb+AVfYSty/dgW4wtakMA05NgbIphyo8ziNRib2pRBz&#10;ShQmSqCVwhISPaDoYQsBhHiJnwNFJUEh3bKlHieUZcDy7TTY6u8jKER770Ds8c2IoIQKJVsEHloO&#10;/4MSBMfhFQg6IsBYixD6jnCCI4rgSDDYpbTGuTKWyfoopR4BItLKTuZCy7UO+g9Hehgn6n4XYwJH&#10;tS93J+NJoruZosRFZgoaosjhFArsDZBvf5yh3x3HUWBzHLlW+sgyPUqZd4RJfhhJxymRju1B3NHd&#10;iD+mjli9XTz2XYin/0kwJFOc5u8xFrAfImj2wW3rchz++lOsGjUCC4e+hnkDB2Hzh+MRoquD+vgo&#10;dJUXUUKdo6SpYGtej9uXLuN2A5P/IoPJe5MMICG3bzGR7wggGHfJ7ncJhvtM6HuUPrcJEknym0z8&#10;q5RNXY0EBeXVTfpEAcVdJn9P3OZ7BSBK8Lk79BJ3KJvudlAtdF7B3a6ruH31KgFxFaVWUU/knYTk&#10;Y3dq/p/bjvzbxP+PdJX/9MGN6f8p/YIs1SWX48fgt3J5vu9bytXHP708UsrmIm8AACxXSURBVCmz&#10;LzVj+w4YgffHT8TWLTvg4+qB8wVF1KU0Wa0duHnlKh5dv4aH7ZdwiZo6TYYpOB3F5UATNNIbNISo&#10;rlALCCoDLVAVRKnC23JN4jEYepginF4ijDo/lH4i2AzVQaao4udU+J+h/DJCmTeZwkPmcctFPG1k&#10;22ggw3w/ks+whT25A+FH1RCk0V0kjOF/aCVBIWyxGkGUUhIhWhvIGhsRrr0RYVpqiD62VQFIuvEB&#10;ZJnRlJsfQbbZEd7WZEhv0BF6Fy1KNe3HIY9JJBuJDzhI6XOA0me/EvFMZIm4E3sRo6+OaL3diDi6&#10;g/5mK0K1tvA7N/P2Zn7/Fj5OL6RH6XdiJxIom5KM9igslmayF5mUepkGexGivhqnZk+ihBqNtW8P&#10;o4QaiEXDh8Bo2WLkuzjhamEerp8/h+s01lcbqukF6mmAKW0IAEX+SIvOuMFEV24z2W81XWKiM9lb&#10;mnGbpvh2e5uS1LfZwN3i/jofF0DcEFDxPSpmaSZ4BERtCjDk/q1mAQWZpJXA6GgjU3TgHpnhbmcX&#10;7jAuxxU+kW8SkoeSj92p+X928xis9q7HwI33eh/gmYEr8UK/cfhdv9FKESwFEHKhjvGnF4YQDG/g&#10;swnfYOOmXfD08kNBbh7aSas3eNJutYmO7GKrcAO4xpNwsRJl1NCpVppsSY+jJdwSjUz8SxE0sjLY&#10;j7erZaAfWUIG/NUTKD+AoRscvQAhYKgMoGySaxR+ZAlfQ2VwoIyD+gEUspjkQSQxieJO7VTkkTCC&#10;AMH3wHIlBBg9oFCxBQ05I/TIBgQdXgv/A6uUkNsqkGxDvCSpLEd2QpXUktw9CR6pu5Nss52JvY1J&#10;vpWeZTOBuIlSbSMCDqkp4X9wgxJ+B9YppStl739wHY9rPY9hI0K1NxGYBIfOJh4zpd+JHQTFLiST&#10;JVKFJUz3I9fkALLpM6IProfdyu9wdNon2P7Bm1g54lUyxiDsmvgZgrS10ZiQgOslxbheeQFd9VW4&#10;crEWV5oJDJFCbPmvs6WXuCFJrgSZo4mJTlDcamFCExR3ekDBll7iVhvNsSKZVO/rDQwBhIBD4g79&#10;hMRtGmsBxV0FFFdwh77iel0jQj89/BQgNt6TPOxOyf8em/szLuqpD5hHvyArztA3UCb9qc8wvDz4&#10;TTLDZIJhLzw9g3Cu5ALayQrXu7pwi5rxhpxE3n5w4wYekCYfdbSiqyQXmY6nkWl+GA2UO1diHNAc&#10;5YjLMS6qSUS8XSuMIdKpGxi1ocIMKqboAUUt5VYPKHoAIXGeLCEX7+Sq9tOgSCYoEox2Ieb4VhVb&#10;EAACBp/9yxTGEJD8AIp1SvQAwkt9KTx2LYbbjoVw37kInruXwGcvAbVPwLJWGcnaEwGHJNnXw3f/&#10;WiW89qyCp/pKJTx2r4D7LlV47Fbd99qzEt57VynACDjM79TcwO9W6wYFmYoRpbdF8TmJhrvIEnvI&#10;EpSEZgeQY3oAmWSPBJ0tCOTnmS+eDo0v38fWsW9g+bDBWPHGcBivXI5iD0905NBbnCtBV00FOgiK&#10;qy0XyRYqUNxg4kuIDFKBgq2/AgpVKy9JfbcbFHfoC+7SLCsySB4TEy2vIyAkbvPzJHpAcZfgkXgW&#10;KJJXmT2RZxKSf92p+N9rI32dfPpgl/T/Wllr4sV+I/Du+59j02Z1+HgH40J5DTrbruJ65w3cJCPc&#10;FK1IqXTrahdudPIkXuvEo2tX8bCxAXWxIUg6rYkiK220USJ1xTiiJdYZlxPcSaOuuExQSIECkU4i&#10;oypovquCzAkQi58HBb3EBW8jmmzxEwbKaFkZGNgDigzLw0g1EwlFo0oJFa2/ReltEhD4HVrxBFsE&#10;dgNDojcoPHcvJSAWwmXbfDhunguHTXNgv3E299/DftN8OGz+cdhvmqeE3HbcsgBOWyX4GdsXwW0n&#10;P1N9BQGxkt+/ioDg92mu4/cKS20gKNQICDWyxGYFyAlkOQUQpjTY5pROlIRZpgSHAIUsEkdguG1a&#10;gJOzJuHgxHHY9M4ILBv2KvZ/ORFRJ/R57qPQQRl1teoCOsgWXfw/FFAIGChtFGAoeyY3k1oJkT3i&#10;EZTkJgA6xBPQLDOh79MXKFJIHpOkF2Ugr+8GRQ8Y7hE49/kaAURvUBTp+T+RXxKSd90p+N9z8xi0&#10;Merpg/522GR8P385bGyccLaolGDoxK2u60z8a7h7VeIGbtE/3Lp+FTdvEBw3uvDoznXgahtuni9A&#10;vqMp4mkeq2kwr4XZozPaCS0Jbric5KFMKGqKdUGjDAAUGUWmuOBvRmDQMxAYj4d1dANCvMRj6UQv&#10;UU7ZJAa7xE0fxS7HCAodguIIcmw1kGl1kKDYiyTj3Ygz3I6Yk1sRob8RITqUKzTYPZ5Core/CDys&#10;8h6+ZBMvdWGKRQoonLYQCASEzfrvYLlmBsxXf/tEmK2a8ThMVnyjhNy2XDsTVutmwWbDHAUoLtsX&#10;w3PPMoWt/KWbWFPAuI6AWK+wWRSPMc6AgOAxJ5/ZpQIEf4dEpvkeZJrwvtFuZMj1ipPqiNRQg8uG&#10;73Fq5iQc+ORdqL31Oja88wbsNq1HkacLmtJTce0C/7fqCypfQTa4TmAIKJ6OW4we6SMm+R5BcY/s&#10;cF+JKwoo7jO5e8AhiX+vFzh6GOZZoKj1TX0iryQk37pT77/v5tp/7QDPQWqXnzj4V6lvTbzQdIkt&#10;wfUbuHvtBh5SHj28cZ2+QUWJtzsFFNdx4zpl1I1OEDV41NaAy4khiNPbh2SdHbjsYoQbUq+VkqmN&#10;gGhM8aLudUdLvJsCjN5sUUlQVAaYKaNhZZh4b3MtoBCWKPcxJEsYEBQyX1uPoND9SVDESy/UqW1s&#10;PanXj21AsA4TUYvswFCA0A0OJQiQADHiDO+9SwkKFVP0sIXtBknyb2G5juBYNxMWa3sDYzpMVwog&#10;plHCCCim83nV62zV5sCRrOFGSea9T1hqBb97NRliLUJ1BBAbFEDEGmx5DIhUEyb+Y1DsoXxSR/qZ&#10;3QTFLmSeJkBoujPocaIp4ZxXz8aJbz6F+vtvYfWIwdD9dhr9lD6qo8LQUZSHropSXCNbXJfeo2bK&#10;pW62uEXvICG3FbnDJFcFASFB+STAeCDA6AEF48HVTjzg/t4VFWv0SCrZ97BFDyguxeTC67XNTwBC&#10;8kzyrTv1/ntvnoPVpj158Bvh++ZOtGVV4NHNG7hHifSA0khCutmkV0G62G7fvIU7twmWOzTYN6g9&#10;q8+iwP40/HesQI6eOtq9THE9wgmdUmQs0QNNKZ5oSfZSbjeLjCKD1HezhQwLlzUpZK8EwfAYEOIl&#10;fMgS9BJlnidosPUpnY7RTxxFgaM2cu00H4Mi3WI/UphUiUywHraQShcCjLCjbJ0Jjh4vIaFIKJFS&#10;CmPQlO9f3u0rFhAU8x6DwppsYbWe4GCowKEKczKI2erpMFszXbktgJHX2G4UQMwnIJaQJZYqsk26&#10;g0O01yjHIRHBY4rmscUTvIlGlE3GuwgEdWSQHXpC7qcT5Bln1JFF451DnyHGW4ARumc17JfOwNEv&#10;P8SOsSOwe/wYyri1KHInM2ck4VppEW7WXMBNssWNlh9AIUnbAwy5fZtAkFC6UhnCEg/oKSTuCSgE&#10;DIyH17qUUMBxRcUaPeDoAYZ8XnNKEfyYP0/nlORZd8r9z9iI4j1P/4igcftwpbBCdUIole4z7vKk&#10;3Jcepmtkjdt3cJ9B/aRcm2hLjkC01g74b5yHopN7cNXfEjeiXdARR1AkeaI51Yug8ESbVNTgY03R&#10;zso86tpgKVCgAkVP9Fy9lqHicrFOrkvIBbtyD5luSmC4EBhOlE/2ZApbLWTbaiq+ItNK5SsSmUTx&#10;bF3jDHcSGNsReYLGuxsYkpg9ISCRISASIeIvyBwiozzVxQ/Mh/PWubBXm61ii/WS8MIYsheQCDAo&#10;l7pDnrNRmwn7zXPgvH0+3HcvpmSSLmGVjwnuBkS4LlmCEamnhhgymcISp1UsIQyRYU426A6FMSif&#10;Mo330HDvQ77FQRRZa6LQgr9TbzvC1FfBatE06E4dj+3vjYTG1M/4Ow6yofFFV1YqbpWV4EZdVXdP&#10;U+NjqSPm+RblUm9A9ISY63tMelW3qgoUCjC6QSHxiA3jI2kg+TnK5xEQEi3Z5xA4bu8TeaQKtT3d&#10;qfY/a5PJHU//GOlKu36hHvfoHe6SKe5w/+Dmddy7dQMP7t7Ho7v3gJs3ca++AmWuZvDfthhRTIYL&#10;ZofQGWSFqzGu6Ij3QHuKN9rSfNBGCdUuFfsSPGi+yRaRjvQQtt0z60yVurESPWBQMYQKEOc9GbL8&#10;l+vxJ0CRb6elFBXOsT3yRC9UDzBiTm1H9ElKKamN1IsxekIu4vVEKNlDGMOPptx77xK47yJjbJ9H&#10;4zyXmn3WE2G/eTZDddthy2w4bZsLlx3CDovIDkseewjxL8Faqx+zg4BBZJOwRByZLOn0zidk09Og&#10;yDDdi2zT/cizOIRCmbNtr40SNgR5JvuRenwHAncuU4ChOWkc9n02Rll0JtnoOBojgtGVnY7rleW4&#10;fqmBxvgyblPuKAnMRH4MBoLgccgQHel5IiB6zPLdq0z+blA8YsOoBHMB0rFCYPSwRmdxBUI+OfRE&#10;/ijxr5w09F+xeQ3caPD0j4qYooOr9TyZlFJ379zCvdvXcP/ebQUUuENQdHbhWk4akvT3wY86OoWJ&#10;UGWjgfYQS1xL9ERHsjfaUwkISidVoQDu+XhbvLvCFg1hlFAEhYDhgq/4B9VQjh5A9IBCZtwJKHoz&#10;RZEDJRSTJFdm4Qk4CIwMy0OUUPvoLfYg4fRuxFKaRBEUot0lEXuA0RO9QSGMIcAQOSUeQzHfexbD&#10;g8zhvnshE34BXMkgEnK7J+Q5T77Oi0ASMEhPV08XsMIS3aDoDQhhiUR6nx4v8TQgekCRZXYAeeYa&#10;SiGDYlsdlDoexTkHHRSxAcg3o4/S28bGaAksFnwN3SkfQ2PSR7BdvRQFliZojIlEx9lCeota3KXZ&#10;vkv51MMUAgphBel+VUIBggBCBYoeQPQGhcISPcBggNJaWONmdQMiJms/kTcSkk/dqfU/e/MYqGb+&#10;9I+LmXkCN9q7cPv2Ldy/ex0PH97BvTuUTjcZTS1oDA9C6G7q801zUai3GQ1OumiPsME1KUCWzCBT&#10;dKb5KgXJOnlbCpVJiZkeCSW1mhRQ+JxRoryHIXoB4jEopDiaC822E822FDAQCaVET9fsIaSZH0CK&#10;GYEhywgbqxMYuxTjHctElISMPKaGCEoYpeU+SjmjQ/YgGB5LKWEMJrMktgDDZ99SmuWlStILQCQE&#10;BL1DnpPX9ICip/tX8S0EhbCSfF8PKASkAooeQEhkEgjSDSvXJzJMDyCdDJFNqVRgrYVCW22lSEOZ&#10;qx7OM2Thy1L+5nx6jNRj2xG0axVsl82k+f4cx76aBE/6i1xrc9QmxiuTjm6TLe62NhIUKqYQlpBu&#10;V7nqrBqnRGBIXCU4BAhPgaJHQj24/gMwhC3uN7ci9lv9J/JFFWrm3Sn1v2PzGLTR8ekfGb/AiDTc&#10;hke3VLLp/r2b9BOkzoYynHc2RfC6+UjcvgznaALr3U6hJcoRV1IIggw/BRDXuO/ivoOgEMaQHqkW&#10;eguRUDJnolJkk7fUbzLCBUoliXIJKZdJg33e4wTK3aXgsj7OMSlKXI4pY5+KnLRRSMOdRwkloMiy&#10;FtN9GOmWbEUtDiCZ4EigLo/r1SMlXbXhbLXFgEuiKuDQ5f6oMIYAhJ5Dg628jJs6IInOhGd47SNr&#10;7FnIWADPvWSHp8Jr3yLlNfJa34OUT4dXIFDzB4MtTNEDiN49ThlyTYLHKtIvnYBOI9OJN0o3P4gs&#10;gjzPVkOZOyLrT5S66/NcHGcDwXDj+WDjUGihhfTjexC5X3ql5sBwxgSYzJ4Mt40r2FhY4nJyHO5U&#10;nce9pjrcbqfp7mhSBm/eYUsvwzDuMR5cYRAI0tN09xoZ5LrsBQz0kb06W3rH7UvNSJhv+ESeSEj+&#10;dKfS/66NP8zn6R8b8aUOus424tHtB5RP16gtL6EjJ4p/yF6E8c/I3rMWF85oKJPxW2NdCAY/XM8M&#10;JCAClBBwCGu0ExSKt6CEapSKHjLsQ3qdyBI9oFDA0BMKKI73AsUxgkKGfRMUBEShIzU2JVSOmO5u&#10;w51hRcboBkaSAOOpHqlIAiOCSSqJ+gMoeliDSawMP6cE2r8UfvuEBcgIe8kSBIQCCoJDgNAbICpQ&#10;LCIoFhMUSwmK5QTFSoJC5NNasoTKXMef2kqW6NUNK0xBhhBQCMsJIGQvrCcgz7XTQIGTFs666Spd&#10;0tI1XU7mVBoPNykKRwa100e+sSbij2yF36aFsF88DabzpsJ9y2rk2pqiMzsZ9+vKyBb1ZIZm3Opq&#10;IzhorAmI+1eY5FeuKcCQbti718gONwgWssJPgeJKQQUivvixZJK86U6h/52b51Pr6UkEjN6D5oQS&#10;MkYnW54LKPOyROiOFYjZMB/F2ltQa3NUKXnfnuCOq+n+uJkVjBuZQQRHELoy/NFBCXVFgKEYbpnx&#10;5oKLYbbKZKJqqe7nQ08hf/ZToOgJAUcZW8tSN2ELXTIFzTZbUZFPuXbajw13lgwStCZjEBwpAgwm&#10;XwJNrQAjmi21JKe02iJnBBi9QRGmTQOuDD+XyUpkCwLDiyCQ8Ng9XwlPdYKB0QMQec6boJHwIYCU&#10;1UoPLUeQxkrKp5UI113L71OjuRYvsY2A+EE6pYmHsDygdCvLXrqWZS+AyLGld+Dvky5o6Y4WQFzw&#10;OYUKSkth1ipPI1TLUmgubEhs9XDWjOfBYD/iDm6E75alsF35PbzV1ZDvZI7O3CTcqyvHw9bLTH6a&#10;bHoHue50t/Mq2eI6g3t6BAlFKj0FBImH16+hMbYAAe+oP5EXSvw969L9T93yxq3/d2rDwB/9eEad&#10;Wyyu5acg9fgBBK2fh7Rdy1B+Sh2XaITbIqzRmeyBa+kBuJUdihvZYbiRE4arAgyyh/iKx6CIdkEj&#10;QXFRxkH5mSqgqPQyRAXBIMBQANIdApAes13KkKEeMv6pgOZTKXnTfc0i2+awElnWhx4n2dMX9qTn&#10;R4DxU6AQtgiWhH4GKDwZ3rsXKOFFYHirL4QPw3fPIiWeBkWI9ioFFDEnNiqASDHeSTCoUxrtQ471&#10;QeWYJfl7H6/s5TfI75LhLEr1dQ8Cgh5LwCCTtqpkL4BwN0QVQVHtaohaZ547skaxKRuIkwcQo7EJ&#10;PtuXUw5uQ7GrJTqzkoH6KjyS7lmZ/yCDOQmIO11ycfYag8wg49l+AhA1nsk/ygVVqAX6vDnvP7pT&#10;53//xh9s+awTkbpRD+HbViJ20wLkHV6HaprCZv/TuBLngKtpPrhBlriVE05AROJ6biSuESAio6Tw&#10;sdIDFUdQRDkTFHYKKGr9zbqBYaT88QIOlc8wZDLQdIvZFtPN5CglOGRQYLELNbUUR3Ogr7A/ooSA&#10;4zFAmGhZ0gJ3AyOFrXMiGUM0fQ8wFMag+X5aQklCK3MyxFdIsjO8BAgMAYESuxbAdzcBIUEDrgBj&#10;72IFSOJJ5DNCdVZToq2ll9ikMIQAIttqP/LtDlP6HSGwdR5fiOwBhuzlfiENtRSXPsffK+O+KrwJ&#10;BsrMau8zqPI6jVpvY1R5UHI6G6BKqiISGFJsrcbVCPWulKN2epRVhxCrswPRuntR6CzASMXDhjqg&#10;rRUPOsRkX8Ota9dxW64/Xb2G+9w/ZPQGg0SZadiPckAVapbdqfJ/1/as6xgSvp8uR+bO5SjV24xL&#10;jjpoCzVHV5ILrtNYC0vcJhhu0HdcJzBUoAjE1VQabgUUbmgiKC6HClNYoy7AXAFGtS//aP7xVWwN&#10;e0AhPVE9vVASPSNle0BRwO8WmZHfDYwecIhJVepD9UgTAkNki+h56f0RYCjdtWQMAcbToPA/tIyt&#10;/hL47aFPYML3MITCDD1g6A6/blD4ERTiRUR69YAiUm+dIp0EFHK1Os/2EIrpE865HuXvoAx0UQ1Z&#10;6QGFsEQBvdJZVz0CQn6znAOeD+W8yFIEqqjxIkDIFlVubEDcyBbuBIO3CS76mOKSjwku8z3NbGgq&#10;nE4ix0QbmSZ6KHazQ2tmCnCpAY/kgp30PhEMt64SGIx7128owHighAoQBUe8fvTfK/E//TrEL908&#10;Bm5Ue9aJCft0A8r196CFercjitIpyZWgCMDNnFDcJChu5hIU2RG4lhVKn0HDnULDneiFVjHa0U64&#10;FGaPi1KbNchKWb5LwFEjwz56XdVWBgTK+CdGGTV1GWVEz2hZkVDSospYKMV4ExwFTDABiNSGyqM0&#10;EWBkExiZZIweYMiFsx7GUAGDBrybLURChWiuQuDhFfA/KAP6FsOHye4r7NADgt5BQEj4y74bFIE0&#10;6iFHpDt2teInEgy38nt3IZuyqUjWrCMQSt2OKeZZhq7k2UsnAY+RIQCR3yMsIYAoZ3JXsLGQ5QYE&#10;FFUKU5xBJQFRQaZQJBT3ApBaguGSvwUaeS6bg8zREWaNFp7bS75WKHMxpoc5gUIPR7TnZeJOQy3u&#10;tVNK0UzfZfJL3LmmGvN2n+C42dCC1HVWP/rPJSQfulPj/+7NfcDGWR4D1e48fYIC3t6CUu2j6Iqx&#10;x7VkT9zMDCQo6CVypZZSBP1EKIERTLMtVTK6QUH5dFlZpIVGO8QGDTJKtqfOkxLmqJbSNgE946CM&#10;Ue4r1zFkXoUhSmWykUxLFWAIKLoBoYQkFQFRYKfBvUY3OKjdRU6xJZbrAU8zhkgp8RcyDEO6UOX6&#10;wo9AIfKoFwAUEBAUym2yicTToOjxE0mnRTrtUXxEsZM2WUIXZe7CBDLqV4bBa5EpxA/xmBXZpKcA&#10;X67ZVIiH6AZEZTcgVGHC4OPdC9nU+pqhPsASjSG2aKYsbYtwQEekhJNSRb0xxJnS0xKZdmeQ42aL&#10;puxkPGiklLrSikdXO5XBn7e6ZPTCTdSF5iDo/f1P/M8S8v97MQ+6U+LXTTZlNdaBanVPnyyJnA26&#10;Sul7KWB8g37iWl44/UQYrtNfKKDIDEAHQdFGULQooHBWZt/VERgNoTYER3e9p8dhiZpgmXOhGmJ+&#10;wd+kGxynlWmppZ7dE44EFN0MISGAEDAUdYOi0E7FGkr9WQKjhzVkeIWAQ4Ahg/OUi3vdwJDrC0Ga&#10;KgklXay+AoweUOxWgUHCl76ihy165JP4EEU68TMi9dYTdFtosHcrV6pzmfRnnXXJEnLN4QSZQH4D&#10;tb+DDgEh0k9bkYXiI8qkk0E8lgIKMoMsTiMhkomeokaWO/OhF/MV6WmBhiBrXCLrNsnafZSmHbHu&#10;yqqv7THuvO2BtmgPNEV6oNzTioxxHHnOFujMoZRqqMajlst41HUFD27eQJ6Oz4/+WyX4v//Dq5X+&#10;b99cBq19jScp5kcnjRE75SBafLwIhnB05dNo54bgZnYQbhAUnQKKNIIi2RutCZ5oinZVhpE3SPnM&#10;cHs0hNsxnpyeWhMm5XAslTkXlWQOFTgEGEZkjG4Z5XJMkU6yjkOhHcFBVpB1pgUUElKZPJ/JKGzR&#10;4zMEGD3DKXoYo2c4iACjhy0CNMgWh2XoBg33PrIFk95Pkr+bJXqDwn8f/QdZQnqehCXkM6KPqwb+&#10;CQCFpfJt6SVcCAgmvXQgyNB4+Q3SiybXWvIddAkSAYTIJprox6CgPCIgHvsJyqR6WafP35Ky00ZZ&#10;q+9ymAMaI5zRHOWCVgFCnC/3PmiXfSwboig3BRwtYc4473gGaUY6KHYwp7QlMC430ISXIG62wY/+&#10;0+6Ikf+9OwV+3X5q+ykD7vXqJpzTsyQoREKpQHE9K0gBRbuAItUHrcleaJIxUN0Tj2Q4+SWJKAdc&#10;jFZFQ5Q9aiNsURNujVqCo+YxOGQOBv2GzNsWE84WV7nSzRb4LE13kcIWGijujsJuUAg4egCSa6WS&#10;UgIMSVgBhrCFAEO6anvYIoBs4SfAUEz3UqVnKYD7QNnvXaJE4D65v0wx1yK5gulHQmnY5cq5FFOQ&#10;GXVZFoeQRyYoYvKfJwiUrlWyXhX9kwCgwPEYQaGt7MVcq3yEeCpZGfY0qnlbotaPYKDvukjPcFnW&#10;EQ+xR1OoA5rDBQxuBIGs7ScdGQRDfCDvByh1q9ripYaVB64QLJ0RLmj2scZZk2NI0t6PElsLlOo6&#10;P2MeRHf8326o/96NJ2yq5yC1ymedzJTlemiJ8FFY4hpB0ZURiI50f7QxWlN90ULGaEz0ZNB0i5yK&#10;c30cl2QyEsHSQKBIvdnaSDuCw0YpfFBF71FBcFTQb4ickp4ZVXctwUFZIsyhuuKtpbCHMEeeMAUZ&#10;oiekkFqPxxBg9JZRPf5CxiwpbHF4JZN9JYJkspB4BY1lCCVQJMIImtAjBIFcBedrQ7RkWPoGAmIz&#10;ok5so5dQR4bZfn4fJR0BUULzLJ6oiskttbCq/c157EaUf3pkMPFF9Boe9BHSCyevoWSsYUgHRD2B&#10;UE/TfJkeTBbVb6ZXaIlUrf/dEkMgkA1a48jC8d4EhR/ZOBDNsQFojuG55vMtMr+F57QtygltBFOt&#10;gxFS9+9D4Odbf/TfSXgMUqtyH6D2Vfdf/ev292w+L236I4Hh/KwT6z1kMwr3Gytdsl2ZwbiSGYR2&#10;gqMtnS1Ymj+a0/zQmOKDxiQCpDsu03M0xnsSHB4EhpuyDFgdGaQmwg7V4baokll7wVI/SuZ5U04R&#10;GBdoQs+z9RUDLl5DWflIZFXPcBCCo8dw9/YWT7OFSJ0etpAhIGHSG3WErf4R1ZXucCZ+pM5qRB1d&#10;g2i5Un1sHaLoGyL1VAP+Io9vRbQBpZihXEXfowzsy7E8qAx1l06Bcx6neJw0yZQ+NTTFNdyfdzei&#10;zNNDnhVZzuEYmUQFimp/M4KBQAi0ol+wwsVgW3oGe1wOl+WPndEki8NE0zcQDMIMbQlk4Z6I90dL&#10;AgEhe6mVGyXriTszHOnlCChK1qwN2gqrP+t/8xi40UX+1+6/+NftH928Bm7aQHA8fNZJDv1kLy6c&#10;sVFA0ZEZqACjXYCREYAWMoeEAKSZRrwp2QfNid5oTqDEYlyOV62k2hAjC72QNfiHShE1hTWYLNUE&#10;h0xWqug24arpqyq/IeCQYSEyZkrYQyoLCkjEkCvg6AWMZAJDZu7JlW8ZJxV1YhOi6AmkEEKM/mbG&#10;JsQy8RPk6rTBJiSd3ITEU1uQZEhG4HsUb2JMj2JCE292mJ+pgWwLkW1ayqheWQL5vIzv8hUGsEAt&#10;E77WzxzlrkYotj6GfGsCx1GPXoPSib9FWKSO5llCamddUjyDkwII8Q3N0cIQIpe8lXq1HQlS3vOH&#10;aKOXaCMg2iJUPkJkVhO9W7HuKYR8+FTl78eh9vDX7tZ/8uY9YPMontjUZ5/wjYifewR1Xi5oIzCe&#10;Fa0CEDJISwoBQnAIQBqTVHO8VaupqiSVsp4Fjbn0XNWESi0p+g1lwpJJtxaXoejiOYxQTuboPW5K&#10;rg/0jJ1SjbKV2XtM4p4hIabqiD+zE7FGZA0yR4KsfyEhic/HUhlpfD7deCcyZHac2T5kmR9EtiUN&#10;vCU/y1ILWWz1c5nk+bKGHVmixFkf5WQJGR4vAK5TWn9r1PtZKiu9yiIzhVZHUep8kh7CVKm2Xifs&#10;INdwerFDS7Qrg2AgQwhLPA0K2SshgIiipIpwo1Si8Q6yR7W5KeK+PfjM/0UVaqke/Te+0/1X/rr9&#10;szfq0c2M9mef/I3I2HKCvoLGmyZcoiMnmBGCDvoPJehB2oRFRGKJ/0gha4j/oDm/FOtK1pA6Uk7K&#10;utt1YfQbshAMJZXMz3g8xZUtssgQGX1bQVl1geDoHTLvW6kQolwrOIY8SqxsyqsMm0NItzqAVEu2&#10;+BaqEasZlEAZvJ1JVslm5JJhcq0PIp+vL7QX76JDNpBesOOUavookBWJuD9LryDr2JW5GBAU9BKU&#10;eXU8xkvBNrgscoigqCAoBBCFBEY5pZSA5TJ/02X+th5WaKWMlB4liceAEOlEULTRR/SAQWSULErT&#10;Gu2J1nC+L4Qm3McGGau0nvk/SMj/JP9X91/36/av3BwHb/8Ljbjxs/4ICb+3tiNH3QhN8X7ozI9A&#10;V0E4ruZH4loBb/P+ldwQtGcFqyRWKsGRTHBQVqn8BsFBr9FAnVxHSSCMIRcBZd53jUgqmlLR7VV+&#10;Zoph7T1sRBlPRbPbM7NPuj3FhxS56iHf6SjyZPkwB23kyGLuMoSEsksez3eQoPRyYusvV5z5WInz&#10;MaWLtdSVAHM/SaNvqESp+2ll+eLzrqeU1VrL3U6hwvO0Mr5LDLMAookMIMt7VbrQU1jS+xAUlZ7G&#10;iolu5e+SAZPNYo75W9sTPJn0NNKxngogGmmwBRRS2byDQLjCcyhdsO2xBEU0XxfljotetshSOwq/&#10;N55tpJXg/yP/U/df9uv2X7W5D9jwAXVqxDP/FIaYvcxNp5gM/rheFMeIwbXCWFwtiEJXbhSuZIej&#10;PTOUzBFEcARQUvnRjPvgEsFxSYy4LD3MJKqnxKhjotVSf9ewJZaCzipwyJp5KtbomeGnMIjcp8wq&#10;l8d4W3qxSpjYBUzyfBmBy32RjLES0y6DEBVm6fYpwjRimuV6gvgEL/lcmUFI4y/hS4/DfaUXv0cG&#10;7Yl5lgtuBIWY5sYQOzSF2OOSryXOOxig0IIgs9NHlacpGqn922R54lgp9EATHe9NaaSKNt4XySSg&#10;EDZoi+HzZIY2gqEHEHUuDkhbqfOTJlpC/g+vARvf7/6Lft3+T21egzYt8Ri0sepZf1JPpK48jot+&#10;frhenIBrRfG4XhhH5ohFJ8HRkR1BcITRdwRTUgWikb6jMcmHRtz7cU/VRQKkQYaPREiJTkoranKF&#10;PR6DQww5k7V7L1EuyUwdL7elZ6iECXyW4DjrfgrnmPSlZJnzDKVSoXgVhjJbUD7Hn0wkAxkDZGiK&#10;FUMWxZegnAu0Vq40y5XnKn5HDb9TulYvh1grwzCaCIwfgcLbjI2DAxnBjezAhE9gsieopJF0tbbE&#10;UkZKT1Kkm7IQjKyO1Mpo4e0KCyskzNN85nntCelm9Rq0YUn3X/Lr9t9l8xiopu05UO3Ks/60nkiY&#10;p4saJ0/cLE7GzbOJuEGQXCV7dOYRHDkER5aAIwTNaYGMAILEH01JvjTkXgpALsdSPiggoTmPUNWZ&#10;6i2vqpjElQRJhQIO8SDmymMScv+8tzHZ4AzK2Lqf9yMQHoOACR4oi8lYKr1CtfwsWe9bKpPUU/b8&#10;EI5oCHVUrjQ3EBw9XasXCYgmHksLJV8rPcNlXyuUO55EsZUuztGH1PhZMOGdFUB08Pe0J/o97mZt&#10;jfdBC/2DAKNZPANZQVjigpElYmc8Wcj4R8HzLee9+y/4dfvvuBkP2/ob6tld/KNqnvkndkfI+L3I&#10;U2frGRKM6wTHVbJHJ5njSl40wRGJNoJD2EPkVWu6Sl41p4j/8ENzoi+aKDma4gUkLsoV84buYSV1&#10;YWzJQwiOIMvuFv7JEJBc8Dah76C8ktG6wgYEgoBKxmjJQMYGJv9FJvbFCAdcinTBZYKwkWAUQCrB&#10;+9JrJNcWLhI00q0q5rmFTNYuF9AiHXHZ30ox2iX2x+k/DAkcsgilU4esiJTkh1aCorUXKCTayBq1&#10;jg7I2ngcwe//VNeqKpTzy/Ms57v71P+6/U/YPAaoreaf96O1M56OiC8PoeiIFVvKMFw9m4Au+o+u&#10;fGGPaHTmiLxSeY/2zBC0ZQajnR6kjSzSnsqESvFGc5Kn0rXbGOtKgDgzmR2VVl2Su8eoKyN2Kbnq&#10;aYRlRSIx6hX+UrXQQgUIAQNbelleQC6GXaZca4x2RXOMu3JdpSVJvqc75D5lkPQeNfL1lxlNBEQr&#10;DfSVGBd08BgaRWqJKXc6qZjsS/QZrWS6jmQp9CADKAPRliQX4nxR7+XMBuIUwifse+b56R1yPuW8&#10;dp/iX7f/qZvH4A2z2arFP+tPfjpiv9VC6XF7SpFQyqo4dObHqNhDjDkZ5EpuBPfhBEoormSFoCMr&#10;QHUVnSzSQlnSLAwihpUJfZnySlr8eoKhofuagNLCC1gIBOnmraH0qaN5byAoLlH6NDK5pXeoRUaf&#10;xlPG0Nt0UMJdIVu1p8uFSYYAkuDoKQAnc9JblSJx7uiKcycw+JgAkYxU4UYT7mvO3+NI/+CpSKcr&#10;BMVFb3cUapgg6qufu77QK3j+5Dx2n9Jft/8tm9vgjZM8Bm505x/8xAIzPxXhnx9ExiZqfzMXNMeH&#10;EyCUV/nRDAIkPxJdeRE06nyccSU7DFcotzrSyCTJBAklVnOMJ80rpU4EW34me5N0hTKBpTaVMIL4&#10;BcU0MxrEHBMs0uLLhbQ2SrOORC8msB+6CIQuslSnfEeWCpAdyngvP1UVk0QPXEn0xNVkH9xgXBMj&#10;Te9xMYCf7WuBBu4bvGxRqm+KjLV6CP/sWWUonxGyEArPl5y37lP46/a/dfMesPN3shI///DQZybD&#10;T0TYhAPI2HgK500dyQghSveuxHV6ESXIKtcpt65mEiiyrK+sc01wSIsv0qVNkpXJ20qppSrxKZOh&#10;xKjLvA8VKGS4RW9QdJElrlKyXVfmkUTiKllLwNiVQybLDkJnOlkkxRddjBtkkFtp/rjB281+Tjir&#10;bYikpZoI+Wj3M3/PT4WcFzk/cp66T9mv2/9Nm+PgTS97Dtq0xWOQWvKzEuTnIvSTfUiYdxQ5205T&#10;ctmi3kX692W6bIxqDnlGBK6ms4VPDWTi+qNTCcoXKftJcMiEqEaFNWiqCYieYRfKlWal69STr/fD&#10;NYLiRk4EbhREMwSA/Ox8giQ/DC0R3qiysUOJtglyNp1A4pwjCPvoGaVi/pNQ/f4NWzxe29a3+9T8&#10;uv26/du/efZbO9xzoNpBJkjOsxLnbw2f4VsR8fkBJC/URd6O0yg+bIoSXXOcP2mJChN6CWtb1DrR&#10;Z3jRc/g7oTFURqY6o8HfDrUeNqhxtkG1vTUqLa34eiuUG1qhTN8KJVoWyN9tjORFuvz8/fDl9zzr&#10;+//WUH4nf697/w2vd5+CX7dft5/eAgdv/4vHQLXvGCc9B6llPSup/ueFWpb8Hkqjb+X3df/UX7df&#10;t39scx229Tm3QWoz2LKeoAHNeHbS/TeLgWoZcrxy3HL83T/l1+3X7V+zyUQZ90Ebx7kPUFtIT6JB&#10;c+rCyGRr/JMjeP81odYu3yvfz9sacjxyXL9O5Pl1+2+1eQ/b+pLboA2feA7csJKscpTJe5qyxY4a&#10;3ov7cI9BG5OZxHJRsYLPN/Lx65Lgyp735XF5XvU6eb3yPjv5HOXz5HMHbfxYvqf7K3/d/mnbv/3b&#10;/w8DRclLByWQHAAAAABJRU5ErkJggg=="/>
  <p:tag name="ISPRING_PRESENTERDATA_0" val="Sm9keSBTbWl0aA==|Q291cnNlIE5hcnJhdG9y||aHR0cHM6Ly9tYW5hZ2VtZW50c3R1ZHlndWlkZS5jb20vcG9ydGFsL2NvdXJzZXM=|e0NCREY5Rjg5LUVFRjQtNDIxQi1CODQ2LUNBMkQ1OEY5MjRBMn0=||SVNQUklOR19QUkVTRU5URVJfUEhPVE9fMA==|MA==|||"/>
  <p:tag name="FLASHSPRING_PRESENTATION_REFERENCES" val=""/>
  <p:tag name="ISPRING_OUTPUT_FOLDER" val="[[&quot;$l\uFFFD2{DF9C20C0-FDD1-4CD5-9D7C-163304BAF1E1}&quot;,&quot;F:\\Drive C Vaio\\html\\courses\\voice-overs\\COMPLETED\\Work Life Balance\\Completed - Work-Life-Balance&quot;],[&quot;\b\uFFFD\uFFFD^{6BFA3CB9-1541-4AD6-9F13-D250816C71AD}&quot;,&quot;C:\\Audio &amp; PPT\\Work-Life-Balance-PPT-and-Audio&quot;]]"/>
  <p:tag name="ISPRING_ULTRA_SCORM_COURCE_TITLE" val="Work-Life-Balance-Demo-1"/>
  <p:tag name="ISPRING_SCORM_ENDPOINT" val="&lt;endpoint&gt;&lt;enable&gt;0&lt;/enable&gt;&lt;lrs&gt;http://&lt;/lrs&gt;&lt;auth&gt;0&lt;/auth&gt;&lt;login&gt;&lt;/login&gt;&lt;password&gt;&lt;/password&gt;&lt;key&gt;&lt;/key&gt;&lt;name&gt;&lt;/name&gt;&lt;email&gt;&lt;/email&gt;&lt;/endpoint&gt;&#10;"/>
  <p:tag name="ISPRING_SCORM_RATE_QUIZZES" val="0"/>
  <p:tag name="ISPRING_PRESENTATION_TITLE" val="Work-Life-Balance-Demo-1"/>
  <p:tag name="ISPRING_UUID" val="{511137C0-2D91-46C6-911B-199756DC5CAC}"/>
  <p:tag name="ISPRING_RESOURCE_FOLDER" val="F:\Drive C Vaio\html\courses\voice-overs\COMPLETED\Work Life Balance\Completed - Work-Life-Balance\Work-Life-Balance-Demo_1\"/>
  <p:tag name="ISPRING_RESOURCE_FOLDER_STATIC" val="F:\Drive C Vaio\html\courses\voice-overs\COMPLETED\Work Life Balance\Completed - Work-Life-Balance\Work-Life-Balance-Demo_1\"/>
  <p:tag name="ISPRING_SCREEN_RECS_UPDATED" val="F:\Drive C Vaio\html\courses\voice-overs\COMPLETED\Work Life Balance\Completed - Work-Life-Balance\Work-Life-Balance-Demo_1\"/>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Real Life Example - 12/18"/>
  <p:tag name="GENSWF_ADVANCE_TIME" val="27.000"/>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36.000"/>
  <p:tag name="ISPRING_SLIDE_INDENT_LEVEL" val="0"/>
  <p:tag name="ISPRING_CUSTOM_TIMING_USED" val="0"/>
  <p:tag name="GENSWF_SLIDE_TITLE" val="Strategies to Improve Work-Life Balance"/>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48.000"/>
  <p:tag name="ISPRING_SLIDE_INDENT_LEVEL" val="0"/>
  <p:tag name="ISPRING_CUSTOM_TIMING_USED" val="0"/>
  <p:tag name="GENSWF_SLIDE_TITLE" val="Managers in Work-Life Balance Management - 1/5"/>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ManagementStudyGuide.com"/>
  <p:tag name="GENSWF_ADVANCE_TIME" val="40.00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7.000"/>
  <p:tag name="ISPRING_SLIDE_INDENT_LEVEL" val="0"/>
  <p:tag name="ISPRING_CUSTOM_TIMING_USED" val="0"/>
  <p:tag name="GENSWF_SLIDE_TITLE" val="Work-Life-Balance"/>
</p:tagLst>
</file>

<file path=ppt/tags/tag3.xml><?xml version="1.0" encoding="utf-8"?>
<p:tagLst xmlns:a="http://schemas.openxmlformats.org/drawingml/2006/main" xmlns:r="http://schemas.openxmlformats.org/officeDocument/2006/relationships" xmlns:p="http://schemas.openxmlformats.org/presentationml/2006/main">
  <p:tag name="GENSWF_ADVANCE_TIME" val="19.000"/>
  <p:tag name="ISPRING_SLIDE_INDENT_LEVEL" val="0"/>
  <p:tag name="ISPRING_CUSTOM_TIMING_USED" val="0"/>
  <p:tag name="GENSWF_SLIDE_TITLE" val="Introduction - 1/9"/>
</p:tagLst>
</file>

<file path=ppt/tags/tag4.xml><?xml version="1.0" encoding="utf-8"?>
<p:tagLst xmlns:a="http://schemas.openxmlformats.org/drawingml/2006/main" xmlns:r="http://schemas.openxmlformats.org/officeDocument/2006/relationships" xmlns:p="http://schemas.openxmlformats.org/presentationml/2006/main">
  <p:tag name="GENSWF_ADVANCE_TIME" val="14.000"/>
  <p:tag name="ISPRING_SLIDE_INDENT_LEVEL" val="0"/>
  <p:tag name="ISPRING_CUSTOM_TIMING_USED" val="0"/>
  <p:tag name="GENSWF_SLIDE_TITLE" val="Introduction - 2/9"/>
</p:tagLst>
</file>

<file path=ppt/tags/tag5.xml><?xml version="1.0" encoding="utf-8"?>
<p:tagLst xmlns:a="http://schemas.openxmlformats.org/drawingml/2006/main" xmlns:r="http://schemas.openxmlformats.org/officeDocument/2006/relationships" xmlns:p="http://schemas.openxmlformats.org/presentationml/2006/main">
  <p:tag name="GENSWF_ADVANCE_TIME" val="17.000"/>
  <p:tag name="ISPRING_SLIDE_INDENT_LEVEL" val="0"/>
  <p:tag name="ISPRING_CUSTOM_TIMING_USED" val="0"/>
  <p:tag name="GENSWF_SLIDE_TITLE" val="Introduction - 8/9"/>
</p:tagLst>
</file>

<file path=ppt/tags/tag6.xml><?xml version="1.0" encoding="utf-8"?>
<p:tagLst xmlns:a="http://schemas.openxmlformats.org/drawingml/2006/main" xmlns:r="http://schemas.openxmlformats.org/officeDocument/2006/relationships" xmlns:p="http://schemas.openxmlformats.org/presentationml/2006/main">
  <p:tag name="GENSWF_ADVANCE_TIME" val="18.000"/>
  <p:tag name="ISPRING_SLIDE_INDENT_LEVEL" val="0"/>
  <p:tag name="ISPRING_CUSTOM_TIMING_USED" val="0"/>
  <p:tag name="GENSWF_SLIDE_TITLE" val="Introduction - 9/9"/>
</p:tagLst>
</file>

<file path=ppt/tags/tag7.xml><?xml version="1.0" encoding="utf-8"?>
<p:tagLst xmlns:a="http://schemas.openxmlformats.org/drawingml/2006/main" xmlns:r="http://schemas.openxmlformats.org/officeDocument/2006/relationships" xmlns:p="http://schemas.openxmlformats.org/presentationml/2006/main">
  <p:tag name="GENSWF_ADVANCE_TIME" val="63.000"/>
  <p:tag name="ISPRING_SLIDE_INDENT_LEVEL" val="0"/>
  <p:tag name="ISPRING_CUSTOM_TIMING_USED" val="0"/>
  <p:tag name="GENSWF_SLIDE_TITLE" val="Course Objectives"/>
</p:tagLst>
</file>

<file path=ppt/tags/tag8.xml><?xml version="1.0" encoding="utf-8"?>
<p:tagLst xmlns:a="http://schemas.openxmlformats.org/drawingml/2006/main" xmlns:r="http://schemas.openxmlformats.org/officeDocument/2006/relationships" xmlns:p="http://schemas.openxmlformats.org/presentationml/2006/main">
  <p:tag name="GENSWF_ADVANCE_TIME" val="44.000"/>
  <p:tag name="ISPRING_SLIDE_INDENT_LEVEL" val="0"/>
  <p:tag name="ISPRING_CUSTOM_TIMING_USED" val="0"/>
  <p:tag name="GENSWF_SLIDE_TITLE" val="Benefits of Work-Life Balance for Organization - 1/2"/>
</p:tagLst>
</file>

<file path=ppt/tags/tag9.xml><?xml version="1.0" encoding="utf-8"?>
<p:tagLst xmlns:a="http://schemas.openxmlformats.org/drawingml/2006/main" xmlns:r="http://schemas.openxmlformats.org/officeDocument/2006/relationships" xmlns:p="http://schemas.openxmlformats.org/presentationml/2006/main">
  <p:tag name="GENSWF_ADVANCE_TIME" val="24.000"/>
  <p:tag name="ISPRING_SLIDE_INDENT_LEVEL" val="0"/>
  <p:tag name="ISPRING_CUSTOM_TIMING_USED" val="0"/>
  <p:tag name="GENSWF_SLIDE_TITLE" val="Approaches to Work-Life Balance Planning"/>
</p:tagLst>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7739</TotalTime>
  <Words>703</Words>
  <Application>Microsoft Office PowerPoint</Application>
  <PresentationFormat>On-screen Show (4:3)</PresentationFormat>
  <Paragraphs>88</Paragraphs>
  <Slides>12</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Arial Rounded MT Bold</vt:lpstr>
      <vt:lpstr>Bookman Old Style</vt:lpstr>
      <vt:lpstr>Calibri</vt:lpstr>
      <vt:lpstr>Footlight MT Light</vt:lpstr>
      <vt:lpstr>Mistral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Work-Life-Balance-Demo-1</dc:title>
  <dc:creator>Home</dc:creator>
  <cp:lastModifiedBy>Himanshu Juneja</cp:lastModifiedBy>
  <cp:revision>1261</cp:revision>
  <dcterms:created xsi:type="dcterms:W3CDTF">2014-06-13T03:54:19Z</dcterms:created>
  <dcterms:modified xsi:type="dcterms:W3CDTF">2022-10-24T07:06:33Z</dcterms:modified>
</cp:coreProperties>
</file>