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71" r:id="rId4"/>
    <p:sldId id="273" r:id="rId5"/>
    <p:sldId id="275" r:id="rId6"/>
    <p:sldId id="277" r:id="rId7"/>
    <p:sldId id="284" r:id="rId8"/>
    <p:sldId id="498" r:id="rId9"/>
    <p:sldId id="286" r:id="rId10"/>
    <p:sldId id="260" r:id="rId11"/>
    <p:sldId id="506" r:id="rId12"/>
    <p:sldId id="607" r:id="rId13"/>
    <p:sldId id="635" r:id="rId14"/>
    <p:sldId id="404"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ED7BC4"/>
    <a:srgbClr val="56C268"/>
    <a:srgbClr val="FF4B4B"/>
    <a:srgbClr val="FF9966"/>
    <a:srgbClr val="B6DF89"/>
    <a:srgbClr val="81C1B2"/>
    <a:srgbClr val="FFB7DB"/>
    <a:srgbClr val="8064A2"/>
    <a:srgbClr val="EB4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60"/>
  </p:normalViewPr>
  <p:slideViewPr>
    <p:cSldViewPr>
      <p:cViewPr varScale="1">
        <p:scale>
          <a:sx n="82" d="100"/>
          <a:sy n="82" d="100"/>
        </p:scale>
        <p:origin x="1368"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592D1-5918-4F37-9860-2126F200FDBC}" type="datetimeFigureOut">
              <a:rPr lang="en-US" smtClean="0"/>
              <a:t>10/14/2022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30E71-5C54-44FD-8C58-FAD59DA7D100}" type="slidenum">
              <a:rPr lang="en-US" smtClean="0"/>
              <a:t>‹#›</a:t>
            </a:fld>
            <a:endParaRPr lang="en-US"/>
          </a:p>
        </p:txBody>
      </p:sp>
    </p:spTree>
    <p:extLst>
      <p:ext uri="{BB962C8B-B14F-4D97-AF65-F5344CB8AC3E}">
        <p14:creationId xmlns:p14="http://schemas.microsoft.com/office/powerpoint/2010/main" val="383039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1</a:t>
            </a:fld>
            <a:endParaRPr lang="en-US"/>
          </a:p>
        </p:txBody>
      </p:sp>
    </p:spTree>
    <p:extLst>
      <p:ext uri="{BB962C8B-B14F-4D97-AF65-F5344CB8AC3E}">
        <p14:creationId xmlns:p14="http://schemas.microsoft.com/office/powerpoint/2010/main" val="148630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0E71-5C54-44FD-8C58-FAD59DA7D1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7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0E71-5C54-44FD-8C58-FAD59DA7D1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37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0E71-5C54-44FD-8C58-FAD59DA7D1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11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0E71-5C54-44FD-8C58-FAD59DA7D1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83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2</a:t>
            </a:fld>
            <a:endParaRPr lang="en-US"/>
          </a:p>
        </p:txBody>
      </p:sp>
    </p:spTree>
    <p:extLst>
      <p:ext uri="{BB962C8B-B14F-4D97-AF65-F5344CB8AC3E}">
        <p14:creationId xmlns:p14="http://schemas.microsoft.com/office/powerpoint/2010/main" val="263251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3</a:t>
            </a:fld>
            <a:endParaRPr lang="en-US"/>
          </a:p>
        </p:txBody>
      </p:sp>
    </p:spTree>
    <p:extLst>
      <p:ext uri="{BB962C8B-B14F-4D97-AF65-F5344CB8AC3E}">
        <p14:creationId xmlns:p14="http://schemas.microsoft.com/office/powerpoint/2010/main" val="34763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4</a:t>
            </a:fld>
            <a:endParaRPr lang="en-US"/>
          </a:p>
        </p:txBody>
      </p:sp>
    </p:spTree>
    <p:extLst>
      <p:ext uri="{BB962C8B-B14F-4D97-AF65-F5344CB8AC3E}">
        <p14:creationId xmlns:p14="http://schemas.microsoft.com/office/powerpoint/2010/main" val="72452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5</a:t>
            </a:fld>
            <a:endParaRPr lang="en-US"/>
          </a:p>
        </p:txBody>
      </p:sp>
    </p:spTree>
    <p:extLst>
      <p:ext uri="{BB962C8B-B14F-4D97-AF65-F5344CB8AC3E}">
        <p14:creationId xmlns:p14="http://schemas.microsoft.com/office/powerpoint/2010/main" val="327275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6</a:t>
            </a:fld>
            <a:endParaRPr lang="en-US"/>
          </a:p>
        </p:txBody>
      </p:sp>
    </p:spTree>
    <p:extLst>
      <p:ext uri="{BB962C8B-B14F-4D97-AF65-F5344CB8AC3E}">
        <p14:creationId xmlns:p14="http://schemas.microsoft.com/office/powerpoint/2010/main" val="94786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30E71-5C54-44FD-8C58-FAD59DA7D100}" type="slidenum">
              <a:rPr lang="en-US" smtClean="0"/>
              <a:t>7</a:t>
            </a:fld>
            <a:endParaRPr lang="en-US"/>
          </a:p>
        </p:txBody>
      </p:sp>
    </p:spTree>
    <p:extLst>
      <p:ext uri="{BB962C8B-B14F-4D97-AF65-F5344CB8AC3E}">
        <p14:creationId xmlns:p14="http://schemas.microsoft.com/office/powerpoint/2010/main" val="133546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0E71-5C54-44FD-8C58-FAD59DA7D1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36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0E71-5C54-44FD-8C58-FAD59DA7D1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57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568F82-C2CA-4230-B746-3EB2FE948D6B}" type="datetimeFigureOut">
              <a:rPr lang="en-IN" smtClean="0"/>
              <a:pPr/>
              <a:t>14-10-2022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68F82-C2CA-4230-B746-3EB2FE948D6B}" type="datetimeFigureOut">
              <a:rPr lang="en-IN" smtClean="0"/>
              <a:pPr/>
              <a:t>14-10-2022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3E2D8-89F1-436A-9FDE-BC1DD96930D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2.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4.jpeg"/><Relationship Id="rId5" Type="http://schemas.openxmlformats.org/officeDocument/2006/relationships/slide" Target="slide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5.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6.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7.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9.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4.jpeg"/><Relationship Id="rId10" Type="http://schemas.openxmlformats.org/officeDocument/2006/relationships/image" Target="../media/image6.png"/><Relationship Id="rId4" Type="http://schemas.openxmlformats.org/officeDocument/2006/relationships/image" Target="../media/image13.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442988_xl.jpg"/>
          <p:cNvPicPr>
            <a:picLocks noChangeAspect="1"/>
          </p:cNvPicPr>
          <p:nvPr/>
        </p:nvPicPr>
        <p:blipFill>
          <a:blip r:embed="rId4" cstate="print"/>
          <a:srcRect r="6688"/>
          <a:stretch>
            <a:fillRect/>
          </a:stretch>
        </p:blipFill>
        <p:spPr>
          <a:xfrm>
            <a:off x="0" y="1"/>
            <a:ext cx="9144000" cy="6858000"/>
          </a:xfrm>
          <a:prstGeom prst="rect">
            <a:avLst/>
          </a:prstGeom>
        </p:spPr>
      </p:pic>
      <p:sp>
        <p:nvSpPr>
          <p:cNvPr id="6" name="TextBox 5"/>
          <p:cNvSpPr txBox="1"/>
          <p:nvPr/>
        </p:nvSpPr>
        <p:spPr>
          <a:xfrm rot="20545577">
            <a:off x="2638211" y="2996529"/>
            <a:ext cx="5264427" cy="2062103"/>
          </a:xfrm>
          <a:prstGeom prst="rect">
            <a:avLst/>
          </a:prstGeom>
          <a:noFill/>
        </p:spPr>
        <p:txBody>
          <a:bodyPr wrap="square" rtlCol="0">
            <a:spAutoFit/>
          </a:bodyPr>
          <a:lstStyle/>
          <a:p>
            <a:pPr algn="ctr"/>
            <a:r>
              <a:rPr lang="en-IN" sz="6400" dirty="0">
                <a:solidFill>
                  <a:srgbClr val="FF0000"/>
                </a:solidFill>
                <a:effectLst>
                  <a:outerShdw blurRad="38100" dist="38100" dir="2700000" algn="tl">
                    <a:srgbClr val="000000">
                      <a:alpha val="43137"/>
                    </a:srgbClr>
                  </a:outerShdw>
                </a:effectLst>
                <a:latin typeface="Mistral" pitchFamily="66" charset="0"/>
              </a:rPr>
              <a:t>Management by Objectives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7000">
        <p:fade/>
      </p:transition>
    </mc:Choice>
    <mc:Fallback>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l="6868" t="3903" r="6117" b="5220"/>
          <a:stretch>
            <a:fillRect/>
          </a:stretch>
        </p:blipFill>
        <p:spPr bwMode="auto">
          <a:xfrm>
            <a:off x="0" y="764704"/>
            <a:ext cx="9108504" cy="5832648"/>
          </a:xfrm>
          <a:prstGeom prst="rect">
            <a:avLst/>
          </a:prstGeom>
          <a:noFill/>
          <a:ln w="9525">
            <a:noFill/>
            <a:miter lim="800000"/>
            <a:headEnd/>
            <a:tailEnd/>
          </a:ln>
        </p:spPr>
      </p:pic>
      <p:sp>
        <p:nvSpPr>
          <p:cNvPr id="9" name="Rounded Rectangle 8"/>
          <p:cNvSpPr/>
          <p:nvPr/>
        </p:nvSpPr>
        <p:spPr>
          <a:xfrm>
            <a:off x="-3" y="6561360"/>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11560" y="1484784"/>
            <a:ext cx="78488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The following are some of the points that prove the need for ‘Management by Objectives’ (MBO) in organizations:</a:t>
            </a:r>
          </a:p>
        </p:txBody>
      </p:sp>
      <p:sp>
        <p:nvSpPr>
          <p:cNvPr id="11" name="Rectangle 10"/>
          <p:cNvSpPr/>
          <p:nvPr/>
        </p:nvSpPr>
        <p:spPr>
          <a:xfrm>
            <a:off x="611560" y="2276952"/>
            <a:ext cx="7776000" cy="720000"/>
          </a:xfrm>
          <a:prstGeom prst="rect">
            <a:avLst/>
          </a:prstGeom>
          <a:solidFill>
            <a:srgbClr val="C7DAF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1"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The ‘Management by Objectives’ process helps the employees to understand their duties at the workplace.</a:t>
            </a:r>
          </a:p>
        </p:txBody>
      </p:sp>
      <p:sp>
        <p:nvSpPr>
          <p:cNvPr id="12" name="Rectangle 11"/>
          <p:cNvSpPr/>
          <p:nvPr/>
        </p:nvSpPr>
        <p:spPr>
          <a:xfrm>
            <a:off x="611560" y="3069040"/>
            <a:ext cx="7776000" cy="720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1"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‘Key Result Areas’ or ‘KRAs’ are designed for each employee as per their interest, specialization and educational qualification.</a:t>
            </a:r>
          </a:p>
        </p:txBody>
      </p:sp>
      <p:sp>
        <p:nvSpPr>
          <p:cNvPr id="13" name="Rectangle 12"/>
          <p:cNvSpPr/>
          <p:nvPr/>
        </p:nvSpPr>
        <p:spPr>
          <a:xfrm>
            <a:off x="611560" y="3861048"/>
            <a:ext cx="7776000" cy="720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1"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The employees are clear as to what is expected out of them.</a:t>
            </a:r>
          </a:p>
        </p:txBody>
      </p:sp>
      <p:sp>
        <p:nvSpPr>
          <p:cNvPr id="14" name="Rectangle 13"/>
          <p:cNvSpPr/>
          <p:nvPr/>
        </p:nvSpPr>
        <p:spPr>
          <a:xfrm>
            <a:off x="611560" y="4653136"/>
            <a:ext cx="7776000" cy="720000"/>
          </a:xfrm>
          <a:prstGeom prst="rect">
            <a:avLst/>
          </a:prstGeom>
          <a:solidFill>
            <a:srgbClr val="FF898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1"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The process of ‘Management by Objectives’ leads to satisfied employees.</a:t>
            </a:r>
          </a:p>
        </p:txBody>
      </p:sp>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5"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Need for Management by Objectives (MBO)</a:t>
              </a:r>
            </a:p>
          </p:txBody>
        </p:sp>
      </p:grpSp>
      <p:pic>
        <p:nvPicPr>
          <p:cNvPr id="16" name="Picture 15">
            <a:extLst>
              <a:ext uri="{FF2B5EF4-FFF2-40B4-BE49-F238E27FC236}">
                <a16:creationId xmlns:a16="http://schemas.microsoft.com/office/drawing/2014/main" id="{AD41F017-0CF7-46F5-8879-1965A4D896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33000">
        <p:fade/>
      </p:transition>
    </mc:Choice>
    <mc:Fallback>
      <p:transition spd="med" advClick="0"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500"/>
                            </p:stCondLst>
                            <p:childTnLst>
                              <p:par>
                                <p:cTn id="18" presetID="12" presetClass="entr" presetSubtype="8" fill="hold" grpId="0" nodeType="afterEffect">
                                  <p:stCondLst>
                                    <p:cond delay="450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7500"/>
                            </p:stCondLst>
                            <p:childTnLst>
                              <p:par>
                                <p:cTn id="22" presetID="12" presetClass="entr" presetSubtype="8" fill="hold" grpId="0" nodeType="afterEffect">
                                  <p:stCondLst>
                                    <p:cond delay="500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childTnLst>
                          </p:cTn>
                        </p:par>
                        <p:par>
                          <p:cTn id="25" fill="hold">
                            <p:stCondLst>
                              <p:cond delay="13000"/>
                            </p:stCondLst>
                            <p:childTnLst>
                              <p:par>
                                <p:cTn id="26" presetID="12" presetClass="entr" presetSubtype="8" fill="hold" grpId="0" nodeType="afterEffect">
                                  <p:stCondLst>
                                    <p:cond delay="8500"/>
                                  </p:stCondLst>
                                  <p:childTnLst>
                                    <p:set>
                                      <p:cBhvr>
                                        <p:cTn id="27" dur="1" fill="hold">
                                          <p:stCondLst>
                                            <p:cond delay="0"/>
                                          </p:stCondLst>
                                        </p:cTn>
                                        <p:tgtEl>
                                          <p:spTgt spid="13"/>
                                        </p:tgtEl>
                                        <p:attrNameLst>
                                          <p:attrName>style.visibility</p:attrName>
                                        </p:attrNameLst>
                                      </p:cBhvr>
                                      <p:to>
                                        <p:strVal val="visible"/>
                                      </p:to>
                                    </p:set>
                                    <p:animEffect transition="in" filter="slide(fromLeft)">
                                      <p:cBhvr>
                                        <p:cTn id="28" dur="500"/>
                                        <p:tgtEl>
                                          <p:spTgt spid="13"/>
                                        </p:tgtEl>
                                      </p:cBhvr>
                                    </p:animEffect>
                                  </p:childTnLst>
                                </p:cTn>
                              </p:par>
                            </p:childTnLst>
                          </p:cTn>
                        </p:par>
                        <p:par>
                          <p:cTn id="29" fill="hold">
                            <p:stCondLst>
                              <p:cond delay="22000"/>
                            </p:stCondLst>
                            <p:childTnLst>
                              <p:par>
                                <p:cTn id="30" presetID="12" presetClass="entr" presetSubtype="8" fill="hold" grpId="0" nodeType="afterEffect">
                                  <p:stCondLst>
                                    <p:cond delay="3500"/>
                                  </p:stCondLst>
                                  <p:childTnLst>
                                    <p:set>
                                      <p:cBhvr>
                                        <p:cTn id="31" dur="1" fill="hold">
                                          <p:stCondLst>
                                            <p:cond delay="0"/>
                                          </p:stCondLst>
                                        </p:cTn>
                                        <p:tgtEl>
                                          <p:spTgt spid="14"/>
                                        </p:tgtEl>
                                        <p:attrNameLst>
                                          <p:attrName>style.visibility</p:attrName>
                                        </p:attrNameLst>
                                      </p:cBhvr>
                                      <p:to>
                                        <p:strVal val="visible"/>
                                      </p:to>
                                    </p:set>
                                    <p:animEffect transition="in" filter="slide(from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Classification of Objectives</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p:cNvSpPr txBox="1"/>
          <p:nvPr/>
        </p:nvSpPr>
        <p:spPr>
          <a:xfrm>
            <a:off x="755576" y="940658"/>
            <a:ext cx="8208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Objectives can be broadly classified under the following heads:</a:t>
            </a:r>
          </a:p>
        </p:txBody>
      </p:sp>
      <p:grpSp>
        <p:nvGrpSpPr>
          <p:cNvPr id="7" name="Group 65"/>
          <p:cNvGrpSpPr>
            <a:grpSpLocks/>
          </p:cNvGrpSpPr>
          <p:nvPr/>
        </p:nvGrpSpPr>
        <p:grpSpPr bwMode="auto">
          <a:xfrm>
            <a:off x="471488" y="1737256"/>
            <a:ext cx="7740650" cy="3996000"/>
            <a:chOff x="471488" y="1165225"/>
            <a:chExt cx="7740650" cy="3713163"/>
          </a:xfrm>
        </p:grpSpPr>
        <p:grpSp>
          <p:nvGrpSpPr>
            <p:cNvPr id="8" name="Group 117"/>
            <p:cNvGrpSpPr>
              <a:grpSpLocks/>
            </p:cNvGrpSpPr>
            <p:nvPr/>
          </p:nvGrpSpPr>
          <p:grpSpPr bwMode="auto">
            <a:xfrm>
              <a:off x="471488" y="1165225"/>
              <a:ext cx="7740650" cy="3694113"/>
              <a:chOff x="471210" y="1164522"/>
              <a:chExt cx="7740358" cy="3694514"/>
            </a:xfrm>
          </p:grpSpPr>
          <p:sp>
            <p:nvSpPr>
              <p:cNvPr id="10"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nvGrpSpPr>
              <p:cNvPr id="12" name="Gruppe 61"/>
              <p:cNvGrpSpPr>
                <a:grpSpLocks/>
              </p:cNvGrpSpPr>
              <p:nvPr/>
            </p:nvGrpSpPr>
            <p:grpSpPr bwMode="auto">
              <a:xfrm flipH="1">
                <a:off x="7082031" y="2554557"/>
                <a:ext cx="764755" cy="791220"/>
                <a:chOff x="1760019" y="3875595"/>
                <a:chExt cx="1018741" cy="1016530"/>
              </a:xfrm>
            </p:grpSpPr>
            <p:grpSp>
              <p:nvGrpSpPr>
                <p:cNvPr id="15" name="Gruppe 59"/>
                <p:cNvGrpSpPr>
                  <a:grpSpLocks/>
                </p:cNvGrpSpPr>
                <p:nvPr/>
              </p:nvGrpSpPr>
              <p:grpSpPr bwMode="auto">
                <a:xfrm>
                  <a:off x="1762304" y="3875595"/>
                  <a:ext cx="1016456" cy="1016530"/>
                  <a:chOff x="3906064" y="1406380"/>
                  <a:chExt cx="496973" cy="497009"/>
                </a:xfrm>
              </p:grpSpPr>
              <p:sp>
                <p:nvSpPr>
                  <p:cNvPr id="17" name="Ellipse 30"/>
                  <p:cNvSpPr/>
                  <p:nvPr/>
                </p:nvSpPr>
                <p:spPr bwMode="auto">
                  <a:xfrm rot="17065673">
                    <a:off x="3906046" y="1406398"/>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342900" marR="0" lvl="0" indent="-342900" algn="ctr" defTabSz="914400" rtl="0" eaLnBrk="1" fontAlgn="auto" latinLnBrk="0" hangingPunct="1">
                      <a:lnSpc>
                        <a:spcPct val="100000"/>
                      </a:lnSpc>
                      <a:spcBef>
                        <a:spcPts val="0"/>
                      </a:spcBef>
                      <a:spcAft>
                        <a:spcPts val="0"/>
                      </a:spcAft>
                      <a:buClrTx/>
                      <a:buSzTx/>
                      <a:buFont typeface="Calibri" charset="0"/>
                      <a:buAutoNum type="arabicPeriod"/>
                      <a:tabLst/>
                      <a:defRPr/>
                    </a:pPr>
                    <a:endParaRPr kumimoji="0" lang="da-DK" sz="18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18" name="Ellipse 31"/>
                  <p:cNvSpPr>
                    <a:spLocks noChangeArrowheads="1"/>
                  </p:cNvSpPr>
                  <p:nvPr/>
                </p:nvSpPr>
                <p:spPr bwMode="auto">
                  <a:xfrm>
                    <a:off x="3955823" y="1424813"/>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marR="0" lvl="0" indent="-342900" algn="ctr" defTabSz="914400" rtl="0" eaLnBrk="1" fontAlgn="auto" latinLnBrk="0" hangingPunct="1">
                      <a:lnSpc>
                        <a:spcPct val="100000"/>
                      </a:lnSpc>
                      <a:spcBef>
                        <a:spcPts val="0"/>
                      </a:spcBef>
                      <a:spcAft>
                        <a:spcPts val="0"/>
                      </a:spcAft>
                      <a:buClrTx/>
                      <a:buSzTx/>
                      <a:buFont typeface="Calibri" pitchFamily="34" charset="0"/>
                      <a:buAutoNum type="arabicPeriod"/>
                      <a:tabLst/>
                      <a:defRPr/>
                    </a:pPr>
                    <a:endParaRPr kumimoji="0" lang="da-DK"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6"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grpSp>
          <p:sp>
            <p:nvSpPr>
              <p:cNvPr id="13"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Rounded Rectangle 13"/>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sp>
          <p:nvSpPr>
            <p:cNvPr id="9"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grpSp>
      <p:sp>
        <p:nvSpPr>
          <p:cNvPr id="19" name="TextBox 18"/>
          <p:cNvSpPr txBox="1"/>
          <p:nvPr/>
        </p:nvSpPr>
        <p:spPr>
          <a:xfrm>
            <a:off x="467544" y="6372036"/>
            <a:ext cx="8136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grpSp>
        <p:nvGrpSpPr>
          <p:cNvPr id="20" name="Group 68"/>
          <p:cNvGrpSpPr>
            <a:grpSpLocks/>
          </p:cNvGrpSpPr>
          <p:nvPr/>
        </p:nvGrpSpPr>
        <p:grpSpPr bwMode="auto">
          <a:xfrm>
            <a:off x="1223962" y="2463496"/>
            <a:ext cx="5497487" cy="495926"/>
            <a:chOff x="1224751" y="2276269"/>
            <a:chExt cx="4852003" cy="379817"/>
          </a:xfrm>
        </p:grpSpPr>
        <p:sp>
          <p:nvSpPr>
            <p:cNvPr id="21" name="Rounded Rectangle 2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2" name="Rounded Rectangle 2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3" name="TextBox 67"/>
            <p:cNvSpPr txBox="1">
              <a:spLocks noChangeArrowheads="1"/>
            </p:cNvSpPr>
            <p:nvPr/>
          </p:nvSpPr>
          <p:spPr bwMode="auto">
            <a:xfrm>
              <a:off x="1292999" y="2333704"/>
              <a:ext cx="833876"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Targets</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24" name="Group 67"/>
          <p:cNvGrpSpPr>
            <a:grpSpLocks/>
          </p:cNvGrpSpPr>
          <p:nvPr/>
        </p:nvGrpSpPr>
        <p:grpSpPr bwMode="auto">
          <a:xfrm>
            <a:off x="1227559" y="2969978"/>
            <a:ext cx="5495689" cy="495926"/>
            <a:chOff x="1227152" y="2708176"/>
            <a:chExt cx="4852003" cy="379817"/>
          </a:xfrm>
        </p:grpSpPr>
        <p:sp>
          <p:nvSpPr>
            <p:cNvPr id="25" name="Rounded Rectangle 24"/>
            <p:cNvSpPr/>
            <p:nvPr/>
          </p:nvSpPr>
          <p:spPr>
            <a:xfrm flipV="1">
              <a:off x="1227152" y="2708176"/>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6" name="Rounded Rectangle 25"/>
            <p:cNvSpPr/>
            <p:nvPr/>
          </p:nvSpPr>
          <p:spPr>
            <a:xfrm>
              <a:off x="1281772" y="2762797"/>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7" name="TextBox 68"/>
            <p:cNvSpPr txBox="1">
              <a:spLocks noChangeArrowheads="1"/>
            </p:cNvSpPr>
            <p:nvPr/>
          </p:nvSpPr>
          <p:spPr bwMode="auto">
            <a:xfrm>
              <a:off x="1298598" y="2754453"/>
              <a:ext cx="1511205"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Tasks/Projects</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28" name="Group 66"/>
          <p:cNvGrpSpPr>
            <a:grpSpLocks/>
          </p:cNvGrpSpPr>
          <p:nvPr/>
        </p:nvGrpSpPr>
        <p:grpSpPr bwMode="auto">
          <a:xfrm>
            <a:off x="1231155" y="3476461"/>
            <a:ext cx="5495689" cy="495926"/>
            <a:chOff x="1229553" y="3140083"/>
            <a:chExt cx="4852003" cy="379817"/>
          </a:xfrm>
        </p:grpSpPr>
        <p:sp>
          <p:nvSpPr>
            <p:cNvPr id="29" name="Rounded Rectangle 28"/>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0" name="Rounded Rectangle 29"/>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1" name="TextBox 69"/>
            <p:cNvSpPr txBox="1">
              <a:spLocks noChangeArrowheads="1"/>
            </p:cNvSpPr>
            <p:nvPr/>
          </p:nvSpPr>
          <p:spPr bwMode="auto">
            <a:xfrm>
              <a:off x="1305762" y="3201407"/>
              <a:ext cx="2283874"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Behavioral Parameters</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32" name="Group 69"/>
          <p:cNvGrpSpPr>
            <a:grpSpLocks/>
          </p:cNvGrpSpPr>
          <p:nvPr/>
        </p:nvGrpSpPr>
        <p:grpSpPr bwMode="auto">
          <a:xfrm>
            <a:off x="1223962" y="1953280"/>
            <a:ext cx="5497487" cy="495925"/>
            <a:chOff x="1224751" y="2276269"/>
            <a:chExt cx="4852003" cy="379817"/>
          </a:xfrm>
        </p:grpSpPr>
        <p:sp>
          <p:nvSpPr>
            <p:cNvPr id="33" name="Rounded Rectangle 3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4" name="Rounded Rectangle 3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5" name="TextBox 67"/>
            <p:cNvSpPr txBox="1">
              <a:spLocks noChangeArrowheads="1"/>
            </p:cNvSpPr>
            <p:nvPr/>
          </p:nvSpPr>
          <p:spPr bwMode="auto">
            <a:xfrm>
              <a:off x="1319786" y="2326834"/>
              <a:ext cx="1706913" cy="30643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Work Objectives</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36" name="Group 66"/>
          <p:cNvGrpSpPr>
            <a:grpSpLocks/>
          </p:cNvGrpSpPr>
          <p:nvPr/>
        </p:nvGrpSpPr>
        <p:grpSpPr bwMode="auto">
          <a:xfrm>
            <a:off x="1236551" y="3982943"/>
            <a:ext cx="5495689" cy="495926"/>
            <a:chOff x="1229553" y="3140083"/>
            <a:chExt cx="4852003" cy="379817"/>
          </a:xfrm>
        </p:grpSpPr>
        <p:sp>
          <p:nvSpPr>
            <p:cNvPr id="37" name="Rounded Rectangle 36"/>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8" name="Rounded Rectangle 37"/>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9" name="TextBox 69"/>
            <p:cNvSpPr txBox="1">
              <a:spLocks noChangeArrowheads="1"/>
            </p:cNvSpPr>
            <p:nvPr/>
          </p:nvSpPr>
          <p:spPr bwMode="auto">
            <a:xfrm>
              <a:off x="1305762" y="3190249"/>
              <a:ext cx="778897"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Values</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40" name="Group 66"/>
          <p:cNvGrpSpPr>
            <a:grpSpLocks/>
          </p:cNvGrpSpPr>
          <p:nvPr/>
        </p:nvGrpSpPr>
        <p:grpSpPr bwMode="auto">
          <a:xfrm>
            <a:off x="1236551" y="4473560"/>
            <a:ext cx="5495689" cy="495926"/>
            <a:chOff x="1229553" y="3140083"/>
            <a:chExt cx="4852003" cy="379817"/>
          </a:xfrm>
        </p:grpSpPr>
        <p:sp>
          <p:nvSpPr>
            <p:cNvPr id="41" name="Rounded Rectangle 40"/>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2" name="Rounded Rectangle 41"/>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3" name="TextBox 69"/>
            <p:cNvSpPr txBox="1">
              <a:spLocks noChangeArrowheads="1"/>
            </p:cNvSpPr>
            <p:nvPr/>
          </p:nvSpPr>
          <p:spPr bwMode="auto">
            <a:xfrm>
              <a:off x="1305762" y="3190249"/>
              <a:ext cx="2705676"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Performance Improvement</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44" name="Group 66"/>
          <p:cNvGrpSpPr>
            <a:grpSpLocks/>
          </p:cNvGrpSpPr>
          <p:nvPr/>
        </p:nvGrpSpPr>
        <p:grpSpPr bwMode="auto">
          <a:xfrm>
            <a:off x="1236551" y="4977616"/>
            <a:ext cx="5495689" cy="495926"/>
            <a:chOff x="1229553" y="3140083"/>
            <a:chExt cx="4852003" cy="379817"/>
          </a:xfrm>
        </p:grpSpPr>
        <p:sp>
          <p:nvSpPr>
            <p:cNvPr id="45" name="Rounded Rectangle 44"/>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6" name="Rounded Rectangle 45"/>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7" name="TextBox 69"/>
            <p:cNvSpPr txBox="1">
              <a:spLocks noChangeArrowheads="1"/>
            </p:cNvSpPr>
            <p:nvPr/>
          </p:nvSpPr>
          <p:spPr bwMode="auto">
            <a:xfrm>
              <a:off x="1305762" y="3190249"/>
              <a:ext cx="2635762"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Developmental Objectives</a:t>
              </a:r>
              <a:endParaRPr kumimoji="0" lang="en-US" sz="2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48" name="Group 90"/>
          <p:cNvGrpSpPr>
            <a:grpSpLocks/>
          </p:cNvGrpSpPr>
          <p:nvPr/>
        </p:nvGrpSpPr>
        <p:grpSpPr bwMode="auto">
          <a:xfrm>
            <a:off x="3923928" y="5661248"/>
            <a:ext cx="4783138" cy="968375"/>
            <a:chOff x="4940193" y="4878304"/>
            <a:chExt cx="4783391" cy="968295"/>
          </a:xfrm>
        </p:grpSpPr>
        <p:sp>
          <p:nvSpPr>
            <p:cNvPr id="49" name="Oval 48"/>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50" name="Rectangle 49"/>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51" name="Rounded Rectangle 50"/>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nvGrpSpPr>
            <p:cNvPr id="52" name="Group 87"/>
            <p:cNvGrpSpPr>
              <a:grpSpLocks/>
            </p:cNvGrpSpPr>
            <p:nvPr/>
          </p:nvGrpSpPr>
          <p:grpSpPr bwMode="auto">
            <a:xfrm>
              <a:off x="4940193" y="4878304"/>
              <a:ext cx="4783391" cy="825387"/>
              <a:chOff x="4940193" y="4878304"/>
              <a:chExt cx="4783391" cy="825387"/>
            </a:xfrm>
          </p:grpSpPr>
          <p:sp>
            <p:nvSpPr>
              <p:cNvPr id="53" name="Oval 52"/>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54"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Rounded Rectangle 54"/>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grpSp>
      <p:pic>
        <p:nvPicPr>
          <p:cNvPr id="57" name="Picture 56">
            <a:extLst>
              <a:ext uri="{FF2B5EF4-FFF2-40B4-BE49-F238E27FC236}">
                <a16:creationId xmlns:a16="http://schemas.microsoft.com/office/drawing/2014/main" id="{CEE7CED9-D749-4EEB-8A24-3565A9F463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4000">
        <p:fade/>
      </p:transition>
    </mc:Choice>
    <mc:Fallback>
      <p:transition spd="med"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2250"/>
                            </p:stCondLst>
                            <p:childTnLst>
                              <p:par>
                                <p:cTn id="9" presetID="2" presetClass="entr" presetSubtype="8"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4250"/>
                            </p:stCondLst>
                            <p:childTnLst>
                              <p:par>
                                <p:cTn id="14" presetID="10" presetClass="entr" presetSubtype="0" fill="hold" nodeType="after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750"/>
                            </p:stCondLst>
                            <p:childTnLst>
                              <p:par>
                                <p:cTn id="18" presetID="10" presetClass="entr" presetSubtype="0" fill="hold" nodeType="afterEffect">
                                  <p:stCondLst>
                                    <p:cond delay="12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7500"/>
                            </p:stCondLst>
                            <p:childTnLst>
                              <p:par>
                                <p:cTn id="22" presetID="10" presetClass="entr" presetSubtype="0" fill="hold" nodeType="afterEffect">
                                  <p:stCondLst>
                                    <p:cond delay="1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9250"/>
                            </p:stCondLst>
                            <p:childTnLst>
                              <p:par>
                                <p:cTn id="26" presetID="10" presetClass="entr" presetSubtype="0" fill="hold" nodeType="afterEffect">
                                  <p:stCondLst>
                                    <p:cond delay="125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11000"/>
                            </p:stCondLst>
                            <p:childTnLst>
                              <p:par>
                                <p:cTn id="30" presetID="10" presetClass="entr" presetSubtype="0" fill="hold" nodeType="afterEffect">
                                  <p:stCondLst>
                                    <p:cond delay="20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13500"/>
                            </p:stCondLst>
                            <p:childTnLst>
                              <p:par>
                                <p:cTn id="34" presetID="10" presetClass="entr" presetSubtype="0" fill="hold" nodeType="afterEffect">
                                  <p:stCondLst>
                                    <p:cond delay="10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15000"/>
                            </p:stCondLst>
                            <p:childTnLst>
                              <p:par>
                                <p:cTn id="38" presetID="10" presetClass="entr" presetSubtype="0" fill="hold" nodeType="afterEffect">
                                  <p:stCondLst>
                                    <p:cond delay="1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par>
                          <p:cTn id="41" fill="hold">
                            <p:stCondLst>
                              <p:cond delay="17000"/>
                            </p:stCondLst>
                            <p:childTnLst>
                              <p:par>
                                <p:cTn id="42" presetID="2" presetClass="entr" presetSubtype="1" fill="hold" nodeType="afterEffect">
                                  <p:stCondLst>
                                    <p:cond delay="15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0-#ppt_h/2"/>
                                          </p:val>
                                        </p:tav>
                                        <p:tav tm="100000">
                                          <p:val>
                                            <p:strVal val="#ppt_y"/>
                                          </p:val>
                                        </p:tav>
                                      </p:tavLst>
                                    </p:anim>
                                  </p:childTnLst>
                                </p:cTn>
                              </p:par>
                            </p:childTnLst>
                          </p:cTn>
                        </p:par>
                        <p:par>
                          <p:cTn id="46" fill="hold">
                            <p:stCondLst>
                              <p:cond delay="19000"/>
                            </p:stCondLst>
                            <p:childTnLst>
                              <p:par>
                                <p:cTn id="47" presetID="26" presetClass="emph" presetSubtype="0" fill="hold" nodeType="afterEffect">
                                  <p:stCondLst>
                                    <p:cond delay="0"/>
                                  </p:stCondLst>
                                  <p:childTnLst>
                                    <p:animEffect transition="out" filter="fade">
                                      <p:cBhvr>
                                        <p:cTn id="48" dur="500" tmFilter="0, 0; .2, .5; .8, .5; 1, 0"/>
                                        <p:tgtEl>
                                          <p:spTgt spid="48"/>
                                        </p:tgtEl>
                                      </p:cBhvr>
                                    </p:animEffect>
                                    <p:animScale>
                                      <p:cBhvr>
                                        <p:cTn id="49" dur="250" autoRev="1" fill="hold"/>
                                        <p:tgtEl>
                                          <p:spTgt spid="48"/>
                                        </p:tgtEl>
                                      </p:cBhvr>
                                      <p:by x="105000" y="105000"/>
                                    </p:animScale>
                                  </p:childTnLst>
                                </p:cTn>
                              </p:par>
                            </p:childTnLst>
                          </p:cTn>
                        </p:par>
                        <p:par>
                          <p:cTn id="50" fill="hold">
                            <p:stCondLst>
                              <p:cond delay="195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Tip!</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14"/>
          <p:cNvGrpSpPr/>
          <p:nvPr/>
        </p:nvGrpSpPr>
        <p:grpSpPr>
          <a:xfrm>
            <a:off x="4331993" y="764704"/>
            <a:ext cx="5797152" cy="7388273"/>
            <a:chOff x="4331993" y="764704"/>
            <a:chExt cx="5797152" cy="7388273"/>
          </a:xfrm>
        </p:grpSpPr>
        <p:pic>
          <p:nvPicPr>
            <p:cNvPr id="7" name="Picture 6" descr="16440668_xxl.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192688" y="764704"/>
              <a:ext cx="4896544" cy="4896544"/>
            </a:xfrm>
            <a:prstGeom prst="rect">
              <a:avLst/>
            </a:prstGeom>
          </p:spPr>
        </p:pic>
        <p:pic>
          <p:nvPicPr>
            <p:cNvPr id="8" name="Picture 7" descr="16440668_xxl.jpg"/>
            <p:cNvPicPr>
              <a:picLocks noChangeAspect="1"/>
            </p:cNvPicPr>
            <p:nvPr/>
          </p:nvPicPr>
          <p:blipFill>
            <a:blip r:embed="rId6" cstate="print">
              <a:clrChange>
                <a:clrFrom>
                  <a:srgbClr val="FFFFFF"/>
                </a:clrFrom>
                <a:clrTo>
                  <a:srgbClr val="FFFFFF">
                    <a:alpha val="0"/>
                  </a:srgbClr>
                </a:clrTo>
              </a:clrChange>
            </a:blip>
            <a:srcRect t="87938"/>
            <a:stretch>
              <a:fillRect/>
            </a:stretch>
          </p:blipFill>
          <p:spPr>
            <a:xfrm rot="15549517" flipH="1" flipV="1">
              <a:off x="4030255" y="4176753"/>
              <a:ext cx="5797152" cy="2155295"/>
            </a:xfrm>
            <a:prstGeom prst="rect">
              <a:avLst/>
            </a:prstGeom>
          </p:spPr>
        </p:pic>
        <p:pic>
          <p:nvPicPr>
            <p:cNvPr id="9" name="Picture 8" descr="16440668_xxl.jpg"/>
            <p:cNvPicPr>
              <a:picLocks noChangeAspect="1"/>
            </p:cNvPicPr>
            <p:nvPr/>
          </p:nvPicPr>
          <p:blipFill>
            <a:blip r:embed="rId7" cstate="print">
              <a:clrChange>
                <a:clrFrom>
                  <a:srgbClr val="FFFFFF"/>
                </a:clrFrom>
                <a:clrTo>
                  <a:srgbClr val="FFFFFF">
                    <a:alpha val="0"/>
                  </a:srgbClr>
                </a:clrTo>
              </a:clrChange>
            </a:blip>
            <a:srcRect t="87938"/>
            <a:stretch>
              <a:fillRect/>
            </a:stretch>
          </p:blipFill>
          <p:spPr>
            <a:xfrm rot="11908869" flipH="1" flipV="1">
              <a:off x="4331993" y="5097358"/>
              <a:ext cx="5797152" cy="864096"/>
            </a:xfrm>
            <a:prstGeom prst="rect">
              <a:avLst/>
            </a:prstGeom>
          </p:spPr>
        </p:pic>
      </p:grpSp>
      <p:pic>
        <p:nvPicPr>
          <p:cNvPr id="10" name="Picture 9" descr="16486392_xl.jpg"/>
          <p:cNvPicPr>
            <a:picLocks noChangeAspect="1"/>
          </p:cNvPicPr>
          <p:nvPr/>
        </p:nvPicPr>
        <p:blipFill>
          <a:blip r:embed="rId8" cstate="print">
            <a:clrChange>
              <a:clrFrom>
                <a:srgbClr val="FFFFFF"/>
              </a:clrFrom>
              <a:clrTo>
                <a:srgbClr val="FFFFFF">
                  <a:alpha val="0"/>
                </a:srgbClr>
              </a:clrTo>
            </a:clrChange>
          </a:blip>
          <a:srcRect l="65750" t="54200" r="4851" b="4851"/>
          <a:stretch>
            <a:fillRect/>
          </a:stretch>
        </p:blipFill>
        <p:spPr>
          <a:xfrm>
            <a:off x="539552" y="980733"/>
            <a:ext cx="5760641" cy="5760001"/>
          </a:xfrm>
          <a:prstGeom prst="rect">
            <a:avLst/>
          </a:prstGeom>
        </p:spPr>
      </p:pic>
      <p:sp>
        <p:nvSpPr>
          <p:cNvPr id="11" name="TextBox 10"/>
          <p:cNvSpPr txBox="1"/>
          <p:nvPr/>
        </p:nvSpPr>
        <p:spPr>
          <a:xfrm>
            <a:off x="2051720" y="1340768"/>
            <a:ext cx="3888432"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black"/>
                </a:solidFill>
                <a:effectLst/>
                <a:uLnTx/>
                <a:uFillTx/>
                <a:latin typeface="Calibri"/>
                <a:ea typeface="+mn-ea"/>
                <a:cs typeface="+mn-cs"/>
              </a:rPr>
              <a:t>Managers often fall into what is known as the ‘activity trap’ and hence tend to lose sight of their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black"/>
                </a:solidFill>
                <a:effectLst/>
                <a:uLnTx/>
                <a:uFillTx/>
                <a:latin typeface="Calibri"/>
                <a:ea typeface="+mn-ea"/>
                <a:cs typeface="+mn-cs"/>
              </a:rPr>
              <a:t>Managers should avoid losing focus of their objectives by avoiding falling into this ‘activity trap’ where they get so trapped and involved in their current activities that they forget their original purpose.</a:t>
            </a:r>
          </a:p>
        </p:txBody>
      </p:sp>
      <p:pic>
        <p:nvPicPr>
          <p:cNvPr id="13" name="Picture 12">
            <a:extLst>
              <a:ext uri="{FF2B5EF4-FFF2-40B4-BE49-F238E27FC236}">
                <a16:creationId xmlns:a16="http://schemas.microsoft.com/office/drawing/2014/main" id="{17FCD7F8-F1E8-42F5-A8E2-795AE04341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600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Steps of the Process of MBO</a:t>
              </a:r>
            </a:p>
          </p:txBody>
        </p:sp>
      </p:grpSp>
      <p:sp>
        <p:nvSpPr>
          <p:cNvPr id="6" name="TextBox 5"/>
          <p:cNvSpPr txBox="1"/>
          <p:nvPr/>
        </p:nvSpPr>
        <p:spPr>
          <a:xfrm>
            <a:off x="683568" y="980728"/>
            <a:ext cx="87849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The MBO Process includes the following steps:</a:t>
            </a:r>
          </a:p>
        </p:txBody>
      </p:sp>
      <p:grpSp>
        <p:nvGrpSpPr>
          <p:cNvPr id="7" name="Group 9"/>
          <p:cNvGrpSpPr/>
          <p:nvPr/>
        </p:nvGrpSpPr>
        <p:grpSpPr>
          <a:xfrm>
            <a:off x="-36512" y="1556792"/>
            <a:ext cx="9120058" cy="576920"/>
            <a:chOff x="23942" y="2509229"/>
            <a:chExt cx="9120058" cy="404210"/>
          </a:xfrm>
        </p:grpSpPr>
        <p:pic>
          <p:nvPicPr>
            <p:cNvPr id="8" name="Picture 7" descr="color-pencils-preview.png"/>
            <p:cNvPicPr>
              <a:picLocks noChangeAspect="1"/>
            </p:cNvPicPr>
            <p:nvPr/>
          </p:nvPicPr>
          <p:blipFill>
            <a:blip r:embed="rId5" cstate="print"/>
            <a:srcRect l="21168" r="72217"/>
            <a:stretch>
              <a:fillRect/>
            </a:stretch>
          </p:blipFill>
          <p:spPr>
            <a:xfrm rot="5400000">
              <a:off x="4381866" y="-1848695"/>
              <a:ext cx="404210" cy="9120058"/>
            </a:xfrm>
            <a:prstGeom prst="rect">
              <a:avLst/>
            </a:prstGeom>
          </p:spPr>
        </p:pic>
        <p:sp>
          <p:nvSpPr>
            <p:cNvPr id="9" name="TextBox 8"/>
            <p:cNvSpPr txBox="1"/>
            <p:nvPr/>
          </p:nvSpPr>
          <p:spPr>
            <a:xfrm>
              <a:off x="1248078" y="2509229"/>
              <a:ext cx="6984776" cy="301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1: Determining Objectives</a:t>
              </a:r>
            </a:p>
          </p:txBody>
        </p:sp>
      </p:grpSp>
      <p:grpSp>
        <p:nvGrpSpPr>
          <p:cNvPr id="10" name="Group 12"/>
          <p:cNvGrpSpPr/>
          <p:nvPr/>
        </p:nvGrpSpPr>
        <p:grpSpPr>
          <a:xfrm>
            <a:off x="-36512" y="2109514"/>
            <a:ext cx="9120058" cy="576920"/>
            <a:chOff x="23942" y="2913439"/>
            <a:chExt cx="9120058" cy="404210"/>
          </a:xfrm>
        </p:grpSpPr>
        <p:pic>
          <p:nvPicPr>
            <p:cNvPr id="11" name="Picture 10" descr="color-pencils-preview.png"/>
            <p:cNvPicPr>
              <a:picLocks noChangeAspect="1"/>
            </p:cNvPicPr>
            <p:nvPr/>
          </p:nvPicPr>
          <p:blipFill>
            <a:blip r:embed="rId5" cstate="print"/>
            <a:srcRect l="29106" r="64279"/>
            <a:stretch>
              <a:fillRect/>
            </a:stretch>
          </p:blipFill>
          <p:spPr>
            <a:xfrm rot="5400000">
              <a:off x="4381866" y="-1444485"/>
              <a:ext cx="404210" cy="9120058"/>
            </a:xfrm>
            <a:prstGeom prst="rect">
              <a:avLst/>
            </a:prstGeom>
          </p:spPr>
        </p:pic>
        <p:sp>
          <p:nvSpPr>
            <p:cNvPr id="12" name="TextBox 11"/>
            <p:cNvSpPr txBox="1"/>
            <p:nvPr/>
          </p:nvSpPr>
          <p:spPr>
            <a:xfrm>
              <a:off x="1248078" y="2929793"/>
              <a:ext cx="6984776" cy="301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2: Identification of Key Result Areas (KRAs)</a:t>
              </a:r>
            </a:p>
          </p:txBody>
        </p:sp>
      </p:grpSp>
      <p:grpSp>
        <p:nvGrpSpPr>
          <p:cNvPr id="13" name="Group 18"/>
          <p:cNvGrpSpPr/>
          <p:nvPr/>
        </p:nvGrpSpPr>
        <p:grpSpPr>
          <a:xfrm>
            <a:off x="-36512" y="2641313"/>
            <a:ext cx="9120058" cy="576919"/>
            <a:chOff x="23942" y="3721861"/>
            <a:chExt cx="9120058" cy="404210"/>
          </a:xfrm>
        </p:grpSpPr>
        <p:pic>
          <p:nvPicPr>
            <p:cNvPr id="14" name="Picture 13" descr="color-pencils-preview.png"/>
            <p:cNvPicPr>
              <a:picLocks noChangeAspect="1"/>
            </p:cNvPicPr>
            <p:nvPr/>
          </p:nvPicPr>
          <p:blipFill>
            <a:blip r:embed="rId5" cstate="print"/>
            <a:srcRect l="43658" r="49727"/>
            <a:stretch>
              <a:fillRect/>
            </a:stretch>
          </p:blipFill>
          <p:spPr>
            <a:xfrm rot="5400000">
              <a:off x="4381866" y="-636063"/>
              <a:ext cx="404210" cy="9120058"/>
            </a:xfrm>
            <a:prstGeom prst="rect">
              <a:avLst/>
            </a:prstGeom>
          </p:spPr>
        </p:pic>
        <p:sp>
          <p:nvSpPr>
            <p:cNvPr id="15" name="TextBox 14"/>
            <p:cNvSpPr txBox="1"/>
            <p:nvPr/>
          </p:nvSpPr>
          <p:spPr>
            <a:xfrm>
              <a:off x="1547664" y="3741153"/>
              <a:ext cx="6408712" cy="30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3: Determining Subordinates Objectives</a:t>
              </a:r>
            </a:p>
          </p:txBody>
        </p:sp>
      </p:grpSp>
      <p:grpSp>
        <p:nvGrpSpPr>
          <p:cNvPr id="16" name="Group 23"/>
          <p:cNvGrpSpPr/>
          <p:nvPr/>
        </p:nvGrpSpPr>
        <p:grpSpPr>
          <a:xfrm>
            <a:off x="-36512" y="3218239"/>
            <a:ext cx="9120058" cy="576919"/>
            <a:chOff x="23942" y="4126072"/>
            <a:chExt cx="9120058" cy="404210"/>
          </a:xfrm>
        </p:grpSpPr>
        <p:pic>
          <p:nvPicPr>
            <p:cNvPr id="17" name="Picture 16" descr="color-pencils-preview.png"/>
            <p:cNvPicPr>
              <a:picLocks noChangeAspect="1"/>
            </p:cNvPicPr>
            <p:nvPr/>
          </p:nvPicPr>
          <p:blipFill>
            <a:blip r:embed="rId5" cstate="print"/>
            <a:srcRect l="50273" r="43112"/>
            <a:stretch>
              <a:fillRect/>
            </a:stretch>
          </p:blipFill>
          <p:spPr>
            <a:xfrm rot="5400000">
              <a:off x="4381866" y="-231852"/>
              <a:ext cx="404210" cy="9120058"/>
            </a:xfrm>
            <a:prstGeom prst="rect">
              <a:avLst/>
            </a:prstGeom>
          </p:spPr>
        </p:pic>
        <p:sp>
          <p:nvSpPr>
            <p:cNvPr id="18" name="TextBox 17"/>
            <p:cNvSpPr txBox="1"/>
            <p:nvPr/>
          </p:nvSpPr>
          <p:spPr>
            <a:xfrm>
              <a:off x="1547664" y="4163809"/>
              <a:ext cx="6408712" cy="30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4: Revision of Organizational Structure</a:t>
              </a:r>
            </a:p>
          </p:txBody>
        </p:sp>
      </p:grpSp>
      <p:grpSp>
        <p:nvGrpSpPr>
          <p:cNvPr id="19" name="Group 26"/>
          <p:cNvGrpSpPr/>
          <p:nvPr/>
        </p:nvGrpSpPr>
        <p:grpSpPr>
          <a:xfrm>
            <a:off x="-36512" y="3795159"/>
            <a:ext cx="9120058" cy="576916"/>
            <a:chOff x="23942" y="4530283"/>
            <a:chExt cx="9120058" cy="404208"/>
          </a:xfrm>
        </p:grpSpPr>
        <p:pic>
          <p:nvPicPr>
            <p:cNvPr id="20" name="Picture 19" descr="color-pencils-preview.png"/>
            <p:cNvPicPr>
              <a:picLocks noChangeAspect="1"/>
            </p:cNvPicPr>
            <p:nvPr/>
          </p:nvPicPr>
          <p:blipFill>
            <a:blip r:embed="rId5" cstate="print"/>
            <a:srcRect l="56888" r="36497"/>
            <a:stretch>
              <a:fillRect/>
            </a:stretch>
          </p:blipFill>
          <p:spPr>
            <a:xfrm rot="5400000">
              <a:off x="4381867" y="172358"/>
              <a:ext cx="404208" cy="9120058"/>
            </a:xfrm>
            <a:prstGeom prst="rect">
              <a:avLst/>
            </a:prstGeom>
          </p:spPr>
        </p:pic>
        <p:sp>
          <p:nvSpPr>
            <p:cNvPr id="21" name="TextBox 20"/>
            <p:cNvSpPr txBox="1"/>
            <p:nvPr/>
          </p:nvSpPr>
          <p:spPr>
            <a:xfrm>
              <a:off x="1547664" y="4589817"/>
              <a:ext cx="6408712" cy="30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5: Matching Objectives and Resources</a:t>
              </a:r>
            </a:p>
          </p:txBody>
        </p:sp>
      </p:grpSp>
      <p:grpSp>
        <p:nvGrpSpPr>
          <p:cNvPr id="22" name="Group 29"/>
          <p:cNvGrpSpPr/>
          <p:nvPr/>
        </p:nvGrpSpPr>
        <p:grpSpPr>
          <a:xfrm>
            <a:off x="-36512" y="4372072"/>
            <a:ext cx="9120058" cy="576916"/>
            <a:chOff x="23942" y="4934489"/>
            <a:chExt cx="9120058" cy="404208"/>
          </a:xfrm>
        </p:grpSpPr>
        <p:pic>
          <p:nvPicPr>
            <p:cNvPr id="23" name="Picture 22" descr="color-pencils-preview.png"/>
            <p:cNvPicPr>
              <a:picLocks noChangeAspect="1"/>
            </p:cNvPicPr>
            <p:nvPr/>
          </p:nvPicPr>
          <p:blipFill>
            <a:blip r:embed="rId5" cstate="print"/>
            <a:srcRect l="64826" r="28559"/>
            <a:stretch>
              <a:fillRect/>
            </a:stretch>
          </p:blipFill>
          <p:spPr>
            <a:xfrm rot="5400000">
              <a:off x="4381867" y="576564"/>
              <a:ext cx="404208" cy="9120058"/>
            </a:xfrm>
            <a:prstGeom prst="rect">
              <a:avLst/>
            </a:prstGeom>
          </p:spPr>
        </p:pic>
        <p:sp>
          <p:nvSpPr>
            <p:cNvPr id="24" name="TextBox 23"/>
            <p:cNvSpPr txBox="1"/>
            <p:nvPr/>
          </p:nvSpPr>
          <p:spPr>
            <a:xfrm>
              <a:off x="1392094" y="4951988"/>
              <a:ext cx="6768752" cy="30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6: Conducting Periodic Progress Reviews</a:t>
              </a:r>
            </a:p>
          </p:txBody>
        </p:sp>
      </p:grpSp>
      <p:grpSp>
        <p:nvGrpSpPr>
          <p:cNvPr id="25" name="Group 32"/>
          <p:cNvGrpSpPr/>
          <p:nvPr/>
        </p:nvGrpSpPr>
        <p:grpSpPr>
          <a:xfrm>
            <a:off x="1016" y="4930020"/>
            <a:ext cx="9120058" cy="595903"/>
            <a:chOff x="1016" y="5325403"/>
            <a:chExt cx="9120058" cy="417510"/>
          </a:xfrm>
        </p:grpSpPr>
        <p:pic>
          <p:nvPicPr>
            <p:cNvPr id="26" name="Picture 25" descr="color-pencils-preview.png"/>
            <p:cNvPicPr>
              <a:picLocks noChangeAspect="1"/>
            </p:cNvPicPr>
            <p:nvPr/>
          </p:nvPicPr>
          <p:blipFill>
            <a:blip r:embed="rId5" cstate="print"/>
            <a:srcRect l="79379" r="14006"/>
            <a:stretch>
              <a:fillRect/>
            </a:stretch>
          </p:blipFill>
          <p:spPr>
            <a:xfrm rot="5400000">
              <a:off x="4358940" y="980779"/>
              <a:ext cx="404210" cy="9120058"/>
            </a:xfrm>
            <a:prstGeom prst="rect">
              <a:avLst/>
            </a:prstGeom>
          </p:spPr>
        </p:pic>
        <p:sp>
          <p:nvSpPr>
            <p:cNvPr id="27" name="TextBox 26"/>
            <p:cNvSpPr txBox="1"/>
            <p:nvPr/>
          </p:nvSpPr>
          <p:spPr>
            <a:xfrm>
              <a:off x="1547664" y="5325403"/>
              <a:ext cx="6408712" cy="301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7: Performance Appraisal</a:t>
              </a:r>
            </a:p>
          </p:txBody>
        </p:sp>
      </p:grpSp>
      <p:grpSp>
        <p:nvGrpSpPr>
          <p:cNvPr id="28" name="Group 35"/>
          <p:cNvGrpSpPr/>
          <p:nvPr/>
        </p:nvGrpSpPr>
        <p:grpSpPr>
          <a:xfrm>
            <a:off x="1016" y="5410532"/>
            <a:ext cx="9120058" cy="576920"/>
            <a:chOff x="1016" y="5662071"/>
            <a:chExt cx="9120058" cy="404210"/>
          </a:xfrm>
        </p:grpSpPr>
        <p:pic>
          <p:nvPicPr>
            <p:cNvPr id="29" name="Picture 28" descr="color-pencils-preview.png"/>
            <p:cNvPicPr>
              <a:picLocks noChangeAspect="1"/>
            </p:cNvPicPr>
            <p:nvPr/>
          </p:nvPicPr>
          <p:blipFill>
            <a:blip r:embed="rId5" cstate="print"/>
            <a:srcRect l="71441" r="21944"/>
            <a:stretch>
              <a:fillRect/>
            </a:stretch>
          </p:blipFill>
          <p:spPr>
            <a:xfrm rot="5400000">
              <a:off x="4358940" y="1304147"/>
              <a:ext cx="404210" cy="9120058"/>
            </a:xfrm>
            <a:prstGeom prst="rect">
              <a:avLst/>
            </a:prstGeom>
          </p:spPr>
        </p:pic>
        <p:sp>
          <p:nvSpPr>
            <p:cNvPr id="30" name="TextBox 29"/>
            <p:cNvSpPr txBox="1"/>
            <p:nvPr/>
          </p:nvSpPr>
          <p:spPr>
            <a:xfrm>
              <a:off x="1403648" y="5708758"/>
              <a:ext cx="6552728" cy="301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Step 8: Providing Feedback</a:t>
              </a:r>
            </a:p>
          </p:txBody>
        </p:sp>
      </p:grpSp>
      <p:sp>
        <p:nvSpPr>
          <p:cNvPr id="31" name="TextBox 30"/>
          <p:cNvSpPr txBox="1"/>
          <p:nvPr/>
        </p:nvSpPr>
        <p:spPr>
          <a:xfrm>
            <a:off x="792512" y="6237312"/>
            <a:ext cx="8388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 us look at each in detail.</a:t>
            </a:r>
          </a:p>
        </p:txBody>
      </p:sp>
      <p:pic>
        <p:nvPicPr>
          <p:cNvPr id="33" name="Picture 32">
            <a:extLst>
              <a:ext uri="{FF2B5EF4-FFF2-40B4-BE49-F238E27FC236}">
                <a16:creationId xmlns:a16="http://schemas.microsoft.com/office/drawing/2014/main" id="{EB962074-F8C6-46E9-A4E6-EC7681FA98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41000">
        <p:fade/>
      </p:transition>
    </mc:Choice>
    <mc:Fallback>
      <p:transition spd="med" advClick="0" advTm="4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4000"/>
                            </p:stCondLst>
                            <p:childTnLst>
                              <p:par>
                                <p:cTn id="9" presetID="12" presetClass="entr" presetSubtype="8" fill="hold"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par>
                          <p:cTn id="12" fill="hold">
                            <p:stCondLst>
                              <p:cond delay="7250"/>
                            </p:stCondLst>
                            <p:childTnLst>
                              <p:par>
                                <p:cTn id="13" presetID="12" presetClass="entr" presetSubtype="8" fill="hold" nodeType="afterEffect">
                                  <p:stCondLst>
                                    <p:cond delay="250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par>
                          <p:cTn id="16" fill="hold">
                            <p:stCondLst>
                              <p:cond delay="10250"/>
                            </p:stCondLst>
                            <p:childTnLst>
                              <p:par>
                                <p:cTn id="17" presetID="12" presetClass="entr" presetSubtype="8" fill="hold" nodeType="afterEffect">
                                  <p:stCondLst>
                                    <p:cond delay="300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500"/>
                                        <p:tgtEl>
                                          <p:spTgt spid="13"/>
                                        </p:tgtEl>
                                      </p:cBhvr>
                                    </p:animEffect>
                                  </p:childTnLst>
                                </p:cTn>
                              </p:par>
                            </p:childTnLst>
                          </p:cTn>
                        </p:par>
                        <p:par>
                          <p:cTn id="20" fill="hold">
                            <p:stCondLst>
                              <p:cond delay="13750"/>
                            </p:stCondLst>
                            <p:childTnLst>
                              <p:par>
                                <p:cTn id="21" presetID="12" presetClass="entr" presetSubtype="8" fill="hold" nodeType="afterEffect">
                                  <p:stCondLst>
                                    <p:cond delay="3250"/>
                                  </p:stCondLst>
                                  <p:childTnLst>
                                    <p:set>
                                      <p:cBhvr>
                                        <p:cTn id="22" dur="1" fill="hold">
                                          <p:stCondLst>
                                            <p:cond delay="0"/>
                                          </p:stCondLst>
                                        </p:cTn>
                                        <p:tgtEl>
                                          <p:spTgt spid="16"/>
                                        </p:tgtEl>
                                        <p:attrNameLst>
                                          <p:attrName>style.visibility</p:attrName>
                                        </p:attrNameLst>
                                      </p:cBhvr>
                                      <p:to>
                                        <p:strVal val="visible"/>
                                      </p:to>
                                    </p:set>
                                    <p:animEffect transition="in" filter="slide(fromLeft)">
                                      <p:cBhvr>
                                        <p:cTn id="23" dur="500"/>
                                        <p:tgtEl>
                                          <p:spTgt spid="16"/>
                                        </p:tgtEl>
                                      </p:cBhvr>
                                    </p:animEffect>
                                  </p:childTnLst>
                                </p:cTn>
                              </p:par>
                            </p:childTnLst>
                          </p:cTn>
                        </p:par>
                        <p:par>
                          <p:cTn id="24" fill="hold">
                            <p:stCondLst>
                              <p:cond delay="17500"/>
                            </p:stCondLst>
                            <p:childTnLst>
                              <p:par>
                                <p:cTn id="25" presetID="12" presetClass="entr" presetSubtype="8" fill="hold" nodeType="afterEffect">
                                  <p:stCondLst>
                                    <p:cond delay="3250"/>
                                  </p:stCondLst>
                                  <p:childTnLst>
                                    <p:set>
                                      <p:cBhvr>
                                        <p:cTn id="26" dur="1" fill="hold">
                                          <p:stCondLst>
                                            <p:cond delay="0"/>
                                          </p:stCondLst>
                                        </p:cTn>
                                        <p:tgtEl>
                                          <p:spTgt spid="19"/>
                                        </p:tgtEl>
                                        <p:attrNameLst>
                                          <p:attrName>style.visibility</p:attrName>
                                        </p:attrNameLst>
                                      </p:cBhvr>
                                      <p:to>
                                        <p:strVal val="visible"/>
                                      </p:to>
                                    </p:set>
                                    <p:animEffect transition="in" filter="slide(fromLeft)">
                                      <p:cBhvr>
                                        <p:cTn id="27" dur="500"/>
                                        <p:tgtEl>
                                          <p:spTgt spid="19"/>
                                        </p:tgtEl>
                                      </p:cBhvr>
                                    </p:animEffect>
                                  </p:childTnLst>
                                </p:cTn>
                              </p:par>
                            </p:childTnLst>
                          </p:cTn>
                        </p:par>
                        <p:par>
                          <p:cTn id="28" fill="hold">
                            <p:stCondLst>
                              <p:cond delay="21250"/>
                            </p:stCondLst>
                            <p:childTnLst>
                              <p:par>
                                <p:cTn id="29" presetID="12" presetClass="entr" presetSubtype="8" fill="hold" nodeType="afterEffect">
                                  <p:stCondLst>
                                    <p:cond delay="3500"/>
                                  </p:stCondLst>
                                  <p:childTnLst>
                                    <p:set>
                                      <p:cBhvr>
                                        <p:cTn id="30" dur="1" fill="hold">
                                          <p:stCondLst>
                                            <p:cond delay="0"/>
                                          </p:stCondLst>
                                        </p:cTn>
                                        <p:tgtEl>
                                          <p:spTgt spid="22"/>
                                        </p:tgtEl>
                                        <p:attrNameLst>
                                          <p:attrName>style.visibility</p:attrName>
                                        </p:attrNameLst>
                                      </p:cBhvr>
                                      <p:to>
                                        <p:strVal val="visible"/>
                                      </p:to>
                                    </p:set>
                                    <p:animEffect transition="in" filter="slide(fromLeft)">
                                      <p:cBhvr>
                                        <p:cTn id="31" dur="500"/>
                                        <p:tgtEl>
                                          <p:spTgt spid="22"/>
                                        </p:tgtEl>
                                      </p:cBhvr>
                                    </p:animEffect>
                                  </p:childTnLst>
                                </p:cTn>
                              </p:par>
                            </p:childTnLst>
                          </p:cTn>
                        </p:par>
                        <p:par>
                          <p:cTn id="32" fill="hold">
                            <p:stCondLst>
                              <p:cond delay="25250"/>
                            </p:stCondLst>
                            <p:childTnLst>
                              <p:par>
                                <p:cTn id="33" presetID="12" presetClass="entr" presetSubtype="8" fill="hold" nodeType="afterEffect">
                                  <p:stCondLst>
                                    <p:cond delay="3750"/>
                                  </p:stCondLst>
                                  <p:childTnLst>
                                    <p:set>
                                      <p:cBhvr>
                                        <p:cTn id="34" dur="1" fill="hold">
                                          <p:stCondLst>
                                            <p:cond delay="0"/>
                                          </p:stCondLst>
                                        </p:cTn>
                                        <p:tgtEl>
                                          <p:spTgt spid="25"/>
                                        </p:tgtEl>
                                        <p:attrNameLst>
                                          <p:attrName>style.visibility</p:attrName>
                                        </p:attrNameLst>
                                      </p:cBhvr>
                                      <p:to>
                                        <p:strVal val="visible"/>
                                      </p:to>
                                    </p:set>
                                    <p:animEffect transition="in" filter="slide(fromLeft)">
                                      <p:cBhvr>
                                        <p:cTn id="35" dur="500"/>
                                        <p:tgtEl>
                                          <p:spTgt spid="25"/>
                                        </p:tgtEl>
                                      </p:cBhvr>
                                    </p:animEffect>
                                  </p:childTnLst>
                                </p:cTn>
                              </p:par>
                            </p:childTnLst>
                          </p:cTn>
                        </p:par>
                        <p:par>
                          <p:cTn id="36" fill="hold">
                            <p:stCondLst>
                              <p:cond delay="29500"/>
                            </p:stCondLst>
                            <p:childTnLst>
                              <p:par>
                                <p:cTn id="37" presetID="12" presetClass="entr" presetSubtype="8" fill="hold" nodeType="afterEffect">
                                  <p:stCondLst>
                                    <p:cond delay="2750"/>
                                  </p:stCondLst>
                                  <p:childTnLst>
                                    <p:set>
                                      <p:cBhvr>
                                        <p:cTn id="38" dur="1" fill="hold">
                                          <p:stCondLst>
                                            <p:cond delay="0"/>
                                          </p:stCondLst>
                                        </p:cTn>
                                        <p:tgtEl>
                                          <p:spTgt spid="28"/>
                                        </p:tgtEl>
                                        <p:attrNameLst>
                                          <p:attrName>style.visibility</p:attrName>
                                        </p:attrNameLst>
                                      </p:cBhvr>
                                      <p:to>
                                        <p:strVal val="visible"/>
                                      </p:to>
                                    </p:set>
                                    <p:animEffect transition="in" filter="slide(fromLeft)">
                                      <p:cBhvr>
                                        <p:cTn id="39" dur="500"/>
                                        <p:tgtEl>
                                          <p:spTgt spid="28"/>
                                        </p:tgtEl>
                                      </p:cBhvr>
                                    </p:animEffect>
                                  </p:childTnLst>
                                </p:cTn>
                              </p:par>
                            </p:childTnLst>
                          </p:cTn>
                        </p:par>
                        <p:par>
                          <p:cTn id="40" fill="hold">
                            <p:stCondLst>
                              <p:cond delay="32750"/>
                            </p:stCondLst>
                            <p:childTnLst>
                              <p:par>
                                <p:cTn id="41" presetID="10" presetClass="entr" presetSubtype="0" fill="hold" grpId="0" nodeType="afterEffect">
                                  <p:stCondLst>
                                    <p:cond delay="225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303135" y="1089807"/>
            <a:ext cx="8085289" cy="4139393"/>
            <a:chOff x="3449300" y="-1191640"/>
            <a:chExt cx="12276759" cy="3867614"/>
          </a:xfrm>
        </p:grpSpPr>
        <p:sp>
          <p:nvSpPr>
            <p:cNvPr id="10" name="Rechteck 21"/>
            <p:cNvSpPr/>
            <p:nvPr/>
          </p:nvSpPr>
          <p:spPr bwMode="auto">
            <a:xfrm>
              <a:off x="4245626" y="-1091716"/>
              <a:ext cx="11480433" cy="376769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 – </a:t>
              </a:r>
              <a:r>
                <a:rPr kumimoji="0" lang="en-IN" sz="32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Management By Objectives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250+ Course Presentations.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449300" y="-1191640"/>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6" y="5373216"/>
            <a:ext cx="1600200" cy="1440160"/>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mc:Choice xmlns:p14="http://schemas.microsoft.com/office/powerpoint/2010/main" Requires="p14">
      <p:transition spd="med" p14:dur="700" advTm="34000">
        <p:fade/>
      </p:transition>
    </mc:Choice>
    <mc:Fallback>
      <p:transition spd="med"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print">
            <a:duotone>
              <a:prstClr val="black"/>
              <a:schemeClr val="accent6">
                <a:tint val="45000"/>
                <a:satMod val="400000"/>
              </a:schemeClr>
            </a:duotone>
          </a:blip>
          <a:stretch>
            <a:fillRect/>
          </a:stretch>
        </p:blipFill>
        <p:spPr>
          <a:xfrm>
            <a:off x="0" y="836712"/>
            <a:ext cx="9225815" cy="6048000"/>
          </a:xfrm>
          <a:prstGeom prst="rect">
            <a:avLst/>
          </a:prstGeom>
        </p:spPr>
      </p:pic>
      <p:grpSp>
        <p:nvGrpSpPr>
          <p:cNvPr id="7"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print">
              <a:clrChange>
                <a:clrFrom>
                  <a:srgbClr val="FFFFFF"/>
                </a:clrFrom>
                <a:clrTo>
                  <a:srgbClr val="FFFFFF">
                    <a:alpha val="0"/>
                  </a:srgbClr>
                </a:clrTo>
              </a:clrChange>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32891"/>
            <a:ext cx="4006976" cy="2554545"/>
          </a:xfrm>
          <a:prstGeom prst="rect">
            <a:avLst/>
          </a:prstGeom>
          <a:noFill/>
        </p:spPr>
        <p:txBody>
          <a:bodyPr wrap="square" rtlCol="0">
            <a:spAutoFit/>
          </a:bodyPr>
          <a:lstStyle/>
          <a:p>
            <a:r>
              <a:rPr lang="en-IN" sz="2000" dirty="0"/>
              <a:t>Catherine Turner has newly joined Alistair Software Inc. as a Software Tester. </a:t>
            </a:r>
          </a:p>
          <a:p>
            <a:endParaRPr lang="en-IN" sz="2000" dirty="0"/>
          </a:p>
          <a:p>
            <a:r>
              <a:rPr lang="en-IN" sz="2000" dirty="0"/>
              <a:t>She has about three years of experience working as a Software Tester in her previous organization, Maxus Software Services Inc.</a:t>
            </a:r>
          </a:p>
        </p:txBody>
      </p:sp>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24118666_l.jpg"/>
          <p:cNvPicPr>
            <a:picLocks noChangeAspect="1"/>
          </p:cNvPicPr>
          <p:nvPr/>
        </p:nvPicPr>
        <p:blipFill>
          <a:blip r:embed="rId8" cstate="print"/>
          <a:srcRect l="26194" t="52347" r="25060"/>
          <a:stretch>
            <a:fillRect/>
          </a:stretch>
        </p:blipFill>
        <p:spPr>
          <a:xfrm rot="21300000" flipH="1">
            <a:off x="1175249" y="2919044"/>
            <a:ext cx="2891363" cy="3193952"/>
          </a:xfrm>
          <a:prstGeom prst="roundRect">
            <a:avLst>
              <a:gd name="adj" fmla="val 7821"/>
            </a:avLst>
          </a:prstGeom>
        </p:spPr>
      </p:pic>
      <p:pic>
        <p:nvPicPr>
          <p:cNvPr id="13" name="Picture 12">
            <a:extLst>
              <a:ext uri="{FF2B5EF4-FFF2-40B4-BE49-F238E27FC236}">
                <a16:creationId xmlns:a16="http://schemas.microsoft.com/office/drawing/2014/main" id="{C6E88273-0FE9-40A9-8E20-2D108D8CD0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450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left)">
                                      <p:cBhvr>
                                        <p:cTn id="1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print">
            <a:duotone>
              <a:prstClr val="black"/>
              <a:schemeClr val="accent6">
                <a:tint val="45000"/>
                <a:satMod val="400000"/>
              </a:schemeClr>
            </a:duotone>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print">
              <a:clrChange>
                <a:clrFrom>
                  <a:srgbClr val="FFFFFF"/>
                </a:clrFrom>
                <a:clrTo>
                  <a:srgbClr val="FFFFFF">
                    <a:alpha val="0"/>
                  </a:srgbClr>
                </a:clrTo>
              </a:clrChange>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3048444"/>
            <a:ext cx="4006976" cy="1323439"/>
          </a:xfrm>
          <a:prstGeom prst="rect">
            <a:avLst/>
          </a:prstGeom>
          <a:noFill/>
        </p:spPr>
        <p:txBody>
          <a:bodyPr wrap="square" rtlCol="0">
            <a:spAutoFit/>
          </a:bodyPr>
          <a:lstStyle/>
          <a:p>
            <a:r>
              <a:rPr lang="en-IN" sz="2000" dirty="0"/>
              <a:t>After joining Alistair, Catherine learned that the management of this organization is very different from her previous organization.</a:t>
            </a:r>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3" name="Picture 12" descr="20194895_l.jpg"/>
          <p:cNvPicPr>
            <a:picLocks noChangeAspect="1"/>
          </p:cNvPicPr>
          <p:nvPr/>
        </p:nvPicPr>
        <p:blipFill>
          <a:blip r:embed="rId8" cstate="print"/>
          <a:stretch>
            <a:fillRect/>
          </a:stretch>
        </p:blipFill>
        <p:spPr>
          <a:xfrm rot="21300000">
            <a:off x="1178833" y="2898728"/>
            <a:ext cx="2890260" cy="3229243"/>
          </a:xfrm>
          <a:prstGeom prst="roundRect">
            <a:avLst>
              <a:gd name="adj" fmla="val 6834"/>
            </a:avLst>
          </a:prstGeom>
        </p:spPr>
      </p:pic>
      <p:pic>
        <p:nvPicPr>
          <p:cNvPr id="14" name="Picture 13">
            <a:extLst>
              <a:ext uri="{FF2B5EF4-FFF2-40B4-BE49-F238E27FC236}">
                <a16:creationId xmlns:a16="http://schemas.microsoft.com/office/drawing/2014/main" id="{791E0E5E-DF52-4939-8260-9D1AF0B8F71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9"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print">
            <a:duotone>
              <a:prstClr val="black"/>
              <a:schemeClr val="accent6">
                <a:tint val="45000"/>
                <a:satMod val="400000"/>
              </a:schemeClr>
            </a:duotone>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print">
              <a:clrChange>
                <a:clrFrom>
                  <a:srgbClr val="FFFFFF"/>
                </a:clrFrom>
                <a:clrTo>
                  <a:srgbClr val="FFFFFF">
                    <a:alpha val="0"/>
                  </a:srgbClr>
                </a:clrTo>
              </a:clrChange>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721508"/>
            <a:ext cx="4006976" cy="2246769"/>
          </a:xfrm>
          <a:prstGeom prst="rect">
            <a:avLst/>
          </a:prstGeom>
          <a:noFill/>
        </p:spPr>
        <p:txBody>
          <a:bodyPr wrap="square" rtlCol="0">
            <a:spAutoFit/>
          </a:bodyPr>
          <a:lstStyle/>
          <a:p>
            <a:r>
              <a:rPr lang="en-IN" sz="2000" dirty="0"/>
              <a:t>Neil explained to Catherine that Alistair followed the ‘Management by Objectives’ process to help set goals for each of its employees so that the employees know what they are supposed to do at the workplace.</a:t>
            </a:r>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0906197_xl.jpg"/>
          <p:cNvPicPr>
            <a:picLocks noChangeAspect="1"/>
          </p:cNvPicPr>
          <p:nvPr/>
        </p:nvPicPr>
        <p:blipFill>
          <a:blip r:embed="rId8" cstate="print"/>
          <a:stretch>
            <a:fillRect/>
          </a:stretch>
        </p:blipFill>
        <p:spPr>
          <a:xfrm rot="21300000">
            <a:off x="1180853" y="2884493"/>
            <a:ext cx="2880000" cy="3275161"/>
          </a:xfrm>
          <a:prstGeom prst="roundRect">
            <a:avLst>
              <a:gd name="adj" fmla="val 8713"/>
            </a:avLst>
          </a:prstGeom>
        </p:spPr>
      </p:pic>
      <p:pic>
        <p:nvPicPr>
          <p:cNvPr id="13" name="Picture 12">
            <a:extLst>
              <a:ext uri="{FF2B5EF4-FFF2-40B4-BE49-F238E27FC236}">
                <a16:creationId xmlns:a16="http://schemas.microsoft.com/office/drawing/2014/main" id="{3852AA8A-E9A1-45CE-9CC6-3362D340FB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9"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print">
            <a:duotone>
              <a:prstClr val="black"/>
              <a:schemeClr val="accent6">
                <a:tint val="45000"/>
                <a:satMod val="400000"/>
              </a:schemeClr>
            </a:duotone>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print">
              <a:clrChange>
                <a:clrFrom>
                  <a:srgbClr val="FFFFFF"/>
                </a:clrFrom>
                <a:clrTo>
                  <a:srgbClr val="FFFFFF">
                    <a:alpha val="0"/>
                  </a:srgbClr>
                </a:clrTo>
              </a:clrChange>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567621"/>
            <a:ext cx="4006976" cy="2554545"/>
          </a:xfrm>
          <a:prstGeom prst="rect">
            <a:avLst/>
          </a:prstGeom>
          <a:noFill/>
        </p:spPr>
        <p:txBody>
          <a:bodyPr wrap="square" rtlCol="0">
            <a:spAutoFit/>
          </a:bodyPr>
          <a:lstStyle/>
          <a:p>
            <a:r>
              <a:rPr lang="en-IN" sz="2000" dirty="0"/>
              <a:t>As a result, the employees at Maxus did not know what was expected out of them. </a:t>
            </a:r>
          </a:p>
          <a:p>
            <a:endParaRPr lang="en-IN" sz="2000" dirty="0"/>
          </a:p>
          <a:p>
            <a:r>
              <a:rPr lang="en-IN" sz="2000" dirty="0"/>
              <a:t>The employees did not understand how they could better contribute more effectively towards the success of the organization.</a:t>
            </a:r>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28328195_l.jpg"/>
          <p:cNvPicPr>
            <a:picLocks noChangeAspect="1"/>
          </p:cNvPicPr>
          <p:nvPr/>
        </p:nvPicPr>
        <p:blipFill>
          <a:blip r:embed="rId8" cstate="print"/>
          <a:stretch>
            <a:fillRect/>
          </a:stretch>
        </p:blipFill>
        <p:spPr>
          <a:xfrm rot="21300000">
            <a:off x="1179822" y="2850220"/>
            <a:ext cx="2864412" cy="3250846"/>
          </a:xfrm>
          <a:prstGeom prst="roundRect">
            <a:avLst>
              <a:gd name="adj" fmla="val 9154"/>
            </a:avLst>
          </a:prstGeom>
        </p:spPr>
      </p:pic>
      <p:pic>
        <p:nvPicPr>
          <p:cNvPr id="13" name="Picture 12">
            <a:extLst>
              <a:ext uri="{FF2B5EF4-FFF2-40B4-BE49-F238E27FC236}">
                <a16:creationId xmlns:a16="http://schemas.microsoft.com/office/drawing/2014/main" id="{EB853232-7885-4D60-AEDB-B19B8352846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500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print">
            <a:duotone>
              <a:prstClr val="black"/>
              <a:schemeClr val="accent6">
                <a:tint val="45000"/>
                <a:satMod val="400000"/>
              </a:schemeClr>
            </a:duotone>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print">
              <a:clrChange>
                <a:clrFrom>
                  <a:srgbClr val="FFFFFF"/>
                </a:clrFrom>
                <a:clrTo>
                  <a:srgbClr val="FFFFFF">
                    <a:alpha val="0"/>
                  </a:srgbClr>
                </a:clrTo>
              </a:clrChange>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567620"/>
            <a:ext cx="4006976" cy="2554545"/>
          </a:xfrm>
          <a:prstGeom prst="rect">
            <a:avLst/>
          </a:prstGeom>
          <a:noFill/>
        </p:spPr>
        <p:txBody>
          <a:bodyPr wrap="square" rtlCol="0">
            <a:spAutoFit/>
          </a:bodyPr>
          <a:lstStyle/>
          <a:p>
            <a:r>
              <a:rPr lang="en-IN" sz="2000" dirty="0"/>
              <a:t>Catherine found that the ‘Management by Objectives’ process followed at Alistair Inc. helped to clearly define her roles and responsibilities for herself. </a:t>
            </a:r>
          </a:p>
          <a:p>
            <a:endParaRPr lang="en-IN" sz="2000" dirty="0"/>
          </a:p>
          <a:p>
            <a:r>
              <a:rPr lang="en-IN" sz="2000" dirty="0"/>
              <a:t>It also helped to chalk out her future course of action in the organization. </a:t>
            </a:r>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4" name="Picture 13" descr="11910926_xl.jpg"/>
          <p:cNvPicPr>
            <a:picLocks noChangeAspect="1"/>
          </p:cNvPicPr>
          <p:nvPr/>
        </p:nvPicPr>
        <p:blipFill>
          <a:blip r:embed="rId8" cstate="print"/>
          <a:srcRect l="18500" t="6257" b="6257"/>
          <a:stretch>
            <a:fillRect/>
          </a:stretch>
        </p:blipFill>
        <p:spPr>
          <a:xfrm rot="21300000">
            <a:off x="1179875" y="2860419"/>
            <a:ext cx="2877904" cy="3252647"/>
          </a:xfrm>
          <a:prstGeom prst="roundRect">
            <a:avLst>
              <a:gd name="adj" fmla="val 9763"/>
            </a:avLst>
          </a:prstGeom>
        </p:spPr>
      </p:pic>
      <p:pic>
        <p:nvPicPr>
          <p:cNvPr id="13" name="Picture 12">
            <a:extLst>
              <a:ext uri="{FF2B5EF4-FFF2-40B4-BE49-F238E27FC236}">
                <a16:creationId xmlns:a16="http://schemas.microsoft.com/office/drawing/2014/main" id="{36D65D6F-7D9E-4F17-92CB-1B68F19A3F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9"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1000"/>
                                        <p:tgtEl>
                                          <p:spTgt spid="14"/>
                                        </p:tgtEl>
                                      </p:cBhvr>
                                    </p:animEffect>
                                  </p:childTnLst>
                                </p:cTn>
                              </p:par>
                            </p:childTnLst>
                          </p:cTn>
                        </p:par>
                        <p:par>
                          <p:cTn id="11" fill="hold">
                            <p:stCondLst>
                              <p:cond delay="1500"/>
                            </p:stCondLst>
                            <p:childTnLst>
                              <p:par>
                                <p:cTn id="12" presetID="22" presetClass="entr" presetSubtype="8" fill="hold" grpId="0" nodeType="afterEffect">
                                  <p:stCondLst>
                                    <p:cond delay="750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print">
            <a:grayscl/>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grayscl/>
            </a:blip>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print">
              <a:clrChange>
                <a:clrFrom>
                  <a:srgbClr val="FFFFFF"/>
                </a:clrFrom>
                <a:clrTo>
                  <a:srgbClr val="FFFFFF">
                    <a:alpha val="0"/>
                  </a:srgbClr>
                </a:clrTo>
              </a:clrChange>
              <a:grayscl/>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13732"/>
            <a:ext cx="4006976" cy="2862322"/>
          </a:xfrm>
          <a:prstGeom prst="rect">
            <a:avLst/>
          </a:prstGeom>
          <a:noFill/>
        </p:spPr>
        <p:txBody>
          <a:bodyPr wrap="square" rtlCol="0">
            <a:spAutoFit/>
          </a:bodyPr>
          <a:lstStyle/>
          <a:p>
            <a:r>
              <a:rPr lang="en-IN" sz="2000" dirty="0"/>
              <a:t>‘Management by Objectives’ is the process of setting objectives in the organization to give a sense of direction to the employees. </a:t>
            </a:r>
          </a:p>
          <a:p>
            <a:endParaRPr lang="en-IN" sz="2000" dirty="0"/>
          </a:p>
          <a:p>
            <a:r>
              <a:rPr lang="en-IN" sz="2000" dirty="0"/>
              <a:t>It refers to the process of setting goals for the employees so that they know what they are supposed to do at the workplace.</a:t>
            </a:r>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1714619_xl.jpg"/>
          <p:cNvPicPr>
            <a:picLocks noChangeAspect="1"/>
          </p:cNvPicPr>
          <p:nvPr/>
        </p:nvPicPr>
        <p:blipFill>
          <a:blip r:embed="rId8" cstate="print">
            <a:grayscl/>
          </a:blip>
          <a:srcRect t="9051" b="3801"/>
          <a:stretch>
            <a:fillRect/>
          </a:stretch>
        </p:blipFill>
        <p:spPr>
          <a:xfrm rot="21300000">
            <a:off x="1175904" y="2847830"/>
            <a:ext cx="2874503" cy="3253132"/>
          </a:xfrm>
          <a:prstGeom prst="roundRect">
            <a:avLst>
              <a:gd name="adj" fmla="val 7688"/>
            </a:avLst>
          </a:prstGeom>
        </p:spPr>
      </p:pic>
      <p:grpSp>
        <p:nvGrpSpPr>
          <p:cNvPr id="13" name="Gruppieren 20"/>
          <p:cNvGrpSpPr/>
          <p:nvPr/>
        </p:nvGrpSpPr>
        <p:grpSpPr>
          <a:xfrm rot="383809">
            <a:off x="2656473" y="2986262"/>
            <a:ext cx="5116450" cy="2466778"/>
            <a:chOff x="4645151" y="-658054"/>
            <a:chExt cx="10986013" cy="3050979"/>
          </a:xfrm>
        </p:grpSpPr>
        <p:sp>
          <p:nvSpPr>
            <p:cNvPr id="14" name="Rechteck 21"/>
            <p:cNvSpPr/>
            <p:nvPr/>
          </p:nvSpPr>
          <p:spPr bwMode="auto">
            <a:xfrm>
              <a:off x="5473041" y="-493353"/>
              <a:ext cx="10158123" cy="2886278"/>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a:solidFill>
                    <a:schemeClr val="bg1"/>
                  </a:solidFill>
                  <a:effectLst>
                    <a:outerShdw blurRad="38100" dist="38100" dir="2700000" algn="tl">
                      <a:srgbClr val="000000">
                        <a:alpha val="43137"/>
                      </a:srgbClr>
                    </a:outerShdw>
                  </a:effectLst>
                  <a:cs typeface="MV Boli" pitchFamily="2" charset="0"/>
                </a:rPr>
                <a:t>                                                              Let us learn about   </a:t>
              </a:r>
              <a:r>
                <a:rPr lang="en-IN" sz="2800" b="1" dirty="0">
                  <a:solidFill>
                    <a:srgbClr val="FFFF00"/>
                  </a:solidFill>
                  <a:effectLst>
                    <a:outerShdw blurRad="38100" dist="38100" dir="2700000" algn="tl">
                      <a:srgbClr val="000000">
                        <a:alpha val="43137"/>
                      </a:srgbClr>
                    </a:outerShdw>
                  </a:effectLst>
                  <a:cs typeface="MV Boli" pitchFamily="2" charset="0"/>
                </a:rPr>
                <a:t>‘Management by Objectives’ </a:t>
              </a:r>
              <a:r>
                <a:rPr lang="en-IN" sz="2400" b="1" dirty="0">
                  <a:solidFill>
                    <a:schemeClr val="bg1"/>
                  </a:solidFill>
                  <a:effectLst>
                    <a:outerShdw blurRad="38100" dist="38100" dir="2700000" algn="tl">
                      <a:srgbClr val="000000">
                        <a:alpha val="43137"/>
                      </a:srgbClr>
                    </a:outerShdw>
                  </a:effectLst>
                  <a:cs typeface="MV Boli" pitchFamily="2" charset="0"/>
                </a:rPr>
                <a:t>in detail.</a:t>
              </a:r>
              <a:endParaRPr lang="en-US" dirty="0">
                <a:solidFill>
                  <a:schemeClr val="bg1"/>
                </a:solidFill>
                <a:cs typeface="MV Boli" pitchFamily="2" charset="0"/>
              </a:endParaRPr>
            </a:p>
          </p:txBody>
        </p:sp>
        <p:pic>
          <p:nvPicPr>
            <p:cNvPr id="15" name="Picture 5" descr="Tessafilm_4"/>
            <p:cNvPicPr>
              <a:picLocks noChangeAspect="1" noChangeArrowheads="1"/>
            </p:cNvPicPr>
            <p:nvPr/>
          </p:nvPicPr>
          <p:blipFill>
            <a:blip r:embed="rId9" cstate="print"/>
            <a:srcRect l="59392" b="89844"/>
            <a:stretch>
              <a:fillRect/>
            </a:stretch>
          </p:blipFill>
          <p:spPr bwMode="gray">
            <a:xfrm rot="20222041">
              <a:off x="4645151" y="-658054"/>
              <a:ext cx="2229621" cy="525903"/>
            </a:xfrm>
            <a:prstGeom prst="rect">
              <a:avLst/>
            </a:prstGeom>
            <a:noFill/>
          </p:spPr>
        </p:pic>
      </p:grpSp>
      <p:pic>
        <p:nvPicPr>
          <p:cNvPr id="16" name="Picture 15">
            <a:extLst>
              <a:ext uri="{FF2B5EF4-FFF2-40B4-BE49-F238E27FC236}">
                <a16:creationId xmlns:a16="http://schemas.microsoft.com/office/drawing/2014/main" id="{049CA3D5-9C89-44C0-BB65-AE5881AB8A1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Objectives</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80"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81"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82"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grpSp>
        <p:nvGrpSpPr>
          <p:cNvPr id="6" name="Group 1"/>
          <p:cNvGrpSpPr>
            <a:grpSpLocks/>
          </p:cNvGrpSpPr>
          <p:nvPr/>
        </p:nvGrpSpPr>
        <p:grpSpPr bwMode="auto">
          <a:xfrm>
            <a:off x="1163191" y="2132856"/>
            <a:ext cx="1968649" cy="4248472"/>
            <a:chOff x="1711259" y="1012202"/>
            <a:chExt cx="2835956" cy="5047286"/>
          </a:xfrm>
        </p:grpSpPr>
        <p:sp>
          <p:nvSpPr>
            <p:cNvPr id="84" name="Can 83"/>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85" name="Can 84"/>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86" name="Can 85"/>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grpSp>
          <p:nvGrpSpPr>
            <p:cNvPr id="7" name="Group 21"/>
            <p:cNvGrpSpPr>
              <a:grpSpLocks/>
            </p:cNvGrpSpPr>
            <p:nvPr/>
          </p:nvGrpSpPr>
          <p:grpSpPr bwMode="auto">
            <a:xfrm rot="552570">
              <a:off x="1711259" y="1012202"/>
              <a:ext cx="2835956" cy="3726247"/>
              <a:chOff x="6908974" y="1411727"/>
              <a:chExt cx="1708455" cy="2245026"/>
            </a:xfrm>
          </p:grpSpPr>
          <p:sp>
            <p:nvSpPr>
              <p:cNvPr id="88" name="Donut 87"/>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89" name="Oval 88"/>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90" name="Donut 89"/>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91" name="Donut 90"/>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92" name="Oval 91"/>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93" name="Donut 92"/>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grpSp>
        <p:nvGrpSpPr>
          <p:cNvPr id="8" name="Group 71"/>
          <p:cNvGrpSpPr>
            <a:grpSpLocks/>
          </p:cNvGrpSpPr>
          <p:nvPr/>
        </p:nvGrpSpPr>
        <p:grpSpPr bwMode="auto">
          <a:xfrm rot="-8599160">
            <a:off x="1689215" y="5135604"/>
            <a:ext cx="1270000" cy="412750"/>
            <a:chOff x="402914" y="4892498"/>
            <a:chExt cx="3257970" cy="1058999"/>
          </a:xfrm>
        </p:grpSpPr>
        <p:sp>
          <p:nvSpPr>
            <p:cNvPr id="95" name="Freeform 94"/>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96" name="Rectangle 95"/>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97" name="Rectangle 96"/>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98" name="Pie 97"/>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99" name="Pie 98"/>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00" name="Pie 99"/>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nvGrpSpPr>
          <p:cNvPr id="9" name="Group 103"/>
          <p:cNvGrpSpPr>
            <a:grpSpLocks/>
          </p:cNvGrpSpPr>
          <p:nvPr/>
        </p:nvGrpSpPr>
        <p:grpSpPr bwMode="auto">
          <a:xfrm>
            <a:off x="107504" y="3387130"/>
            <a:ext cx="2016224" cy="545926"/>
            <a:chOff x="381979" y="2383036"/>
            <a:chExt cx="2874402" cy="917333"/>
          </a:xfrm>
        </p:grpSpPr>
        <p:grpSp>
          <p:nvGrpSpPr>
            <p:cNvPr id="10" name="Group 101"/>
            <p:cNvGrpSpPr>
              <a:grpSpLocks/>
            </p:cNvGrpSpPr>
            <p:nvPr/>
          </p:nvGrpSpPr>
          <p:grpSpPr bwMode="auto">
            <a:xfrm>
              <a:off x="381979" y="2383036"/>
              <a:ext cx="2310988" cy="917333"/>
              <a:chOff x="404116" y="4900455"/>
              <a:chExt cx="2647832" cy="1051042"/>
            </a:xfrm>
          </p:grpSpPr>
          <p:sp>
            <p:nvSpPr>
              <p:cNvPr id="104" name="Rectangle 103"/>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05" name="Rectangle 104"/>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06" name="Pie 105"/>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07" name="Pie 106"/>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08" name="Pie 107"/>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sp>
          <p:nvSpPr>
            <p:cNvPr id="103" name="Round Same Side Corner Rectangle 102"/>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grpSp>
      <p:grpSp>
        <p:nvGrpSpPr>
          <p:cNvPr id="11" name="Group 104"/>
          <p:cNvGrpSpPr>
            <a:grpSpLocks/>
          </p:cNvGrpSpPr>
          <p:nvPr/>
        </p:nvGrpSpPr>
        <p:grpSpPr bwMode="auto">
          <a:xfrm rot="-2596293">
            <a:off x="813941" y="4312815"/>
            <a:ext cx="1270000" cy="412750"/>
            <a:chOff x="402914" y="4892498"/>
            <a:chExt cx="3257970" cy="1058999"/>
          </a:xfrm>
        </p:grpSpPr>
        <p:sp>
          <p:nvSpPr>
            <p:cNvPr id="110" name="Freeform 109"/>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11" name="Rectangle 110"/>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12" name="Rectangle 111"/>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13" name="Pie 112"/>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14" name="Pie 113"/>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15" name="Pie 114"/>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nvGrpSpPr>
          <p:cNvPr id="12" name="Group 111"/>
          <p:cNvGrpSpPr>
            <a:grpSpLocks/>
          </p:cNvGrpSpPr>
          <p:nvPr/>
        </p:nvGrpSpPr>
        <p:grpSpPr bwMode="auto">
          <a:xfrm rot="1585899">
            <a:off x="591691" y="2134765"/>
            <a:ext cx="1270000" cy="412750"/>
            <a:chOff x="402914" y="4892498"/>
            <a:chExt cx="3257970" cy="1058999"/>
          </a:xfrm>
        </p:grpSpPr>
        <p:sp>
          <p:nvSpPr>
            <p:cNvPr id="117" name="Freeform 116"/>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18" name="Rectangle 117"/>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19" name="Rectangle 118"/>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20" name="Pie 119"/>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21" name="Pie 120"/>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22" name="Pie 121"/>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nvGrpSpPr>
          <p:cNvPr id="13" name="Group 118"/>
          <p:cNvGrpSpPr>
            <a:grpSpLocks/>
          </p:cNvGrpSpPr>
          <p:nvPr/>
        </p:nvGrpSpPr>
        <p:grpSpPr bwMode="auto">
          <a:xfrm rot="4606536">
            <a:off x="1475629" y="1871161"/>
            <a:ext cx="1270000" cy="414337"/>
            <a:chOff x="402914" y="4892498"/>
            <a:chExt cx="3257970" cy="1058999"/>
          </a:xfrm>
        </p:grpSpPr>
        <p:sp>
          <p:nvSpPr>
            <p:cNvPr id="124" name="Freeform 123"/>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25" name="Rectangle 124"/>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26" name="Rectangle 125"/>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27" name="Pie 126"/>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28" name="Pie 127"/>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29" name="Pie 128"/>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sp>
        <p:nvSpPr>
          <p:cNvPr id="130" name="Rectangle 129"/>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Need for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1" name="Rectangle 130"/>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What is meant by Management by Objectives</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2" name="Rectangle 131"/>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Describe Who advocated the concept of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3" name="Rectangle 132"/>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Classification of Objectives</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4" name="Rectangle 133"/>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Four Basic Principles of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5" name="Rectangle 134"/>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Objective Setting &amp; SMART Objectives in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6" name="Rectangle 135"/>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Who can Use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7" name="Rectangle 136"/>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List the Pre-requisites for a Good Objective</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8" name="Rectangle 137"/>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Describe the Three Constituent Processes of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39" name="Rectangle 138"/>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List KRAs Managers should Focus for Clear Objectives</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40" name="Rectangle 139"/>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Strategies for Making MBO Effective</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41" name="Rectangle 140"/>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List the Benefits of MBO to Organization and Employees</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42" name="Rectangle 141"/>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Pitfalls of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43" name="Rectangle 142"/>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Features of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144" name="Rectangle 143"/>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Calibri"/>
                <a:ea typeface="ＭＳ Ｐゴシック" charset="-128"/>
                <a:cs typeface="+mn-cs"/>
              </a:rPr>
              <a:t>Explain the Steps of the Process of MBO</a:t>
            </a:r>
            <a:endParaRPr kumimoji="0" lang="en-US" sz="1800" b="1"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pic>
        <p:nvPicPr>
          <p:cNvPr id="73" name="Picture 72">
            <a:extLst>
              <a:ext uri="{FF2B5EF4-FFF2-40B4-BE49-F238E27FC236}">
                <a16:creationId xmlns:a16="http://schemas.microsoft.com/office/drawing/2014/main" id="{138FB213-44E9-4EB4-9D47-64F6800B3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1237163299"/>
      </p:ext>
    </p:extLst>
  </p:cSld>
  <p:clrMapOvr>
    <a:masterClrMapping/>
  </p:clrMapOvr>
  <mc:AlternateContent xmlns:mc="http://schemas.openxmlformats.org/markup-compatibility/2006">
    <mc:Choice xmlns:p14="http://schemas.microsoft.com/office/powerpoint/2010/main" Requires="p14">
      <p:transition spd="med" p14:dur="700" advClick="0" advTm="65000">
        <p:fade/>
      </p:transition>
    </mc:Choice>
    <mc:Fallback>
      <p:transition spd="med" advClick="0"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50" fill="hold">
                                          <p:stCondLst>
                                            <p:cond delay="0"/>
                                          </p:stCondLst>
                                        </p:cTn>
                                        <p:tgtEl>
                                          <p:spTgt spid="9"/>
                                        </p:tgtEl>
                                        <p:attrNameLst>
                                          <p:attrName>r</p:attrName>
                                        </p:attrNameLst>
                                      </p:cBhvr>
                                    </p:animRot>
                                    <p:animRot by="-240000">
                                      <p:cBhvr>
                                        <p:cTn id="28" dur="100" fill="hold">
                                          <p:stCondLst>
                                            <p:cond delay="100"/>
                                          </p:stCondLst>
                                        </p:cTn>
                                        <p:tgtEl>
                                          <p:spTgt spid="9"/>
                                        </p:tgtEl>
                                        <p:attrNameLst>
                                          <p:attrName>r</p:attrName>
                                        </p:attrNameLst>
                                      </p:cBhvr>
                                    </p:animRot>
                                    <p:animRot by="240000">
                                      <p:cBhvr>
                                        <p:cTn id="29" dur="100" fill="hold">
                                          <p:stCondLst>
                                            <p:cond delay="200"/>
                                          </p:stCondLst>
                                        </p:cTn>
                                        <p:tgtEl>
                                          <p:spTgt spid="9"/>
                                        </p:tgtEl>
                                        <p:attrNameLst>
                                          <p:attrName>r</p:attrName>
                                        </p:attrNameLst>
                                      </p:cBhvr>
                                    </p:animRot>
                                    <p:animRot by="-240000">
                                      <p:cBhvr>
                                        <p:cTn id="30" dur="100" fill="hold">
                                          <p:stCondLst>
                                            <p:cond delay="300"/>
                                          </p:stCondLst>
                                        </p:cTn>
                                        <p:tgtEl>
                                          <p:spTgt spid="9"/>
                                        </p:tgtEl>
                                        <p:attrNameLst>
                                          <p:attrName>r</p:attrName>
                                        </p:attrNameLst>
                                      </p:cBhvr>
                                    </p:animRot>
                                    <p:animRot by="120000">
                                      <p:cBhvr>
                                        <p:cTn id="31" dur="100" fill="hold">
                                          <p:stCondLst>
                                            <p:cond delay="400"/>
                                          </p:stCondLst>
                                        </p:cTn>
                                        <p:tgtEl>
                                          <p:spTgt spid="9"/>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2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1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13"/>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12"/>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8"/>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11"/>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13"/>
                                        </p:tgtEl>
                                        <p:attrNameLst>
                                          <p:attrName>r</p:attrName>
                                        </p:attrNameLst>
                                      </p:cBhvr>
                                    </p:animRot>
                                    <p:animRot by="-240000">
                                      <p:cBhvr>
                                        <p:cTn id="54" dur="100" fill="hold">
                                          <p:stCondLst>
                                            <p:cond delay="100"/>
                                          </p:stCondLst>
                                        </p:cTn>
                                        <p:tgtEl>
                                          <p:spTgt spid="13"/>
                                        </p:tgtEl>
                                        <p:attrNameLst>
                                          <p:attrName>r</p:attrName>
                                        </p:attrNameLst>
                                      </p:cBhvr>
                                    </p:animRot>
                                    <p:animRot by="240000">
                                      <p:cBhvr>
                                        <p:cTn id="55" dur="100" fill="hold">
                                          <p:stCondLst>
                                            <p:cond delay="200"/>
                                          </p:stCondLst>
                                        </p:cTn>
                                        <p:tgtEl>
                                          <p:spTgt spid="13"/>
                                        </p:tgtEl>
                                        <p:attrNameLst>
                                          <p:attrName>r</p:attrName>
                                        </p:attrNameLst>
                                      </p:cBhvr>
                                    </p:animRot>
                                    <p:animRot by="-240000">
                                      <p:cBhvr>
                                        <p:cTn id="56" dur="100" fill="hold">
                                          <p:stCondLst>
                                            <p:cond delay="300"/>
                                          </p:stCondLst>
                                        </p:cTn>
                                        <p:tgtEl>
                                          <p:spTgt spid="13"/>
                                        </p:tgtEl>
                                        <p:attrNameLst>
                                          <p:attrName>r</p:attrName>
                                        </p:attrNameLst>
                                      </p:cBhvr>
                                    </p:animRot>
                                    <p:animRot by="120000">
                                      <p:cBhvr>
                                        <p:cTn id="57" dur="100" fill="hold">
                                          <p:stCondLst>
                                            <p:cond delay="400"/>
                                          </p:stCondLst>
                                        </p:cTn>
                                        <p:tgtEl>
                                          <p:spTgt spid="13"/>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12"/>
                                        </p:tgtEl>
                                        <p:attrNameLst>
                                          <p:attrName>r</p:attrName>
                                        </p:attrNameLst>
                                      </p:cBhvr>
                                    </p:animRot>
                                    <p:animRot by="-240000">
                                      <p:cBhvr>
                                        <p:cTn id="60" dur="100" fill="hold">
                                          <p:stCondLst>
                                            <p:cond delay="100"/>
                                          </p:stCondLst>
                                        </p:cTn>
                                        <p:tgtEl>
                                          <p:spTgt spid="12"/>
                                        </p:tgtEl>
                                        <p:attrNameLst>
                                          <p:attrName>r</p:attrName>
                                        </p:attrNameLst>
                                      </p:cBhvr>
                                    </p:animRot>
                                    <p:animRot by="240000">
                                      <p:cBhvr>
                                        <p:cTn id="61" dur="100" fill="hold">
                                          <p:stCondLst>
                                            <p:cond delay="200"/>
                                          </p:stCondLst>
                                        </p:cTn>
                                        <p:tgtEl>
                                          <p:spTgt spid="12"/>
                                        </p:tgtEl>
                                        <p:attrNameLst>
                                          <p:attrName>r</p:attrName>
                                        </p:attrNameLst>
                                      </p:cBhvr>
                                    </p:animRot>
                                    <p:animRot by="-240000">
                                      <p:cBhvr>
                                        <p:cTn id="62" dur="100" fill="hold">
                                          <p:stCondLst>
                                            <p:cond delay="300"/>
                                          </p:stCondLst>
                                        </p:cTn>
                                        <p:tgtEl>
                                          <p:spTgt spid="12"/>
                                        </p:tgtEl>
                                        <p:attrNameLst>
                                          <p:attrName>r</p:attrName>
                                        </p:attrNameLst>
                                      </p:cBhvr>
                                    </p:animRot>
                                    <p:animRot by="120000">
                                      <p:cBhvr>
                                        <p:cTn id="63" dur="100" fill="hold">
                                          <p:stCondLst>
                                            <p:cond delay="400"/>
                                          </p:stCondLst>
                                        </p:cTn>
                                        <p:tgtEl>
                                          <p:spTgt spid="12"/>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11"/>
                                        </p:tgtEl>
                                        <p:attrNameLst>
                                          <p:attrName>r</p:attrName>
                                        </p:attrNameLst>
                                      </p:cBhvr>
                                    </p:animRot>
                                    <p:animRot by="-240000">
                                      <p:cBhvr>
                                        <p:cTn id="66" dur="100" fill="hold">
                                          <p:stCondLst>
                                            <p:cond delay="100"/>
                                          </p:stCondLst>
                                        </p:cTn>
                                        <p:tgtEl>
                                          <p:spTgt spid="11"/>
                                        </p:tgtEl>
                                        <p:attrNameLst>
                                          <p:attrName>r</p:attrName>
                                        </p:attrNameLst>
                                      </p:cBhvr>
                                    </p:animRot>
                                    <p:animRot by="240000">
                                      <p:cBhvr>
                                        <p:cTn id="67" dur="100" fill="hold">
                                          <p:stCondLst>
                                            <p:cond delay="200"/>
                                          </p:stCondLst>
                                        </p:cTn>
                                        <p:tgtEl>
                                          <p:spTgt spid="11"/>
                                        </p:tgtEl>
                                        <p:attrNameLst>
                                          <p:attrName>r</p:attrName>
                                        </p:attrNameLst>
                                      </p:cBhvr>
                                    </p:animRot>
                                    <p:animRot by="-240000">
                                      <p:cBhvr>
                                        <p:cTn id="68" dur="100" fill="hold">
                                          <p:stCondLst>
                                            <p:cond delay="300"/>
                                          </p:stCondLst>
                                        </p:cTn>
                                        <p:tgtEl>
                                          <p:spTgt spid="11"/>
                                        </p:tgtEl>
                                        <p:attrNameLst>
                                          <p:attrName>r</p:attrName>
                                        </p:attrNameLst>
                                      </p:cBhvr>
                                    </p:animRot>
                                    <p:animRot by="120000">
                                      <p:cBhvr>
                                        <p:cTn id="69" dur="100" fill="hold">
                                          <p:stCondLst>
                                            <p:cond delay="400"/>
                                          </p:stCondLst>
                                        </p:cTn>
                                        <p:tgtEl>
                                          <p:spTgt spid="11"/>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8"/>
                                        </p:tgtEl>
                                        <p:attrNameLst>
                                          <p:attrName>r</p:attrName>
                                        </p:attrNameLst>
                                      </p:cBhvr>
                                    </p:animRot>
                                    <p:animRot by="-240000">
                                      <p:cBhvr>
                                        <p:cTn id="72" dur="100" fill="hold">
                                          <p:stCondLst>
                                            <p:cond delay="100"/>
                                          </p:stCondLst>
                                        </p:cTn>
                                        <p:tgtEl>
                                          <p:spTgt spid="8"/>
                                        </p:tgtEl>
                                        <p:attrNameLst>
                                          <p:attrName>r</p:attrName>
                                        </p:attrNameLst>
                                      </p:cBhvr>
                                    </p:animRot>
                                    <p:animRot by="240000">
                                      <p:cBhvr>
                                        <p:cTn id="73" dur="100" fill="hold">
                                          <p:stCondLst>
                                            <p:cond delay="200"/>
                                          </p:stCondLst>
                                        </p:cTn>
                                        <p:tgtEl>
                                          <p:spTgt spid="8"/>
                                        </p:tgtEl>
                                        <p:attrNameLst>
                                          <p:attrName>r</p:attrName>
                                        </p:attrNameLst>
                                      </p:cBhvr>
                                    </p:animRot>
                                    <p:animRot by="-240000">
                                      <p:cBhvr>
                                        <p:cTn id="74" dur="100" fill="hold">
                                          <p:stCondLst>
                                            <p:cond delay="300"/>
                                          </p:stCondLst>
                                        </p:cTn>
                                        <p:tgtEl>
                                          <p:spTgt spid="8"/>
                                        </p:tgtEl>
                                        <p:attrNameLst>
                                          <p:attrName>r</p:attrName>
                                        </p:attrNameLst>
                                      </p:cBhvr>
                                    </p:animRot>
                                    <p:animRot by="120000">
                                      <p:cBhvr>
                                        <p:cTn id="75" dur="100" fill="hold">
                                          <p:stCondLst>
                                            <p:cond delay="400"/>
                                          </p:stCondLst>
                                        </p:cTn>
                                        <p:tgtEl>
                                          <p:spTgt spid="8"/>
                                        </p:tgtEl>
                                        <p:attrNameLst>
                                          <p:attrName>r</p:attrName>
                                        </p:attrNameLst>
                                      </p:cBhvr>
                                    </p:animRot>
                                  </p:childTnLst>
                                </p:cTn>
                              </p:par>
                            </p:childTnLst>
                          </p:cTn>
                        </p:par>
                        <p:par>
                          <p:cTn id="76" fill="hold">
                            <p:stCondLst>
                              <p:cond delay="2200"/>
                            </p:stCondLst>
                            <p:childTnLst>
                              <p:par>
                                <p:cTn id="77" presetID="10" presetClass="entr" presetSubtype="0" fill="hold" grpId="0" nodeType="afterEffect">
                                  <p:stCondLst>
                                    <p:cond delay="500"/>
                                  </p:stCondLst>
                                  <p:childTnLst>
                                    <p:set>
                                      <p:cBhvr>
                                        <p:cTn id="78" dur="1" fill="hold">
                                          <p:stCondLst>
                                            <p:cond delay="0"/>
                                          </p:stCondLst>
                                        </p:cTn>
                                        <p:tgtEl>
                                          <p:spTgt spid="131"/>
                                        </p:tgtEl>
                                        <p:attrNameLst>
                                          <p:attrName>style.visibility</p:attrName>
                                        </p:attrNameLst>
                                      </p:cBhvr>
                                      <p:to>
                                        <p:strVal val="visible"/>
                                      </p:to>
                                    </p:set>
                                    <p:animEffect transition="in" filter="fade">
                                      <p:cBhvr>
                                        <p:cTn id="79" dur="500"/>
                                        <p:tgtEl>
                                          <p:spTgt spid="131"/>
                                        </p:tgtEl>
                                      </p:cBhvr>
                                    </p:animEffect>
                                  </p:childTnLst>
                                </p:cTn>
                              </p:par>
                            </p:childTnLst>
                          </p:cTn>
                        </p:par>
                        <p:par>
                          <p:cTn id="80" fill="hold">
                            <p:stCondLst>
                              <p:cond delay="3200"/>
                            </p:stCondLst>
                            <p:childTnLst>
                              <p:par>
                                <p:cTn id="81" presetID="10" presetClass="entr" presetSubtype="0" fill="hold" grpId="0" nodeType="afterEffect">
                                  <p:stCondLst>
                                    <p:cond delay="3250"/>
                                  </p:stCondLst>
                                  <p:childTnLst>
                                    <p:set>
                                      <p:cBhvr>
                                        <p:cTn id="82" dur="1" fill="hold">
                                          <p:stCondLst>
                                            <p:cond delay="0"/>
                                          </p:stCondLst>
                                        </p:cTn>
                                        <p:tgtEl>
                                          <p:spTgt spid="132"/>
                                        </p:tgtEl>
                                        <p:attrNameLst>
                                          <p:attrName>style.visibility</p:attrName>
                                        </p:attrNameLst>
                                      </p:cBhvr>
                                      <p:to>
                                        <p:strVal val="visible"/>
                                      </p:to>
                                    </p:set>
                                    <p:animEffect transition="in" filter="fade">
                                      <p:cBhvr>
                                        <p:cTn id="83" dur="500"/>
                                        <p:tgtEl>
                                          <p:spTgt spid="132"/>
                                        </p:tgtEl>
                                      </p:cBhvr>
                                    </p:animEffect>
                                  </p:childTnLst>
                                </p:cTn>
                              </p:par>
                            </p:childTnLst>
                          </p:cTn>
                        </p:par>
                        <p:par>
                          <p:cTn id="84" fill="hold">
                            <p:stCondLst>
                              <p:cond delay="6950"/>
                            </p:stCondLst>
                            <p:childTnLst>
                              <p:par>
                                <p:cTn id="85" presetID="10" presetClass="entr" presetSubtype="0" fill="hold" grpId="0" nodeType="afterEffect">
                                  <p:stCondLst>
                                    <p:cond delay="3250"/>
                                  </p:stCondLst>
                                  <p:childTnLst>
                                    <p:set>
                                      <p:cBhvr>
                                        <p:cTn id="86" dur="1" fill="hold">
                                          <p:stCondLst>
                                            <p:cond delay="0"/>
                                          </p:stCondLst>
                                        </p:cTn>
                                        <p:tgtEl>
                                          <p:spTgt spid="130"/>
                                        </p:tgtEl>
                                        <p:attrNameLst>
                                          <p:attrName>style.visibility</p:attrName>
                                        </p:attrNameLst>
                                      </p:cBhvr>
                                      <p:to>
                                        <p:strVal val="visible"/>
                                      </p:to>
                                    </p:set>
                                    <p:animEffect transition="in" filter="fade">
                                      <p:cBhvr>
                                        <p:cTn id="87" dur="500"/>
                                        <p:tgtEl>
                                          <p:spTgt spid="130"/>
                                        </p:tgtEl>
                                      </p:cBhvr>
                                    </p:animEffect>
                                  </p:childTnLst>
                                </p:cTn>
                              </p:par>
                            </p:childTnLst>
                          </p:cTn>
                        </p:par>
                        <p:par>
                          <p:cTn id="88" fill="hold">
                            <p:stCondLst>
                              <p:cond delay="10700"/>
                            </p:stCondLst>
                            <p:childTnLst>
                              <p:par>
                                <p:cTn id="89" presetID="10" presetClass="entr" presetSubtype="0" fill="hold" grpId="0" nodeType="afterEffect">
                                  <p:stCondLst>
                                    <p:cond delay="2750"/>
                                  </p:stCondLst>
                                  <p:childTnLst>
                                    <p:set>
                                      <p:cBhvr>
                                        <p:cTn id="90" dur="1" fill="hold">
                                          <p:stCondLst>
                                            <p:cond delay="0"/>
                                          </p:stCondLst>
                                        </p:cTn>
                                        <p:tgtEl>
                                          <p:spTgt spid="134"/>
                                        </p:tgtEl>
                                        <p:attrNameLst>
                                          <p:attrName>style.visibility</p:attrName>
                                        </p:attrNameLst>
                                      </p:cBhvr>
                                      <p:to>
                                        <p:strVal val="visible"/>
                                      </p:to>
                                    </p:set>
                                    <p:animEffect transition="in" filter="fade">
                                      <p:cBhvr>
                                        <p:cTn id="91" dur="500"/>
                                        <p:tgtEl>
                                          <p:spTgt spid="134"/>
                                        </p:tgtEl>
                                      </p:cBhvr>
                                    </p:animEffect>
                                  </p:childTnLst>
                                </p:cTn>
                              </p:par>
                            </p:childTnLst>
                          </p:cTn>
                        </p:par>
                        <p:par>
                          <p:cTn id="92" fill="hold">
                            <p:stCondLst>
                              <p:cond delay="13950"/>
                            </p:stCondLst>
                            <p:childTnLst>
                              <p:par>
                                <p:cTn id="93" presetID="10" presetClass="entr" presetSubtype="0" fill="hold" grpId="0" nodeType="afterEffect">
                                  <p:stCondLst>
                                    <p:cond delay="3250"/>
                                  </p:stCondLst>
                                  <p:childTnLst>
                                    <p:set>
                                      <p:cBhvr>
                                        <p:cTn id="94" dur="1" fill="hold">
                                          <p:stCondLst>
                                            <p:cond delay="0"/>
                                          </p:stCondLst>
                                        </p:cTn>
                                        <p:tgtEl>
                                          <p:spTgt spid="135"/>
                                        </p:tgtEl>
                                        <p:attrNameLst>
                                          <p:attrName>style.visibility</p:attrName>
                                        </p:attrNameLst>
                                      </p:cBhvr>
                                      <p:to>
                                        <p:strVal val="visible"/>
                                      </p:to>
                                    </p:set>
                                    <p:animEffect transition="in" filter="fade">
                                      <p:cBhvr>
                                        <p:cTn id="95" dur="500"/>
                                        <p:tgtEl>
                                          <p:spTgt spid="135"/>
                                        </p:tgtEl>
                                      </p:cBhvr>
                                    </p:animEffect>
                                  </p:childTnLst>
                                </p:cTn>
                              </p:par>
                            </p:childTnLst>
                          </p:cTn>
                        </p:par>
                        <p:par>
                          <p:cTn id="96" fill="hold">
                            <p:stCondLst>
                              <p:cond delay="17700"/>
                            </p:stCondLst>
                            <p:childTnLst>
                              <p:par>
                                <p:cTn id="97" presetID="10" presetClass="entr" presetSubtype="0" fill="hold" grpId="0" nodeType="afterEffect">
                                  <p:stCondLst>
                                    <p:cond delay="4000"/>
                                  </p:stCondLst>
                                  <p:childTnLst>
                                    <p:set>
                                      <p:cBhvr>
                                        <p:cTn id="98" dur="1" fill="hold">
                                          <p:stCondLst>
                                            <p:cond delay="0"/>
                                          </p:stCondLst>
                                        </p:cTn>
                                        <p:tgtEl>
                                          <p:spTgt spid="133"/>
                                        </p:tgtEl>
                                        <p:attrNameLst>
                                          <p:attrName>style.visibility</p:attrName>
                                        </p:attrNameLst>
                                      </p:cBhvr>
                                      <p:to>
                                        <p:strVal val="visible"/>
                                      </p:to>
                                    </p:set>
                                    <p:animEffect transition="in" filter="fade">
                                      <p:cBhvr>
                                        <p:cTn id="99" dur="500"/>
                                        <p:tgtEl>
                                          <p:spTgt spid="133"/>
                                        </p:tgtEl>
                                      </p:cBhvr>
                                    </p:animEffect>
                                  </p:childTnLst>
                                </p:cTn>
                              </p:par>
                            </p:childTnLst>
                          </p:cTn>
                        </p:par>
                        <p:par>
                          <p:cTn id="100" fill="hold">
                            <p:stCondLst>
                              <p:cond delay="22200"/>
                            </p:stCondLst>
                            <p:childTnLst>
                              <p:par>
                                <p:cTn id="101" presetID="10" presetClass="entr" presetSubtype="0" fill="hold" grpId="0" nodeType="afterEffect">
                                  <p:stCondLst>
                                    <p:cond delay="3250"/>
                                  </p:stCondLst>
                                  <p:childTnLst>
                                    <p:set>
                                      <p:cBhvr>
                                        <p:cTn id="102" dur="1" fill="hold">
                                          <p:stCondLst>
                                            <p:cond delay="0"/>
                                          </p:stCondLst>
                                        </p:cTn>
                                        <p:tgtEl>
                                          <p:spTgt spid="137"/>
                                        </p:tgtEl>
                                        <p:attrNameLst>
                                          <p:attrName>style.visibility</p:attrName>
                                        </p:attrNameLst>
                                      </p:cBhvr>
                                      <p:to>
                                        <p:strVal val="visible"/>
                                      </p:to>
                                    </p:set>
                                    <p:animEffect transition="in" filter="fade">
                                      <p:cBhvr>
                                        <p:cTn id="103" dur="500"/>
                                        <p:tgtEl>
                                          <p:spTgt spid="137"/>
                                        </p:tgtEl>
                                      </p:cBhvr>
                                    </p:animEffect>
                                  </p:childTnLst>
                                </p:cTn>
                              </p:par>
                            </p:childTnLst>
                          </p:cTn>
                        </p:par>
                        <p:par>
                          <p:cTn id="104" fill="hold">
                            <p:stCondLst>
                              <p:cond delay="25950"/>
                            </p:stCondLst>
                            <p:childTnLst>
                              <p:par>
                                <p:cTn id="105" presetID="10" presetClass="entr" presetSubtype="0" fill="hold" grpId="0" nodeType="afterEffect">
                                  <p:stCondLst>
                                    <p:cond delay="3250"/>
                                  </p:stCondLst>
                                  <p:childTnLst>
                                    <p:set>
                                      <p:cBhvr>
                                        <p:cTn id="106" dur="1" fill="hold">
                                          <p:stCondLst>
                                            <p:cond delay="0"/>
                                          </p:stCondLst>
                                        </p:cTn>
                                        <p:tgtEl>
                                          <p:spTgt spid="138"/>
                                        </p:tgtEl>
                                        <p:attrNameLst>
                                          <p:attrName>style.visibility</p:attrName>
                                        </p:attrNameLst>
                                      </p:cBhvr>
                                      <p:to>
                                        <p:strVal val="visible"/>
                                      </p:to>
                                    </p:set>
                                    <p:animEffect transition="in" filter="fade">
                                      <p:cBhvr>
                                        <p:cTn id="107" dur="500"/>
                                        <p:tgtEl>
                                          <p:spTgt spid="138"/>
                                        </p:tgtEl>
                                      </p:cBhvr>
                                    </p:animEffect>
                                  </p:childTnLst>
                                </p:cTn>
                              </p:par>
                            </p:childTnLst>
                          </p:cTn>
                        </p:par>
                        <p:par>
                          <p:cTn id="108" fill="hold">
                            <p:stCondLst>
                              <p:cond delay="29700"/>
                            </p:stCondLst>
                            <p:childTnLst>
                              <p:par>
                                <p:cTn id="109" presetID="10" presetClass="entr" presetSubtype="0" fill="hold" grpId="0" nodeType="afterEffect">
                                  <p:stCondLst>
                                    <p:cond delay="3750"/>
                                  </p:stCondLst>
                                  <p:childTnLst>
                                    <p:set>
                                      <p:cBhvr>
                                        <p:cTn id="110" dur="1" fill="hold">
                                          <p:stCondLst>
                                            <p:cond delay="0"/>
                                          </p:stCondLst>
                                        </p:cTn>
                                        <p:tgtEl>
                                          <p:spTgt spid="136"/>
                                        </p:tgtEl>
                                        <p:attrNameLst>
                                          <p:attrName>style.visibility</p:attrName>
                                        </p:attrNameLst>
                                      </p:cBhvr>
                                      <p:to>
                                        <p:strVal val="visible"/>
                                      </p:to>
                                    </p:set>
                                    <p:animEffect transition="in" filter="fade">
                                      <p:cBhvr>
                                        <p:cTn id="111" dur="500"/>
                                        <p:tgtEl>
                                          <p:spTgt spid="136"/>
                                        </p:tgtEl>
                                      </p:cBhvr>
                                    </p:animEffect>
                                  </p:childTnLst>
                                </p:cTn>
                              </p:par>
                            </p:childTnLst>
                          </p:cTn>
                        </p:par>
                        <p:par>
                          <p:cTn id="112" fill="hold">
                            <p:stCondLst>
                              <p:cond delay="33950"/>
                            </p:stCondLst>
                            <p:childTnLst>
                              <p:par>
                                <p:cTn id="113" presetID="10" presetClass="entr" presetSubtype="0" fill="hold" grpId="0" nodeType="afterEffect">
                                  <p:stCondLst>
                                    <p:cond delay="2750"/>
                                  </p:stCondLst>
                                  <p:childTnLst>
                                    <p:set>
                                      <p:cBhvr>
                                        <p:cTn id="114" dur="1" fill="hold">
                                          <p:stCondLst>
                                            <p:cond delay="0"/>
                                          </p:stCondLst>
                                        </p:cTn>
                                        <p:tgtEl>
                                          <p:spTgt spid="140"/>
                                        </p:tgtEl>
                                        <p:attrNameLst>
                                          <p:attrName>style.visibility</p:attrName>
                                        </p:attrNameLst>
                                      </p:cBhvr>
                                      <p:to>
                                        <p:strVal val="visible"/>
                                      </p:to>
                                    </p:set>
                                    <p:animEffect transition="in" filter="fade">
                                      <p:cBhvr>
                                        <p:cTn id="115" dur="500"/>
                                        <p:tgtEl>
                                          <p:spTgt spid="140"/>
                                        </p:tgtEl>
                                      </p:cBhvr>
                                    </p:animEffect>
                                  </p:childTnLst>
                                </p:cTn>
                              </p:par>
                            </p:childTnLst>
                          </p:cTn>
                        </p:par>
                        <p:par>
                          <p:cTn id="116" fill="hold">
                            <p:stCondLst>
                              <p:cond delay="37200"/>
                            </p:stCondLst>
                            <p:childTnLst>
                              <p:par>
                                <p:cTn id="117" presetID="10" presetClass="entr" presetSubtype="0" fill="hold" grpId="0" nodeType="afterEffect">
                                  <p:stCondLst>
                                    <p:cond delay="3750"/>
                                  </p:stCondLst>
                                  <p:childTnLst>
                                    <p:set>
                                      <p:cBhvr>
                                        <p:cTn id="118" dur="1" fill="hold">
                                          <p:stCondLst>
                                            <p:cond delay="0"/>
                                          </p:stCondLst>
                                        </p:cTn>
                                        <p:tgtEl>
                                          <p:spTgt spid="141"/>
                                        </p:tgtEl>
                                        <p:attrNameLst>
                                          <p:attrName>style.visibility</p:attrName>
                                        </p:attrNameLst>
                                      </p:cBhvr>
                                      <p:to>
                                        <p:strVal val="visible"/>
                                      </p:to>
                                    </p:set>
                                    <p:animEffect transition="in" filter="fade">
                                      <p:cBhvr>
                                        <p:cTn id="119" dur="500"/>
                                        <p:tgtEl>
                                          <p:spTgt spid="141"/>
                                        </p:tgtEl>
                                      </p:cBhvr>
                                    </p:animEffect>
                                  </p:childTnLst>
                                </p:cTn>
                              </p:par>
                            </p:childTnLst>
                          </p:cTn>
                        </p:par>
                        <p:par>
                          <p:cTn id="120" fill="hold">
                            <p:stCondLst>
                              <p:cond delay="41450"/>
                            </p:stCondLst>
                            <p:childTnLst>
                              <p:par>
                                <p:cTn id="121" presetID="10" presetClass="entr" presetSubtype="0" fill="hold" grpId="0" nodeType="afterEffect">
                                  <p:stCondLst>
                                    <p:cond delay="4000"/>
                                  </p:stCondLst>
                                  <p:childTnLst>
                                    <p:set>
                                      <p:cBhvr>
                                        <p:cTn id="122" dur="1" fill="hold">
                                          <p:stCondLst>
                                            <p:cond delay="0"/>
                                          </p:stCondLst>
                                        </p:cTn>
                                        <p:tgtEl>
                                          <p:spTgt spid="139"/>
                                        </p:tgtEl>
                                        <p:attrNameLst>
                                          <p:attrName>style.visibility</p:attrName>
                                        </p:attrNameLst>
                                      </p:cBhvr>
                                      <p:to>
                                        <p:strVal val="visible"/>
                                      </p:to>
                                    </p:set>
                                    <p:animEffect transition="in" filter="fade">
                                      <p:cBhvr>
                                        <p:cTn id="123" dur="500"/>
                                        <p:tgtEl>
                                          <p:spTgt spid="139"/>
                                        </p:tgtEl>
                                      </p:cBhvr>
                                    </p:animEffect>
                                  </p:childTnLst>
                                </p:cTn>
                              </p:par>
                            </p:childTnLst>
                          </p:cTn>
                        </p:par>
                        <p:par>
                          <p:cTn id="124" fill="hold">
                            <p:stCondLst>
                              <p:cond delay="45950"/>
                            </p:stCondLst>
                            <p:childTnLst>
                              <p:par>
                                <p:cTn id="125" presetID="10" presetClass="entr" presetSubtype="0" fill="hold" grpId="0" nodeType="afterEffect">
                                  <p:stCondLst>
                                    <p:cond delay="4500"/>
                                  </p:stCondLst>
                                  <p:childTnLst>
                                    <p:set>
                                      <p:cBhvr>
                                        <p:cTn id="126" dur="1" fill="hold">
                                          <p:stCondLst>
                                            <p:cond delay="0"/>
                                          </p:stCondLst>
                                        </p:cTn>
                                        <p:tgtEl>
                                          <p:spTgt spid="143"/>
                                        </p:tgtEl>
                                        <p:attrNameLst>
                                          <p:attrName>style.visibility</p:attrName>
                                        </p:attrNameLst>
                                      </p:cBhvr>
                                      <p:to>
                                        <p:strVal val="visible"/>
                                      </p:to>
                                    </p:set>
                                    <p:animEffect transition="in" filter="fade">
                                      <p:cBhvr>
                                        <p:cTn id="127" dur="500"/>
                                        <p:tgtEl>
                                          <p:spTgt spid="143"/>
                                        </p:tgtEl>
                                      </p:cBhvr>
                                    </p:animEffect>
                                  </p:childTnLst>
                                </p:cTn>
                              </p:par>
                            </p:childTnLst>
                          </p:cTn>
                        </p:par>
                        <p:par>
                          <p:cTn id="128" fill="hold">
                            <p:stCondLst>
                              <p:cond delay="50950"/>
                            </p:stCondLst>
                            <p:childTnLst>
                              <p:par>
                                <p:cTn id="129" presetID="10" presetClass="entr" presetSubtype="0" fill="hold" grpId="0" nodeType="afterEffect">
                                  <p:stCondLst>
                                    <p:cond delay="2500"/>
                                  </p:stCondLst>
                                  <p:childTnLst>
                                    <p:set>
                                      <p:cBhvr>
                                        <p:cTn id="130" dur="1" fill="hold">
                                          <p:stCondLst>
                                            <p:cond delay="0"/>
                                          </p:stCondLst>
                                        </p:cTn>
                                        <p:tgtEl>
                                          <p:spTgt spid="144"/>
                                        </p:tgtEl>
                                        <p:attrNameLst>
                                          <p:attrName>style.visibility</p:attrName>
                                        </p:attrNameLst>
                                      </p:cBhvr>
                                      <p:to>
                                        <p:strVal val="visible"/>
                                      </p:to>
                                    </p:set>
                                    <p:animEffect transition="in" filter="fade">
                                      <p:cBhvr>
                                        <p:cTn id="131" dur="500"/>
                                        <p:tgtEl>
                                          <p:spTgt spid="144"/>
                                        </p:tgtEl>
                                      </p:cBhvr>
                                    </p:animEffect>
                                  </p:childTnLst>
                                </p:cTn>
                              </p:par>
                            </p:childTnLst>
                          </p:cTn>
                        </p:par>
                        <p:par>
                          <p:cTn id="132" fill="hold">
                            <p:stCondLst>
                              <p:cond delay="53950"/>
                            </p:stCondLst>
                            <p:childTnLst>
                              <p:par>
                                <p:cTn id="133" presetID="10" presetClass="entr" presetSubtype="0" fill="hold" grpId="0" nodeType="afterEffect">
                                  <p:stCondLst>
                                    <p:cond delay="3500"/>
                                  </p:stCondLst>
                                  <p:childTnLst>
                                    <p:set>
                                      <p:cBhvr>
                                        <p:cTn id="134" dur="1" fill="hold">
                                          <p:stCondLst>
                                            <p:cond delay="0"/>
                                          </p:stCondLst>
                                        </p:cTn>
                                        <p:tgtEl>
                                          <p:spTgt spid="142"/>
                                        </p:tgtEl>
                                        <p:attrNameLst>
                                          <p:attrName>style.visibility</p:attrName>
                                        </p:attrNameLst>
                                      </p:cBhvr>
                                      <p:to>
                                        <p:strVal val="visible"/>
                                      </p:to>
                                    </p:set>
                                    <p:animEffect transition="in" filter="fade">
                                      <p:cBhvr>
                                        <p:cTn id="13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801607_l.jpg"/>
          <p:cNvPicPr>
            <a:picLocks noChangeAspect="1"/>
          </p:cNvPicPr>
          <p:nvPr/>
        </p:nvPicPr>
        <p:blipFill>
          <a:blip r:embed="rId4" cstate="print">
            <a:lum contrast="40000"/>
          </a:blip>
          <a:stretch>
            <a:fillRect/>
          </a:stretch>
        </p:blipFill>
        <p:spPr>
          <a:xfrm>
            <a:off x="0" y="836712"/>
            <a:ext cx="9144000" cy="6021288"/>
          </a:xfrm>
          <a:prstGeom prst="rect">
            <a:avLst/>
          </a:prstGeom>
        </p:spPr>
      </p:pic>
      <p:grpSp>
        <p:nvGrpSpPr>
          <p:cNvPr id="5" name="Group 24"/>
          <p:cNvGrpSpPr/>
          <p:nvPr/>
        </p:nvGrpSpPr>
        <p:grpSpPr>
          <a:xfrm>
            <a:off x="1187624" y="980728"/>
            <a:ext cx="7632848" cy="1656184"/>
            <a:chOff x="1187624" y="980728"/>
            <a:chExt cx="7632848" cy="1944216"/>
          </a:xfrm>
        </p:grpSpPr>
        <p:pic>
          <p:nvPicPr>
            <p:cNvPr id="10" name="Picture 9" descr="13436110_xl.jpg"/>
            <p:cNvPicPr>
              <a:picLocks noChangeAspect="1"/>
            </p:cNvPicPr>
            <p:nvPr/>
          </p:nvPicPr>
          <p:blipFill>
            <a:blip r:embed="rId5" cstate="print">
              <a:clrChange>
                <a:clrFrom>
                  <a:srgbClr val="8F8677"/>
                </a:clrFrom>
                <a:clrTo>
                  <a:srgbClr val="8F8677">
                    <a:alpha val="0"/>
                  </a:srgbClr>
                </a:clrTo>
              </a:clrChange>
            </a:blip>
            <a:srcRect r="50000" b="80450"/>
            <a:stretch>
              <a:fillRect/>
            </a:stretch>
          </p:blipFill>
          <p:spPr>
            <a:xfrm>
              <a:off x="1187624" y="980728"/>
              <a:ext cx="7632848" cy="1944216"/>
            </a:xfrm>
            <a:prstGeom prst="rect">
              <a:avLst/>
            </a:prstGeom>
          </p:spPr>
        </p:pic>
        <p:sp>
          <p:nvSpPr>
            <p:cNvPr id="11" name="TextBox 10"/>
            <p:cNvSpPr txBox="1"/>
            <p:nvPr/>
          </p:nvSpPr>
          <p:spPr>
            <a:xfrm>
              <a:off x="2195736" y="1457489"/>
              <a:ext cx="6192687" cy="1192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The term ‘Management by Objectives’ was coined by Peter Drucker, in the year 1954. It is also commonly referred to as ‘MBO’.</a:t>
              </a:r>
            </a:p>
          </p:txBody>
        </p:sp>
      </p:grpSp>
      <p:pic>
        <p:nvPicPr>
          <p:cNvPr id="12" name="Picture 5" descr="Tessafilm_4"/>
          <p:cNvPicPr>
            <a:picLocks noChangeAspect="1" noChangeArrowheads="1"/>
          </p:cNvPicPr>
          <p:nvPr/>
        </p:nvPicPr>
        <p:blipFill>
          <a:blip r:embed="rId6" cstate="print">
            <a:duotone>
              <a:prstClr val="black"/>
              <a:srgbClr val="00B0F0">
                <a:tint val="45000"/>
                <a:satMod val="400000"/>
              </a:srgbClr>
            </a:duotone>
          </a:blip>
          <a:srcRect l="59392" b="89844"/>
          <a:stretch>
            <a:fillRect/>
          </a:stretch>
        </p:blipFill>
        <p:spPr bwMode="gray">
          <a:xfrm rot="20222041">
            <a:off x="1130174" y="1049435"/>
            <a:ext cx="1538105" cy="387075"/>
          </a:xfrm>
          <a:prstGeom prst="rect">
            <a:avLst/>
          </a:prstGeom>
          <a:noFill/>
        </p:spPr>
      </p:pic>
      <p:pic>
        <p:nvPicPr>
          <p:cNvPr id="13" name="Picture 12" descr="10046322_xxl.jpg"/>
          <p:cNvPicPr>
            <a:picLocks noChangeAspect="1"/>
          </p:cNvPicPr>
          <p:nvPr/>
        </p:nvPicPr>
        <p:blipFill>
          <a:blip r:embed="rId7" cstate="print">
            <a:clrChange>
              <a:clrFrom>
                <a:srgbClr val="FFFFFF"/>
              </a:clrFrom>
              <a:clrTo>
                <a:srgbClr val="FFFFFF">
                  <a:alpha val="0"/>
                </a:srgbClr>
              </a:clrTo>
            </a:clrChange>
          </a:blip>
          <a:srcRect l="33282" t="64700" r="30402"/>
          <a:stretch>
            <a:fillRect/>
          </a:stretch>
        </p:blipFill>
        <p:spPr>
          <a:xfrm>
            <a:off x="1728192" y="2348880"/>
            <a:ext cx="5652120" cy="4753468"/>
          </a:xfrm>
          <a:prstGeom prst="rect">
            <a:avLst/>
          </a:prstGeom>
        </p:spPr>
      </p:pic>
      <p:grpSp>
        <p:nvGrpSpPr>
          <p:cNvPr id="6"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8" cstate="print"/>
            <a:srcRect t="10101" r="6688" b="77299"/>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is meant by Management by Objectives?</a:t>
              </a:r>
            </a:p>
          </p:txBody>
        </p:sp>
      </p:grpSp>
      <p:pic>
        <p:nvPicPr>
          <p:cNvPr id="14" name="Picture 13" descr="PeterDrucker016_jpg.jpg"/>
          <p:cNvPicPr>
            <a:picLocks noChangeAspect="1"/>
          </p:cNvPicPr>
          <p:nvPr/>
        </p:nvPicPr>
        <p:blipFill>
          <a:blip r:embed="rId9" cstate="print"/>
          <a:stretch>
            <a:fillRect/>
          </a:stretch>
        </p:blipFill>
        <p:spPr>
          <a:xfrm>
            <a:off x="2411760" y="3284984"/>
            <a:ext cx="4176464" cy="2952328"/>
          </a:xfrm>
          <a:prstGeom prst="rect">
            <a:avLst/>
          </a:prstGeom>
        </p:spPr>
      </p:pic>
      <p:pic>
        <p:nvPicPr>
          <p:cNvPr id="15" name="Picture 14">
            <a:extLst>
              <a:ext uri="{FF2B5EF4-FFF2-40B4-BE49-F238E27FC236}">
                <a16:creationId xmlns:a16="http://schemas.microsoft.com/office/drawing/2014/main" id="{C5D79F66-2902-4271-9F30-17E9BB4C109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advClick="0" advTm="1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LMS_API_VERSION" val="SCORM 1.2"/>
  <p:tag name="ISPRING_ULTRA_SCORM_COURSE_ID" val="201CF13C-E80F-4B0E-BB86-FE56793AC31E"/>
  <p:tag name="ISPRING_CMI5_LAUNCH_METHOD" val="any window"/>
  <p:tag name="ISPRINGONLINEFOLDERID" val="1"/>
  <p:tag name="ISPRING_SCORM_RATE_SLIDES" val="0"/>
  <p:tag name="ISPRING_SCORM_PASSING_SCORE" val="0.000000"/>
  <p:tag name="ISPRING_PLAYERS_CUSTOMIZATION_2" val="UEsDBBQAAgAIABlaUk0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V2FNRYGYuDgFAADxEwAAHQAAAHVuaXZlcnNhbC9jb21tb25fbWVzc2FnZXMubG5nrVj/bts2EP6/QN+BEFBgA7q0HdCiGBIXssTYQmXJFemk3TAIjMTYXCnR1Q8n3l97mj3YnmRHSnbttIUkt0AcWLTuuyPv++5Inr+5zyTa8KIUKr+wXpw9txDPE5WKfHlhLejlL68tVFYsT5lUOb+wcmWhN6PHj84ly5c1W3L4/vgRQucZL0t4LEf66fMzEumFNR/HTjib28GH2A8nYTz2JtbIUdma5Vvkq6X66ddXr+9fvHz18/mz1q4PDJnZvn8MhAzSy+c9gAIahX4MaNiPA/yeWiP9f5hduKC+F2AdQ12UHIU3f/GkEhteDsOZR/jKGun/nXaLKMIBjYnvuTj2SByE1KyKjyl2rdEHVaMV23BUKbQR/A5VKw4ZrUTBUSlFan5IFAzkNe9y5oYz2wviCBMaeQ71wsAaEVUU26cGltXVShXgrkSpKNmN5KnxCdwxv68LXoJrVgG3EPxVKwFvqoyJ/Kzb9XXgh7Yb2/N5PMOE2BNYZrqfFCAdwd+JagW/pVw9BRd3uVQsRbcFB8CQILZeS5E0bwqyLnSEc8m2nVFE9rUXTGIahj6JceDuRqwRzlPkFkxPdiBKZBMcAUDBSl6cYBsb1htzZEs5DGHqTaY+fKgOYSqWKwmfamgccwxMmPO8ywqYiiPgOCHXYeTqRQNXiKE1K8s7VaRHLD3MZxewFzghCMGhB+BUY+yAgR8C6lhRgB67wSBK2/C71RVMFQgYU1MWtKSyuqxANtla8oqbaIWeCksMpW74rQJ9Sc42DffBuxFbJ819exE403hMA/g6xpBXn9V5suppB+L8qj4O1VADTQ453xlTixaPw/dQXaAshkMswrfWKHw7xOIDJrDImHTZBPaVN7FNlqDu7YrSruglTNcYuUUsScBOs2kjVF3CiF4SKE0mI+UwLwS/WwCJPdv/SmltAIEJhhBLKPsQQpF2iwkKvYNdLad3C+/3+NL2fOx+SToGnMpVhZiUSk8A/LJ0w/KEA+MSphO7hddSkZrXNPdNJJ9q8TdiVVvvn7StInDx+ydnA0M76i7fkAWrKp6tqy7XB+GfEoXW+TdD6DP10/wTBwd25IXfTFLGtk2S+mSmFFktmzb03fnZRzY0R51BfOdK9c/Wj46ENP0Gw65Fd0jYaMj+VlPtduyFui2mvL+dF1yCzbxpXtDdvPxW9bcOwhYgUOhUDDKFNTaRE9jvZNCK+ttewayPwr/SXaO//TUeE49C67nmN6WoOj0bPfduskbOp3fXg43rUcehHvUh5AAAl+2msERSZBB/2gNzMcO7FWgaxdFMrlUtUyN/KT6aZgFrW2f8yy3xbaEyMypZuaN/06vefE8UzeSixul8wKZqr+De+TkQ8OlZItiOYC/j2IGjN0COVrvsaQTy0UvhU7LbP4GOMlYlK2jMt6rO055AzTnMxZc2gLVzJpwVyeq/f/7tifEgkmYUtaO/DQLROzuoo3gP9kegKl7+ORhEz2SPQZoDIL+vOoGoPT4OwDz0sWrPxDu79mTswJETeNgJ4AGrf8h5kzXNLlMZDJ11+wXRtCSwKbWd6Qx0BfvSGcvhNY1BqjrdTmrNaNDAEMAdq5xwEcHxrRVouzBUVJIjfM+0rIagzuzoLRRgcyDTcRYfoXpTpWQ5BMWkVaum4oPsHt589M7vZ4iHLfTkpYYVoN48tl3X3AtBTHDY/9jsHVI4bSbtBZFUS9UXzJnaAXSLB3g8FdVQwAjj/W2PvtEwtwe+YvqKrUdtMQ16V4uh3DXPn4vd5st+vX8qzeXc+bODu7r/AVBLAwQUAAIACAAXV2FN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BdXYU1c5VrgFAUAAGwbAAAnAAAAdW5pdmVyc2FsL2ZsYXNoX3B1Ymxpc2hpbmdfc2V0dGluZ3MueG1s5Vndcho3FL7nKTTbyWUAJ3ZjewAPxkvNhL+y6ySeTocRu4JVrZW2Ky0OuerT9MH6JD1CeAGDbZEYT9qMx2OjPec7R+fn09FSOfscMzQlqaSCV52DYtlBhAcipHxSda785utjB0mFeYiZ4KTqcOGgs1qhkmQjRmXkEaVAVCKA4fI0UVUnUio5LZVub2+LVCapfipYpgBfFgMRl5KUSMIVSUsJwzP4o2YJkc4CwQIAfmPBF2q1QgGhikHqiDBjBNEQPOdUbwqzJsMyckpGbISDm0kqMh42BBMpSiejqvNTs6x/7mQM1AWNCdcxkTVY1MvqFIch1V5g5tEvBEWETiJw96B86KBbGqqo6rwtv9E4IF/axJmjm81jjdMQEAWuFgZionCIFTYfjcWUjEkK6SCyptKMAOja2oqkIp9VvmCWwhnHMQ18eIJ0rKrOhT8cuE134HYb7vBq0DauWmv4Lb/tWul47daFO+z2fNcbXvqd9s5KvvvJ30FpV8+s4fsD13O7vjsYnrd6O2rYO7XUcTv1VntHnY/uudfyd7XUrXd2Velf9rp2OpfXfXfQbnXfD/1er+23+kuteQ2vVGultF74FWgQkaWr5a2iLB5xTBmQzb0al0QBXTGcTogvmhS6cYyZJA76IyGTXzPMqJrpDgVWuyEkqcuEBGqgu6/q6I5ylnAGEByDlsx7++gkb+13x2tbLxnry21t9bKSk10/Ekq8sPcH5aPc/ZPDx91/wNEKVgoHEZCYuuOg1ZU7Kao1caDoFBiS3NvmOGPMy5JEpGpJY6uLuRMPwFTGgq9lXn9GI8HCPGIkHpGwi2OyQv3eDeVNkDxw0BhqlEEsewnhyMMcjhuqIL5BDiCzkVRUzY+Z5kK6nlLMEODBeUhQx9uIdxDhVK4VZZ5aTfFB7beuUET+bsJtlh4U9RgFK7o1rOTdGGrNRvAjGUmqiJWoyFiIZiJDjN6ALwJBVWQx/BcRtHp0oXEq4vkqHK8KybnrU0puSXhmY+gaTMQZaMJZnjCijIU/M/oFjchYpIBL8BROflin0uAXdwJOsJRLUHzn4ytzALS6F+6nV3qDOJxiOEx3A4cWIHGi9oGPYe9cgAnGBERzBQIiE+BMknl+QhrOxWy2Wfz6jOQNCSl/psSs4UsaZww/J3wekBXoPWZ/P1bwzNSATeKf9MDabISn857XfTyHhm6nkBKDCQ8CIFPKM2ILGGCOBGczhAM4z6VmkCkVmYQVwxUGWn6Vg0YVKnTu6gQ4H4ylIUlt0MoHb94eHv387vjktFj656+/Xz+qtJhx+gxra2bIaTw6GVtr3pvCn9B7YNq107o38z6h9ODka623q5uPTMHWmltmYWvd+xOxteLGXPyE5iPT8YZuU6Sx5ptwI5/bL0oW6i3tdL3htz60/OstAPNW2JxsKiU9dW0fwubD6Pc6g3lufdC4RJCuq7bvndrQQ1cAB6sgAn4Z67cFNjoNuLUARy8u9VZWdAZtBKHUPlgBQi6tuNTObLdnI9V7byM1MHNkf2WGtHIBhoGJOdxgHGA0hkE2fDGC/xa6tWrPZ2bqvTHYf4OFvvkqaGhsTyxEcBpEUIl7q94f46jYZ47+x2H/vl+TeISgGG5/Nr1xCWO/jVwHczwh+jWVp7Jw9kumr5Jw+XzR/lvPpOd2Wue99sUPQHffaQTNp/zV89q75vwd6PqXM/pJTDmNIaz6ypl/o1M7OixXStsfFQqAtv4NWa3wL1BLAwQUAAIACAAXV2FNoVYqCGIDAACoDAAAIQAAAHVuaXZlcnNhbC9mbGFzaF9za2luX3NldHRpbmdzLnhtbJVXbW/aMBD+3l+Bss8r0E6llQJSS5lUreuqFfHdJAdYOHZkO3T8+51fkjiQFMBCwnf3+N4en0WstpT3diAVFXwc3USTq14vTgopges5ZDkjGnqcZDCOqMol5euH79rLo76zFkzID9AalcpISlmPpuNoWWgt+HUiuMYjr7mQGWHR5NtP+4n71vIUSmCE52JWJIHazWAwGjw9nwPxPga3P4Z30y5AIrKc8P2rWIvrJUm2aykKnp4MbbPPQTLKt8bBw2g6G3VZMqr0Cxa4EdPs3qzzILkEpcCEdDcz6ySKkSWwKnv7ORNTu/o6+wPYjiqqLexxaFYXLCdrOCjywKxue46nX9AVB9DwT5/MHPm+B3nR4SIv8osAUqxNQZuY4fD+7nl0EsMESfH6nQ8wCRlHLvPbQSdCMZpiG4RMHRUHZnUZd9XS/wyHRGzuthTs3TThYHoYhiwZTLQsIO6XO6dTG/H5p9B4mWCyIkyhQSiqjd4xw3dSqPKYpqy2+wuflKeBkRfUFgvBigymLt7AsCmv7afTJztXwvgqWRCghJ0XBhHWwtryDct6ZBkIa8sP060/nO2PIzhUOVBJiCfiu/l1+VELnOC2LFi5K7XG06u55ioI1QtKm0ykMLG8mtMMTNvivpW5kPpHMcWc7OiaaHyjfhu75d4mo+L+gcJTrZ1YsaaaQRvfElFIhcGgeuGz9YVr0TiIeznUo36FlfapNmV1U8xrEXbC7k8z3R9Xlc3texrfknGUEbkFOReCqajncePIOnHP8jHEjGt8TEG+8JU4F8SFhrM9CHcJzzUnWpNkk2FMoQdTihJR1dR1tr2BsXfb1lleZEuQMyQEhZKRTZmz29D1huFXLyh8QtoEdCgdUm/wOE5oRfhA4CkARCab8jq4jdNkBdOUwQ7KqRIIbMJdmcUK6d+Wr6GX519AuEsY6YdQzZTmcArkLfYLDKtx8IHmNOk1WSqbWGOilNO9DqUx78sxabgaencCz6TGyahvqyD2qlFOUmjxoYksb3i998mTHTxymtkJhApdcaZN4zBMiNyXxSrLgI/kdQjm2aoOqzJs0XRBzJyd3LRBrOZwyM7xek5WEiAcsFZ4FTwBv2C/FESmb5VJ401oUTs05ojPpp3XOOmzXMf9QOSaU7UBf+M/lMl/UEsDBBQAAgAIABdXYU3GEF1tDQUAAPYaAAAmAAAAdW5pdmVyc2FsL2h0bWxfcHVibGlzaGluZ19zZXR0aW5ncy54bWzdWetu2zYU/p+nIDT0Z22nTdYksB04jjwL9W2W0jYYBoOWaIsLJWoi5dT9tafZg+1Jdmg68jUO3cUpMgRBIvp83znkuVIuX36NGJqQVFAeV6zjQslCJPZ5QONxxbrxGm/PLCQkjgPMeEwqVswtdFk9KifZkFERukRKEBUIaGJxkciKFUqZXBSL9/f3BSqSVH3KWSaBXxR8HhWTlAgSS5IWE4an8EdOEyKsOYMBAfxGPJ7DqkdHCJU1U5sHGSOIBmB5TNWmMGvKiFlFLTXE/t045Vkc1DnjKUrHw4r1U6Okfh5kNNM1jUisjkRUYVEtywscBFQZgZlLvxEUEjoOwdrj0omF7mkgw4r1vvRO8YB8cZNnxq73jhVPncMhxHKuICISB1hi/ag1pmREUvAGEVWZZgRIV9aWJCX5KvMFvRRMYxxR34NPkDqqinXtDfp2w+7bnbo9uOm3tKnGCM/xWrYRxm051/ag0/Vsd9D02q29QZ79xdsDtK9lxvS9vu3aHc/uD66c7p4Ic6MWGLtdc1p7Yj7bV67j7aupU2vvC+k1ux0zTPO2Z/dbTufjwOt2W57TW6BmMbwUreXiauCXIUF4li6HtwyzaBhjyqDWrMW4IBKqFcPpmHi8QSEbR5gJYqE/EjL+NcOMyqnKUChqd4QkNZEQX/ZV9lUslVHWgk4TgmGQknlun57nqf3hbGXrRa19sa2tVpbzWtcLueQvbP1x6TQ3//xkt/mPGFrGUmI/hCImH2rQ8sqDFFVI7Es6gQpJ1rY5yhhzsyThqVyUseXF3IhHaMojHq94Xj2jIWdBfmIkGpKggyOIv14jttAIgpLB4XUTEiMXx9BeqIQD9XOEyIZCUjlrK425dC2lmCFoHdD/CGq7GwfshzgVK1GY+1LVdL/6W4dLIn7X56uXHhV1GQUtKheM5O0IgstE8DMZCiqJkSjPWICmPEOM3oEtHEEYZBH8FxK03KvQKOXRbJVhIZGYmT6h5J4ElyaKbkFFlAESenfCiNQa/szoNzQkI54CL8ET6PSwToXmL+xFnGAhFqT4wcY3uuI7nWv7yxu1QRxMMHTP/cgh5kmUyEPwY9h7zEEFYxxOc4kCTsbHmSAz/wQ0mImZbLPw/R7JMxBc/kyOWeEXNMoYfk76/ECWqA/o/cNowVMdAyaOf9ICY7UhnsxyXuXxjBqynYJLNCd84EOdpXFGTAl9HCMesynCPjRwoSrIhPJMwIquFZpafJeBGgoROjN1DOM9KEsDkpqwlY7fvT85/fnD2flFofjPX3+/3QmaDzU9hpU2PdXUd47Cxsi1sfsJ3CPjrRlqbch9AvToqGuM29fMHWOvMXLL8GuMXR+BjYEbg/ATyB3j8Aa2wdNI1Ztgw5/bb0YGcEcZXat7zifHu91CMEuFzcmmXFRj1vapazZ9rg1dwx83dbl2rV9vInDQTctzL0wKQodD1ZV+CBVlpF4ImGDqcDGBqjy/txtpUT4zEYTg+mRECN4zqp5majtdE6nuRxOpvp4ce0tTo5EJ0P7Hup3BAMBoBKNr8GIl/b8UWKOEfObafLCa9TrqztbbHt1ZeHSpOlDdITj1Q4i9g8XrK24HP84t/+OT3poAYlvrRS6JqAK9VA8mBEVwoTNJhSZM8iZybRzjMVGvmlyZBdNfMnU7hPvki6bbqhddu+1cdVvXB3UnNfPnq8ih5z0+/ZS/O155WZy/xFz9duUI1le/q6oe/QtQSwMEFAACAAgAF1dhTdjJx3mZAQAAWgYAAB8AAAB1bml2ZXJzYWwvaHRtbF9za2luX3NldHRpbmdzLmpzjZRBb4IwFMfvfgrSXRcCcRG326YuWeJhyXZbdihQkVjapi1MZvzuo6isLUXpu9g/P/6v72HfYeI1CyTAe/IO7e92/27uWw0pTfIS3Zs6HtALpQOB8xR95gXCOUHAQqrLq518/CdcxoC0pnH9oWyF5geoerKBWOg4c1hwhyYcWuXQfhza3pX4txMnWlmnkrQ+x6WUlPgJJRIR6RPKC9gy4O61XXqFFkwrxG+gG5ggwzQIouBlOUT+OwbTh3C20LmEFgySek0z6scw2WWcliQdyr+tGeLNF9+d7R6jxSrSAZwL+SZRYSdezVUMk4wjIdA572ylwgljGCOsF9SuK6hh3C/Ioqtc5PJCP4cqdJrBDPW7FKgwMdJ43e7miZNoL4eKYRjWiI+xoqxkYzhOM9WRHhqG89kycqKYwjQn2U1OHVbZdsVMAwNsR4YfU552/4pAhc70mmFcM2pds63j2hZD02XEaJDG3LpkFVbWtWswYJdIXCJ1JGbX5pRxGGlPGrX/8gCUEibbohkgzXG/9UHgGrfJ6BKsU0yOf1BLAwQUAAIACAAYV2FN2r0bkfwrAAAERwAAFwAAAHVuaXZlcnNhbC91bml2ZXJzYWwucG5n7XsJVNLp36/VNDM1LVN/a1pM/ymmaOpo27gAU2mKpk6omStTauWCJqQliDTznzZrJBB1zIVU0FyZXGDQxJrGFEkpNxJUmhE0RbREIEXkgqU17/vec99z7nvfe8+5eY5Hn9/zfb7P9/v5rs9vuf6dl+va1dtW6+nprYW6OcP09D4h6uktl3z+qfYK9cvK3do/y1Aw10N6VR0Go9rBJ2cOeh7U07uH/2Lu5ErteNU5twCUnt66R7rfZS1xd8P19I5kQ50P+l4MlQ5wywHRKbsUy20+qTn3Z9OdxMFe+Pert9+vMX/6PSXkZPT+wfN9R9eDfrxC/Haj29n6O2sbb23L2DrxOaL7MnqnyS1fZFgB+XjB5sdWpVRiyfZnN1Vld1yElzc7DNtjWX6Ta13mHbbGj2H3gI0ufpO9lUAgJHkNYljeLo+ZF3Si6bl+B1im/XNO32XjwvDYfzgk1aRScLMluI3Mu7rLDXnBgPa1QuOsLdrBiy4vC+LwFQTBY5129GrwmUtn/y2r6ss6Qsgdt432X+qIPkuu9Qz31v53SakPNcYs1/53v8RtY98/dJMgF2Jrvo5+Eki0dsLJDuBQecyIC4QmjaqpabYLou7qizD5RDt/MU5uPDraVeLvne+UHZIpqEmO7aOeCZyY65ic6+gpcsUPUrEhHcAf80GYRC0HBOyNU8rcGx/VLZVYwZQLxjE30aEozpHPFwQdc4G5/6RSTmpqimBIEAMfbJebTtqfYO9yLPQGLVlsyWvm2GimbOC4vCBlt4EPgLob/ebVnwlJGS2V4bjhXvJp4THvvjTjVVpm1o/y9KEoV9OeZ24I9q3l1N44Dt7iOOvVZZv7lkf4p6J46mqvKt5Qt0NA5hSFnuG7gagKxwCPRQVkWEjlo2GAviaHH88IwWf6GjHKQalPL+bVi4cNCDpb4ns5SAES3B35jl1dnztyDJ8lmp+5reayapXlAtkbIFGxA+uLD+HJDIijYgq2A9qAawhVRo7J8w3rMltKVXSaslTICFuhQ/uCmQus7UfSTqkUaG33nGF6OPWHNfPQTP/XhI3/dPHo9R6bLVBRf3Ir+661ut47bQp6kBAR0KQw4QmK/lXt5U4OPBDhAkp0vxmzhxERkLE/IPEsuaa9Plcqso1uEohY0ui9jfm1grYhEbNn6PRA/3H8s0EbXvnFNhkiyzNdGo5JACmhxVk1Xti49Pu7pPMT6AFBOFwW2KO8s7oiuIoHzKqpVMTj1aw8neO9aHQEEseir8wEd/D09ba+Gkn9iWJlNrXv8rcN9628+bVKDl22pa4ilUQy62qplEao6eduh3pHDehvk5+AqpLXSWXnNT75lPNs8DCLmS8ooT2bRnfGlrcV1A+yDIGhY5hbUhHa2hteUpEuIFrEF0tqBQPyLdCGJlWocn8Xr85uIDHou+H4tPfiWBLLcu8KYMtrTQ+vvqG/kpkveklgFhbCqA9YKuqtuyZEfgtXrv9lAtndqpyD4qWjx528DGkDRzJcVYokNNMzNGsclfHPknHuNLJzwjWtt1R1GlJOYiOkG6DyRjZYFF3pk5We2CAVj6Kl88NTVbxGz4bG/QGMgUQYl4HNZUrYVbxk+EL8TFS4ucOMwx/QTE7yT0I4/CJPvt3JqhN3Yd8L1WMmMGY+rBTUdgZd6y4mHTIW5Bkm+EYqizo3b1W5/zx+xgoSgRtDgrjh9UZJIBirjguheWK9+aL4qYtdHGjDgALZG+1RmohDJfEkg7sEtzEhPr/WCTpkT5SQrBIaZxpdPblPuOktJlZE2LrwX2h2d3YoZPsuH7FmrPyuiuHiQnX/AavkSAPyW9jH9icIKasz6uEhYOqt1v01eRaxyEZDrafzxIEH4JLX6fphfbHWI6/Ld0OrQzEgjkBaHBN5o24c02A0Y0h5wkYnBBlCBEezfbmmpTzrrJqK0JHA4wIEOdqwwYqKxKhmpeiBmvV1QmaufExeKhrZJagS1EDkTl4zi4bruUFRtBL19bRhubEgcwTp/sMaTYAZ9dCmL6Ri94xPVBNZhTup0Labuz3sj0W4YZooA/hEconOfgDxEYSJ/WlyugVzDJxgz2YNx0cP8Ll8vILF7J+At2WH0FyJkwdXZ1hc4wtq8vixVEURtrF6wGmSPzFty5eGNyZq+FJA3W5V1+ZwrU/FxjHypL6v96nBnjQzaWLa2ndJqPOqeyrBoawEJnbGCHrtlPWtEwupMCSGQDKBIX/ySE2vt3L9tdv1V3rm/XXyeJp+FErSClm/sLx5MxSq2vDr7De9/eggNzA6k3dyNt6mz2hB9xvWROeOhW3yjaH/qeTrrFjIspMUY+BCRl+jWxxp9hU0IvbVZuZPOipZbMhCTfjVKhWgG6cVuun4vTD/j4dIGGGagVMxjBd+pn5Y/qpAWzy0DM4pn4R9u14fqiVa8TV+GWihDq154PTp9LcErRBf68m2tFyUDbf3yEa4tHwwFi1/+awoL2lKxJajafAmFtPMwHWRUHX/4uu/6v9Zf2FykJ2kTZ0JpdMKqSCn8mGsTopLy35p+SV9+ct5tapm5bNSdiISkH7oOnZx62dtrp2G4ORvgj7PyzEoIJnkfr+Q07/XG7Z1d8+nph3iZxnkfeKzyOlalg28IxMc7ZL9B2mRbiqe7pPm3ObaXYyrtGJLUZLJVDzzGeydRnTETM18C8lN/tXz6nlwQEobHO1xfWWBDqctl5JiBOvyTjiadiHwBm0t4nUIyMqMpuEj5toOQ+/T7w0FVWe4+e2Zjhmkb6+mfesAMH2WbuZ9mgFnIxfxonsCrw2757mnOQdOuRUcNkrAyMd62m/HZLwT7h6Cf4H0nTuFyg0hwaKE7N989t5DLCpDH3n6zC1ava+O5IPC+9srw87f9HwH6nOFiEZr32TP5rt+KnXcOKatugei77ksrTwjhMOCVNzXIyaxKHxOeNNza13L8EDvSZhgj/9fgAsJ+YUteCMuOKVatIq19caSNGy4a47lOWKySGotMjiKwpPfSBAC6iIYQYo8o0gpvi4DazbAKre7Mb8ERKYOiM3fsENuY+YAqpb9wMWJzS4bG5eg1jol+j0zfei0+6I69OlXX3Up8mIcP1ybicXNa6rcDXDzZPv3mlU9gBpCUpJrHtfnOyXZqd6wBYy4uN5T0Yseg+A+urr+jEeutncQQgnpLdmYuc/WG/ZXPNy8xDh/hEvmbrZnd5V4x/UGtrDSsTT18+n32N5Pkp2mt5aKwp9Htz7zakg74t6LDn58Z1HyHEMQem/QMGDmpWCbUTzH/pdhQxt2WPV7u0UKyS+8M63TFXnfOybNTIk/NLi0zf66ziPAVxInWtphR6QOzAumrq4/LM27s9ObSPv9J3xhu8Sifgah6Oa6DDcPkl/wp0smzNx4RrjqV0vgT2nqN33l/jRF/vrS9htf2cRONPcuKmnSzA1m78kyeEiS7RBz33in49t2OPxe6jmxwmUxMAkm/xpuy68j2q0OXBTdfOYlP3i05jxStPHoIqeiDNSuHQ4HFYh0lO3MHs144Tscbtrb454Fbz0vEIkEM5bxvy56kW0i9HU6vqB90+GWXSuJkEmu7aJp4t1WUw0Kzo/Dwzmuz5F20gNxg/0xy9b5vPOPx9b2xJfdkFFh8WrTEZe/tiylB/fXMm166UO+pEO3yudmZDmul3Bei1pEtDc9P/46S/B8SS+PXF9V9xvL2CUNBHSDy+cFqH9qU0je9FhPeQ7opGTJXXha4E5/kX+YPZOeGBGrPsyG/7RiCWnSP+DcDAcUu+Vp9fw9XAdEQqW0qYfpB7KSa9MQi3LTQdr8MfM8oC0vjFMUgjSkGMSTpO0gr+0RnfT3zhzmTjGAno/9YW/C+KrGGlxM+pLFW8kDZMs4iwuvS2ZQSOlhM2Uoxujl0jSidcNBFTg0E2mGeyi1DofrsmGDEVQhq1JcTlkKwCvYZs9Maj/T42obZf097+QTi+BZw70SQf69APvZM6OynTssXZ5pG/HTSktdrtb65ZLfcTLx19oz9kLXG+30yK6dzIV2ZNXuWGIiYOHxclingUVD8h+I7YvYhVRhjSIl0rCwmRoNSpXthJ2dPm1lnb3EkiQzlM5aImbMA/CuM+OOcGLTX4kzS4uLDeL3+rcCbELv/xZQbgNsGlYcgLL/iFhENTEJWat1r3TRWUq+1PJBaCM6oWZzlttikIq3Mm/2KQlOrqYh+xfNlWXqaiJ1PND5uUFGreeS7BxWU0qvhEkoVuRZljKa9rcgl0TINEjY6/9AZE4laE8iFxVJANB8s31HyTsHH0eKvEXcTTZv88S2R5wsmzNkV2JR1W9OS8xbWKgvxEOnivoSzveYj6D/2vt+pio9BpL85tXpn++JzMuYI+mil5bWS5mWc+660coGCn4s/pf3lyKNoi3Bg/T3sD+iYisq31wUJC7aebvQFPfJE3icYN2izkMYxXhfzDPifbR87HRlfDuIJtJa+ED0uVWLWv48+XqopcbFA7kKtqUdxEjOxXOWylsyMHAYCcT1jTff+KqGaxOfT1maW/Ny0Tds73y2KNElw0VJVqDv/BcTDhHvJ89MjfXVnOElaVuL9sqbi73GCYjO+gmTg40Sp4uvXoxpFfTHG0FYaPWsvH0bNjBMM1b3jYs7pb8kFfB4MT1VGCGSiMhdPB/AQBOuSVIUXY3zaPAkkKbMVxqELZakXjxzSiQVMHiMRm2TMotmFfu28fTNmN7hjdoa0eS4rSTWpi6FaHKBf8pC0lsdYyKwkF8E0qPyFLZkMNYBo/+UpWaL3TN7UNERAarAblRHooR5VClnp5vxXDqnX/NHwMoT0weX9CgWQ9kIv5uioVigMzIoNX32RJ+2WgkzzIEX+CYopHA3zc60VNXT8rC6sj9fzq82xWeF5yQIHQ5ZsNVITeBxhdR7IFMaLkCM+hTTXKrObLc/VG5YrrCs5jJD8QGCJ1Po2ARyMhWyiO6srZW3samb6tk9/Z1d+HqqM/RhZ5vc4qfqnw0a95g1e2DSioJjPchOoRPCMpjFsGLm6byIxfR2rwgZTqU4TSbCyz+x9NPPuH8kYNCwjsRhVmLVL/+16LApvkmdu5rdgvKf7DiWLhhTuDeErs4lfT3Dz9SCJFUT+49X51Xwohggq+S/ns53y7HFgnb5KLZYcpTRIInnYwuM3ovp33aU+gkbXdl/XOyWk9ho0JhucmOsCH4Mf6ARboUPwftLnkhlBepSieooI0fSdzq63oveV7WnMTRK+HIpqFKeZNj5AA+W3QICr40FH7wqukYhQfse97s2FQ8b0qxOvdPvamruaCIKG7jak5e92dV+uaXRo5zb+Z+lghc9UdISDNyzz39cNDs9d7ByVApMKmtlK4pHvo1qB4XG5myGSu2vrpNyQzZBga2wbXUqAqePgRVvNbqyJMjRGwR7VLNX9/WSGie2ONCGh9KHWXkwYS7uLDpHEs0Wjw6J6fTP27BjKX78cQG5wYJYmFrEx4+PVP14Y73HUpJzO0hEmkbif2M/O5SAsctIiO5DuGfWa6ZtCqR88voCxSN4tCTrvzdMPxL+/0f4IKQ9LG7wPlN3i62nEaOskr14+K9yM+/84EZd2fn5Xn+PLEmlkMr3yxLW6s5/65LPvuXW3+yUWfiX9nBHtgghBnvt3HO7IRnMJUOaBicCLwflt2ibkdiqh1eL3m3zJMybDG60Pqzr8FGc9bWuv4uu5ZB2cfNBmKzEGW2nVvUFPqa8GzGzLaCpagRJPyZp0tYMH0EsfiobM469/NSWa6aMY2TVRglrjKSsHtT1GNrqMgM1SS6xLRZw5xmuVhEDBjszBHw5f8SPW9RGUdRdbihe2l2+4Vesaw9lutUBATvnG0/cCGBQX5knBLGO0OES32XpHKA33+Sahd/9J6DECeHmPZVh+d6glJx+Gj1ABWbAgZmn0BgY3p6hpj8vE2g3BDtrZz/Ygi87kZpuYZEYyWNvsAd6lL28WxQ+NmvrAqvMEvg490j9CkWvy+5EGTWk9ZaeAsJL0pLAwB+rnSK8QWSSE7PSvZCvpPSW/liGTavzysxKVFFTqQ6FpRNZCDFLvoFJoe9T3v79auHSXu43LL5OLE3gn6KszhndsLdlM9Qv0xnjDDM0EfvSjRLIu7n0dOahEgNZclQT37isjRyWek9BD/bmj/hIxMxusD/Bl9bcry5mtIMMk83fWrQChKf+Ubq8CATxLm/Ljiw4pryBbfbIMFO55xv84LvyGJEDTB8DIwi+2Y5ntOY4Uw+3xaap8r0xQVVmfvPOlbzN0IzRDVDp37lq/eS4K2fcIRu1A0uyK6G8YSOYcU8yDPtCYznVd6t39ZlKuudFQ6F+a3qGDIaeyqDZ6WKpvbZERCSQOvtl2Q1WvHT6l2VSLna66slAHDrH+Hr+Wy8+95XsBLbCkk34FmhNpH9TVnQZxqK8aJ0KphHvtqUDVrrH0vDlPQ4NqRQSLIFMsSIWGpYbOrJnEwyppYe5ZmLfhjhoiND/rycDx5UcREC+quRiucDndE9YbTMs01SVSlHch9atffPd23brt/KkCqsfLaTHvgUiygxKa5uPtKUriiIDGKvzAuP8Cd2DodBI3xFoG89ha6Kpil7ulnqYW2KVQ+QLidgO6dVUyuhQN6qdVUdz7QSnDNBpbrdZxauWQBI7ZZokwE4BGtxv97PikgY0vkDPMVZDB8KXgx+Yt+WWZE6in4R1Dx1lPAOXhOBxN/mfJrt9TGb/Jpl1yp4rmzTq8qbZ8qb62ccHWPFyM9yUmTFyJxvjMCm938J7T8hrmpeXTyaPOPoLVYPK2Nhl1gcHu5LiRkCsd8fxzPwWpGj5OWYvGm+5sJF2rddCD/38a5eN51YvUF0BEi/5LMix/yjhk9xDuvr+68lUwAv9BTHX+gAeJs49gsw96qFpZmlw9R/ec380zE17a6Z74tS9cQMV704Jj/ShmuArYz6fRm95eIElyys3Ut0zapj902j+z77k4T1kZgAK8nZDuS9A3Uabayv5VKBtZOFGB+N5SNLjSc38pDD4X6/FWFKh+WT5fS5f6be62CDDd5J5eMF/t/d6EKblNJwafcvzBxkPp+ZNgn+U7RTdXfsbwK9zwiKVXwicbMYu0ZIOHnBdLiUW7ar2irBY6RvL/TI3QVIUmWD/L2QmwyigHFH8q3vSppnbPzhIzgTVgbb04TVv8PCvKFKCm4/fsKGDBfQtFI36UOBFu/GJbed97KgvoK/3gKKMOXaAMwF0gjzl9Ve41+gA98I1j2deesGU5QmyfZzy79t4/RBO9c+7OQlbAgb3qFL5yCfot2hKqG5l+F7Kg0iPQre+rnUMZrARhkNwY4au9E29s+ZRQlqR/kHmoKEfSVpy8bZjp7n4WJCv+HNq8FXCDp8vm20lC2f2/RVZxkDYp36Ernyj0jQDd2b6KXNe+SfuM935Wxwlonm/3XWuZhkxYegg9pd5YlOB42m9q/li7FOWzbAIS0pIbDyQ+tZkaAui+w5bUsEBtphkD11NTdySv65Fm6ztDjiduVuFMvaMUCvcqE6DBQ+3obPIQ3MxDNNIy0mCRc4HLHYTjVcgVlOxrp9EBFwRHsc4P+ufaqWPhF+K9bjbmpQB7obj/2Xqd4ykdAuq6uViM00D4gJZ9HdWOqy1Eh202tzlu7RDqf2hWqkDGZ++CMz83UzSe70GhZ04W9hvZtrl20s2vEeQ9tTPvPTGNKFzW8F1vIIDSWTKlsrfz8IVGdB34Ba4tW3YKP0yp7BEfdGzLU97TKmusIqxezVMT26XBpSkFvfHVfWzEXWN/TZGquujs31eveU/OFBhmzzrfkZXrHnZtXE12tfsLq2bi01hyfaE9Pntegf4VS3gBuKzZKbJ5cJMv3gfu5fDCvpFhyP0msnXw7WuXj1DmYlbb5pDHiGySRzUpOU7T9ee5YxCM6AN7pSFu64x2lD55vJiuDwAvkWh+D8dlR7cMOGbxweqtOE12R+8who6KEjC094e4S5RR+5N4jQqf12PA4466Gxt+WEu+F/eM3+64v86Ye8vLeAZUXq5cF4qZM1OZTUly79oevWFP1kzN+IS/kCkzlHGD3KT4DToe41TlA3+ZFX/SBVYls291rrSdFJyv4lXuJQkXY2wex1/Sm19w1ZhrN4m3t0gvP02qAiZrlQGvpXrBNowZzvYRYSs3vxWEn2oMdK99x0X7VkKMmUCMf4qnznZEBy6dHkz1Ag3dy/4LGu2h9aRIhRPvV9d7awPFbDfcf8OwN54DIAwi154Jr7mWwLAw5lQm1fx7qagC3H3BpfOxI+LPy7+++JwS5fOEbCSWU5WMck5Ifvbv2p609wnyHJXmKj2MGLaP2BMEGyGQmbSIUnyMzjFGdesPbTQxvpZTtMcx9uUMSJBpOY4zfdLG4gtd1tibLgRQtVJ/2JVV2xY/TidO9P/N0baaneQJa+MC8EqG4Sg+i/7/PL7FS9zSSdQjEn3IMMdDg6R75aDeaN2C297XPDSSiva79Jpo+60CcGBqF/21cWm+ZbBzLJ8puYex809bpgy5SBBpSrNQ6O5hz26DkeCGAbXVbb1Y6fqUim74yaVz1yNGoMgWQLlYal3xITbXaa6tKVMKkYPZNKk0a+jmxTRk3SIcptVRp35u16GaIrssCcWX25ljQcyGkFZEnRbvv5u+ykgLz2Yi2bmyvlS3zSmN8be5Zj7HVIYExsIoD51t/cV3Mb0J2IyErdLxQDJMJiZixi2RYLYrP7hzyvDPjTPRLWb+8N0GhQj8kKYZEnOlgCoXhM+PMsAiMQrzvsta6808yhepfJwGvg22Msqeg8DIkXr+PaivOJro/s6A97dAUoFBBg37iDsDSlJ+7rtmKP8XnVFeoJAzjeo98YwwbDjSs8x9S35mEk0gp8Q3Tgqrft5dEG6uoqBRJiRPMjhA8egKI1LiQKfMUo4W1zhyAjNCVFG2pQ4384/Uzq4PiBu4mVx5LCihG7bmFvL3dM7ay7Y+6FXsY2BrhpRUYTUIWO0HsXw5kEfwkw9WL3w6x7FRqvKxxu86WSBgNM3UuGj5FYr1LciEn76jn7gQu3T/vlawTUHO4tI8hnw8SyTu1EBA6wj79LhJWNoZqu9CyxNFHkjg3mIahdyYUIx6sDM7aR25nPMs1CC6bOFIUq2tC4WY89Oyo5Sj25wD2AYWmaDQyPqIcxgDky/R40CScIbmLnIsoEUTBO15gNbdACJ4RUf08fHxf8tiy817CaKkLIiyGxRjfAC8/7iZW3HwcVOoGoelVy7Sf73fcalf9tn6HJogi+xdeWuD9uSbbLnDG2KLbdJeX2j5tHdazez7pNlrND0/4Kj5Dl/2fPJ+YnJtsufdRT8B33KYHLJn4kfIhBv/SE8uR4fYLdxBPYBNn8wPy77r1/WhyTo3jgp59HgwmDHcZIc3ohOQI1OAd/XuCgCyU6se3URbwiq7xhqwdMG7yehas4z9C0TyADBm6dR5LSeKtxLlnIiz5e2xvNvtdw73ynpwnkv65KjfDOXLrVKSQtlJSeFPNC99zIruZroRTj/8iXApXPdgiOtP6wr5P14+g6fx+F5ulcTglUjsK9BGMW4AzDbffVd3XldmF9d1lbSHyoxS8CI3EpITtKpYJu6xrYqrDfUV9KtEIzcFkuP+fVNBmqruXFkPaTF4OG+jR9kcisi7LaBgzHQxT3Nzf36noxDw38+ujqZBmsTW8TC6kXXSoK9y750z04X0Unf9SU2VDR6W5sRJHXqwP3+gAiIQB7VhGL2xtnwZNH436JuUO6DgXlRQSi8vd3fqgUy3NOdoA+4SomBxqf/brry2CaI3yzJIcqsesI3tWT0mWffkQxQH1nfgWqVDHtJEQGl1cd7oYS9PVXC0I4w/wC/Mrcy3t2ESCOMz5LtRHQX2GqiPgix6vzNfhuqx6Z9wACkPdzST/FkkzVK7B0Ejgho8JbOqjI9e45BgeSxorPSWalY8dpDiunlSEgJguAPgIj1AYjPFpJ2S5+BSlrV5WehpZ2GB7vbHBJEMGjpHlCgudH2aLwb32+zp1F5CN1j00H7jWUhTY25GyNn/V/ytcg2ZR15b2yfGxQLAqyfAigVKUhOKDEs1nuDT7UX1skqS4DaHdFogUeKOqfdyK1D/jtJCTWVDlHmYi9FiQi5CdzV0kYfSaXE1CgK6HAuqsqtLYxhxOBUK86W7S4fIUvraM2m370HodsYGHF0NSly7FoeU7bNczLdrsTKB+ZexxF0mkbABvKlzpkMCcN1q7j1TqKA2W9oReJI1cWuG5vPqxLmixKDuqSng+rmpz+nVgjAeGaLQfb7DmkkN2b7of+T8RZQ6IaenR7tkfBocVVYfs0ZbtUj8XtiXRObbuYda61+oLuhrw002cRUuT+tyuaq8b8NShP8hLBJU/rj3VSK7rE2z8UnUzxb69aGAN4mWpC35LzXigEkTgw0KKvWpJJc/daAkt+8GpuRjfB4QhZWVWoM5Bk5XXxVdbYtIqLzzXtJme2uAhigrsztdmga3a2NSdIFLtYe2Zhpa/23FrWt2uAeiQZNc4MBfvZ+7w8N1kR+xOKLOQvuFgQQJ7tGBALEIgHViji1z+jMUPUHvXSO8ejroZZJcOFmBIH0D8SISTTTymw49gaF5M2MyzSdkcSlfbeN/Det7lCXer9rxtdR7/EpdPsr+G1pMieGXzcnfpP1fl0qoOPjsv/nl/VHEABZOZD5IQhrxuuR9OPt+Y+EHwk/En4k/Ej4kfAj4X8t4TkkAfD2O48LZDxk/s1puxVvznlZ6Ob13n4e8D/9wHBxaM90Q6vYkFCQSqgZHnummcWFgN6UChvqlRBNopKdchpXI+zD6ek9Vsxd0AzJJy+w1TgV7sn8OvOrslcjmlez+5KnjOYny3nC+cH2ckz9XJp62hL3egJjpzyBDByreyKJurIMrfsoZXjI+4rGKEEB4a7Qu2RLnftFBfLu4HJompIc/5mLwDukJMku2qS9i9EDolaFKZtNKM3J7VZJhnp6N81cjdvVKWYcwOXmUkPcDPc0w5Szi7bn2/VaQmsxfFusDOKmpwd2MsoJhNDmxybjQqVDTxCHe1ctUAzPh+2P0gKKx9dVkn0gg/sZawPM9HQP1C7EjqYrhIqfZhvHP9NrQTl3zsY7w5qW6WD/zSeaXAsRgIffTpYcA1QauSzNXYjvnA/zuivkpOid2+bSOXsMIN+uM8zm6eH2nPIWvBG8MUU9O5z5KN8pCYlt6uVk2dAYuhfeJU64+bnTqzx034w08Bzggslm7YFpELt+4YMb3Tc0pmR6XGMYw3afEkVQgTGK8QEFn3yjIkfVXe1Es7/aywkLh9QIowNk5nfcDYduhSpWXOoyJ/bijUuFetPfEmpvrRGtNwLfR7968bBjZ4rFZZ+JPRk//jMCdmU2RjLYiDHL8DGwEdLu9yblyepLwq/rW8sbj8Ls2jMsVb2Oidt9GlKskcKYInpWwtQWgtqLTRLIkqd+QykqsxARqr7Y3gBOvyr+ZwO7C+R9yx9U60MlroTuOD2tywa6XZl6fmFvq2/a3DfDZ4t86OzXUyCP+M56nGa+oQjJn/QMmqCcKy2MEKJVmdIayYixEvFFc0V6Qk1T3+TxfH/10eJLbVxugXxqn0TEBBIzv9DjwN6DHnmyhAT2CzQgFh3hL/8h4smmXXJ1jgo83Pprq7Jw9V2sRBpE51aRb4xiBeonvOOqfth+KsChNjS7AQFFTbZE6tymSjN9LoXQKGXeXJfdwN227PsAj81QxEkiByWJsU2lCM5IycBLhslPjSPHnkd4hFuhxA9zDUxhRkV8M9e8o/jbJ7eiLkODnhxtwqNMn7LkaQNHooXcZsQNCnIcjWJYRU6oTyS9keEuymcFwoYA2WdTJdMjvSDS4eEJlHmDIkKo0DvRC3Pp7KLNNbdvplUNpkzh/denjClP83I4MqEazzM9SMS9adUYERO3z+ACK9O7HWY+IyY2BsfxykW21aEhZEeG8AZkrkESMfPZL6PVKCIi/1Ts9hEKFlvCrQzlVfgwpJi1svoe+Shde94Vj5RZT7pjhCFs5W6ItynkDEoysF/n91YxVU6/dKVQzmYZQO12zAV0BJ/s3Lyna3IoRB+qSrG2bnRrs0FLyRyueK5zP8gY2HQrIiBWeOH3ca0mNZZyj5dVKmk9SAefPhRoEliy2Vau+alU/3O5pnh8xBqxioiM9Nr0lVzzeFSz3ucEif5LoHFDvtAaJfjGTDo0MsPgjCVU8szsp7cNy9NG6WN17VNYIa1z8AJ8StbdxhX0oxmrdE++v8ixXF88BniiErWScv8x8gueFe8IjCl2xexApVF6F/C3n0bFC1CAjDCe6jsXmMojLGVnbpAZu2mOPkW7h2q6s8MuBOc/dSNCZXNDWl0fCh/R+mymOZFfBJdpMpgJCuo8OUPzGXXv2Rs3+zMT+KcKe9nVMLH3wAEVSeU7pkH4/didaAnMNFZGx8GNpZp0vC3jZ5Qddk6h/BEdUg5wX9d4RQo53kMfAzNBnPR6OKY2sKERfT+sc55VLVJ+rs3alMs7fAB+y371yHDr86JafXnCKzUDjfC5273BkWlF9dqUJOd1GF/2Zrnei2vEcoYNZpmtU/Q3ZWRCq9QvMELDl+2OgKOCxoNoydeMS1O2po3atHWNd84TmXGNnVWO7eAuOZ+G0pqiZN10l+8PX0o3OJdQUtMUGpDfRr+HBPXuOi/YWFL3fG2zW47DlLmKPxjq0jztRjW1s0KuyxY8ti9todFQrug6Gq+A93Vp0U/VlYqhMyjXIunsYB5xPA505CjOm4lYCPATqZcOU71XX942PkJ58stp+MMHUrHqFtKUFs+iU93dbzN5EAbDVTEeaKOwynGYRm0A/hCF8TvtonAU0CKk3O+r/JNq4xqJUroglN+vupeytQq3SWutbEOLfPjTqRt9/TvVV4/y4mq8rcgqh6/0MhO8CN2bP4kXIPwe2voDejZ4oSKcMYLpa5Q5yNdZllJWzwZfP7RIkyHe7/K8oFvm2Nu/vwMKSkl7HAVJyYyQb+vYBFWFPqKosSZjmH3t/cqJ/ZGMf3SpmZ46bZZPdLOUYWrib5ZS1+WnhAV/XX0yUFK9tHXH16GXj45bbEiDbtoBBCCZVqFjnxdEXn8ahWdVbgy3YPAc5MfKZzXh6kdt9tyTcP4I6iYTkZuOnrv/qRRiTE0u5+2TdM+23L/Cnu4/0dAR0p0yOZxJJlrQTl3H/7ZM9wpHfyl2smXUJrmr24YktbmJkpj+XQIvwvkOeFT0Hv/acIwUcm3cglhs9GeVpoQa3oq1kLLESMpvbfLZqxn7wL2Z076AOp5PW7fEwR+gzQDpybjAhvll5YYmw5lGOU4pqtd00/kft+ti6kEeX5nidN4ZRlW7nItNQrb2Yy1U3VPMBR/aOjUyj8HEZH5ziJL6s76DX+BRyKn9ViZl4273nlYFMRjNrcFjZ8tiGG3XdZu+R3wTVEpwTvipM5hQO7kvhnFM0tJ/DNo1OYDwEdacGHtpq6uMadPSOJxqzB8n96expqk2WAumFefS0JNGI8lXj2ezeg+Xwp8o1uotYMA936iQBOudOH5ljqkZNMwh2UiPGfsdzyVGPrPNYtoVzmsSolYRa3FUq2LX/VbZ6JSW21pPzsZgJUaEsbkjJawr8nq/Ap/Lf/VPbtSmqDpvW6v13IWU8hkF4H5y+rJN8p9j+PmX+CrWTHtcigVcxedVpQyfSRlG77i80WC/MiVGEyVgwdvSFcGrVOs2QMInwKhI3IabiQEhtAWkRnRfAWuIzxOqckOyLR2Ksy1Npr7xO9WjeVSsIQO7YAAXZ0tuQQgrfGxmR7Q2Q4dPyPM2X5JKUC/3VYgRBV2xcbNYJ4ZbFD4l1bTJX5eTpa/ZZuTgLGfgDQUb7WcutvtV0K+yLcWdvDlqcz5jzvh403Rd05oO8S2matw9paCiJS+IJVF8cinC6hjANCG/oPUYUDVPtmsPfmbbXmVX2NFF0tBEBg5X3W/tT9D3nHAMoS/JwpMI5h/5qGbHMWsFMn1PLtBPUD7pMpDiRSCRixxmgZlg5Bpd5gJNmT2VPasLU5eTZ6Z6mt5kQTBy+Ny4xgRJmJkEz+LiUvhxcRPqX2o17ttnTHc3bTnORwX+UYAbcNTipSLC14yklHorEOu1MvoBxE0SKeSUASafZSU6/BXUpASED0theQHN8VrDgM8Spnei3MD0TJObXnL4vFLbikI0vCZ7x59uBB/q2KdMqRDBVwhwzTnp1aO/7PxLC0LFBr3MOl8CoKHIbezAAoC3TAhIL0ppiYbTxEJPC+cYPLa4FKfZrhnRyn4Pd8Dx0jteMek4JuekRtq00bVqBD7DP8xVit9xpLoFQlIpKSuernDpXKd7fYoGnn8zlBMNefUXTqX0V87XGM36IoMkcZoJTcNsgbZbvr3jgYv1zpHbGEgVQVcej+idyDSOVJsTZ9fqHM4xWVFDbmROD9Y6lx1VP8XJIR3rXhhn3UJZYasuMUW260YjIHrf/PzhCnOi8zCqahR+NMBECk/oo2ap9V7sTaXIlxT9WvmMnvuPyEBjT266qAiBHLXnbcM9pHjSQaCmztx/1xAenp/W9LPp5Ln1mrGQ6ySOD89MMJ8FcdTicTP/M82ETWxKJze96Qn98T9vIQxny+MqdSyGgB+weETWzJDh2D+/gP/GTLzfb6Zcqfd90pJI35S6BcrC/nkh2wkfRtGf5fNYiSjprxWYnKlVepeG+pvtJ+j5PpDb6hclKXGJjtUxUw4rpl9QjEdh8y3Y8VXntMU813L0AE52IC42W6mLAtqeC6GmenqZsr/Wa2IVSseAXQygJQlz4R+4P1a8bIa6dPLNShpv5KKX9+sftofDprQxLBvuVY6ZnAuocl6ud0KolfdRn1Ammrs/N4urT8rAX1i159CkfcKVZSe6oC6wigQkv6HV3uxB+3VGkzYXhWC1RlL7IgX9UOYyvRMtAu/5Z8e+/kJ76hgodrYw4X7eOJK79dPv15p9pXvKoPf2M0+9S0ULBzG9b1L/N4a/9/Ro1u9vW/X0DLrFT3cF6uLlXHXo+x//B1BLAwQUAAIACAAYV2FNO30nsUwAAABqAAAAGwAAAHVuaXZlcnNhbC91bml2ZXJzYWwucG5nLnhtbLOxr8jNUShLLSrOzM+zVTLUM1Cyt+PlsikoSi3LTC1XqACKAQUhQEmh0lbJxAjBLc9MKcmwVbIws0CIZaRmpmeU2CqZmSL06QONBABQSwECAAAUAAIACAAZWlJNNmFYAkcDAADhCQAAFAAAAAAAAAABAAAAAAAAAAAAdW5pdmVyc2FsL3BsYXllci54bWxQSwECAAAUAAIACAAXV2FNRYGYuDgFAADxEwAAHQAAAAAAAAABAAAAAAB5AwAAdW5pdmVyc2FsL2NvbW1vbl9tZXNzYWdlcy5sbmdQSwECAAAUAAIACAAXV2FNFR5gG6MAAAB/AQAALgAAAAAAAAABAAAAAADsCAAAdW5pdmVyc2FsL3BsYXliYWNrX2FuZF9uYXZpZ2F0aW9uX3NldHRpbmdzLnhtbFBLAQIAABQAAgAIABdXYU1c5VrgFAUAAGwbAAAnAAAAAAAAAAEAAAAAANsJAAB1bml2ZXJzYWwvZmxhc2hfcHVibGlzaGluZ19zZXR0aW5ncy54bWxQSwECAAAUAAIACAAXV2FNoVYqCGIDAACoDAAAIQAAAAAAAAABAAAAAAA0DwAAdW5pdmVyc2FsL2ZsYXNoX3NraW5fc2V0dGluZ3MueG1sUEsBAgAAFAACAAgAF1dhTcYQXW0NBQAA9hoAACYAAAAAAAAAAQAAAAAA1RIAAHVuaXZlcnNhbC9odG1sX3B1Ymxpc2hpbmdfc2V0dGluZ3MueG1sUEsBAgAAFAACAAgAF1dhTdjJx3mZAQAAWgYAAB8AAAAAAAAAAQAAAAAAJhgAAHVuaXZlcnNhbC9odG1sX3NraW5fc2V0dGluZ3MuanNQSwECAAAUAAIACAAYV2FN2r0bkfwrAAAERwAAFwAAAAAAAAAAAAAAAAD8GQAAdW5pdmVyc2FsL3VuaXZlcnNhbC5wbmdQSwECAAAUAAIACAAYV2FNO30nsUwAAABqAAAAGwAAAAAAAAABAAAAAAAtRgAAdW5pdmVyc2FsL3VuaXZlcnNhbC5wbmcueG1sUEsFBgAAAAAJAAkAvAIAALJGAAAAAA=="/>
  <p:tag name="ISPRING_CURRENT_PLAYER_ID" val="universal"/>
  <p:tag name="ISPRING_FIRST_PUBLISH" val="1"/>
  <p:tag name="ISPRING_UUID" val="{802210EE-542B-47F7-B805-77EA178733FF}"/>
  <p:tag name="ISPRING_RESOURCE_FOLDER" val="F:\Drive C Vaio\html\courses\voice-overs\Management By Objectives\Split-Files-PPT\Management-by-Objectives-Demo\"/>
  <p:tag name="ISPRING_PRESENTATION_PATH" val="F:\Drive C Vaio\html\courses\voice-overs\Management By Objectives\Split-Files-PPT\Management-by-Objectives-Demo.pptx"/>
  <p:tag name="ISPRING_PROJECT_VERSION" val="9"/>
  <p:tag name="ISPRING_PROJECT_FOLDER_UPDATED" val="1"/>
  <p:tag name="ISPRING_SCREEN_RECS_UPDATED" val="F:\Drive C Vaio\html\courses\voice-overs\Management By Objectives\Split-Files-PPT\Management-by-Objectives-Demo\"/>
  <p:tag name="ISPRING_PRESENTER_PHOTO_0"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0" val="S2VsbHkgTWFydGlu|Q291cnNlIE5hcnJhdG9y||aHR0cHM6Ly9tYW5hZ2VtZW50c3R1ZHlndWlkZS5jb20vcG9ydGFsL2NvdXJzZXM=|ezE0QTU2MjQ4LUM5N0EtNDlEMy04QzNELUM3N0E0OTMxQTVCQX0=||SVNQUklOR19QUkVTRU5URVJfUEhPVE9fMA==|MA==|||"/>
  <p:tag name="FLASHSPRING_PRESENTATION_REFERENCES" val=""/>
  <p:tag name="ISPRING_ULTRA_SCORM_COURCE_TITLE" val="Management-by-Objectives-Demo"/>
  <p:tag name="ISPRING_SCORM_ENDPOINT" val="&lt;endpoint&gt;&lt;enable&gt;0&lt;/enable&gt;&lt;lrs&gt;http://&lt;/lrs&gt;&lt;auth&gt;0&lt;/auth&gt;&lt;login&gt;&lt;/login&gt;&lt;password&gt;&lt;/password&gt;&lt;key&gt;&lt;/key&gt;&lt;name&gt;&lt;/name&gt;&lt;email&gt;&lt;/email&gt;&lt;/endpoint&gt;&#10;"/>
  <p:tag name="ISPRINGCLOUDFOLDERID" val="0"/>
  <p:tag name="ISPRING_OUTPUT_FOLDER" val="[[&quot;$l\uFFFD2{DF9C20C0-FDD1-4CD5-9D7C-163304BAF1E1}&quot;,&quot;F:\\Drive C Vaio\\html\\courses\\voice-overs\\Management By Objectives\\Split-Files-PPT&quot;],[&quot;\b\uFFFD\uFFFD^{6BFA3CB9-1541-4AD6-9F13-D250816C71AD}&quot;,&quot;C:\\Audio &amp; PPT\\Management by Objectives-PPT-and-Audio\\Completed - Management by Objectives&quot;]]"/>
  <p:tag name="ISPRING_PRESENTATION_TITLE" val="Management-by-Objectives-Demo"/>
  <p:tag name="ISPRING_SCORM_RATE_QUIZZES" val="0"/>
  <p:tag name="ISPRING_RESOURCE_PATHS_HASH_PRESENTER" val="a1a69422ad5a483d10c7e847e170a7d243f45856"/>
</p:tagLst>
</file>

<file path=ppt/tags/tag10.xml><?xml version="1.0" encoding="utf-8"?>
<p:tagLst xmlns:a="http://schemas.openxmlformats.org/drawingml/2006/main" xmlns:r="http://schemas.openxmlformats.org/officeDocument/2006/relationships" xmlns:p="http://schemas.openxmlformats.org/presentationml/2006/main">
  <p:tag name="GENSWF_SLIDE_TITLE" val="What is meant by Management by Objectives - 2/4"/>
  <p:tag name="GENSWF_ADVANCE_TIME" val="11.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Need for Management by Objectives (MBO) - 1/5"/>
  <p:tag name="GENSWF_ADVANCE_TIME" val="33.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Classification of Objectives"/>
  <p:tag name="GENSWF_ADVANCE_TIME" val="24.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Tip"/>
  <p:tag name="GENSWF_ADVANCE_TIME" val="12.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Steps of the Process of MBO - 2/2"/>
  <p:tag name="GENSWF_ADVANCE_TIME" val="41.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4.000"/>
</p:tagLst>
</file>

<file path=ppt/tags/tag2.xml><?xml version="1.0" encoding="utf-8"?>
<p:tagLst xmlns:a="http://schemas.openxmlformats.org/drawingml/2006/main" xmlns:r="http://schemas.openxmlformats.org/officeDocument/2006/relationships" xmlns:p="http://schemas.openxmlformats.org/presentationml/2006/main">
  <p:tag name="GENSWF_SLIDE_TITLE" val="Introduction - Management by Objectives"/>
  <p:tag name="GENSWF_ADVANCE_TIME" val="27.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Introduction - 1/14"/>
  <p:tag name="ISPRING_SLIDE_INDENT_LEVEL" val="0"/>
  <p:tag name="ISPRING_CUSTOM_TIMING_USED" val="0"/>
  <p:tag name="GENSWF_ADVANCE_TIME" val="15.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 2/14"/>
  <p:tag name="GENSWF_ADVANCE_TIME" val="10.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4/14"/>
  <p:tag name="GENSWF_ADVANCE_TIME" val="15.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6/14"/>
  <p:tag name="GENSWF_ADVANCE_TIME" val="15.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Introduction - 8/14"/>
  <p:tag name="GENSWF_ADVANCE_TIME" val="15.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Introduction - 14/14"/>
  <p:tag name="GENSWF_ADVANCE_TIME" val="7.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Objectives"/>
  <p:tag name="GENSWF_ADVANCE_TIME" val="65.000"/>
  <p:tag name="ISPRING_SLIDE_INDENT_LEVEL" val="0"/>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705</Words>
  <Application>Microsoft Office PowerPoint</Application>
  <PresentationFormat>On-screen Show (4:3)</PresentationFormat>
  <Paragraphs>91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Calibri</vt:lpstr>
      <vt:lpstr>Footlight MT Light</vt:lpstr>
      <vt:lpstr>Mistral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Management-by-Objectives-Demo</dc:title>
  <dc:creator>Home</dc:creator>
  <cp:lastModifiedBy>Himanshu Juneja</cp:lastModifiedBy>
  <cp:revision>187</cp:revision>
  <dcterms:created xsi:type="dcterms:W3CDTF">2014-06-13T03:54:19Z</dcterms:created>
  <dcterms:modified xsi:type="dcterms:W3CDTF">2022-10-14T07:46:09Z</dcterms:modified>
</cp:coreProperties>
</file>