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434" r:id="rId4"/>
    <p:sldId id="435" r:id="rId5"/>
    <p:sldId id="436" r:id="rId6"/>
    <p:sldId id="437" r:id="rId7"/>
    <p:sldId id="445" r:id="rId8"/>
    <p:sldId id="450" r:id="rId9"/>
    <p:sldId id="453" r:id="rId10"/>
    <p:sldId id="524" r:id="rId11"/>
    <p:sldId id="548" r:id="rId12"/>
    <p:sldId id="582" r:id="rId13"/>
    <p:sldId id="275" r:id="rId14"/>
    <p:sldId id="607"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1C1"/>
    <a:srgbClr val="909FD0"/>
    <a:srgbClr val="98A1C8"/>
    <a:srgbClr val="FF8F8F"/>
    <a:srgbClr val="FFFFFF"/>
    <a:srgbClr val="FF97FF"/>
    <a:srgbClr val="FFA7A9"/>
    <a:srgbClr val="FF7C80"/>
    <a:srgbClr val="D789CC"/>
    <a:srgbClr val="DB9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14" autoAdjust="0"/>
    <p:restoredTop sz="94660"/>
  </p:normalViewPr>
  <p:slideViewPr>
    <p:cSldViewPr>
      <p:cViewPr varScale="1">
        <p:scale>
          <a:sx n="82" d="100"/>
          <a:sy n="82" d="100"/>
        </p:scale>
        <p:origin x="869"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02EE-0E9E-4ECA-B301-10E08E5789CE}" type="datetimeFigureOut">
              <a:rPr lang="en-US" smtClean="0"/>
              <a:pPr/>
              <a:t>10/12/2022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95DCCE-7F29-4B1C-B9BA-524EDCC1AF4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14</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D21272B-6B6A-40AC-A641-9D72B1077B90}" type="datetimeFigureOut">
              <a:rPr lang="en-IN" smtClean="0"/>
              <a:pPr/>
              <a:t>12-10-2022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78E23B-C136-4A05-A947-3673FDA4239E}"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D21272B-6B6A-40AC-A641-9D72B1077B90}" type="datetimeFigureOut">
              <a:rPr lang="en-IN" smtClean="0"/>
              <a:pPr/>
              <a:t>12-10-2022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78E23B-C136-4A05-A947-3673FDA4239E}"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D21272B-6B6A-40AC-A641-9D72B1077B90}" type="datetimeFigureOut">
              <a:rPr lang="en-IN" smtClean="0"/>
              <a:pPr/>
              <a:t>12-10-2022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78E23B-C136-4A05-A947-3673FDA4239E}"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D21272B-6B6A-40AC-A641-9D72B1077B90}" type="datetimeFigureOut">
              <a:rPr lang="en-IN" smtClean="0"/>
              <a:pPr/>
              <a:t>12-10-2022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78E23B-C136-4A05-A947-3673FDA4239E}"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1272B-6B6A-40AC-A641-9D72B1077B90}" type="datetimeFigureOut">
              <a:rPr lang="en-IN" smtClean="0"/>
              <a:pPr/>
              <a:t>12-10-2022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78E23B-C136-4A05-A947-3673FDA4239E}"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D21272B-6B6A-40AC-A641-9D72B1077B90}" type="datetimeFigureOut">
              <a:rPr lang="en-IN" smtClean="0"/>
              <a:pPr/>
              <a:t>12-10-2022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F78E23B-C136-4A05-A947-3673FDA4239E}"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D21272B-6B6A-40AC-A641-9D72B1077B90}" type="datetimeFigureOut">
              <a:rPr lang="en-IN" smtClean="0"/>
              <a:pPr/>
              <a:t>12-10-2022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CF78E23B-C136-4A05-A947-3673FDA4239E}"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D21272B-6B6A-40AC-A641-9D72B1077B90}" type="datetimeFigureOut">
              <a:rPr lang="en-IN" smtClean="0"/>
              <a:pPr/>
              <a:t>12-10-2022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CF78E23B-C136-4A05-A947-3673FDA4239E}"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1272B-6B6A-40AC-A641-9D72B1077B90}" type="datetimeFigureOut">
              <a:rPr lang="en-IN" smtClean="0"/>
              <a:pPr/>
              <a:t>12-10-2022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CF78E23B-C136-4A05-A947-3673FDA4239E}"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1272B-6B6A-40AC-A641-9D72B1077B90}" type="datetimeFigureOut">
              <a:rPr lang="en-IN" smtClean="0"/>
              <a:pPr/>
              <a:t>12-10-2022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F78E23B-C136-4A05-A947-3673FDA4239E}"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1272B-6B6A-40AC-A641-9D72B1077B90}" type="datetimeFigureOut">
              <a:rPr lang="en-IN" smtClean="0"/>
              <a:pPr/>
              <a:t>12-10-2022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F78E23B-C136-4A05-A947-3673FDA4239E}"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1272B-6B6A-40AC-A641-9D72B1077B90}" type="datetimeFigureOut">
              <a:rPr lang="en-IN" smtClean="0"/>
              <a:pPr/>
              <a:t>12-10-2022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8E23B-C136-4A05-A947-3673FDA4239E}"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1.jpeg"/><Relationship Id="rId5" Type="http://schemas.openxmlformats.org/officeDocument/2006/relationships/slide" Target="slide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3.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7385"/>
            <a:ext cx="9215999" cy="69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87824" y="0"/>
            <a:ext cx="3168352" cy="68580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27384"/>
            <a:ext cx="9216000" cy="1440000"/>
          </a:xfrm>
          <a:prstGeom prst="rect">
            <a:avLst/>
          </a:prstGeom>
          <a:solidFill>
            <a:srgbClr val="FF6699">
              <a:alpha val="64706"/>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effectLst>
                  <a:outerShdw blurRad="38100" dist="38100" dir="2700000" algn="tl">
                    <a:srgbClr val="000000">
                      <a:alpha val="43137"/>
                    </a:srgbClr>
                  </a:outerShdw>
                </a:effectLst>
                <a:latin typeface="Comic Sans MS" pitchFamily="66" charset="0"/>
              </a:rPr>
              <a:t>Advanced  Emotional  Intelligence</a:t>
            </a:r>
            <a:endParaRPr lang="en-IN" sz="4400" dirty="0">
              <a:solidFill>
                <a:schemeClr val="bg1">
                  <a:lumMod val="95000"/>
                </a:schemeClr>
              </a:solidFill>
              <a:effectLst>
                <a:outerShdw blurRad="38100" dist="38100" dir="2700000" algn="tl">
                  <a:srgbClr val="000000">
                    <a:alpha val="43137"/>
                  </a:srgbClr>
                </a:outerShdw>
              </a:effectLst>
              <a:latin typeface="Comic Sans MS" pitchFamily="66" charset="0"/>
            </a:endParaRPr>
          </a:p>
        </p:txBody>
      </p:sp>
      <p:sp>
        <p:nvSpPr>
          <p:cNvPr id="13" name="Rectangle 12"/>
          <p:cNvSpPr/>
          <p:nvPr/>
        </p:nvSpPr>
        <p:spPr>
          <a:xfrm>
            <a:off x="0" y="5445384"/>
            <a:ext cx="9216000" cy="1440000"/>
          </a:xfrm>
          <a:prstGeom prst="rect">
            <a:avLst/>
          </a:prstGeom>
          <a:solidFill>
            <a:schemeClr val="accent6">
              <a:lumMod val="75000"/>
              <a:alpha val="6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lumMod val="95000"/>
                  </a:schemeClr>
                </a:solidFill>
                <a:effectLst>
                  <a:outerShdw blurRad="38100" dist="38100" dir="2700000" algn="tl">
                    <a:srgbClr val="000000">
                      <a:alpha val="43137"/>
                    </a:srgbClr>
                  </a:outerShdw>
                </a:effectLst>
                <a:latin typeface="Comic Sans MS" pitchFamily="66" charset="0"/>
              </a:rPr>
              <a:t>and  Personal Skills</a:t>
            </a:r>
            <a:endParaRPr lang="en-IN" sz="4400" dirty="0">
              <a:solidFill>
                <a:schemeClr val="bg1">
                  <a:lumMod val="95000"/>
                </a:schemeClr>
              </a:solidFill>
              <a:effectLst>
                <a:outerShdw blurRad="38100" dist="38100" dir="2700000" algn="tl">
                  <a:srgbClr val="000000">
                    <a:alpha val="43137"/>
                  </a:srgbClr>
                </a:outerShdw>
              </a:effectLst>
              <a:latin typeface="Comic Sans MS" pitchFamily="66" charset="0"/>
            </a:endParaRPr>
          </a:p>
        </p:txBody>
      </p:sp>
      <p:pic>
        <p:nvPicPr>
          <p:cNvPr id="14" name="Picture 13" descr="7972790_xl.jpg"/>
          <p:cNvPicPr>
            <a:picLocks noChangeAspect="1"/>
          </p:cNvPicPr>
          <p:nvPr/>
        </p:nvPicPr>
        <p:blipFill>
          <a:blip r:embed="rId4" cstate="email"/>
          <a:srcRect/>
          <a:stretch>
            <a:fillRect/>
          </a:stretch>
        </p:blipFill>
        <p:spPr>
          <a:xfrm>
            <a:off x="2987824" y="1844824"/>
            <a:ext cx="3168352" cy="3168352"/>
          </a:xfrm>
          <a:prstGeom prst="ellipse">
            <a:avLst/>
          </a:prstGeom>
        </p:spPr>
      </p:pic>
      <p:sp>
        <p:nvSpPr>
          <p:cNvPr id="6" name="Donut 5"/>
          <p:cNvSpPr>
            <a:spLocks noChangeAspect="1"/>
          </p:cNvSpPr>
          <p:nvPr/>
        </p:nvSpPr>
        <p:spPr>
          <a:xfrm>
            <a:off x="2680955" y="1569318"/>
            <a:ext cx="3784948" cy="3784948"/>
          </a:xfrm>
          <a:prstGeom prst="donut">
            <a:avLst>
              <a:gd name="adj" fmla="val 7813"/>
            </a:avLst>
          </a:prstGeom>
          <a:solidFill>
            <a:srgbClr val="C20A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Donut 1"/>
          <p:cNvSpPr/>
          <p:nvPr/>
        </p:nvSpPr>
        <p:spPr>
          <a:xfrm>
            <a:off x="2668429" y="1556792"/>
            <a:ext cx="3810000" cy="3810000"/>
          </a:xfrm>
          <a:custGeom>
            <a:avLst/>
            <a:gdLst/>
            <a:ahLst/>
            <a:cxnLst/>
            <a:rect l="l" t="t" r="r" b="b"/>
            <a:pathLst>
              <a:path w="4767942" h="4767942">
                <a:moveTo>
                  <a:pt x="2701915" y="4406522"/>
                </a:moveTo>
                <a:cubicBezTo>
                  <a:pt x="2610773" y="4423345"/>
                  <a:pt x="2517228" y="4431561"/>
                  <a:pt x="2422071" y="4431720"/>
                </a:cubicBezTo>
                <a:lnTo>
                  <a:pt x="2422071" y="4668047"/>
                </a:lnTo>
                <a:cubicBezTo>
                  <a:pt x="2531216" y="4667875"/>
                  <a:pt x="2638476" y="4658446"/>
                  <a:pt x="2742917" y="4639059"/>
                </a:cubicBezTo>
                <a:close/>
                <a:moveTo>
                  <a:pt x="2066028" y="4406522"/>
                </a:moveTo>
                <a:lnTo>
                  <a:pt x="2025026" y="4639059"/>
                </a:lnTo>
                <a:cubicBezTo>
                  <a:pt x="2129467" y="4658446"/>
                  <a:pt x="2236727" y="4667875"/>
                  <a:pt x="2345871" y="4668047"/>
                </a:cubicBezTo>
                <a:lnTo>
                  <a:pt x="2345871" y="4431720"/>
                </a:lnTo>
                <a:cubicBezTo>
                  <a:pt x="2250714" y="4431561"/>
                  <a:pt x="2157170" y="4423345"/>
                  <a:pt x="2066028" y="4406522"/>
                </a:cubicBezTo>
                <a:close/>
                <a:moveTo>
                  <a:pt x="3048569" y="4321333"/>
                </a:moveTo>
                <a:cubicBezTo>
                  <a:pt x="2961187" y="4353465"/>
                  <a:pt x="2870435" y="4377834"/>
                  <a:pt x="2777263" y="4395022"/>
                </a:cubicBezTo>
                <a:lnTo>
                  <a:pt x="2818265" y="4627559"/>
                </a:lnTo>
                <a:cubicBezTo>
                  <a:pt x="2925184" y="4608196"/>
                  <a:pt x="3029238" y="4580248"/>
                  <a:pt x="3129322" y="4543200"/>
                </a:cubicBezTo>
                <a:close/>
                <a:moveTo>
                  <a:pt x="1719374" y="4321333"/>
                </a:moveTo>
                <a:lnTo>
                  <a:pt x="1638621" y="4543200"/>
                </a:lnTo>
                <a:cubicBezTo>
                  <a:pt x="1738705" y="4580248"/>
                  <a:pt x="1842759" y="4608197"/>
                  <a:pt x="1949678" y="4627559"/>
                </a:cubicBezTo>
                <a:lnTo>
                  <a:pt x="1990681" y="4395022"/>
                </a:lnTo>
                <a:cubicBezTo>
                  <a:pt x="1897508" y="4377834"/>
                  <a:pt x="1806756" y="4353465"/>
                  <a:pt x="1719374" y="4321333"/>
                </a:cubicBezTo>
                <a:close/>
                <a:moveTo>
                  <a:pt x="3375449" y="4177462"/>
                </a:moveTo>
                <a:cubicBezTo>
                  <a:pt x="3294102" y="4223384"/>
                  <a:pt x="3208972" y="4263231"/>
                  <a:pt x="3120126" y="4295142"/>
                </a:cubicBezTo>
                <a:lnTo>
                  <a:pt x="3200880" y="4517010"/>
                </a:lnTo>
                <a:cubicBezTo>
                  <a:pt x="3302832" y="4480617"/>
                  <a:pt x="3400440" y="4434922"/>
                  <a:pt x="3493522" y="4381970"/>
                </a:cubicBezTo>
                <a:close/>
                <a:moveTo>
                  <a:pt x="1392494" y="4177462"/>
                </a:moveTo>
                <a:lnTo>
                  <a:pt x="1274421" y="4381970"/>
                </a:lnTo>
                <a:cubicBezTo>
                  <a:pt x="1367503" y="4434923"/>
                  <a:pt x="1465111" y="4480617"/>
                  <a:pt x="1567063" y="4517010"/>
                </a:cubicBezTo>
                <a:lnTo>
                  <a:pt x="1647817" y="4295143"/>
                </a:lnTo>
                <a:cubicBezTo>
                  <a:pt x="1558971" y="4263232"/>
                  <a:pt x="1473841" y="4223384"/>
                  <a:pt x="1392494" y="4177462"/>
                </a:cubicBezTo>
                <a:close/>
                <a:moveTo>
                  <a:pt x="3671547" y="3977718"/>
                </a:moveTo>
                <a:cubicBezTo>
                  <a:pt x="3599284" y="4037289"/>
                  <a:pt x="3522359" y="4091299"/>
                  <a:pt x="3440589" y="4137888"/>
                </a:cubicBezTo>
                <a:lnTo>
                  <a:pt x="3558662" y="4342396"/>
                </a:lnTo>
                <a:cubicBezTo>
                  <a:pt x="3652479" y="4289077"/>
                  <a:pt x="3740684" y="4227145"/>
                  <a:pt x="3823528" y="4158842"/>
                </a:cubicBezTo>
                <a:close/>
                <a:moveTo>
                  <a:pt x="1096396" y="3977718"/>
                </a:moveTo>
                <a:lnTo>
                  <a:pt x="944415" y="4158842"/>
                </a:lnTo>
                <a:cubicBezTo>
                  <a:pt x="1027258" y="4227144"/>
                  <a:pt x="1115463" y="4289077"/>
                  <a:pt x="1209280" y="4342396"/>
                </a:cubicBezTo>
                <a:lnTo>
                  <a:pt x="1327353" y="4137888"/>
                </a:lnTo>
                <a:cubicBezTo>
                  <a:pt x="1245583" y="4091299"/>
                  <a:pt x="1168658" y="4037289"/>
                  <a:pt x="1096396" y="3977718"/>
                </a:cubicBezTo>
                <a:close/>
                <a:moveTo>
                  <a:pt x="3927907" y="3729224"/>
                </a:moveTo>
                <a:cubicBezTo>
                  <a:pt x="3867668" y="3801212"/>
                  <a:pt x="3801211" y="3867669"/>
                  <a:pt x="3729223" y="3927908"/>
                </a:cubicBezTo>
                <a:lnTo>
                  <a:pt x="3881078" y="4108881"/>
                </a:lnTo>
                <a:cubicBezTo>
                  <a:pt x="3963648" y="4039854"/>
                  <a:pt x="4039853" y="3963649"/>
                  <a:pt x="4108880" y="3881079"/>
                </a:cubicBezTo>
                <a:close/>
                <a:moveTo>
                  <a:pt x="840035" y="3729224"/>
                </a:moveTo>
                <a:lnTo>
                  <a:pt x="659063" y="3881079"/>
                </a:lnTo>
                <a:cubicBezTo>
                  <a:pt x="728090" y="3963649"/>
                  <a:pt x="804294" y="4039854"/>
                  <a:pt x="886865" y="4108881"/>
                </a:cubicBezTo>
                <a:lnTo>
                  <a:pt x="1038719" y="3927908"/>
                </a:lnTo>
                <a:cubicBezTo>
                  <a:pt x="966731" y="3867669"/>
                  <a:pt x="900274" y="3801212"/>
                  <a:pt x="840035" y="3729224"/>
                </a:cubicBezTo>
                <a:close/>
                <a:moveTo>
                  <a:pt x="4137888" y="3440590"/>
                </a:moveTo>
                <a:cubicBezTo>
                  <a:pt x="4091299" y="3522360"/>
                  <a:pt x="4037289" y="3599285"/>
                  <a:pt x="3977717" y="3671548"/>
                </a:cubicBezTo>
                <a:lnTo>
                  <a:pt x="4158841" y="3823529"/>
                </a:lnTo>
                <a:cubicBezTo>
                  <a:pt x="4227144" y="3740685"/>
                  <a:pt x="4289077" y="3652480"/>
                  <a:pt x="4342395" y="3558663"/>
                </a:cubicBezTo>
                <a:close/>
                <a:moveTo>
                  <a:pt x="630055" y="3440590"/>
                </a:moveTo>
                <a:lnTo>
                  <a:pt x="425547" y="3558663"/>
                </a:lnTo>
                <a:cubicBezTo>
                  <a:pt x="478866" y="3652480"/>
                  <a:pt x="540799" y="3740685"/>
                  <a:pt x="609102" y="3823529"/>
                </a:cubicBezTo>
                <a:lnTo>
                  <a:pt x="790225" y="3671548"/>
                </a:lnTo>
                <a:cubicBezTo>
                  <a:pt x="730654" y="3599285"/>
                  <a:pt x="676644" y="3522361"/>
                  <a:pt x="630055" y="3440590"/>
                </a:cubicBezTo>
                <a:close/>
                <a:moveTo>
                  <a:pt x="4295142" y="3120126"/>
                </a:moveTo>
                <a:cubicBezTo>
                  <a:pt x="4263231" y="3208973"/>
                  <a:pt x="4223383" y="3294102"/>
                  <a:pt x="4177461" y="3375450"/>
                </a:cubicBezTo>
                <a:lnTo>
                  <a:pt x="4381969" y="3493522"/>
                </a:lnTo>
                <a:cubicBezTo>
                  <a:pt x="4434922" y="3400441"/>
                  <a:pt x="4480617" y="3302832"/>
                  <a:pt x="4517010" y="3200880"/>
                </a:cubicBezTo>
                <a:close/>
                <a:moveTo>
                  <a:pt x="472800" y="3120126"/>
                </a:moveTo>
                <a:lnTo>
                  <a:pt x="250932" y="3200879"/>
                </a:lnTo>
                <a:cubicBezTo>
                  <a:pt x="287326" y="3302832"/>
                  <a:pt x="333020" y="3400441"/>
                  <a:pt x="385974" y="3493523"/>
                </a:cubicBezTo>
                <a:lnTo>
                  <a:pt x="590481" y="3375450"/>
                </a:lnTo>
                <a:cubicBezTo>
                  <a:pt x="544559" y="3294102"/>
                  <a:pt x="504711" y="3208972"/>
                  <a:pt x="472800" y="3120126"/>
                </a:cubicBezTo>
                <a:close/>
                <a:moveTo>
                  <a:pt x="4395022" y="2777262"/>
                </a:moveTo>
                <a:cubicBezTo>
                  <a:pt x="4377834" y="2870434"/>
                  <a:pt x="4353465" y="2961187"/>
                  <a:pt x="4321333" y="3048569"/>
                </a:cubicBezTo>
                <a:lnTo>
                  <a:pt x="4543200" y="3129322"/>
                </a:lnTo>
                <a:cubicBezTo>
                  <a:pt x="4580248" y="3029238"/>
                  <a:pt x="4608196" y="2925184"/>
                  <a:pt x="4627559" y="2818265"/>
                </a:cubicBezTo>
                <a:close/>
                <a:moveTo>
                  <a:pt x="372920" y="2777261"/>
                </a:moveTo>
                <a:lnTo>
                  <a:pt x="140383" y="2818264"/>
                </a:lnTo>
                <a:cubicBezTo>
                  <a:pt x="159746" y="2925183"/>
                  <a:pt x="187694" y="3029237"/>
                  <a:pt x="224742" y="3129321"/>
                </a:cubicBezTo>
                <a:lnTo>
                  <a:pt x="446609" y="3048568"/>
                </a:lnTo>
                <a:cubicBezTo>
                  <a:pt x="414477" y="2961186"/>
                  <a:pt x="390108" y="2870434"/>
                  <a:pt x="372920" y="2777261"/>
                </a:cubicBezTo>
                <a:close/>
                <a:moveTo>
                  <a:pt x="4431720" y="2422072"/>
                </a:moveTo>
                <a:cubicBezTo>
                  <a:pt x="4431561" y="2517229"/>
                  <a:pt x="4423345" y="2610774"/>
                  <a:pt x="4406522" y="2701915"/>
                </a:cubicBezTo>
                <a:lnTo>
                  <a:pt x="4639059" y="2742917"/>
                </a:lnTo>
                <a:cubicBezTo>
                  <a:pt x="4658445" y="2638476"/>
                  <a:pt x="4667875" y="2531217"/>
                  <a:pt x="4668047" y="2422072"/>
                </a:cubicBezTo>
                <a:close/>
                <a:moveTo>
                  <a:pt x="99895" y="2422072"/>
                </a:moveTo>
                <a:cubicBezTo>
                  <a:pt x="100067" y="2531216"/>
                  <a:pt x="109497" y="2638475"/>
                  <a:pt x="128884" y="2742916"/>
                </a:cubicBezTo>
                <a:lnTo>
                  <a:pt x="361420" y="2701914"/>
                </a:lnTo>
                <a:cubicBezTo>
                  <a:pt x="344597" y="2610773"/>
                  <a:pt x="336381" y="2517229"/>
                  <a:pt x="336222" y="2422072"/>
                </a:cubicBezTo>
                <a:close/>
                <a:moveTo>
                  <a:pt x="128883" y="2025027"/>
                </a:moveTo>
                <a:cubicBezTo>
                  <a:pt x="109497" y="2129469"/>
                  <a:pt x="100067" y="2236728"/>
                  <a:pt x="99895" y="2345872"/>
                </a:cubicBezTo>
                <a:lnTo>
                  <a:pt x="336222" y="2345872"/>
                </a:lnTo>
                <a:cubicBezTo>
                  <a:pt x="336381" y="2250716"/>
                  <a:pt x="344597" y="2157171"/>
                  <a:pt x="361420" y="2066030"/>
                </a:cubicBezTo>
                <a:close/>
                <a:moveTo>
                  <a:pt x="4639059" y="2025026"/>
                </a:moveTo>
                <a:lnTo>
                  <a:pt x="4406522" y="2066028"/>
                </a:lnTo>
                <a:cubicBezTo>
                  <a:pt x="4423345" y="2157170"/>
                  <a:pt x="4431561" y="2250715"/>
                  <a:pt x="4431720" y="2345872"/>
                </a:cubicBezTo>
                <a:lnTo>
                  <a:pt x="4668047" y="2345872"/>
                </a:lnTo>
                <a:cubicBezTo>
                  <a:pt x="4667875" y="2236727"/>
                  <a:pt x="4658446" y="2129468"/>
                  <a:pt x="4639059" y="2025026"/>
                </a:cubicBezTo>
                <a:close/>
                <a:moveTo>
                  <a:pt x="4543201" y="1638621"/>
                </a:moveTo>
                <a:lnTo>
                  <a:pt x="4321333" y="1719374"/>
                </a:lnTo>
                <a:cubicBezTo>
                  <a:pt x="4353465" y="1806756"/>
                  <a:pt x="4377835" y="1897509"/>
                  <a:pt x="4395023" y="1990681"/>
                </a:cubicBezTo>
                <a:lnTo>
                  <a:pt x="4627559" y="1949678"/>
                </a:lnTo>
                <a:cubicBezTo>
                  <a:pt x="4608197" y="1842759"/>
                  <a:pt x="4580248" y="1738705"/>
                  <a:pt x="4543201" y="1638621"/>
                </a:cubicBezTo>
                <a:close/>
                <a:moveTo>
                  <a:pt x="224742" y="1638621"/>
                </a:moveTo>
                <a:cubicBezTo>
                  <a:pt x="187694" y="1738706"/>
                  <a:pt x="159746" y="1842760"/>
                  <a:pt x="140383" y="1949679"/>
                </a:cubicBezTo>
                <a:lnTo>
                  <a:pt x="372920" y="1990682"/>
                </a:lnTo>
                <a:cubicBezTo>
                  <a:pt x="390108" y="1897509"/>
                  <a:pt x="414477" y="1806757"/>
                  <a:pt x="446609" y="1719375"/>
                </a:cubicBezTo>
                <a:close/>
                <a:moveTo>
                  <a:pt x="4381970" y="1274422"/>
                </a:moveTo>
                <a:lnTo>
                  <a:pt x="4177462" y="1392494"/>
                </a:lnTo>
                <a:cubicBezTo>
                  <a:pt x="4223384" y="1473842"/>
                  <a:pt x="4263232" y="1558971"/>
                  <a:pt x="4295142" y="1647817"/>
                </a:cubicBezTo>
                <a:lnTo>
                  <a:pt x="4517010" y="1567063"/>
                </a:lnTo>
                <a:cubicBezTo>
                  <a:pt x="4480617" y="1465111"/>
                  <a:pt x="4434923" y="1367503"/>
                  <a:pt x="4381970" y="1274422"/>
                </a:cubicBezTo>
                <a:close/>
                <a:moveTo>
                  <a:pt x="385972" y="1274421"/>
                </a:moveTo>
                <a:cubicBezTo>
                  <a:pt x="333020" y="1367503"/>
                  <a:pt x="287325" y="1465112"/>
                  <a:pt x="250932" y="1567064"/>
                </a:cubicBezTo>
                <a:lnTo>
                  <a:pt x="472800" y="1647817"/>
                </a:lnTo>
                <a:cubicBezTo>
                  <a:pt x="504711" y="1558971"/>
                  <a:pt x="544558" y="1473842"/>
                  <a:pt x="590480" y="1392494"/>
                </a:cubicBezTo>
                <a:close/>
                <a:moveTo>
                  <a:pt x="4158842" y="944415"/>
                </a:moveTo>
                <a:lnTo>
                  <a:pt x="3977718" y="1096396"/>
                </a:lnTo>
                <a:cubicBezTo>
                  <a:pt x="4037290" y="1168659"/>
                  <a:pt x="4091300" y="1245584"/>
                  <a:pt x="4137889" y="1327354"/>
                </a:cubicBezTo>
                <a:lnTo>
                  <a:pt x="4342397" y="1209281"/>
                </a:lnTo>
                <a:cubicBezTo>
                  <a:pt x="4289078" y="1115464"/>
                  <a:pt x="4227145" y="1027259"/>
                  <a:pt x="4158842" y="944415"/>
                </a:cubicBezTo>
                <a:close/>
                <a:moveTo>
                  <a:pt x="609100" y="944415"/>
                </a:moveTo>
                <a:cubicBezTo>
                  <a:pt x="540797" y="1027259"/>
                  <a:pt x="478865" y="1115464"/>
                  <a:pt x="425546" y="1209281"/>
                </a:cubicBezTo>
                <a:lnTo>
                  <a:pt x="630054" y="1327354"/>
                </a:lnTo>
                <a:cubicBezTo>
                  <a:pt x="676643" y="1245584"/>
                  <a:pt x="730652" y="1168659"/>
                  <a:pt x="790224" y="1096396"/>
                </a:cubicBezTo>
                <a:close/>
                <a:moveTo>
                  <a:pt x="3881078" y="659062"/>
                </a:moveTo>
                <a:lnTo>
                  <a:pt x="3729224" y="840035"/>
                </a:lnTo>
                <a:cubicBezTo>
                  <a:pt x="3801212" y="900274"/>
                  <a:pt x="3867669" y="966731"/>
                  <a:pt x="3927908" y="1038719"/>
                </a:cubicBezTo>
                <a:lnTo>
                  <a:pt x="4108881" y="886865"/>
                </a:lnTo>
                <a:cubicBezTo>
                  <a:pt x="4039854" y="804294"/>
                  <a:pt x="3963649" y="728090"/>
                  <a:pt x="3881078" y="659062"/>
                </a:cubicBezTo>
                <a:close/>
                <a:moveTo>
                  <a:pt x="886864" y="659062"/>
                </a:moveTo>
                <a:cubicBezTo>
                  <a:pt x="804293" y="728090"/>
                  <a:pt x="728089" y="804294"/>
                  <a:pt x="659062" y="886865"/>
                </a:cubicBezTo>
                <a:lnTo>
                  <a:pt x="840034" y="1038719"/>
                </a:lnTo>
                <a:cubicBezTo>
                  <a:pt x="900273" y="966731"/>
                  <a:pt x="966730" y="900274"/>
                  <a:pt x="1038718" y="840035"/>
                </a:cubicBezTo>
                <a:close/>
                <a:moveTo>
                  <a:pt x="3558663" y="425547"/>
                </a:moveTo>
                <a:lnTo>
                  <a:pt x="3440590" y="630055"/>
                </a:lnTo>
                <a:cubicBezTo>
                  <a:pt x="3522360" y="676644"/>
                  <a:pt x="3599285" y="730654"/>
                  <a:pt x="3671548" y="790225"/>
                </a:cubicBezTo>
                <a:lnTo>
                  <a:pt x="3823529" y="609101"/>
                </a:lnTo>
                <a:cubicBezTo>
                  <a:pt x="3740685" y="540798"/>
                  <a:pt x="3652480" y="478866"/>
                  <a:pt x="3558663" y="425547"/>
                </a:cubicBezTo>
                <a:close/>
                <a:moveTo>
                  <a:pt x="1209279" y="425547"/>
                </a:moveTo>
                <a:cubicBezTo>
                  <a:pt x="1115462" y="478866"/>
                  <a:pt x="1027257" y="540799"/>
                  <a:pt x="944414" y="609101"/>
                </a:cubicBezTo>
                <a:lnTo>
                  <a:pt x="1096395" y="790225"/>
                </a:lnTo>
                <a:cubicBezTo>
                  <a:pt x="1168657" y="730654"/>
                  <a:pt x="1245582" y="676644"/>
                  <a:pt x="1327352" y="630055"/>
                </a:cubicBezTo>
                <a:close/>
                <a:moveTo>
                  <a:pt x="2383971" y="420676"/>
                </a:moveTo>
                <a:cubicBezTo>
                  <a:pt x="1299673" y="420676"/>
                  <a:pt x="420676" y="1299673"/>
                  <a:pt x="420676" y="2383971"/>
                </a:cubicBezTo>
                <a:cubicBezTo>
                  <a:pt x="420676" y="3468269"/>
                  <a:pt x="1299673" y="4347266"/>
                  <a:pt x="2383971" y="4347266"/>
                </a:cubicBezTo>
                <a:cubicBezTo>
                  <a:pt x="3468269" y="4347266"/>
                  <a:pt x="4347266" y="3468269"/>
                  <a:pt x="4347266" y="2383971"/>
                </a:cubicBezTo>
                <a:cubicBezTo>
                  <a:pt x="4347266" y="1299673"/>
                  <a:pt x="3468269" y="420676"/>
                  <a:pt x="2383971" y="420676"/>
                </a:cubicBezTo>
                <a:close/>
                <a:moveTo>
                  <a:pt x="3200879" y="250932"/>
                </a:moveTo>
                <a:lnTo>
                  <a:pt x="3120126" y="472800"/>
                </a:lnTo>
                <a:cubicBezTo>
                  <a:pt x="3208972" y="504711"/>
                  <a:pt x="3294102" y="544559"/>
                  <a:pt x="3375450" y="590481"/>
                </a:cubicBezTo>
                <a:lnTo>
                  <a:pt x="3493523" y="385973"/>
                </a:lnTo>
                <a:cubicBezTo>
                  <a:pt x="3400441" y="333020"/>
                  <a:pt x="3302832" y="287326"/>
                  <a:pt x="3200879" y="250932"/>
                </a:cubicBezTo>
                <a:close/>
                <a:moveTo>
                  <a:pt x="1567064" y="250932"/>
                </a:moveTo>
                <a:cubicBezTo>
                  <a:pt x="1465111" y="287325"/>
                  <a:pt x="1367502" y="333020"/>
                  <a:pt x="1274419" y="385973"/>
                </a:cubicBezTo>
                <a:lnTo>
                  <a:pt x="1392492" y="590481"/>
                </a:lnTo>
                <a:cubicBezTo>
                  <a:pt x="1473840" y="544559"/>
                  <a:pt x="1558970" y="504711"/>
                  <a:pt x="1647817" y="472800"/>
                </a:cubicBezTo>
                <a:close/>
                <a:moveTo>
                  <a:pt x="2818264" y="140383"/>
                </a:moveTo>
                <a:lnTo>
                  <a:pt x="2777262" y="372920"/>
                </a:lnTo>
                <a:cubicBezTo>
                  <a:pt x="2870434" y="390108"/>
                  <a:pt x="2961186" y="414477"/>
                  <a:pt x="3048568" y="446609"/>
                </a:cubicBezTo>
                <a:lnTo>
                  <a:pt x="3129322" y="224742"/>
                </a:lnTo>
                <a:cubicBezTo>
                  <a:pt x="3029237" y="187694"/>
                  <a:pt x="2925183" y="159746"/>
                  <a:pt x="2818264" y="140383"/>
                </a:cubicBezTo>
                <a:close/>
                <a:moveTo>
                  <a:pt x="1949679" y="140383"/>
                </a:moveTo>
                <a:cubicBezTo>
                  <a:pt x="1842760" y="159746"/>
                  <a:pt x="1738706" y="187694"/>
                  <a:pt x="1638621" y="224742"/>
                </a:cubicBezTo>
                <a:lnTo>
                  <a:pt x="1719375" y="446609"/>
                </a:lnTo>
                <a:cubicBezTo>
                  <a:pt x="1806757" y="414477"/>
                  <a:pt x="1897509" y="390108"/>
                  <a:pt x="1990682" y="372920"/>
                </a:cubicBezTo>
                <a:close/>
                <a:moveTo>
                  <a:pt x="2422071" y="99895"/>
                </a:moveTo>
                <a:lnTo>
                  <a:pt x="2422071" y="336222"/>
                </a:lnTo>
                <a:cubicBezTo>
                  <a:pt x="2517228" y="336381"/>
                  <a:pt x="2610773" y="344597"/>
                  <a:pt x="2701914" y="361420"/>
                </a:cubicBezTo>
                <a:lnTo>
                  <a:pt x="2742917" y="128884"/>
                </a:lnTo>
                <a:cubicBezTo>
                  <a:pt x="2638475" y="109497"/>
                  <a:pt x="2531216" y="100067"/>
                  <a:pt x="2422071" y="99895"/>
                </a:cubicBezTo>
                <a:close/>
                <a:moveTo>
                  <a:pt x="2345871" y="99895"/>
                </a:moveTo>
                <a:cubicBezTo>
                  <a:pt x="2236727" y="100067"/>
                  <a:pt x="2129468" y="109497"/>
                  <a:pt x="2025027" y="128883"/>
                </a:cubicBezTo>
                <a:lnTo>
                  <a:pt x="2066029" y="361420"/>
                </a:lnTo>
                <a:cubicBezTo>
                  <a:pt x="2157170" y="344597"/>
                  <a:pt x="2250715" y="336381"/>
                  <a:pt x="2345871" y="336222"/>
                </a:cubicBezTo>
                <a:close/>
                <a:moveTo>
                  <a:pt x="2383971" y="0"/>
                </a:moveTo>
                <a:cubicBezTo>
                  <a:pt x="3700602" y="0"/>
                  <a:pt x="4767942" y="1067340"/>
                  <a:pt x="4767942" y="2383971"/>
                </a:cubicBezTo>
                <a:cubicBezTo>
                  <a:pt x="4767942" y="3700602"/>
                  <a:pt x="3700602" y="4767942"/>
                  <a:pt x="2383971" y="4767942"/>
                </a:cubicBezTo>
                <a:cubicBezTo>
                  <a:pt x="1067340" y="4767942"/>
                  <a:pt x="0" y="3700602"/>
                  <a:pt x="0" y="2383971"/>
                </a:cubicBezTo>
                <a:cubicBezTo>
                  <a:pt x="0" y="1067340"/>
                  <a:pt x="1067340" y="0"/>
                  <a:pt x="2383971" y="0"/>
                </a:cubicBezTo>
                <a:close/>
              </a:path>
            </a:pathLst>
          </a:custGeom>
          <a:gradFill>
            <a:gsLst>
              <a:gs pos="0">
                <a:srgbClr val="FFFFFF"/>
              </a:gs>
              <a:gs pos="7001">
                <a:srgbClr val="E6E6E6"/>
              </a:gs>
              <a:gs pos="32001">
                <a:srgbClr val="7D8496"/>
              </a:gs>
              <a:gs pos="47000">
                <a:srgbClr val="E6E6E6"/>
              </a:gs>
              <a:gs pos="85001">
                <a:srgbClr val="7D8496"/>
              </a:gs>
              <a:gs pos="100000">
                <a:srgbClr val="E6E6E6"/>
              </a:gs>
            </a:gsLst>
            <a:lin ang="2700000" scaled="0"/>
          </a:gra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3811429" y="2579420"/>
            <a:ext cx="1524000" cy="1569660"/>
          </a:xfrm>
          <a:prstGeom prst="rect">
            <a:avLst/>
          </a:prstGeom>
          <a:noFill/>
        </p:spPr>
        <p:txBody>
          <a:bodyPr wrap="square" rtlCol="0">
            <a:spAutoFit/>
          </a:bodyPr>
          <a:lstStyle/>
          <a:p>
            <a:pPr algn="ctr"/>
            <a:r>
              <a:rPr lang="en-US" sz="9600" dirty="0">
                <a:solidFill>
                  <a:srgbClr val="FF0000"/>
                </a:solidFill>
                <a:latin typeface="Lucida Bright" pitchFamily="18" charset="0"/>
                <a:cs typeface="Consolas" pitchFamily="49" charset="0"/>
              </a:rPr>
              <a:t>1</a:t>
            </a:r>
          </a:p>
        </p:txBody>
      </p:sp>
      <p:sp>
        <p:nvSpPr>
          <p:cNvPr id="10" name="TextBox 9"/>
          <p:cNvSpPr txBox="1"/>
          <p:nvPr/>
        </p:nvSpPr>
        <p:spPr>
          <a:xfrm>
            <a:off x="3811429" y="2579420"/>
            <a:ext cx="1524000" cy="1569660"/>
          </a:xfrm>
          <a:prstGeom prst="rect">
            <a:avLst/>
          </a:prstGeom>
          <a:noFill/>
        </p:spPr>
        <p:txBody>
          <a:bodyPr wrap="square" rtlCol="0">
            <a:spAutoFit/>
          </a:bodyPr>
          <a:lstStyle/>
          <a:p>
            <a:pPr algn="ctr"/>
            <a:r>
              <a:rPr lang="en-US" sz="9600" dirty="0">
                <a:solidFill>
                  <a:srgbClr val="FF0000"/>
                </a:solidFill>
                <a:latin typeface="Lucida Bright" pitchFamily="18" charset="0"/>
                <a:cs typeface="Consolas" pitchFamily="49" charset="0"/>
              </a:rPr>
              <a:t>2</a:t>
            </a:r>
          </a:p>
        </p:txBody>
      </p:sp>
      <p:sp>
        <p:nvSpPr>
          <p:cNvPr id="11" name="TextBox 10"/>
          <p:cNvSpPr txBox="1"/>
          <p:nvPr/>
        </p:nvSpPr>
        <p:spPr>
          <a:xfrm>
            <a:off x="3811429" y="2616335"/>
            <a:ext cx="1524000" cy="1569660"/>
          </a:xfrm>
          <a:prstGeom prst="rect">
            <a:avLst/>
          </a:prstGeom>
          <a:noFill/>
        </p:spPr>
        <p:txBody>
          <a:bodyPr wrap="square" rtlCol="0">
            <a:spAutoFit/>
          </a:bodyPr>
          <a:lstStyle/>
          <a:p>
            <a:pPr algn="ctr"/>
            <a:r>
              <a:rPr lang="en-US" sz="9600" dirty="0">
                <a:solidFill>
                  <a:srgbClr val="C00000"/>
                </a:solidFill>
                <a:latin typeface="Lucida Bright" pitchFamily="18" charset="0"/>
                <a:cs typeface="Consolas" pitchFamily="49" charset="0"/>
              </a:rPr>
              <a:t>3</a:t>
            </a:r>
          </a:p>
        </p:txBody>
      </p:sp>
      <p:pic>
        <p:nvPicPr>
          <p:cNvPr id="1027" name="Picture 3"/>
          <p:cNvPicPr>
            <a:picLocks noChangeAspect="1" noChangeArrowheads="1"/>
          </p:cNvPicPr>
          <p:nvPr/>
        </p:nvPicPr>
        <p:blipFill>
          <a:blip r:embed="rId5" cstate="email"/>
          <a:srcRect/>
          <a:stretch>
            <a:fillRect/>
          </a:stretch>
        </p:blipFill>
        <p:spPr bwMode="auto">
          <a:xfrm>
            <a:off x="3059832" y="1844824"/>
            <a:ext cx="3096344" cy="3168352"/>
          </a:xfrm>
          <a:prstGeom prst="ellipse">
            <a:avLst/>
          </a:prstGeom>
          <a:noFill/>
          <a:ln w="9525">
            <a:noFill/>
            <a:miter lim="800000"/>
            <a:headEnd/>
            <a:tailEnd/>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1000"/>
                            </p:stCondLst>
                            <p:childTnLst>
                              <p:par>
                                <p:cTn id="17" presetID="10" presetClass="entr" presetSubtype="0" fill="hold" grpId="1"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par>
                          <p:cTn id="23" fill="hold">
                            <p:stCondLst>
                              <p:cond delay="2000"/>
                            </p:stCondLst>
                            <p:childTnLst>
                              <p:par>
                                <p:cTn id="24" presetID="10" presetClass="entr" presetSubtype="0" fill="hold" grpId="1"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2500"/>
                            </p:stCondLst>
                            <p:childTnLst>
                              <p:par>
                                <p:cTn id="28" presetID="21" presetClass="exit" presetSubtype="1" fill="hold" grpId="0" nodeType="afterEffect">
                                  <p:stCondLst>
                                    <p:cond delay="0"/>
                                  </p:stCondLst>
                                  <p:childTnLst>
                                    <p:animEffect transition="out" filter="wheel(1)">
                                      <p:cBhvr>
                                        <p:cTn id="29" dur="3000"/>
                                        <p:tgtEl>
                                          <p:spTgt spid="6"/>
                                        </p:tgtEl>
                                      </p:cBhvr>
                                    </p:animEffect>
                                    <p:set>
                                      <p:cBhvr>
                                        <p:cTn id="30" dur="1" fill="hold">
                                          <p:stCondLst>
                                            <p:cond delay="2999"/>
                                          </p:stCondLst>
                                        </p:cTn>
                                        <p:tgtEl>
                                          <p:spTgt spid="6"/>
                                        </p:tgtEl>
                                        <p:attrNameLst>
                                          <p:attrName>style.visibility</p:attrName>
                                        </p:attrNameLst>
                                      </p:cBhvr>
                                      <p:to>
                                        <p:strVal val="hidden"/>
                                      </p:to>
                                    </p:set>
                                  </p:childTnLst>
                                </p:cTn>
                              </p:par>
                              <p:par>
                                <p:cTn id="31" presetID="10" presetClass="exit" presetSubtype="0" fill="hold" grpId="0" nodeType="withEffect">
                                  <p:stCondLst>
                                    <p:cond delay="50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ntr" presetSubtype="0" fill="hold" grpId="0"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xit" presetSubtype="0" fill="hold" grpId="1" nodeType="withEffect">
                                  <p:stCondLst>
                                    <p:cond delay="150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ntr" presetSubtype="0" fill="hold" grpId="0" nodeType="withEffect">
                                  <p:stCondLst>
                                    <p:cond delay="15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xit" presetSubtype="0" fill="hold" grpId="1" nodeType="withEffect">
                                  <p:stCondLst>
                                    <p:cond delay="3000"/>
                                  </p:stCondLst>
                                  <p:childTnLst>
                                    <p:animEffect transition="out" filter="fade">
                                      <p:cBhvr>
                                        <p:cTn id="44" dur="750"/>
                                        <p:tgtEl>
                                          <p:spTgt spid="9"/>
                                        </p:tgtEl>
                                      </p:cBhvr>
                                    </p:animEffect>
                                    <p:set>
                                      <p:cBhvr>
                                        <p:cTn id="45" dur="1" fill="hold">
                                          <p:stCondLst>
                                            <p:cond delay="749"/>
                                          </p:stCondLst>
                                        </p:cTn>
                                        <p:tgtEl>
                                          <p:spTgt spid="9"/>
                                        </p:tgtEl>
                                        <p:attrNameLst>
                                          <p:attrName>style.visibility</p:attrName>
                                        </p:attrNameLst>
                                      </p:cBhvr>
                                      <p:to>
                                        <p:strVal val="hidden"/>
                                      </p:to>
                                    </p:set>
                                  </p:childTnLst>
                                </p:cTn>
                              </p:par>
                              <p:par>
                                <p:cTn id="46" presetID="10" presetClass="entr" presetSubtype="0" fill="hold" nodeType="withEffect">
                                  <p:stCondLst>
                                    <p:cond delay="3000"/>
                                  </p:stCondLst>
                                  <p:childTnLst>
                                    <p:set>
                                      <p:cBhvr>
                                        <p:cTn id="47" dur="1" fill="hold">
                                          <p:stCondLst>
                                            <p:cond delay="0"/>
                                          </p:stCondLst>
                                        </p:cTn>
                                        <p:tgtEl>
                                          <p:spTgt spid="1027"/>
                                        </p:tgtEl>
                                        <p:attrNameLst>
                                          <p:attrName>style.visibility</p:attrName>
                                        </p:attrNameLst>
                                      </p:cBhvr>
                                      <p:to>
                                        <p:strVal val="visible"/>
                                      </p:to>
                                    </p:set>
                                    <p:animEffect transition="in" filter="fade">
                                      <p:cBhvr>
                                        <p:cTn id="48" dur="2000"/>
                                        <p:tgtEl>
                                          <p:spTgt spid="1027"/>
                                        </p:tgtEl>
                                      </p:cBhvr>
                                    </p:animEffect>
                                  </p:childTnLst>
                                </p:cTn>
                              </p:par>
                              <p:par>
                                <p:cTn id="49" presetID="10" presetClass="exit" presetSubtype="0" fill="hold" grpId="1" nodeType="withEffect">
                                  <p:stCondLst>
                                    <p:cond delay="3000"/>
                                  </p:stCondLst>
                                  <p:childTnLst>
                                    <p:animEffect transition="out" filter="fade">
                                      <p:cBhvr>
                                        <p:cTn id="50" dur="2000"/>
                                        <p:tgtEl>
                                          <p:spTgt spid="5"/>
                                        </p:tgtEl>
                                      </p:cBhvr>
                                    </p:animEffect>
                                    <p:set>
                                      <p:cBhvr>
                                        <p:cTn id="51" dur="1" fill="hold">
                                          <p:stCondLst>
                                            <p:cond delay="1999"/>
                                          </p:stCondLst>
                                        </p:cTn>
                                        <p:tgtEl>
                                          <p:spTgt spid="5"/>
                                        </p:tgtEl>
                                        <p:attrNameLst>
                                          <p:attrName>style.visibility</p:attrName>
                                        </p:attrNameLst>
                                      </p:cBhvr>
                                      <p:to>
                                        <p:strVal val="hidden"/>
                                      </p:to>
                                    </p:set>
                                  </p:childTnLst>
                                </p:cTn>
                              </p:par>
                            </p:childTnLst>
                          </p:cTn>
                        </p:par>
                        <p:par>
                          <p:cTn id="52" fill="hold">
                            <p:stCondLst>
                              <p:cond delay="7500"/>
                            </p:stCondLst>
                            <p:childTnLst>
                              <p:par>
                                <p:cTn id="53" presetID="1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lide(fromLeft)">
                                      <p:cBhvr>
                                        <p:cTn id="55" dur="500"/>
                                        <p:tgtEl>
                                          <p:spTgt spid="12"/>
                                        </p:tgtEl>
                                      </p:cBhvr>
                                    </p:animEffect>
                                  </p:childTnLst>
                                </p:cTn>
                              </p:par>
                            </p:childTnLst>
                          </p:cTn>
                        </p:par>
                        <p:par>
                          <p:cTn id="56" fill="hold">
                            <p:stCondLst>
                              <p:cond delay="8000"/>
                            </p:stCondLst>
                            <p:childTnLst>
                              <p:par>
                                <p:cTn id="57" presetID="12" presetClass="entr" presetSubtype="2"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lide(fromRight)">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3" grpId="0" animBg="1"/>
      <p:bldP spid="6" grpId="0" animBg="1"/>
      <p:bldP spid="6" grpId="1" animBg="1"/>
      <p:bldP spid="7" grpId="0" animBg="1"/>
      <p:bldP spid="9" grpId="0"/>
      <p:bldP spid="9" grpId="1"/>
      <p:bldP spid="10" grpId="0"/>
      <p:bldP spid="10" grpId="1"/>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3" cstate="print"/>
          <a:srcRect/>
          <a:stretch>
            <a:fillRect/>
          </a:stretch>
        </p:blipFill>
        <p:spPr bwMode="auto">
          <a:xfrm>
            <a:off x="0" y="846534"/>
            <a:ext cx="9201150" cy="6038850"/>
          </a:xfrm>
          <a:prstGeom prst="rect">
            <a:avLst/>
          </a:prstGeom>
          <a:noFill/>
          <a:ln w="9525">
            <a:noFill/>
            <a:miter lim="800000"/>
            <a:headEnd/>
            <a:tailEnd/>
          </a:ln>
        </p:spPr>
      </p:pic>
      <p:grpSp>
        <p:nvGrpSpPr>
          <p:cNvPr id="2" name="Group 2"/>
          <p:cNvGrpSpPr/>
          <p:nvPr/>
        </p:nvGrpSpPr>
        <p:grpSpPr>
          <a:xfrm>
            <a:off x="0" y="-27384"/>
            <a:ext cx="9144000" cy="1008112"/>
            <a:chOff x="0" y="-27384"/>
            <a:chExt cx="9144000" cy="1008112"/>
          </a:xfrm>
        </p:grpSpPr>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IN" sz="3200" dirty="0"/>
                <a:t>What is a Power Continuum?</a:t>
              </a:r>
            </a:p>
          </p:txBody>
        </p:sp>
      </p:grpSp>
      <p:sp>
        <p:nvSpPr>
          <p:cNvPr id="20" name="TextBox 19"/>
          <p:cNvSpPr txBox="1"/>
          <p:nvPr/>
        </p:nvSpPr>
        <p:spPr>
          <a:xfrm>
            <a:off x="71656" y="5949280"/>
            <a:ext cx="1404000" cy="1477328"/>
          </a:xfrm>
          <a:prstGeom prst="rect">
            <a:avLst/>
          </a:prstGeom>
          <a:noFill/>
        </p:spPr>
        <p:txBody>
          <a:bodyPr wrap="square" rtlCol="0">
            <a:spAutoFit/>
          </a:bodyPr>
          <a:lstStyle/>
          <a:p>
            <a:pPr algn="ctr"/>
            <a:r>
              <a:rPr lang="en-IN" b="1" dirty="0">
                <a:effectLst>
                  <a:glow rad="228600">
                    <a:schemeClr val="bg1">
                      <a:alpha val="40000"/>
                    </a:schemeClr>
                  </a:glow>
                </a:effectLst>
              </a:rPr>
              <a:t>Only Single Person Participation</a:t>
            </a:r>
          </a:p>
        </p:txBody>
      </p:sp>
      <p:sp>
        <p:nvSpPr>
          <p:cNvPr id="21" name="TextBox 20"/>
          <p:cNvSpPr txBox="1"/>
          <p:nvPr/>
        </p:nvSpPr>
        <p:spPr>
          <a:xfrm>
            <a:off x="1475656" y="5949280"/>
            <a:ext cx="1224136" cy="369332"/>
          </a:xfrm>
          <a:prstGeom prst="rect">
            <a:avLst/>
          </a:prstGeom>
          <a:noFill/>
        </p:spPr>
        <p:txBody>
          <a:bodyPr wrap="square" rtlCol="0">
            <a:spAutoFit/>
          </a:bodyPr>
          <a:lstStyle/>
          <a:p>
            <a:pPr algn="ctr"/>
            <a:r>
              <a:rPr lang="en-IN" b="1" dirty="0">
                <a:effectLst>
                  <a:glow rad="228600">
                    <a:schemeClr val="bg1">
                      <a:alpha val="40000"/>
                    </a:schemeClr>
                  </a:glow>
                </a:effectLst>
              </a:rPr>
              <a:t>Tokenism</a:t>
            </a:r>
          </a:p>
        </p:txBody>
      </p:sp>
      <p:sp>
        <p:nvSpPr>
          <p:cNvPr id="22" name="TextBox 21"/>
          <p:cNvSpPr txBox="1"/>
          <p:nvPr/>
        </p:nvSpPr>
        <p:spPr>
          <a:xfrm>
            <a:off x="2627784" y="6320845"/>
            <a:ext cx="1404000" cy="646331"/>
          </a:xfrm>
          <a:prstGeom prst="rect">
            <a:avLst/>
          </a:prstGeom>
          <a:noFill/>
        </p:spPr>
        <p:txBody>
          <a:bodyPr wrap="square" rtlCol="0">
            <a:spAutoFit/>
          </a:bodyPr>
          <a:lstStyle/>
          <a:p>
            <a:pPr algn="ctr"/>
            <a:r>
              <a:rPr lang="en-IN" b="1" dirty="0">
                <a:effectLst>
                  <a:glow rad="228600">
                    <a:schemeClr val="bg1">
                      <a:alpha val="40000"/>
                    </a:schemeClr>
                  </a:glow>
                </a:effectLst>
              </a:rPr>
              <a:t>Consultation</a:t>
            </a:r>
          </a:p>
        </p:txBody>
      </p:sp>
      <p:sp>
        <p:nvSpPr>
          <p:cNvPr id="23" name="TextBox 22"/>
          <p:cNvSpPr txBox="1"/>
          <p:nvPr/>
        </p:nvSpPr>
        <p:spPr>
          <a:xfrm>
            <a:off x="3851920" y="5949280"/>
            <a:ext cx="1692000" cy="646331"/>
          </a:xfrm>
          <a:prstGeom prst="rect">
            <a:avLst/>
          </a:prstGeom>
          <a:noFill/>
        </p:spPr>
        <p:txBody>
          <a:bodyPr wrap="square" rtlCol="0">
            <a:spAutoFit/>
          </a:bodyPr>
          <a:lstStyle/>
          <a:p>
            <a:pPr algn="ctr"/>
            <a:r>
              <a:rPr lang="en-IN" b="1" dirty="0">
                <a:effectLst>
                  <a:glow rad="228600">
                    <a:schemeClr val="bg1">
                      <a:alpha val="40000"/>
                    </a:schemeClr>
                  </a:glow>
                </a:effectLst>
              </a:rPr>
              <a:t>Representation</a:t>
            </a:r>
          </a:p>
        </p:txBody>
      </p:sp>
      <p:sp>
        <p:nvSpPr>
          <p:cNvPr id="24" name="TextBox 23"/>
          <p:cNvSpPr txBox="1"/>
          <p:nvPr/>
        </p:nvSpPr>
        <p:spPr>
          <a:xfrm>
            <a:off x="5436096" y="6346488"/>
            <a:ext cx="1224136" cy="369332"/>
          </a:xfrm>
          <a:prstGeom prst="rect">
            <a:avLst/>
          </a:prstGeom>
          <a:noFill/>
        </p:spPr>
        <p:txBody>
          <a:bodyPr wrap="square" rtlCol="0">
            <a:spAutoFit/>
          </a:bodyPr>
          <a:lstStyle/>
          <a:p>
            <a:pPr algn="ctr"/>
            <a:r>
              <a:rPr lang="en-IN" b="1" dirty="0">
                <a:effectLst>
                  <a:glow rad="228600">
                    <a:schemeClr val="bg1">
                      <a:alpha val="40000"/>
                    </a:schemeClr>
                  </a:glow>
                </a:effectLst>
              </a:rPr>
              <a:t>Mentoring</a:t>
            </a:r>
          </a:p>
        </p:txBody>
      </p:sp>
      <p:sp>
        <p:nvSpPr>
          <p:cNvPr id="25" name="TextBox 24"/>
          <p:cNvSpPr txBox="1"/>
          <p:nvPr/>
        </p:nvSpPr>
        <p:spPr>
          <a:xfrm>
            <a:off x="6372200" y="5914440"/>
            <a:ext cx="1440160" cy="369332"/>
          </a:xfrm>
          <a:prstGeom prst="rect">
            <a:avLst/>
          </a:prstGeom>
          <a:noFill/>
        </p:spPr>
        <p:txBody>
          <a:bodyPr wrap="square" rtlCol="0">
            <a:spAutoFit/>
          </a:bodyPr>
          <a:lstStyle/>
          <a:p>
            <a:pPr algn="ctr"/>
            <a:r>
              <a:rPr lang="en-IN" b="1" dirty="0">
                <a:effectLst>
                  <a:glow rad="228600">
                    <a:schemeClr val="bg1">
                      <a:alpha val="40000"/>
                    </a:schemeClr>
                  </a:glow>
                </a:effectLst>
              </a:rPr>
              <a:t>Partnership</a:t>
            </a:r>
          </a:p>
        </p:txBody>
      </p:sp>
      <p:sp>
        <p:nvSpPr>
          <p:cNvPr id="38" name="Rectangle 37"/>
          <p:cNvSpPr/>
          <p:nvPr/>
        </p:nvSpPr>
        <p:spPr>
          <a:xfrm>
            <a:off x="143632" y="3284984"/>
            <a:ext cx="1116000" cy="2592288"/>
          </a:xfrm>
          <a:prstGeom prst="rect">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p:cNvSpPr/>
          <p:nvPr/>
        </p:nvSpPr>
        <p:spPr>
          <a:xfrm>
            <a:off x="1439776" y="3284984"/>
            <a:ext cx="1116000" cy="2592288"/>
          </a:xfrm>
          <a:prstGeom prst="rect">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Rectangle 41"/>
          <p:cNvSpPr/>
          <p:nvPr/>
        </p:nvSpPr>
        <p:spPr>
          <a:xfrm>
            <a:off x="2735920" y="3284984"/>
            <a:ext cx="1116000" cy="2592288"/>
          </a:xfrm>
          <a:prstGeom prst="rect">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3" name="Rectangle 42"/>
          <p:cNvSpPr/>
          <p:nvPr/>
        </p:nvSpPr>
        <p:spPr>
          <a:xfrm>
            <a:off x="4032064" y="3284984"/>
            <a:ext cx="1116000" cy="2592288"/>
          </a:xfrm>
          <a:prstGeom prst="rect">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ectangle 43"/>
          <p:cNvSpPr/>
          <p:nvPr/>
        </p:nvSpPr>
        <p:spPr>
          <a:xfrm>
            <a:off x="5328208" y="3284984"/>
            <a:ext cx="1116000" cy="2592288"/>
          </a:xfrm>
          <a:prstGeom prst="rect">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Rectangle 44"/>
          <p:cNvSpPr/>
          <p:nvPr/>
        </p:nvSpPr>
        <p:spPr>
          <a:xfrm>
            <a:off x="6624352" y="3284984"/>
            <a:ext cx="1116000" cy="2592288"/>
          </a:xfrm>
          <a:prstGeom prst="rect">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Rectangle 45"/>
          <p:cNvSpPr/>
          <p:nvPr/>
        </p:nvSpPr>
        <p:spPr>
          <a:xfrm>
            <a:off x="6624352" y="4437112"/>
            <a:ext cx="1116000" cy="1512168"/>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Rectangle 46"/>
          <p:cNvSpPr/>
          <p:nvPr/>
        </p:nvSpPr>
        <p:spPr>
          <a:xfrm>
            <a:off x="5328208" y="4797152"/>
            <a:ext cx="1116000" cy="1152128"/>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8" name="Rectangle 47"/>
          <p:cNvSpPr/>
          <p:nvPr/>
        </p:nvSpPr>
        <p:spPr>
          <a:xfrm>
            <a:off x="4032064" y="5157192"/>
            <a:ext cx="1116000" cy="792088"/>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Rectangle 48"/>
          <p:cNvSpPr/>
          <p:nvPr/>
        </p:nvSpPr>
        <p:spPr>
          <a:xfrm>
            <a:off x="2735920" y="5445224"/>
            <a:ext cx="1116000" cy="468000"/>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0" name="Rectangle 49"/>
          <p:cNvSpPr/>
          <p:nvPr/>
        </p:nvSpPr>
        <p:spPr>
          <a:xfrm>
            <a:off x="1439776" y="5661248"/>
            <a:ext cx="1116000" cy="251976"/>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51"/>
          <p:cNvGrpSpPr/>
          <p:nvPr/>
        </p:nvGrpSpPr>
        <p:grpSpPr>
          <a:xfrm>
            <a:off x="1475656" y="2492896"/>
            <a:ext cx="2664296" cy="576064"/>
            <a:chOff x="-1836712" y="1700808"/>
            <a:chExt cx="2664296" cy="576064"/>
          </a:xfrm>
        </p:grpSpPr>
        <p:sp>
          <p:nvSpPr>
            <p:cNvPr id="51" name="Rectangle 50"/>
            <p:cNvSpPr/>
            <p:nvPr/>
          </p:nvSpPr>
          <p:spPr>
            <a:xfrm rot="16200000">
              <a:off x="-828600" y="692696"/>
              <a:ext cx="576064" cy="2592288"/>
            </a:xfrm>
            <a:prstGeom prst="rect">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TextBox 36"/>
            <p:cNvSpPr txBox="1"/>
            <p:nvPr/>
          </p:nvSpPr>
          <p:spPr>
            <a:xfrm>
              <a:off x="-1836712" y="1772816"/>
              <a:ext cx="2664296" cy="400110"/>
            </a:xfrm>
            <a:prstGeom prst="rect">
              <a:avLst/>
            </a:prstGeom>
            <a:noFill/>
          </p:spPr>
          <p:txBody>
            <a:bodyPr wrap="square" rtlCol="0">
              <a:spAutoFit/>
            </a:bodyPr>
            <a:lstStyle/>
            <a:p>
              <a:pPr algn="ctr"/>
              <a:r>
                <a:rPr lang="en-IN" sz="2000" b="1" dirty="0">
                  <a:effectLst>
                    <a:glow rad="228600">
                      <a:schemeClr val="bg1">
                        <a:alpha val="40000"/>
                      </a:schemeClr>
                    </a:glow>
                  </a:effectLst>
                </a:rPr>
                <a:t>Your Power</a:t>
              </a:r>
            </a:p>
          </p:txBody>
        </p:sp>
      </p:grpSp>
      <p:grpSp>
        <p:nvGrpSpPr>
          <p:cNvPr id="8" name="Group 52"/>
          <p:cNvGrpSpPr/>
          <p:nvPr/>
        </p:nvGrpSpPr>
        <p:grpSpPr>
          <a:xfrm>
            <a:off x="4283968" y="2492896"/>
            <a:ext cx="2664296" cy="576064"/>
            <a:chOff x="-1836712" y="1700808"/>
            <a:chExt cx="2664296" cy="576064"/>
          </a:xfrm>
        </p:grpSpPr>
        <p:sp>
          <p:nvSpPr>
            <p:cNvPr id="54" name="Rectangle 53"/>
            <p:cNvSpPr/>
            <p:nvPr/>
          </p:nvSpPr>
          <p:spPr>
            <a:xfrm rot="16200000">
              <a:off x="-828600" y="692696"/>
              <a:ext cx="576064" cy="2592288"/>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5" name="TextBox 54"/>
            <p:cNvSpPr txBox="1"/>
            <p:nvPr/>
          </p:nvSpPr>
          <p:spPr>
            <a:xfrm>
              <a:off x="-1836712" y="1772816"/>
              <a:ext cx="2664296" cy="400110"/>
            </a:xfrm>
            <a:prstGeom prst="rect">
              <a:avLst/>
            </a:prstGeom>
            <a:noFill/>
          </p:spPr>
          <p:txBody>
            <a:bodyPr wrap="square" rtlCol="0">
              <a:spAutoFit/>
            </a:bodyPr>
            <a:lstStyle/>
            <a:p>
              <a:pPr algn="ctr"/>
              <a:r>
                <a:rPr lang="en-IN" sz="2000" b="1" dirty="0">
                  <a:effectLst>
                    <a:glow rad="228600">
                      <a:schemeClr val="bg1">
                        <a:alpha val="40000"/>
                      </a:schemeClr>
                    </a:glow>
                  </a:effectLst>
                </a:rPr>
                <a:t>Other Person’s Power</a:t>
              </a:r>
            </a:p>
          </p:txBody>
        </p:sp>
      </p:grpSp>
      <p:pic>
        <p:nvPicPr>
          <p:cNvPr id="30" name="Picture 2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8031" y="-24"/>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10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childTnLst>
                          </p:cTn>
                        </p:par>
                        <p:par>
                          <p:cTn id="25" fill="hold">
                            <p:stCondLst>
                              <p:cond delay="3000"/>
                            </p:stCondLst>
                            <p:childTnLst>
                              <p:par>
                                <p:cTn id="26" presetID="10" presetClass="entr" presetSubtype="0" fill="hold" grpId="0" nodeType="after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45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childTnLst>
                          </p:cTn>
                        </p:par>
                        <p:par>
                          <p:cTn id="36" fill="hold">
                            <p:stCondLst>
                              <p:cond delay="5000"/>
                            </p:stCondLst>
                            <p:childTnLst>
                              <p:par>
                                <p:cTn id="37" presetID="10" presetClass="entr" presetSubtype="0" fill="hold" grpId="0" nodeType="afterEffect">
                                  <p:stCondLst>
                                    <p:cond delay="1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6500"/>
                            </p:stCondLst>
                            <p:childTnLst>
                              <p:par>
                                <p:cTn id="41" presetID="22" presetClass="entr" presetSubtype="4"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500"/>
                                        <p:tgtEl>
                                          <p:spTgt spid="4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down)">
                                      <p:cBhvr>
                                        <p:cTn id="46" dur="500"/>
                                        <p:tgtEl>
                                          <p:spTgt spid="49"/>
                                        </p:tgtEl>
                                      </p:cBhvr>
                                    </p:animEffect>
                                  </p:childTnLst>
                                </p:cTn>
                              </p:par>
                            </p:childTnLst>
                          </p:cTn>
                        </p:par>
                        <p:par>
                          <p:cTn id="47" fill="hold">
                            <p:stCondLst>
                              <p:cond delay="7000"/>
                            </p:stCondLst>
                            <p:childTnLst>
                              <p:par>
                                <p:cTn id="48" presetID="10" presetClass="entr" presetSubtype="0" fill="hold" grpId="0" nodeType="afterEffect">
                                  <p:stCondLst>
                                    <p:cond delay="10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par>
                          <p:cTn id="51" fill="hold">
                            <p:stCondLst>
                              <p:cond delay="850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childTnLst>
                          </p:cTn>
                        </p:par>
                        <p:par>
                          <p:cTn id="58" fill="hold">
                            <p:stCondLst>
                              <p:cond delay="9000"/>
                            </p:stCondLst>
                            <p:childTnLst>
                              <p:par>
                                <p:cTn id="59" presetID="10" presetClass="entr" presetSubtype="0" fill="hold" grpId="0" nodeType="afterEffect">
                                  <p:stCondLst>
                                    <p:cond delay="100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10500"/>
                            </p:stCondLst>
                            <p:childTnLst>
                              <p:par>
                                <p:cTn id="63" presetID="22" presetClass="entr" presetSubtype="4"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down)">
                                      <p:cBhvr>
                                        <p:cTn id="65" dur="500"/>
                                        <p:tgtEl>
                                          <p:spTgt spid="4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down)">
                                      <p:cBhvr>
                                        <p:cTn id="68" dur="500"/>
                                        <p:tgtEl>
                                          <p:spTgt spid="47"/>
                                        </p:tgtEl>
                                      </p:cBhvr>
                                    </p:animEffect>
                                  </p:childTnLst>
                                </p:cTn>
                              </p:par>
                            </p:childTnLst>
                          </p:cTn>
                        </p:par>
                        <p:par>
                          <p:cTn id="69" fill="hold">
                            <p:stCondLst>
                              <p:cond delay="11000"/>
                            </p:stCondLst>
                            <p:childTnLst>
                              <p:par>
                                <p:cTn id="70" presetID="10" presetClass="entr" presetSubtype="0" fill="hold" grpId="0" nodeType="afterEffect">
                                  <p:stCondLst>
                                    <p:cond delay="100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par>
                          <p:cTn id="73" fill="hold">
                            <p:stCondLst>
                              <p:cond delay="12500"/>
                            </p:stCondLst>
                            <p:childTnLst>
                              <p:par>
                                <p:cTn id="74" presetID="2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down)">
                                      <p:cBhvr>
                                        <p:cTn id="76" dur="500"/>
                                        <p:tgtEl>
                                          <p:spTgt spid="4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down)">
                                      <p:cBhvr>
                                        <p:cTn id="7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38"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384"/>
            <a:ext cx="9144000" cy="1008112"/>
            <a:chOff x="0" y="-27384"/>
            <a:chExt cx="9144000" cy="1008112"/>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IN" sz="3200" dirty="0"/>
                <a:t>Positive Self-talk Phrases</a:t>
              </a:r>
            </a:p>
          </p:txBody>
        </p:sp>
      </p:grpSp>
      <p:pic>
        <p:nvPicPr>
          <p:cNvPr id="7" name="Picture 6" descr="26340100_l.jpg"/>
          <p:cNvPicPr>
            <a:picLocks noChangeAspect="1"/>
          </p:cNvPicPr>
          <p:nvPr/>
        </p:nvPicPr>
        <p:blipFill>
          <a:blip r:embed="rId4" cstate="email">
            <a:duotone>
              <a:schemeClr val="bg2">
                <a:shade val="45000"/>
                <a:satMod val="135000"/>
              </a:schemeClr>
              <a:prstClr val="white"/>
            </a:duotone>
            <a:lum bright="10000" contrast="10000"/>
          </a:blip>
          <a:stretch>
            <a:fillRect/>
          </a:stretch>
        </p:blipFill>
        <p:spPr>
          <a:xfrm>
            <a:off x="1" y="980727"/>
            <a:ext cx="9143999" cy="5904000"/>
          </a:xfrm>
          <a:prstGeom prst="rect">
            <a:avLst/>
          </a:prstGeom>
        </p:spPr>
      </p:pic>
      <p:sp>
        <p:nvSpPr>
          <p:cNvPr id="8" name="Rounded Rectangle 7"/>
          <p:cNvSpPr/>
          <p:nvPr/>
        </p:nvSpPr>
        <p:spPr>
          <a:xfrm>
            <a:off x="179512" y="1052736"/>
            <a:ext cx="4176464" cy="5544616"/>
          </a:xfrm>
          <a:prstGeom prst="roundRect">
            <a:avLst>
              <a:gd name="adj" fmla="val 0"/>
            </a:avLst>
          </a:prstGeom>
          <a:solidFill>
            <a:srgbClr val="FF999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a:solidFill>
                  <a:schemeClr val="tx1"/>
                </a:solidFill>
              </a:rPr>
              <a:t>You </a:t>
            </a:r>
            <a:r>
              <a:rPr lang="en-IN" sz="2200" b="1" dirty="0">
                <a:solidFill>
                  <a:srgbClr val="C00000"/>
                </a:solidFill>
              </a:rPr>
              <a:t>CAN DO </a:t>
            </a:r>
            <a:r>
              <a:rPr lang="en-IN" sz="2200" b="1" dirty="0">
                <a:solidFill>
                  <a:schemeClr val="tx1"/>
                </a:solidFill>
              </a:rPr>
              <a:t>everything, but not all at once.</a:t>
            </a:r>
          </a:p>
          <a:p>
            <a:pPr marL="457200" indent="-457200">
              <a:buFont typeface="Arial" pitchFamily="34" charset="0"/>
              <a:buChar char="•"/>
            </a:pPr>
            <a:r>
              <a:rPr lang="en-IN" sz="2200" b="1" dirty="0">
                <a:solidFill>
                  <a:schemeClr val="tx1"/>
                </a:solidFill>
              </a:rPr>
              <a:t>You </a:t>
            </a:r>
            <a:r>
              <a:rPr lang="en-IN" sz="2200" b="1" dirty="0">
                <a:solidFill>
                  <a:srgbClr val="C00000"/>
                </a:solidFill>
              </a:rPr>
              <a:t>CAN DO </a:t>
            </a:r>
            <a:r>
              <a:rPr lang="en-IN" sz="2200" b="1" dirty="0">
                <a:solidFill>
                  <a:schemeClr val="tx1"/>
                </a:solidFill>
              </a:rPr>
              <a:t>everything, if it’s important enough for you to do.</a:t>
            </a:r>
          </a:p>
          <a:p>
            <a:pPr marL="457200" indent="-457200">
              <a:buFont typeface="Arial" pitchFamily="34" charset="0"/>
              <a:buChar char="•"/>
            </a:pPr>
            <a:r>
              <a:rPr lang="en-IN" sz="2200" b="1" dirty="0">
                <a:solidFill>
                  <a:schemeClr val="tx1"/>
                </a:solidFill>
              </a:rPr>
              <a:t>You </a:t>
            </a:r>
            <a:r>
              <a:rPr lang="en-IN" sz="2200" b="1" dirty="0">
                <a:solidFill>
                  <a:srgbClr val="C00000"/>
                </a:solidFill>
              </a:rPr>
              <a:t>CAN DO </a:t>
            </a:r>
            <a:r>
              <a:rPr lang="en-IN" sz="2200" b="1" dirty="0">
                <a:solidFill>
                  <a:schemeClr val="tx1"/>
                </a:solidFill>
              </a:rPr>
              <a:t>everything, but you may not be the best at everything.</a:t>
            </a:r>
          </a:p>
          <a:p>
            <a:pPr marL="457200" indent="-457200">
              <a:buFont typeface="Arial" pitchFamily="34" charset="0"/>
              <a:buChar char="•"/>
            </a:pPr>
            <a:r>
              <a:rPr lang="en-IN" sz="2200" b="1" dirty="0">
                <a:solidFill>
                  <a:schemeClr val="tx1"/>
                </a:solidFill>
              </a:rPr>
              <a:t>You </a:t>
            </a:r>
            <a:r>
              <a:rPr lang="en-IN" sz="2200" b="1" dirty="0">
                <a:solidFill>
                  <a:srgbClr val="C00000"/>
                </a:solidFill>
              </a:rPr>
              <a:t>CAN DO </a:t>
            </a:r>
            <a:r>
              <a:rPr lang="en-IN" sz="2200" b="1" dirty="0">
                <a:solidFill>
                  <a:schemeClr val="tx1"/>
                </a:solidFill>
              </a:rPr>
              <a:t>everything, but there will be limitations.</a:t>
            </a:r>
          </a:p>
          <a:p>
            <a:pPr marL="457200" indent="-457200">
              <a:buFont typeface="Arial" pitchFamily="34" charset="0"/>
              <a:buChar char="•"/>
            </a:pPr>
            <a:r>
              <a:rPr lang="en-IN" sz="2200" b="1" dirty="0">
                <a:solidFill>
                  <a:schemeClr val="tx1"/>
                </a:solidFill>
              </a:rPr>
              <a:t>You </a:t>
            </a:r>
            <a:r>
              <a:rPr lang="en-IN" sz="2200" b="1" dirty="0">
                <a:solidFill>
                  <a:srgbClr val="C00000"/>
                </a:solidFill>
              </a:rPr>
              <a:t>CAN DO </a:t>
            </a:r>
            <a:r>
              <a:rPr lang="en-IN" sz="2200" b="1" dirty="0">
                <a:solidFill>
                  <a:schemeClr val="tx1"/>
                </a:solidFill>
              </a:rPr>
              <a:t>everything, but you’ll need help.</a:t>
            </a:r>
          </a:p>
        </p:txBody>
      </p:sp>
      <p:grpSp>
        <p:nvGrpSpPr>
          <p:cNvPr id="3" name="Group 15"/>
          <p:cNvGrpSpPr/>
          <p:nvPr/>
        </p:nvGrpSpPr>
        <p:grpSpPr>
          <a:xfrm>
            <a:off x="4846214" y="1556792"/>
            <a:ext cx="4752527" cy="4320480"/>
            <a:chOff x="4846214" y="1556792"/>
            <a:chExt cx="4752527" cy="4320480"/>
          </a:xfrm>
        </p:grpSpPr>
        <p:grpSp>
          <p:nvGrpSpPr>
            <p:cNvPr id="9" name="Gruppe 83"/>
            <p:cNvGrpSpPr>
              <a:grpSpLocks/>
            </p:cNvGrpSpPr>
            <p:nvPr/>
          </p:nvGrpSpPr>
          <p:grpSpPr bwMode="auto">
            <a:xfrm rot="741248">
              <a:off x="4846214" y="1556792"/>
              <a:ext cx="4752527" cy="4320480"/>
              <a:chOff x="819574" y="1558714"/>
              <a:chExt cx="3535680" cy="2881207"/>
            </a:xfrm>
          </p:grpSpPr>
          <p:sp>
            <p:nvSpPr>
              <p:cNvPr id="12"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3"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14" name="Rektangel 63"/>
              <p:cNvSpPr>
                <a:spLocks noChangeArrowheads="1"/>
              </p:cNvSpPr>
              <p:nvPr/>
            </p:nvSpPr>
            <p:spPr bwMode="auto">
              <a:xfrm>
                <a:off x="954463" y="1693647"/>
                <a:ext cx="2599391" cy="2117647"/>
              </a:xfrm>
              <a:prstGeom prst="rect">
                <a:avLst/>
              </a:prstGeom>
              <a:gradFill rotWithShape="1">
                <a:gsLst>
                  <a:gs pos="0">
                    <a:srgbClr val="69BED9"/>
                  </a:gs>
                  <a:gs pos="100000">
                    <a:srgbClr val="1F88C8"/>
                  </a:gs>
                </a:gsLst>
                <a:lin ang="5400000" scaled="1"/>
              </a:gradFill>
              <a:ln w="9525">
                <a:solidFill>
                  <a:srgbClr val="93CDDD"/>
                </a:solidFill>
                <a:miter lim="800000"/>
                <a:headEnd/>
                <a:tailEnd/>
              </a:ln>
            </p:spPr>
            <p:txBody>
              <a:bodyPr anchor="ctr"/>
              <a:lstStyle/>
              <a:p>
                <a:pPr algn="ctr" defTabSz="914400"/>
                <a:endParaRPr lang="en-US" sz="1600" b="1" dirty="0">
                  <a:solidFill>
                    <a:srgbClr val="FFFFFF"/>
                  </a:solidFill>
                  <a:latin typeface="Calibri" pitchFamily="34" charset="0"/>
                </a:endParaRPr>
              </a:p>
            </p:txBody>
          </p:sp>
        </p:grpSp>
        <p:pic>
          <p:nvPicPr>
            <p:cNvPr id="15" name="Picture 14" descr="26340100_l.jpg"/>
            <p:cNvPicPr>
              <a:picLocks noChangeAspect="1"/>
            </p:cNvPicPr>
            <p:nvPr/>
          </p:nvPicPr>
          <p:blipFill>
            <a:blip r:embed="rId5" cstate="email"/>
            <a:stretch>
              <a:fillRect/>
            </a:stretch>
          </p:blipFill>
          <p:spPr>
            <a:xfrm rot="720000">
              <a:off x="5134427" y="1654653"/>
              <a:ext cx="3486012" cy="3175843"/>
            </a:xfrm>
            <a:prstGeom prst="rect">
              <a:avLst/>
            </a:prstGeom>
          </p:spPr>
        </p:pic>
      </p:grpSp>
      <p:pic>
        <p:nvPicPr>
          <p:cNvPr id="16" name="Picture 1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8031" y="-24"/>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Righ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384"/>
            <a:ext cx="9144000" cy="1008112"/>
            <a:chOff x="0" y="-27384"/>
            <a:chExt cx="9144000" cy="1008112"/>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IN" sz="3200" dirty="0"/>
                <a:t>Termination/Advocacy/Transcendence/Relapse</a:t>
              </a:r>
            </a:p>
          </p:txBody>
        </p:sp>
      </p:grpSp>
      <p:sp>
        <p:nvSpPr>
          <p:cNvPr id="7" name="Rectangle 6"/>
          <p:cNvSpPr/>
          <p:nvPr/>
        </p:nvSpPr>
        <p:spPr bwMode="auto">
          <a:xfrm>
            <a:off x="3094449" y="5913208"/>
            <a:ext cx="1425626" cy="819000"/>
          </a:xfrm>
          <a:prstGeom prst="rect">
            <a:avLst/>
          </a:prstGeom>
          <a:solidFill>
            <a:srgbClr val="FFBD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IN" sz="2000" b="1" dirty="0">
                <a:solidFill>
                  <a:schemeClr val="tx1"/>
                </a:solidFill>
                <a:ea typeface="ＭＳ Ｐゴシック" pitchFamily="-105" charset="-128"/>
              </a:rPr>
              <a:t>Stage #3</a:t>
            </a:r>
            <a:endParaRPr lang="en-US" sz="2000" b="1" dirty="0">
              <a:solidFill>
                <a:schemeClr val="tx1"/>
              </a:solidFill>
              <a:ea typeface="ＭＳ Ｐゴシック" pitchFamily="-105" charset="-128"/>
            </a:endParaRPr>
          </a:p>
        </p:txBody>
      </p:sp>
      <p:sp>
        <p:nvSpPr>
          <p:cNvPr id="8" name="Rectangle 7"/>
          <p:cNvSpPr/>
          <p:nvPr/>
        </p:nvSpPr>
        <p:spPr bwMode="auto">
          <a:xfrm>
            <a:off x="6009385" y="5913208"/>
            <a:ext cx="1425626" cy="819000"/>
          </a:xfrm>
          <a:prstGeom prst="rect">
            <a:avLst/>
          </a:prstGeom>
          <a:solidFill>
            <a:srgbClr val="97E4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IN" sz="2000" b="1" dirty="0">
                <a:solidFill>
                  <a:schemeClr val="tx1"/>
                </a:solidFill>
                <a:ea typeface="ＭＳ Ｐゴシック" pitchFamily="-105" charset="-128"/>
              </a:rPr>
              <a:t>Stage #5</a:t>
            </a:r>
            <a:endParaRPr lang="en-US" sz="2000" b="1" dirty="0">
              <a:solidFill>
                <a:schemeClr val="tx1"/>
              </a:solidFill>
              <a:ea typeface="ＭＳ Ｐゴシック" pitchFamily="-105" charset="-128"/>
            </a:endParaRPr>
          </a:p>
        </p:txBody>
      </p:sp>
      <p:sp>
        <p:nvSpPr>
          <p:cNvPr id="9" name="Rectangle 8"/>
          <p:cNvSpPr/>
          <p:nvPr/>
        </p:nvSpPr>
        <p:spPr bwMode="auto">
          <a:xfrm>
            <a:off x="7466854" y="5913208"/>
            <a:ext cx="1425626" cy="819000"/>
          </a:xfrm>
          <a:prstGeom prst="rect">
            <a:avLst/>
          </a:prstGeom>
          <a:solidFill>
            <a:srgbClr val="BEE3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IN" sz="2000" b="1" dirty="0">
                <a:solidFill>
                  <a:schemeClr val="tx1"/>
                </a:solidFill>
                <a:ea typeface="ＭＳ Ｐゴシック" pitchFamily="-105" charset="-128"/>
              </a:rPr>
              <a:t>Stage #6</a:t>
            </a:r>
            <a:endParaRPr lang="en-US" sz="2000" b="1" dirty="0">
              <a:solidFill>
                <a:schemeClr val="tx1"/>
              </a:solidFill>
              <a:ea typeface="ＭＳ Ｐゴシック" pitchFamily="-105" charset="-128"/>
            </a:endParaRPr>
          </a:p>
        </p:txBody>
      </p:sp>
      <p:sp>
        <p:nvSpPr>
          <p:cNvPr id="10" name="Rectangle 9"/>
          <p:cNvSpPr/>
          <p:nvPr/>
        </p:nvSpPr>
        <p:spPr bwMode="auto">
          <a:xfrm>
            <a:off x="1619672" y="5913208"/>
            <a:ext cx="1425626" cy="820800"/>
          </a:xfrm>
          <a:prstGeom prst="rect">
            <a:avLst/>
          </a:prstGeom>
          <a:solidFill>
            <a:srgbClr val="FFA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IN" sz="2000" b="1" dirty="0">
                <a:solidFill>
                  <a:schemeClr val="tx1"/>
                </a:solidFill>
                <a:ea typeface="ＭＳ Ｐゴシック" pitchFamily="-105" charset="-128"/>
              </a:rPr>
              <a:t>Stage #2</a:t>
            </a:r>
            <a:endParaRPr lang="en-US" sz="2000" b="1" dirty="0">
              <a:solidFill>
                <a:schemeClr val="tx1"/>
              </a:solidFill>
              <a:ea typeface="ＭＳ Ｐゴシック" pitchFamily="-105" charset="-128"/>
            </a:endParaRPr>
          </a:p>
        </p:txBody>
      </p:sp>
      <p:sp>
        <p:nvSpPr>
          <p:cNvPr id="11" name="Rectangle 10"/>
          <p:cNvSpPr/>
          <p:nvPr/>
        </p:nvSpPr>
        <p:spPr bwMode="auto">
          <a:xfrm>
            <a:off x="4551917" y="5913208"/>
            <a:ext cx="1425626" cy="819000"/>
          </a:xfrm>
          <a:prstGeom prst="rect">
            <a:avLst/>
          </a:prstGeom>
          <a:solidFill>
            <a:srgbClr val="C7A5A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IN" sz="2000" b="1" dirty="0">
                <a:solidFill>
                  <a:schemeClr val="tx1"/>
                </a:solidFill>
                <a:ea typeface="ＭＳ Ｐゴシック" pitchFamily="-105" charset="-128"/>
              </a:rPr>
              <a:t>Stage #4</a:t>
            </a:r>
            <a:endParaRPr lang="en-US" sz="2000" b="1" dirty="0">
              <a:solidFill>
                <a:schemeClr val="tx1"/>
              </a:solidFill>
              <a:ea typeface="ＭＳ Ｐゴシック" pitchFamily="-105" charset="-128"/>
            </a:endParaRPr>
          </a:p>
        </p:txBody>
      </p:sp>
      <p:sp>
        <p:nvSpPr>
          <p:cNvPr id="12" name="Rectangle 11"/>
          <p:cNvSpPr/>
          <p:nvPr/>
        </p:nvSpPr>
        <p:spPr bwMode="auto">
          <a:xfrm>
            <a:off x="179512" y="5913208"/>
            <a:ext cx="1425626" cy="819091"/>
          </a:xfrm>
          <a:prstGeom prst="rect">
            <a:avLst/>
          </a:prstGeom>
          <a:solidFill>
            <a:srgbClr val="DFBE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IN" sz="2000" b="1" dirty="0">
                <a:solidFill>
                  <a:schemeClr val="tx1"/>
                </a:solidFill>
                <a:ea typeface="ＭＳ Ｐゴシック" pitchFamily="-105" charset="-128"/>
              </a:rPr>
              <a:t>Stage #1</a:t>
            </a:r>
            <a:endParaRPr lang="en-US" sz="2000" b="1" dirty="0">
              <a:solidFill>
                <a:schemeClr val="tx1"/>
              </a:solidFill>
              <a:ea typeface="ＭＳ Ｐゴシック" pitchFamily="-105" charset="-128"/>
            </a:endParaRPr>
          </a:p>
        </p:txBody>
      </p:sp>
      <p:cxnSp>
        <p:nvCxnSpPr>
          <p:cNvPr id="13" name="Straight Connector 12"/>
          <p:cNvCxnSpPr/>
          <p:nvPr/>
        </p:nvCxnSpPr>
        <p:spPr>
          <a:xfrm>
            <a:off x="0" y="5532271"/>
            <a:ext cx="884814"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85947" y="5532271"/>
            <a:ext cx="756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99792" y="5532271"/>
            <a:ext cx="884814"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39952" y="5532271"/>
            <a:ext cx="884814"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15540" y="5532271"/>
            <a:ext cx="884814"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02319" y="5532271"/>
            <a:ext cx="884814"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59186" y="5532271"/>
            <a:ext cx="884814"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Donut 19"/>
          <p:cNvSpPr/>
          <p:nvPr/>
        </p:nvSpPr>
        <p:spPr>
          <a:xfrm>
            <a:off x="7776424" y="5229200"/>
            <a:ext cx="612000" cy="612000"/>
          </a:xfrm>
          <a:prstGeom prst="donu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1" name="Donut 20"/>
          <p:cNvSpPr/>
          <p:nvPr/>
        </p:nvSpPr>
        <p:spPr>
          <a:xfrm>
            <a:off x="791648" y="5229200"/>
            <a:ext cx="612000" cy="612000"/>
          </a:xfrm>
          <a:prstGeom prst="donu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2" name="Donut 21"/>
          <p:cNvSpPr/>
          <p:nvPr/>
        </p:nvSpPr>
        <p:spPr>
          <a:xfrm>
            <a:off x="2051720" y="5229200"/>
            <a:ext cx="612000" cy="612000"/>
          </a:xfrm>
          <a:prstGeom prst="donu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3" name="Donut 22"/>
          <p:cNvSpPr/>
          <p:nvPr/>
        </p:nvSpPr>
        <p:spPr>
          <a:xfrm>
            <a:off x="3491880" y="5229200"/>
            <a:ext cx="612000" cy="612000"/>
          </a:xfrm>
          <a:prstGeom prst="donu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4" name="Donut 23"/>
          <p:cNvSpPr/>
          <p:nvPr/>
        </p:nvSpPr>
        <p:spPr>
          <a:xfrm>
            <a:off x="4932040" y="5229200"/>
            <a:ext cx="612000" cy="612000"/>
          </a:xfrm>
          <a:prstGeom prst="donu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5" name="Donut 24"/>
          <p:cNvSpPr/>
          <p:nvPr/>
        </p:nvSpPr>
        <p:spPr>
          <a:xfrm>
            <a:off x="6408272" y="5229200"/>
            <a:ext cx="612000" cy="612000"/>
          </a:xfrm>
          <a:prstGeom prst="donu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6" name="Donut 25"/>
          <p:cNvSpPr/>
          <p:nvPr/>
        </p:nvSpPr>
        <p:spPr>
          <a:xfrm>
            <a:off x="7776424" y="5229200"/>
            <a:ext cx="612000" cy="612000"/>
          </a:xfrm>
          <a:prstGeom prst="donut">
            <a:avLst/>
          </a:prstGeom>
          <a:solidFill>
            <a:srgbClr val="DE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nvGrpSpPr>
          <p:cNvPr id="3" name="Group 46"/>
          <p:cNvGrpSpPr/>
          <p:nvPr/>
        </p:nvGrpSpPr>
        <p:grpSpPr>
          <a:xfrm>
            <a:off x="5364368" y="1052737"/>
            <a:ext cx="4464496" cy="4126306"/>
            <a:chOff x="179512" y="1844824"/>
            <a:chExt cx="2756346" cy="3068428"/>
          </a:xfrm>
        </p:grpSpPr>
        <p:sp>
          <p:nvSpPr>
            <p:cNvPr id="28" name="Isosceles Triangle 27"/>
            <p:cNvSpPr/>
            <p:nvPr/>
          </p:nvSpPr>
          <p:spPr>
            <a:xfrm flipV="1">
              <a:off x="1601969" y="4522174"/>
              <a:ext cx="510431" cy="39107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7" name="Group 27"/>
            <p:cNvGrpSpPr/>
            <p:nvPr/>
          </p:nvGrpSpPr>
          <p:grpSpPr>
            <a:xfrm>
              <a:off x="179512" y="1844824"/>
              <a:ext cx="2756346" cy="2679741"/>
              <a:chOff x="3203848" y="2204864"/>
              <a:chExt cx="3015183" cy="2881313"/>
            </a:xfrm>
          </p:grpSpPr>
          <p:grpSp>
            <p:nvGrpSpPr>
              <p:cNvPr id="29" name="Gruppe 83"/>
              <p:cNvGrpSpPr>
                <a:grpSpLocks/>
              </p:cNvGrpSpPr>
              <p:nvPr/>
            </p:nvGrpSpPr>
            <p:grpSpPr bwMode="auto">
              <a:xfrm>
                <a:off x="3203848" y="2204864"/>
                <a:ext cx="3015183" cy="2881313"/>
                <a:chOff x="819574" y="1558714"/>
                <a:chExt cx="3535680" cy="2881207"/>
              </a:xfrm>
            </p:grpSpPr>
            <p:sp>
              <p:nvSpPr>
                <p:cNvPr id="32"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3"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rgbClr val="FFFFFF"/>
                    </a:solidFill>
                    <a:latin typeface="Calibri" pitchFamily="-112" charset="0"/>
                    <a:ea typeface="ＭＳ Ｐゴシック" pitchFamily="-112" charset="-128"/>
                  </a:endParaRPr>
                </a:p>
              </p:txBody>
            </p:sp>
            <p:sp>
              <p:nvSpPr>
                <p:cNvPr id="34" name="Rektangel 63"/>
                <p:cNvSpPr>
                  <a:spLocks noChangeArrowheads="1"/>
                </p:cNvSpPr>
                <p:nvPr/>
              </p:nvSpPr>
              <p:spPr bwMode="auto">
                <a:xfrm>
                  <a:off x="954463" y="1693647"/>
                  <a:ext cx="2599391" cy="2117647"/>
                </a:xfrm>
                <a:prstGeom prst="rect">
                  <a:avLst/>
                </a:prstGeom>
                <a:solidFill>
                  <a:schemeClr val="tx1"/>
                </a:solidFill>
                <a:ln w="9525">
                  <a:solidFill>
                    <a:srgbClr val="93CDDD"/>
                  </a:solidFill>
                  <a:miter lim="800000"/>
                  <a:headEnd/>
                  <a:tailEnd/>
                </a:ln>
              </p:spPr>
              <p:txBody>
                <a:bodyPr anchor="ctr"/>
                <a:lstStyle/>
                <a:p>
                  <a:pPr algn="ctr" defTabSz="914400"/>
                  <a:endParaRPr lang="en-US" sz="1600" dirty="0">
                    <a:solidFill>
                      <a:srgbClr val="FFFFFF"/>
                    </a:solidFill>
                    <a:latin typeface="Calibri" pitchFamily="34" charset="0"/>
                  </a:endParaRPr>
                </a:p>
              </p:txBody>
            </p:sp>
          </p:grpSp>
          <p:sp>
            <p:nvSpPr>
              <p:cNvPr id="31" name="Rectangle 30"/>
              <p:cNvSpPr/>
              <p:nvPr/>
            </p:nvSpPr>
            <p:spPr>
              <a:xfrm>
                <a:off x="3203848" y="4776122"/>
                <a:ext cx="2448272" cy="216024"/>
              </a:xfrm>
              <a:prstGeom prst="rect">
                <a:avLst/>
              </a:prstGeom>
              <a:solidFill>
                <a:srgbClr val="72AF2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cxnSp>
        <p:nvCxnSpPr>
          <p:cNvPr id="35" name="Straight Connector 34"/>
          <p:cNvCxnSpPr/>
          <p:nvPr/>
        </p:nvCxnSpPr>
        <p:spPr>
          <a:xfrm rot="5400000">
            <a:off x="1862285" y="3815630"/>
            <a:ext cx="6858000" cy="1588"/>
          </a:xfrm>
          <a:prstGeom prst="line">
            <a:avLst/>
          </a:prstGeom>
          <a:ln w="76200">
            <a:gradFill flip="none" rotWithShape="1">
              <a:gsLst>
                <a:gs pos="0">
                  <a:srgbClr val="94ACD0">
                    <a:alpha val="0"/>
                  </a:srgbClr>
                </a:gs>
                <a:gs pos="50000">
                  <a:srgbClr val="94ACD0"/>
                </a:gs>
                <a:gs pos="99000">
                  <a:srgbClr val="94ACD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51520" y="1197160"/>
            <a:ext cx="4894675" cy="3888024"/>
          </a:xfrm>
          <a:prstGeom prst="roundRect">
            <a:avLst>
              <a:gd name="adj" fmla="val 2366"/>
            </a:avLst>
          </a:prstGeom>
          <a:solidFill>
            <a:srgbClr val="72AF2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Stage 6:</a:t>
            </a:r>
          </a:p>
          <a:p>
            <a:r>
              <a:rPr lang="en-IN" sz="2000" b="1" dirty="0">
                <a:solidFill>
                  <a:schemeClr val="tx1"/>
                </a:solidFill>
              </a:rPr>
              <a:t>Termination /Advocacy/Transcendence/Relapse -</a:t>
            </a:r>
          </a:p>
          <a:p>
            <a:endParaRPr lang="en-IN" sz="2000" b="1" dirty="0">
              <a:solidFill>
                <a:schemeClr val="tx1"/>
              </a:solidFill>
            </a:endParaRPr>
          </a:p>
          <a:p>
            <a:pPr marL="457200" indent="-457200">
              <a:buFont typeface="Arial" pitchFamily="34" charset="0"/>
              <a:buChar char="•"/>
            </a:pPr>
            <a:r>
              <a:rPr lang="en-IN" sz="2000" dirty="0">
                <a:solidFill>
                  <a:schemeClr val="tx1"/>
                </a:solidFill>
              </a:rPr>
              <a:t>At this last stage of the behaviour cycle, the person has completely broken free of the undesirable habit.</a:t>
            </a:r>
          </a:p>
          <a:p>
            <a:pPr marL="457200" indent="-457200">
              <a:buFont typeface="Arial" pitchFamily="34" charset="0"/>
              <a:buChar char="•"/>
            </a:pPr>
            <a:endParaRPr lang="en-IN" sz="2000" dirty="0">
              <a:solidFill>
                <a:schemeClr val="tx1"/>
              </a:solidFill>
            </a:endParaRPr>
          </a:p>
          <a:p>
            <a:pPr marL="457200" indent="-457200">
              <a:buFont typeface="Arial" pitchFamily="34" charset="0"/>
              <a:buChar char="•"/>
            </a:pPr>
            <a:r>
              <a:rPr lang="en-IN" sz="2000" dirty="0">
                <a:solidFill>
                  <a:schemeClr val="tx1"/>
                </a:solidFill>
              </a:rPr>
              <a:t>He has stopped the undesirable behavior and now does not even face the problem of saying ‘no’ to it easily.</a:t>
            </a:r>
          </a:p>
        </p:txBody>
      </p:sp>
      <p:pic>
        <p:nvPicPr>
          <p:cNvPr id="38" name="Picture 37" descr="16282781_xl.jpg"/>
          <p:cNvPicPr>
            <a:picLocks noChangeAspect="1"/>
          </p:cNvPicPr>
          <p:nvPr/>
        </p:nvPicPr>
        <p:blipFill>
          <a:blip r:embed="rId4" cstate="email"/>
          <a:stretch>
            <a:fillRect/>
          </a:stretch>
        </p:blipFill>
        <p:spPr>
          <a:xfrm>
            <a:off x="5436096" y="1196752"/>
            <a:ext cx="3420000" cy="2910638"/>
          </a:xfrm>
          <a:prstGeom prst="rect">
            <a:avLst/>
          </a:prstGeom>
        </p:spPr>
      </p:pic>
      <p:pic>
        <p:nvPicPr>
          <p:cNvPr id="37" name="Picture 3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8031" y="-24"/>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26"/>
                                        </p:tgtEl>
                                      </p:cBhvr>
                                    </p:animEffect>
                                    <p:animScale>
                                      <p:cBhvr>
                                        <p:cTn id="11" dur="250" autoRev="1" fill="hold"/>
                                        <p:tgtEl>
                                          <p:spTgt spid="26"/>
                                        </p:tgtEl>
                                      </p:cBhvr>
                                      <p:by x="105000" y="105000"/>
                                    </p:animScale>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1500"/>
                            </p:stCondLst>
                            <p:childTnLst>
                              <p:par>
                                <p:cTn id="22" presetID="2" presetClass="entr" presetSubtype="1"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0-#ppt_h/2"/>
                                          </p:val>
                                        </p:tav>
                                        <p:tav tm="100000">
                                          <p:val>
                                            <p:strVal val="#ppt_y"/>
                                          </p:val>
                                        </p:tav>
                                      </p:tavLst>
                                    </p:anim>
                                  </p:childTnLst>
                                </p:cTn>
                              </p:par>
                              <p:par>
                                <p:cTn id="26" presetID="6" presetClass="emph" presetSubtype="0" fill="hold" nodeType="withEffect">
                                  <p:stCondLst>
                                    <p:cond delay="500"/>
                                  </p:stCondLst>
                                  <p:childTnLst>
                                    <p:animScale>
                                      <p:cBhvr>
                                        <p:cTn id="27" dur="500" fill="hold"/>
                                        <p:tgtEl>
                                          <p:spTgt spid="35"/>
                                        </p:tgtEl>
                                      </p:cBhvr>
                                      <p:by x="100000" y="25000"/>
                                    </p:animScale>
                                  </p:childTnLst>
                                </p:cTn>
                              </p:par>
                            </p:childTnLst>
                          </p:cTn>
                        </p:par>
                        <p:par>
                          <p:cTn id="28" fill="hold">
                            <p:stCondLst>
                              <p:cond delay="2500"/>
                            </p:stCondLst>
                            <p:childTnLst>
                              <p:par>
                                <p:cTn id="29" presetID="12" presetClass="entr" presetSubtype="2"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slide(fromRight)">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20888165_xl.jpg"/>
          <p:cNvPicPr>
            <a:picLocks noChangeAspect="1"/>
          </p:cNvPicPr>
          <p:nvPr/>
        </p:nvPicPr>
        <p:blipFill>
          <a:blip r:embed="rId3" cstate="email"/>
          <a:srcRect/>
          <a:stretch>
            <a:fillRect/>
          </a:stretch>
        </p:blipFill>
        <p:spPr>
          <a:xfrm rot="16200000">
            <a:off x="1569538" y="-687538"/>
            <a:ext cx="5976000" cy="9115076"/>
          </a:xfrm>
          <a:prstGeom prst="rect">
            <a:avLst/>
          </a:prstGeom>
        </p:spPr>
      </p:pic>
      <p:grpSp>
        <p:nvGrpSpPr>
          <p:cNvPr id="2" name="Group 2"/>
          <p:cNvGrpSpPr/>
          <p:nvPr/>
        </p:nvGrpSpPr>
        <p:grpSpPr>
          <a:xfrm>
            <a:off x="0" y="-27384"/>
            <a:ext cx="9144000" cy="1008112"/>
            <a:chOff x="0" y="-27384"/>
            <a:chExt cx="9144000" cy="1008112"/>
          </a:xfrm>
        </p:grpSpPr>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US" sz="3200" dirty="0"/>
                <a:t>Real Life Example</a:t>
              </a:r>
              <a:endParaRPr lang="en-IN" sz="3200" dirty="0"/>
            </a:p>
          </p:txBody>
        </p:sp>
      </p:grpSp>
      <p:pic>
        <p:nvPicPr>
          <p:cNvPr id="18" name="Picture 17" descr="14951585_l.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971600" y="1556792"/>
            <a:ext cx="4104456" cy="4572000"/>
          </a:xfrm>
          <a:prstGeom prst="rect">
            <a:avLst/>
          </a:prstGeom>
        </p:spPr>
      </p:pic>
      <p:grpSp>
        <p:nvGrpSpPr>
          <p:cNvPr id="3" name="Group 29"/>
          <p:cNvGrpSpPr/>
          <p:nvPr/>
        </p:nvGrpSpPr>
        <p:grpSpPr>
          <a:xfrm>
            <a:off x="3779912" y="1556792"/>
            <a:ext cx="4500000" cy="216000"/>
            <a:chOff x="4572000" y="1700808"/>
            <a:chExt cx="3780000" cy="216000"/>
          </a:xfrm>
        </p:grpSpPr>
        <p:sp>
          <p:nvSpPr>
            <p:cNvPr id="20" name="Rounded Rectangle 19"/>
            <p:cNvSpPr/>
            <p:nvPr/>
          </p:nvSpPr>
          <p:spPr>
            <a:xfrm>
              <a:off x="4716016" y="1700808"/>
              <a:ext cx="3492000" cy="216000"/>
            </a:xfrm>
            <a:prstGeom prst="roundRect">
              <a:avLst>
                <a:gd name="adj" fmla="val 35715"/>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1" name="Straight Connector 20"/>
            <p:cNvCxnSpPr/>
            <p:nvPr/>
          </p:nvCxnSpPr>
          <p:spPr>
            <a:xfrm flipH="1">
              <a:off x="4572000" y="1700808"/>
              <a:ext cx="3780000" cy="0"/>
            </a:xfrm>
            <a:prstGeom prst="line">
              <a:avLst/>
            </a:prstGeom>
            <a:ln w="57150">
              <a:solidFill>
                <a:schemeClr val="bg1"/>
              </a:solidFill>
            </a:ln>
          </p:spPr>
          <p:style>
            <a:lnRef idx="2">
              <a:schemeClr val="dk1"/>
            </a:lnRef>
            <a:fillRef idx="0">
              <a:schemeClr val="dk1"/>
            </a:fillRef>
            <a:effectRef idx="1">
              <a:schemeClr val="dk1"/>
            </a:effectRef>
            <a:fontRef idx="minor">
              <a:schemeClr val="tx1"/>
            </a:fontRef>
          </p:style>
        </p:cxnSp>
      </p:grpSp>
      <p:sp>
        <p:nvSpPr>
          <p:cNvPr id="22" name="Rectangle 21"/>
          <p:cNvSpPr/>
          <p:nvPr/>
        </p:nvSpPr>
        <p:spPr>
          <a:xfrm>
            <a:off x="3779912" y="1556792"/>
            <a:ext cx="4464496" cy="4176000"/>
          </a:xfrm>
          <a:prstGeom prst="rect">
            <a:avLst/>
          </a:prstGeom>
          <a:solidFill>
            <a:schemeClr val="tx1">
              <a:alpha val="50196"/>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bg1"/>
                </a:solidFill>
                <a:effectLst>
                  <a:glow rad="139700">
                    <a:schemeClr val="accent2">
                      <a:alpha val="40000"/>
                    </a:schemeClr>
                  </a:glow>
                  <a:outerShdw blurRad="38100" dist="38100" dir="2700000" algn="tl">
                    <a:srgbClr val="000000">
                      <a:alpha val="43137"/>
                    </a:srgbClr>
                  </a:outerShdw>
                </a:effectLst>
              </a:rPr>
              <a:t>Dan started to drink daily to ease his stress and feel relieved. However, soon things got out of control and Dan lost interest in his work. He started ignoring his professional and personal life. He started to drink throughout the day and remained absent from work for many days continuously.</a:t>
            </a:r>
          </a:p>
        </p:txBody>
      </p:sp>
      <p:grpSp>
        <p:nvGrpSpPr>
          <p:cNvPr id="7" name="Group 36"/>
          <p:cNvGrpSpPr/>
          <p:nvPr/>
        </p:nvGrpSpPr>
        <p:grpSpPr>
          <a:xfrm>
            <a:off x="5940152" y="1700808"/>
            <a:ext cx="1017123" cy="842759"/>
            <a:chOff x="8251951" y="194871"/>
            <a:chExt cx="1017123" cy="842759"/>
          </a:xfrm>
        </p:grpSpPr>
        <p:cxnSp>
          <p:nvCxnSpPr>
            <p:cNvPr id="24" name="Straight Connector 23"/>
            <p:cNvCxnSpPr/>
            <p:nvPr/>
          </p:nvCxnSpPr>
          <p:spPr>
            <a:xfrm flipV="1">
              <a:off x="8676458" y="611813"/>
              <a:ext cx="432048" cy="324000"/>
            </a:xfrm>
            <a:prstGeom prst="line">
              <a:avLst/>
            </a:prstGeom>
            <a:ln w="190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2487691">
              <a:off x="8251951" y="194871"/>
              <a:ext cx="1017123" cy="842759"/>
            </a:xfrm>
            <a:prstGeom prst="rect">
              <a:avLst/>
            </a:prstGeom>
            <a:noFill/>
            <a:ln w="9525">
              <a:noFill/>
              <a:miter lim="800000"/>
              <a:headEnd/>
              <a:tailEnd/>
            </a:ln>
          </p:spPr>
        </p:pic>
      </p:grpSp>
      <p:pic>
        <p:nvPicPr>
          <p:cNvPr id="15" name="Pictur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24"/>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par>
                          <p:cTn id="19" fill="hold">
                            <p:stCondLst>
                              <p:cond delay="2000"/>
                            </p:stCondLst>
                            <p:childTnLst>
                              <p:par>
                                <p:cTn id="20" presetID="42" presetClass="path" presetSubtype="0" accel="50000" decel="50000" fill="hold" nodeType="afterEffect">
                                  <p:stCondLst>
                                    <p:cond delay="0"/>
                                  </p:stCondLst>
                                  <p:childTnLst>
                                    <p:animMotion origin="layout" path="M -2.5E-6 2.59259E-6 L -0.00191 0.61435 " pathEditMode="relative" rAng="0" ptsTypes="AA">
                                      <p:cBhvr>
                                        <p:cTn id="21" dur="500" fill="hold"/>
                                        <p:tgtEl>
                                          <p:spTgt spid="3"/>
                                        </p:tgtEl>
                                        <p:attrNameLst>
                                          <p:attrName>ppt_x</p:attrName>
                                          <p:attrName>ppt_y</p:attrName>
                                        </p:attrNameLst>
                                      </p:cBhvr>
                                      <p:rCtr x="-1" y="307"/>
                                    </p:animMotion>
                                  </p:childTnLst>
                                </p:cTn>
                              </p:par>
                              <p:par>
                                <p:cTn id="22" presetID="42" presetClass="path" presetSubtype="0" accel="50000" decel="50000" fill="hold" nodeType="withEffect">
                                  <p:stCondLst>
                                    <p:cond delay="0"/>
                                  </p:stCondLst>
                                  <p:childTnLst>
                                    <p:animMotion origin="layout" path="M -8.33333E-7 -4.07407E-6 L -0.00035 0.54769 " pathEditMode="relative" rAng="0" ptsTypes="AA">
                                      <p:cBhvr>
                                        <p:cTn id="23" dur="500" fill="hold"/>
                                        <p:tgtEl>
                                          <p:spTgt spid="7"/>
                                        </p:tgtEl>
                                        <p:attrNameLst>
                                          <p:attrName>ppt_x</p:attrName>
                                          <p:attrName>ppt_y</p:attrName>
                                        </p:attrNameLst>
                                      </p:cBhvr>
                                      <p:rCtr x="0" y="274"/>
                                    </p:animMotion>
                                  </p:childTnLst>
                                </p:cTn>
                              </p:par>
                              <p:par>
                                <p:cTn id="24" presetID="22" presetClass="entr" presetSubtype="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par>
                                <p:cTn id="27" presetID="10" presetClass="exit" presetSubtype="0" fill="hold"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0"/>
          <p:cNvGrpSpPr/>
          <p:nvPr/>
        </p:nvGrpSpPr>
        <p:grpSpPr>
          <a:xfrm>
            <a:off x="418049" y="857232"/>
            <a:ext cx="7811552" cy="4643470"/>
            <a:chOff x="3623786" y="-1393346"/>
            <a:chExt cx="11639599" cy="3816006"/>
          </a:xfrm>
        </p:grpSpPr>
        <p:sp>
          <p:nvSpPr>
            <p:cNvPr id="10" name="Rechteck 21"/>
            <p:cNvSpPr/>
            <p:nvPr/>
          </p:nvSpPr>
          <p:spPr bwMode="auto">
            <a:xfrm>
              <a:off x="4876559" y="-1393346"/>
              <a:ext cx="10386826" cy="381600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a:solidFill>
                    <a:prstClr val="white"/>
                  </a:solidFill>
                  <a:latin typeface="FreesiaUPC" pitchFamily="34" charset="-34"/>
                  <a:ea typeface="ＭＳ Ｐゴシック" pitchFamily="34" charset="-128"/>
                  <a:cs typeface="FreesiaUPC" pitchFamily="34" charset="-34"/>
                </a:rPr>
                <a:t>This is a DEMO Course On – </a:t>
              </a:r>
              <a:r>
                <a:rPr lang="en-IN" sz="2800" b="1" dirty="0">
                  <a:solidFill>
                    <a:srgbClr val="FFFF00"/>
                  </a:solidFill>
                  <a:latin typeface="FreesiaUPC" pitchFamily="34" charset="-34"/>
                  <a:ea typeface="ＭＳ Ｐゴシック" pitchFamily="34" charset="-128"/>
                  <a:cs typeface="FreesiaUPC" pitchFamily="34" charset="-34"/>
                </a:rPr>
                <a:t>Advanced Emotional Intelligence &amp; Personal Skills.</a:t>
              </a:r>
            </a:p>
            <a:p>
              <a:pPr>
                <a:spcAft>
                  <a:spcPts val="1200"/>
                </a:spcAft>
              </a:pPr>
              <a:r>
                <a:rPr lang="en-IN" sz="2800" b="1" dirty="0">
                  <a:solidFill>
                    <a:srgbClr val="FFFF00"/>
                  </a:solidFill>
                  <a:latin typeface="FreesiaUPC" pitchFamily="34" charset="-34"/>
                  <a:ea typeface="ＭＳ Ｐゴシック" pitchFamily="34" charset="-128"/>
                  <a:cs typeface="FreesiaUPC" pitchFamily="34" charset="-34"/>
                </a:rPr>
                <a:t>The Complete Course Presentation consists of 271 Slides.</a:t>
              </a:r>
            </a:p>
            <a:p>
              <a:pPr>
                <a:spcAft>
                  <a:spcPts val="1200"/>
                </a:spcAft>
              </a:pPr>
              <a:r>
                <a:rPr lang="en-US" sz="2800" b="1" dirty="0">
                  <a:solidFill>
                    <a:srgbClr val="FFFF00"/>
                  </a:solidFill>
                  <a:latin typeface="FreesiaUPC" pitchFamily="34" charset="-34"/>
                  <a:ea typeface="ＭＳ Ｐゴシック" pitchFamily="34" charset="-128"/>
                  <a:cs typeface="FreesiaUPC" pitchFamily="34" charset="-34"/>
                </a:rPr>
                <a:t>Become a Member </a:t>
              </a:r>
              <a:r>
                <a:rPr lang="en-US" sz="2800" b="1" dirty="0">
                  <a:solidFill>
                    <a:prstClr val="white"/>
                  </a:solidFill>
                  <a:latin typeface="FreesiaUPC" pitchFamily="34" charset="-34"/>
                  <a:ea typeface="ＭＳ Ｐゴシック" pitchFamily="34" charset="-128"/>
                  <a:cs typeface="FreesiaUPC" pitchFamily="34" charset="-34"/>
                </a:rPr>
                <a:t> and Get Access to Complete </a:t>
              </a:r>
              <a:r>
                <a:rPr lang="en-US" sz="2800" b="1" dirty="0" err="1">
                  <a:solidFill>
                    <a:prstClr val="white"/>
                  </a:solidFill>
                  <a:latin typeface="FreesiaUPC" pitchFamily="34" charset="-34"/>
                  <a:ea typeface="ＭＳ Ｐゴシック" pitchFamily="34" charset="-128"/>
                  <a:cs typeface="FreesiaUPC" pitchFamily="34" charset="-34"/>
                </a:rPr>
                <a:t>Powerpoint</a:t>
              </a:r>
              <a:r>
                <a:rPr lang="en-US" sz="2800" b="1" dirty="0">
                  <a:solidFill>
                    <a:prstClr val="white"/>
                  </a:solidFill>
                  <a:latin typeface="FreesiaUPC" pitchFamily="34" charset="-34"/>
                  <a:ea typeface="ＭＳ Ｐゴシック" pitchFamily="34" charset="-128"/>
                  <a:cs typeface="FreesiaUPC" pitchFamily="34" charset="-34"/>
                </a:rPr>
                <a:t> Presentations for more than 250+ Subjects.</a:t>
              </a:r>
            </a:p>
            <a:p>
              <a:pPr>
                <a:spcAft>
                  <a:spcPts val="1200"/>
                </a:spcAft>
              </a:pPr>
              <a:r>
                <a:rPr lang="en-US" sz="2800" b="1" dirty="0">
                  <a:solidFill>
                    <a:prstClr val="white"/>
                  </a:solidFill>
                  <a:latin typeface="FreesiaUPC" pitchFamily="34" charset="-34"/>
                  <a:ea typeface="ＭＳ Ｐゴシック" pitchFamily="34" charset="-128"/>
                  <a:cs typeface="FreesiaUPC" pitchFamily="34" charset="-34"/>
                </a:rPr>
                <a:t>What You Get:</a:t>
              </a:r>
            </a:p>
            <a:p>
              <a:pPr marL="360000" indent="-396000">
                <a:buFontTx/>
                <a:buAutoNum type="arabicPeriod"/>
              </a:pPr>
              <a:r>
                <a:rPr lang="en-US" sz="2800" b="1" dirty="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a:solidFill>
                    <a:prstClr val="white"/>
                  </a:solidFill>
                  <a:latin typeface="FreesiaUPC" pitchFamily="34" charset="-34"/>
                  <a:ea typeface="ＭＳ Ｐゴシック" pitchFamily="34" charset="-128"/>
                  <a:cs typeface="FreesiaUPC" pitchFamily="34" charset="-34"/>
                </a:rPr>
                <a:t>Download </a:t>
              </a:r>
              <a:r>
                <a:rPr lang="en-US" sz="2800" b="1" dirty="0" err="1">
                  <a:solidFill>
                    <a:prstClr val="white"/>
                  </a:solidFill>
                  <a:latin typeface="FreesiaUPC" pitchFamily="34" charset="-34"/>
                  <a:ea typeface="ＭＳ Ｐゴシック" pitchFamily="34" charset="-128"/>
                  <a:cs typeface="FreesiaUPC" pitchFamily="34" charset="-34"/>
                </a:rPr>
                <a:t>Powerpoint</a:t>
              </a:r>
              <a:r>
                <a:rPr lang="en-US" sz="2800" b="1" dirty="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srcRect/>
            <a:stretch>
              <a:fillRect/>
            </a:stretch>
          </p:blipFill>
          <p:spPr bwMode="gray">
            <a:xfrm rot="20222041">
              <a:off x="3623786" y="-1345092"/>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71868" y="5557257"/>
            <a:ext cx="1357322" cy="1300767"/>
          </a:xfrm>
          <a:prstGeom prst="rect">
            <a:avLst/>
          </a:prstGeom>
        </p:spPr>
      </p:pic>
      <p:sp>
        <p:nvSpPr>
          <p:cNvPr id="13" name="TextBox 12"/>
          <p:cNvSpPr txBox="1"/>
          <p:nvPr/>
        </p:nvSpPr>
        <p:spPr>
          <a:xfrm>
            <a:off x="395536" y="71414"/>
            <a:ext cx="8352928" cy="769441"/>
          </a:xfrm>
          <a:prstGeom prst="rect">
            <a:avLst/>
          </a:prstGeom>
          <a:noFill/>
        </p:spPr>
        <p:txBody>
          <a:bodyPr wrap="square" rtlCol="0">
            <a:spAutoFit/>
          </a:bodyPr>
          <a:lstStyle/>
          <a:p>
            <a:r>
              <a:rPr lang="en-US" sz="4400" dirty="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719815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27384"/>
            <a:ext cx="9144000" cy="1008112"/>
            <a:chOff x="0" y="-27384"/>
            <a:chExt cx="9144000" cy="1008112"/>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IN" sz="3200" dirty="0"/>
                <a:t>Prerequisite</a:t>
              </a:r>
            </a:p>
          </p:txBody>
        </p:sp>
      </p:grpSp>
      <p:pic>
        <p:nvPicPr>
          <p:cNvPr id="11" name="Picture 10" descr="10957304_l.jpg"/>
          <p:cNvPicPr>
            <a:picLocks noChangeAspect="1"/>
          </p:cNvPicPr>
          <p:nvPr/>
        </p:nvPicPr>
        <p:blipFill>
          <a:blip r:embed="rId4" cstate="print"/>
          <a:srcRect/>
          <a:stretch>
            <a:fillRect/>
          </a:stretch>
        </p:blipFill>
        <p:spPr>
          <a:xfrm>
            <a:off x="0" y="980728"/>
            <a:ext cx="9144000" cy="5877272"/>
          </a:xfrm>
          <a:prstGeom prst="rect">
            <a:avLst/>
          </a:prstGeom>
        </p:spPr>
      </p:pic>
      <p:pic>
        <p:nvPicPr>
          <p:cNvPr id="16" name="Picture 15" descr="23045384_xl.jpg"/>
          <p:cNvPicPr>
            <a:picLocks noChangeAspect="1"/>
          </p:cNvPicPr>
          <p:nvPr/>
        </p:nvPicPr>
        <p:blipFill>
          <a:blip r:embed="rId5" cstate="email">
            <a:clrChange>
              <a:clrFrom>
                <a:srgbClr val="FFFFFF"/>
              </a:clrFrom>
              <a:clrTo>
                <a:srgbClr val="FFFFFF">
                  <a:alpha val="0"/>
                </a:srgbClr>
              </a:clrTo>
            </a:clrChange>
          </a:blip>
          <a:stretch>
            <a:fillRect/>
          </a:stretch>
        </p:blipFill>
        <p:spPr>
          <a:xfrm>
            <a:off x="-1980728" y="835837"/>
            <a:ext cx="5400600" cy="6121555"/>
          </a:xfrm>
          <a:prstGeom prst="rect">
            <a:avLst/>
          </a:prstGeom>
        </p:spPr>
      </p:pic>
      <p:sp>
        <p:nvSpPr>
          <p:cNvPr id="17" name="Oval Callout 16"/>
          <p:cNvSpPr/>
          <p:nvPr/>
        </p:nvSpPr>
        <p:spPr>
          <a:xfrm>
            <a:off x="1476504" y="1305376"/>
            <a:ext cx="7632000" cy="5508000"/>
          </a:xfrm>
          <a:prstGeom prst="wedgeEllipseCallout">
            <a:avLst>
              <a:gd name="adj1" fmla="val -56162"/>
              <a:gd name="adj2" fmla="val -34209"/>
            </a:avLst>
          </a:prstGeom>
          <a:solidFill>
            <a:srgbClr val="6D81C1">
              <a:alpha val="69804"/>
            </a:srgbClr>
          </a:solidFill>
          <a:ln>
            <a:solidFill>
              <a:srgbClr val="6D8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rPr>
              <a:t>Before going through this course, it is highly recommended that you first go through the course titled 'Emotional Intelligence' to get a basic understanding of the following concepts:</a:t>
            </a:r>
          </a:p>
          <a:p>
            <a:pPr marL="457200" indent="-457200">
              <a:buFont typeface="Arial" pitchFamily="34" charset="0"/>
              <a:buChar char="•"/>
            </a:pPr>
            <a:r>
              <a:rPr lang="en-IN" sz="2000" b="1" dirty="0">
                <a:solidFill>
                  <a:schemeClr val="tx1"/>
                </a:solidFill>
              </a:rPr>
              <a:t>What is Emotional Intelligence (EQ)?</a:t>
            </a:r>
          </a:p>
          <a:p>
            <a:pPr marL="457200" indent="-457200">
              <a:buFont typeface="Arial" pitchFamily="34" charset="0"/>
              <a:buChar char="•"/>
            </a:pPr>
            <a:r>
              <a:rPr lang="en-IN" sz="2000" b="1" dirty="0">
                <a:solidFill>
                  <a:schemeClr val="tx1"/>
                </a:solidFill>
              </a:rPr>
              <a:t>Brief History of Emotional Intelligence</a:t>
            </a:r>
          </a:p>
          <a:p>
            <a:pPr marL="457200" indent="-457200">
              <a:buFont typeface="Arial" pitchFamily="34" charset="0"/>
              <a:buChar char="•"/>
            </a:pPr>
            <a:r>
              <a:rPr lang="en-IN" sz="2000" b="1" dirty="0">
                <a:solidFill>
                  <a:schemeClr val="tx1"/>
                </a:solidFill>
              </a:rPr>
              <a:t>Benefits of Emotional Intelligence</a:t>
            </a:r>
          </a:p>
          <a:p>
            <a:pPr marL="457200" indent="-457200">
              <a:buFont typeface="Arial" pitchFamily="34" charset="0"/>
              <a:buChar char="•"/>
            </a:pPr>
            <a:r>
              <a:rPr lang="en-IN" sz="2000" b="1" dirty="0">
                <a:solidFill>
                  <a:schemeClr val="tx1"/>
                </a:solidFill>
              </a:rPr>
              <a:t>Relation between Brain and Emotions</a:t>
            </a:r>
          </a:p>
          <a:p>
            <a:pPr marL="457200" indent="-457200">
              <a:buFont typeface="Arial" pitchFamily="34" charset="0"/>
              <a:buChar char="•"/>
            </a:pPr>
            <a:r>
              <a:rPr lang="en-IN" sz="2000" b="1" dirty="0">
                <a:solidFill>
                  <a:schemeClr val="tx1"/>
                </a:solidFill>
              </a:rPr>
              <a:t>Various Competencies of Emotional Intelligence</a:t>
            </a:r>
          </a:p>
          <a:p>
            <a:pPr marL="457200" indent="-457200">
              <a:buFont typeface="Arial" pitchFamily="34" charset="0"/>
              <a:buChar char="•"/>
            </a:pPr>
            <a:r>
              <a:rPr lang="en-IN" sz="2000" b="1" dirty="0">
                <a:solidFill>
                  <a:schemeClr val="tx1"/>
                </a:solidFill>
              </a:rPr>
              <a:t>Principles of Building Your Emotional Intelligence</a:t>
            </a:r>
          </a:p>
          <a:p>
            <a:pPr marL="457200" indent="-457200">
              <a:buFont typeface="Arial" pitchFamily="34" charset="0"/>
              <a:buChar char="•"/>
            </a:pPr>
            <a:r>
              <a:rPr lang="en-IN" sz="2000" b="1" dirty="0">
                <a:solidFill>
                  <a:schemeClr val="tx1"/>
                </a:solidFill>
              </a:rPr>
              <a:t>Difference between People with High EQ and Low EQ</a:t>
            </a:r>
          </a:p>
        </p:txBody>
      </p:sp>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8031" y="-24"/>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ghlighter_pens.jpg"/>
          <p:cNvPicPr>
            <a:picLocks noChangeAspect="1"/>
          </p:cNvPicPr>
          <p:nvPr/>
        </p:nvPicPr>
        <p:blipFill>
          <a:blip r:embed="rId3" cstate="print">
            <a:lum bright="40000" contrast="-40000"/>
          </a:blip>
          <a:stretch>
            <a:fillRect/>
          </a:stretch>
        </p:blipFill>
        <p:spPr>
          <a:xfrm flipH="1">
            <a:off x="0" y="864096"/>
            <a:ext cx="9144000" cy="5993904"/>
          </a:xfrm>
          <a:prstGeom prst="rect">
            <a:avLst/>
          </a:prstGeom>
        </p:spPr>
      </p:pic>
      <p:sp>
        <p:nvSpPr>
          <p:cNvPr id="8" name="TextBox 7"/>
          <p:cNvSpPr txBox="1"/>
          <p:nvPr/>
        </p:nvSpPr>
        <p:spPr>
          <a:xfrm>
            <a:off x="251520" y="908720"/>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Describe the Role of Self-awareness in EI</a:t>
            </a:r>
          </a:p>
        </p:txBody>
      </p:sp>
      <p:sp>
        <p:nvSpPr>
          <p:cNvPr id="9" name="TextBox 8"/>
          <p:cNvSpPr txBox="1"/>
          <p:nvPr/>
        </p:nvSpPr>
        <p:spPr>
          <a:xfrm>
            <a:off x="251520" y="1304269"/>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How to Balance Personal and Work Life</a:t>
            </a:r>
          </a:p>
        </p:txBody>
      </p:sp>
      <p:sp>
        <p:nvSpPr>
          <p:cNvPr id="10" name="TextBox 9"/>
          <p:cNvSpPr txBox="1"/>
          <p:nvPr/>
        </p:nvSpPr>
        <p:spPr>
          <a:xfrm>
            <a:off x="251520" y="1699819"/>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How to become More Self-aware</a:t>
            </a:r>
          </a:p>
        </p:txBody>
      </p:sp>
      <p:sp>
        <p:nvSpPr>
          <p:cNvPr id="11" name="TextBox 10"/>
          <p:cNvSpPr txBox="1"/>
          <p:nvPr/>
        </p:nvSpPr>
        <p:spPr>
          <a:xfrm>
            <a:off x="251520" y="2095368"/>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How to Increase Your Self-regard Level</a:t>
            </a:r>
          </a:p>
        </p:txBody>
      </p:sp>
      <p:sp>
        <p:nvSpPr>
          <p:cNvPr id="12" name="TextBox 11"/>
          <p:cNvSpPr txBox="1"/>
          <p:nvPr/>
        </p:nvSpPr>
        <p:spPr>
          <a:xfrm>
            <a:off x="251520" y="2490917"/>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How to Handle Your Fears</a:t>
            </a:r>
          </a:p>
        </p:txBody>
      </p:sp>
      <p:sp>
        <p:nvSpPr>
          <p:cNvPr id="13" name="TextBox 12"/>
          <p:cNvSpPr txBox="1"/>
          <p:nvPr/>
        </p:nvSpPr>
        <p:spPr>
          <a:xfrm>
            <a:off x="251520" y="2886467"/>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How to Boost Your Self-esteem</a:t>
            </a:r>
          </a:p>
        </p:txBody>
      </p:sp>
      <p:sp>
        <p:nvSpPr>
          <p:cNvPr id="14" name="TextBox 13"/>
          <p:cNvSpPr txBox="1"/>
          <p:nvPr/>
        </p:nvSpPr>
        <p:spPr>
          <a:xfrm>
            <a:off x="251520" y="3282016"/>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a Power Continuum</a:t>
            </a:r>
          </a:p>
        </p:txBody>
      </p:sp>
      <p:sp>
        <p:nvSpPr>
          <p:cNvPr id="15" name="TextBox 14"/>
          <p:cNvSpPr txBox="1"/>
          <p:nvPr/>
        </p:nvSpPr>
        <p:spPr>
          <a:xfrm>
            <a:off x="251520" y="3677565"/>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Self-talk</a:t>
            </a:r>
          </a:p>
        </p:txBody>
      </p:sp>
      <p:sp>
        <p:nvSpPr>
          <p:cNvPr id="16" name="TextBox 15"/>
          <p:cNvSpPr txBox="1"/>
          <p:nvPr/>
        </p:nvSpPr>
        <p:spPr>
          <a:xfrm>
            <a:off x="251520" y="4073115"/>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Steps to Self- Motivate Yourself </a:t>
            </a:r>
          </a:p>
        </p:txBody>
      </p:sp>
      <p:sp>
        <p:nvSpPr>
          <p:cNvPr id="17" name="TextBox 16"/>
          <p:cNvSpPr txBox="1"/>
          <p:nvPr/>
        </p:nvSpPr>
        <p:spPr>
          <a:xfrm>
            <a:off x="251520" y="4468664"/>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Stages of the Behavior Cycle</a:t>
            </a:r>
          </a:p>
        </p:txBody>
      </p:sp>
      <p:sp>
        <p:nvSpPr>
          <p:cNvPr id="18" name="TextBox 17"/>
          <p:cNvSpPr txBox="1"/>
          <p:nvPr/>
        </p:nvSpPr>
        <p:spPr>
          <a:xfrm>
            <a:off x="251520" y="4864213"/>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Steps to get to Root Cause of Emotions</a:t>
            </a:r>
          </a:p>
        </p:txBody>
      </p:sp>
      <p:sp>
        <p:nvSpPr>
          <p:cNvPr id="19" name="TextBox 18"/>
          <p:cNvSpPr txBox="1"/>
          <p:nvPr/>
        </p:nvSpPr>
        <p:spPr>
          <a:xfrm>
            <a:off x="251520" y="5259763"/>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What is meant by ‘Emotional Flooding’</a:t>
            </a:r>
          </a:p>
        </p:txBody>
      </p:sp>
      <p:sp>
        <p:nvSpPr>
          <p:cNvPr id="20" name="TextBox 19"/>
          <p:cNvSpPr txBox="1"/>
          <p:nvPr/>
        </p:nvSpPr>
        <p:spPr>
          <a:xfrm>
            <a:off x="251520" y="5655312"/>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Steps for Preventing Flooding</a:t>
            </a:r>
          </a:p>
        </p:txBody>
      </p:sp>
      <p:sp>
        <p:nvSpPr>
          <p:cNvPr id="21" name="TextBox 20"/>
          <p:cNvSpPr txBox="1"/>
          <p:nvPr/>
        </p:nvSpPr>
        <p:spPr>
          <a:xfrm>
            <a:off x="251520" y="6050861"/>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Explain the Types of Strokes </a:t>
            </a:r>
          </a:p>
        </p:txBody>
      </p:sp>
      <p:sp>
        <p:nvSpPr>
          <p:cNvPr id="22" name="TextBox 21"/>
          <p:cNvSpPr txBox="1"/>
          <p:nvPr/>
        </p:nvSpPr>
        <p:spPr>
          <a:xfrm>
            <a:off x="251520" y="6446411"/>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a:t>List the Characteristics of Good Personal Skills</a:t>
            </a:r>
          </a:p>
        </p:txBody>
      </p:sp>
      <p:grpSp>
        <p:nvGrpSpPr>
          <p:cNvPr id="2" name="Group 2"/>
          <p:cNvGrpSpPr/>
          <p:nvPr/>
        </p:nvGrpSpPr>
        <p:grpSpPr>
          <a:xfrm>
            <a:off x="0" y="-27384"/>
            <a:ext cx="9144000" cy="1008112"/>
            <a:chOff x="0" y="-27384"/>
            <a:chExt cx="9144000" cy="1008112"/>
          </a:xfrm>
        </p:grpSpPr>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US" sz="3200" dirty="0"/>
                <a:t>Course Objective</a:t>
              </a:r>
              <a:endParaRPr lang="en-IN" sz="3200" dirty="0"/>
            </a:p>
          </p:txBody>
        </p:sp>
      </p:grpSp>
      <p:pic>
        <p:nvPicPr>
          <p:cNvPr id="23" name="Picture 2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8031" y="-24"/>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384"/>
            <a:ext cx="9144000" cy="1008112"/>
            <a:chOff x="0" y="-27384"/>
            <a:chExt cx="9144000" cy="1008112"/>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IN" sz="3200" dirty="0"/>
                <a:t>Introduction</a:t>
              </a:r>
            </a:p>
          </p:txBody>
        </p:sp>
      </p:grpSp>
      <p:pic>
        <p:nvPicPr>
          <p:cNvPr id="1026" name="Picture 2"/>
          <p:cNvPicPr>
            <a:picLocks noChangeAspect="1" noChangeArrowheads="1"/>
          </p:cNvPicPr>
          <p:nvPr/>
        </p:nvPicPr>
        <p:blipFill>
          <a:blip r:embed="rId4" cstate="print"/>
          <a:srcRect/>
          <a:stretch>
            <a:fillRect/>
          </a:stretch>
        </p:blipFill>
        <p:spPr bwMode="auto">
          <a:xfrm>
            <a:off x="0" y="980728"/>
            <a:ext cx="9144000" cy="5877272"/>
          </a:xfrm>
          <a:prstGeom prst="rect">
            <a:avLst/>
          </a:prstGeom>
          <a:noFill/>
          <a:ln w="9525">
            <a:noFill/>
            <a:miter lim="800000"/>
            <a:headEnd/>
            <a:tailEnd/>
          </a:ln>
        </p:spPr>
      </p:pic>
      <p:pic>
        <p:nvPicPr>
          <p:cNvPr id="11" name="Picture 10" descr="10078445_l.jpg"/>
          <p:cNvPicPr>
            <a:picLocks noChangeAspect="1"/>
          </p:cNvPicPr>
          <p:nvPr/>
        </p:nvPicPr>
        <p:blipFill>
          <a:blip r:embed="rId5" cstate="email"/>
          <a:srcRect/>
          <a:stretch>
            <a:fillRect/>
          </a:stretch>
        </p:blipFill>
        <p:spPr>
          <a:xfrm>
            <a:off x="971600" y="2172503"/>
            <a:ext cx="3384376" cy="3200713"/>
          </a:xfrm>
          <a:prstGeom prst="rect">
            <a:avLst/>
          </a:prstGeom>
        </p:spPr>
      </p:pic>
      <p:pic>
        <p:nvPicPr>
          <p:cNvPr id="102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3568" y="1628800"/>
            <a:ext cx="3816424" cy="3888432"/>
          </a:xfrm>
          <a:prstGeom prst="rect">
            <a:avLst/>
          </a:prstGeom>
          <a:noFill/>
          <a:ln w="9525">
            <a:noFill/>
            <a:miter lim="800000"/>
            <a:headEnd/>
            <a:tailEnd/>
          </a:ln>
        </p:spPr>
      </p:pic>
      <p:sp>
        <p:nvSpPr>
          <p:cNvPr id="12" name="Rectangle 11"/>
          <p:cNvSpPr/>
          <p:nvPr/>
        </p:nvSpPr>
        <p:spPr>
          <a:xfrm>
            <a:off x="4860032" y="1772816"/>
            <a:ext cx="3528392" cy="3600400"/>
          </a:xfrm>
          <a:prstGeom prst="rect">
            <a:avLst/>
          </a:prstGeom>
          <a:solidFill>
            <a:srgbClr val="F7964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Gavin Kellar works as a Senior Sales Executive at Rabiton Inc. Gavin had joined Rabiton as a Trainee Sales Executive just two years ago. In two years, he surpassed everyone’s expectations and performed wonderfully. He also got promoted very quickly to the position of a Senior Sales Executive.</a:t>
            </a:r>
          </a:p>
        </p:txBody>
      </p:sp>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24"/>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p:cTn id="11" dur="500" fill="hold"/>
                                        <p:tgtEl>
                                          <p:spTgt spid="1027"/>
                                        </p:tgtEl>
                                        <p:attrNameLst>
                                          <p:attrName>ppt_w</p:attrName>
                                        </p:attrNameLst>
                                      </p:cBhvr>
                                      <p:tavLst>
                                        <p:tav tm="0">
                                          <p:val>
                                            <p:fltVal val="0"/>
                                          </p:val>
                                        </p:tav>
                                        <p:tav tm="100000">
                                          <p:val>
                                            <p:strVal val="#ppt_w"/>
                                          </p:val>
                                        </p:tav>
                                      </p:tavLst>
                                    </p:anim>
                                    <p:anim calcmode="lin" valueType="num">
                                      <p:cBhvr>
                                        <p:cTn id="12" dur="500" fill="hold"/>
                                        <p:tgtEl>
                                          <p:spTgt spid="1027"/>
                                        </p:tgtEl>
                                        <p:attrNameLst>
                                          <p:attrName>ppt_h</p:attrName>
                                        </p:attrNameLst>
                                      </p:cBhvr>
                                      <p:tavLst>
                                        <p:tav tm="0">
                                          <p:val>
                                            <p:fltVal val="0"/>
                                          </p:val>
                                        </p:tav>
                                        <p:tav tm="100000">
                                          <p:val>
                                            <p:strVal val="#ppt_h"/>
                                          </p:val>
                                        </p:tav>
                                      </p:tavLst>
                                    </p:anim>
                                    <p:animEffect transition="in" filter="fade">
                                      <p:cBhvr>
                                        <p:cTn id="13" dur="500"/>
                                        <p:tgtEl>
                                          <p:spTgt spid="1027"/>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980728"/>
            <a:ext cx="9144000" cy="5877272"/>
          </a:xfrm>
          <a:prstGeom prst="rect">
            <a:avLst/>
          </a:prstGeom>
          <a:noFill/>
          <a:ln w="9525">
            <a:noFill/>
            <a:miter lim="800000"/>
            <a:headEnd/>
            <a:tailEnd/>
          </a:ln>
        </p:spPr>
      </p:pic>
      <p:grpSp>
        <p:nvGrpSpPr>
          <p:cNvPr id="2" name="Group 2"/>
          <p:cNvGrpSpPr/>
          <p:nvPr/>
        </p:nvGrpSpPr>
        <p:grpSpPr>
          <a:xfrm>
            <a:off x="0" y="-27384"/>
            <a:ext cx="9144000" cy="1008112"/>
            <a:chOff x="0" y="-27384"/>
            <a:chExt cx="9144000" cy="1008112"/>
          </a:xfrm>
        </p:grpSpPr>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12" name="Rectangle 11"/>
          <p:cNvSpPr/>
          <p:nvPr/>
        </p:nvSpPr>
        <p:spPr>
          <a:xfrm>
            <a:off x="4860032" y="1772816"/>
            <a:ext cx="3528392" cy="3600400"/>
          </a:xfrm>
          <a:prstGeom prst="rect">
            <a:avLst/>
          </a:prstGeom>
          <a:solidFill>
            <a:schemeClr val="bg1">
              <a:lumMod val="6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Normally, a trainee sales executive may take about four years to become a Senior Sales Executive. </a:t>
            </a:r>
          </a:p>
          <a:p>
            <a:pPr algn="ctr"/>
            <a:endParaRPr lang="en-IN" sz="2000" dirty="0">
              <a:solidFill>
                <a:schemeClr val="tx1"/>
              </a:solidFill>
            </a:endParaRPr>
          </a:p>
          <a:p>
            <a:pPr algn="ctr"/>
            <a:r>
              <a:rPr lang="en-IN" sz="2000" dirty="0">
                <a:solidFill>
                  <a:schemeClr val="tx1"/>
                </a:solidFill>
              </a:rPr>
              <a:t>In fact, people at Rabiton believed that there is no client that Gavin can’t handle and get a sale from.</a:t>
            </a:r>
          </a:p>
        </p:txBody>
      </p:sp>
      <p:pic>
        <p:nvPicPr>
          <p:cNvPr id="10" name="Picture 9" descr="9009003_l.jpg"/>
          <p:cNvPicPr>
            <a:picLocks noChangeAspect="1"/>
          </p:cNvPicPr>
          <p:nvPr/>
        </p:nvPicPr>
        <p:blipFill>
          <a:blip r:embed="rId5" cstate="email"/>
          <a:srcRect/>
          <a:stretch>
            <a:fillRect/>
          </a:stretch>
        </p:blipFill>
        <p:spPr>
          <a:xfrm>
            <a:off x="1187624" y="2132856"/>
            <a:ext cx="2952328" cy="3168352"/>
          </a:xfrm>
          <a:prstGeom prst="rect">
            <a:avLst/>
          </a:prstGeom>
        </p:spPr>
      </p:pic>
      <p:pic>
        <p:nvPicPr>
          <p:cNvPr id="1027" name="Picture 3"/>
          <p:cNvPicPr>
            <a:picLocks noChangeAspect="1" noChangeArrowheads="1"/>
          </p:cNvPicPr>
          <p:nvPr/>
        </p:nvPicPr>
        <p:blipFill>
          <a:blip r:embed="rId6" cstate="print">
            <a:clrChange>
              <a:clrFrom>
                <a:srgbClr val="FFFFFF"/>
              </a:clrFrom>
              <a:clrTo>
                <a:srgbClr val="FFFFFF">
                  <a:alpha val="0"/>
                </a:srgbClr>
              </a:clrTo>
            </a:clrChange>
            <a:grayscl/>
          </a:blip>
          <a:srcRect/>
          <a:stretch>
            <a:fillRect/>
          </a:stretch>
        </p:blipFill>
        <p:spPr bwMode="auto">
          <a:xfrm>
            <a:off x="683568" y="1628800"/>
            <a:ext cx="3816424" cy="3888432"/>
          </a:xfrm>
          <a:prstGeom prst="rect">
            <a:avLst/>
          </a:prstGeom>
          <a:noFill/>
          <a:ln w="9525">
            <a:noFill/>
            <a:miter lim="800000"/>
            <a:headEnd/>
            <a:tailEnd/>
          </a:ln>
        </p:spPr>
      </p:pic>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24"/>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980728"/>
            <a:ext cx="9144000" cy="5877272"/>
          </a:xfrm>
          <a:prstGeom prst="rect">
            <a:avLst/>
          </a:prstGeom>
          <a:noFill/>
          <a:ln w="9525">
            <a:noFill/>
            <a:miter lim="800000"/>
            <a:headEnd/>
            <a:tailEnd/>
          </a:ln>
        </p:spPr>
      </p:pic>
      <p:grpSp>
        <p:nvGrpSpPr>
          <p:cNvPr id="2" name="Group 2"/>
          <p:cNvGrpSpPr/>
          <p:nvPr/>
        </p:nvGrpSpPr>
        <p:grpSpPr>
          <a:xfrm>
            <a:off x="0" y="-27384"/>
            <a:ext cx="9144000" cy="1008112"/>
            <a:chOff x="0" y="-27384"/>
            <a:chExt cx="9144000" cy="1008112"/>
          </a:xfrm>
        </p:grpSpPr>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12" name="Rectangle 11"/>
          <p:cNvSpPr/>
          <p:nvPr/>
        </p:nvSpPr>
        <p:spPr>
          <a:xfrm>
            <a:off x="4860032" y="1772816"/>
            <a:ext cx="3528392" cy="3600400"/>
          </a:xfrm>
          <a:prstGeom prst="rect">
            <a:avLst/>
          </a:prstGeom>
          <a:solidFill>
            <a:srgbClr val="FFD85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So, how did Gavin achieve this marvellous deed? </a:t>
            </a:r>
          </a:p>
          <a:p>
            <a:pPr algn="ctr"/>
            <a:endParaRPr lang="en-IN" sz="2000" dirty="0">
              <a:solidFill>
                <a:schemeClr val="tx1"/>
              </a:solidFill>
            </a:endParaRPr>
          </a:p>
          <a:p>
            <a:pPr algn="ctr"/>
            <a:r>
              <a:rPr lang="en-IN" sz="2000" dirty="0">
                <a:solidFill>
                  <a:schemeClr val="tx1"/>
                </a:solidFill>
              </a:rPr>
              <a:t>Let us see what makes Gavin a star performer and a stellar salesperson?</a:t>
            </a:r>
          </a:p>
        </p:txBody>
      </p:sp>
      <p:pic>
        <p:nvPicPr>
          <p:cNvPr id="11" name="Picture 10" descr="7 (2).jpg"/>
          <p:cNvPicPr>
            <a:picLocks noChangeAspect="1"/>
          </p:cNvPicPr>
          <p:nvPr/>
        </p:nvPicPr>
        <p:blipFill>
          <a:blip r:embed="rId5" cstate="email"/>
          <a:srcRect/>
          <a:stretch>
            <a:fillRect/>
          </a:stretch>
        </p:blipFill>
        <p:spPr>
          <a:xfrm>
            <a:off x="1187624" y="2132856"/>
            <a:ext cx="2880320" cy="2880320"/>
          </a:xfrm>
          <a:prstGeom prst="rect">
            <a:avLst/>
          </a:prstGeom>
        </p:spPr>
      </p:pic>
      <p:pic>
        <p:nvPicPr>
          <p:cNvPr id="2050"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3568" y="1628800"/>
            <a:ext cx="3816424" cy="3888432"/>
          </a:xfrm>
          <a:prstGeom prst="rect">
            <a:avLst/>
          </a:prstGeom>
          <a:noFill/>
          <a:ln w="9525">
            <a:noFill/>
            <a:miter lim="800000"/>
            <a:headEnd/>
            <a:tailEnd/>
          </a:ln>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24"/>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980728"/>
            <a:ext cx="9144000" cy="5877272"/>
          </a:xfrm>
          <a:prstGeom prst="rect">
            <a:avLst/>
          </a:prstGeom>
          <a:noFill/>
          <a:ln w="9525">
            <a:noFill/>
            <a:miter lim="800000"/>
            <a:headEnd/>
            <a:tailEnd/>
          </a:ln>
        </p:spPr>
      </p:pic>
      <p:grpSp>
        <p:nvGrpSpPr>
          <p:cNvPr id="2" name="Group 2"/>
          <p:cNvGrpSpPr/>
          <p:nvPr/>
        </p:nvGrpSpPr>
        <p:grpSpPr>
          <a:xfrm>
            <a:off x="0" y="-27384"/>
            <a:ext cx="9144000" cy="1008112"/>
            <a:chOff x="0" y="-27384"/>
            <a:chExt cx="9144000" cy="1008112"/>
          </a:xfrm>
        </p:grpSpPr>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IN" sz="3200" dirty="0"/>
                <a:t>Introduction</a:t>
              </a:r>
            </a:p>
          </p:txBody>
        </p:sp>
      </p:grpSp>
      <p:sp>
        <p:nvSpPr>
          <p:cNvPr id="12" name="Rectangle 11"/>
          <p:cNvSpPr/>
          <p:nvPr/>
        </p:nvSpPr>
        <p:spPr>
          <a:xfrm>
            <a:off x="4860032" y="1772816"/>
            <a:ext cx="3528392" cy="3600400"/>
          </a:xfrm>
          <a:prstGeom prst="rect">
            <a:avLst/>
          </a:prstGeom>
          <a:solidFill>
            <a:srgbClr val="FFA7D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After raising his self awareness, Gavin decided to become more optimistic and have a positive attitude towards everything. He also decided to make an effort in becoming more self-confident. These changes created wonders for Gavin’s sales career which pushed him form a poor performer to a start performer.</a:t>
            </a:r>
          </a:p>
        </p:txBody>
      </p:sp>
      <p:pic>
        <p:nvPicPr>
          <p:cNvPr id="13" name="Picture 12" descr="17727000_xl.jpg"/>
          <p:cNvPicPr>
            <a:picLocks noChangeAspect="1"/>
          </p:cNvPicPr>
          <p:nvPr/>
        </p:nvPicPr>
        <p:blipFill>
          <a:blip r:embed="rId5" cstate="email"/>
          <a:stretch>
            <a:fillRect/>
          </a:stretch>
        </p:blipFill>
        <p:spPr>
          <a:xfrm>
            <a:off x="1403648" y="2276872"/>
            <a:ext cx="2376264" cy="2808312"/>
          </a:xfrm>
          <a:prstGeom prst="rect">
            <a:avLst/>
          </a:prstGeom>
        </p:spPr>
      </p:pic>
      <p:pic>
        <p:nvPicPr>
          <p:cNvPr id="921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99592" y="1772816"/>
            <a:ext cx="3456384" cy="3600400"/>
          </a:xfrm>
          <a:prstGeom prst="rect">
            <a:avLst/>
          </a:prstGeom>
          <a:noFill/>
          <a:ln w="9525">
            <a:noFill/>
            <a:miter lim="800000"/>
            <a:headEnd/>
            <a:tailEnd/>
          </a:ln>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24"/>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extures_00384104.jpg"/>
          <p:cNvPicPr>
            <a:picLocks noChangeAspect="1"/>
          </p:cNvPicPr>
          <p:nvPr/>
        </p:nvPicPr>
        <p:blipFill>
          <a:blip r:embed="rId3" cstate="email"/>
          <a:stretch>
            <a:fillRect/>
          </a:stretch>
        </p:blipFill>
        <p:spPr>
          <a:xfrm>
            <a:off x="1" y="908720"/>
            <a:ext cx="9144000" cy="6048016"/>
          </a:xfrm>
          <a:prstGeom prst="rect">
            <a:avLst/>
          </a:prstGeom>
        </p:spPr>
      </p:pic>
      <p:grpSp>
        <p:nvGrpSpPr>
          <p:cNvPr id="2" name="Group 6"/>
          <p:cNvGrpSpPr/>
          <p:nvPr/>
        </p:nvGrpSpPr>
        <p:grpSpPr>
          <a:xfrm>
            <a:off x="39898" y="5949280"/>
            <a:ext cx="9104102" cy="1728192"/>
            <a:chOff x="39898" y="4653136"/>
            <a:chExt cx="8123698" cy="2952328"/>
          </a:xfrm>
        </p:grpSpPr>
        <p:pic>
          <p:nvPicPr>
            <p:cNvPr id="23" name="Picture 22" descr="chalk_2_1_2.png"/>
            <p:cNvPicPr>
              <a:picLocks noChangeAspect="1"/>
            </p:cNvPicPr>
            <p:nvPr/>
          </p:nvPicPr>
          <p:blipFill>
            <a:blip r:embed="rId4" cstate="print"/>
            <a:srcRect l="7623" r="29218"/>
            <a:stretch>
              <a:fillRect/>
            </a:stretch>
          </p:blipFill>
          <p:spPr>
            <a:xfrm>
              <a:off x="39898" y="4653136"/>
              <a:ext cx="2083830" cy="2952328"/>
            </a:xfrm>
            <a:prstGeom prst="rect">
              <a:avLst/>
            </a:prstGeom>
          </p:spPr>
        </p:pic>
        <p:pic>
          <p:nvPicPr>
            <p:cNvPr id="24" name="Picture 23" descr="chalk_2_1_2.png"/>
            <p:cNvPicPr>
              <a:picLocks noChangeAspect="1"/>
            </p:cNvPicPr>
            <p:nvPr/>
          </p:nvPicPr>
          <p:blipFill>
            <a:blip r:embed="rId4" cstate="print"/>
            <a:srcRect l="7623" r="29218"/>
            <a:stretch>
              <a:fillRect/>
            </a:stretch>
          </p:blipFill>
          <p:spPr>
            <a:xfrm>
              <a:off x="2051720" y="4653136"/>
              <a:ext cx="2083830" cy="2952328"/>
            </a:xfrm>
            <a:prstGeom prst="rect">
              <a:avLst/>
            </a:prstGeom>
          </p:spPr>
        </p:pic>
        <p:pic>
          <p:nvPicPr>
            <p:cNvPr id="25" name="Picture 24" descr="chalk_2_1_2.png"/>
            <p:cNvPicPr>
              <a:picLocks noChangeAspect="1"/>
            </p:cNvPicPr>
            <p:nvPr/>
          </p:nvPicPr>
          <p:blipFill>
            <a:blip r:embed="rId4" cstate="print"/>
            <a:srcRect l="7623" r="29218"/>
            <a:stretch>
              <a:fillRect/>
            </a:stretch>
          </p:blipFill>
          <p:spPr>
            <a:xfrm>
              <a:off x="4067944" y="4653136"/>
              <a:ext cx="2083830" cy="2952328"/>
            </a:xfrm>
            <a:prstGeom prst="rect">
              <a:avLst/>
            </a:prstGeom>
          </p:spPr>
        </p:pic>
        <p:pic>
          <p:nvPicPr>
            <p:cNvPr id="26" name="Picture 25" descr="chalk_2_1_2.png"/>
            <p:cNvPicPr>
              <a:picLocks noChangeAspect="1"/>
            </p:cNvPicPr>
            <p:nvPr/>
          </p:nvPicPr>
          <p:blipFill>
            <a:blip r:embed="rId4" cstate="print"/>
            <a:srcRect l="7623" r="29218"/>
            <a:stretch>
              <a:fillRect/>
            </a:stretch>
          </p:blipFill>
          <p:spPr>
            <a:xfrm>
              <a:off x="6079766" y="4653136"/>
              <a:ext cx="2083830" cy="2952328"/>
            </a:xfrm>
            <a:prstGeom prst="rect">
              <a:avLst/>
            </a:prstGeom>
          </p:spPr>
        </p:pic>
      </p:grpSp>
      <p:pic>
        <p:nvPicPr>
          <p:cNvPr id="27" name="Picture 26" descr="hb20120321.jpg"/>
          <p:cNvPicPr>
            <a:picLocks noChangeAspect="1"/>
          </p:cNvPicPr>
          <p:nvPr/>
        </p:nvPicPr>
        <p:blipFill>
          <a:blip r:embed="rId5" cstate="print">
            <a:clrChange>
              <a:clrFrom>
                <a:srgbClr val="FFFFFF"/>
              </a:clrFrom>
              <a:clrTo>
                <a:srgbClr val="FFFFFF">
                  <a:alpha val="0"/>
                </a:srgbClr>
              </a:clrTo>
            </a:clrChange>
          </a:blip>
          <a:stretch>
            <a:fillRect/>
          </a:stretch>
        </p:blipFill>
        <p:spPr>
          <a:xfrm flipH="1">
            <a:off x="3203848" y="1700808"/>
            <a:ext cx="2952328" cy="4143931"/>
          </a:xfrm>
          <a:prstGeom prst="rect">
            <a:avLst/>
          </a:prstGeom>
        </p:spPr>
      </p:pic>
      <p:cxnSp>
        <p:nvCxnSpPr>
          <p:cNvPr id="28" name="Straight Connector 27"/>
          <p:cNvCxnSpPr/>
          <p:nvPr/>
        </p:nvCxnSpPr>
        <p:spPr>
          <a:xfrm flipH="1" flipV="1">
            <a:off x="2411760" y="2060848"/>
            <a:ext cx="936104" cy="36004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1520" y="1618922"/>
            <a:ext cx="2376264" cy="3970318"/>
          </a:xfrm>
          <a:prstGeom prst="rect">
            <a:avLst/>
          </a:prstGeom>
          <a:noFill/>
        </p:spPr>
        <p:txBody>
          <a:bodyPr wrap="square" rtlCol="0">
            <a:spAutoFit/>
          </a:bodyPr>
          <a:lstStyle/>
          <a:p>
            <a:r>
              <a:rPr lang="en-IN" sz="2800" b="1" dirty="0">
                <a:solidFill>
                  <a:srgbClr val="FFCD2D"/>
                </a:solidFill>
                <a:latin typeface="Bradley Hand ITC" pitchFamily="66" charset="0"/>
              </a:rPr>
              <a:t>Your inner voice can act as a powerful coach to help you enhance and raise your emotional intelligence levels.</a:t>
            </a:r>
          </a:p>
        </p:txBody>
      </p:sp>
      <p:cxnSp>
        <p:nvCxnSpPr>
          <p:cNvPr id="30" name="Straight Connector 29"/>
          <p:cNvCxnSpPr/>
          <p:nvPr/>
        </p:nvCxnSpPr>
        <p:spPr>
          <a:xfrm flipH="1">
            <a:off x="5868144" y="1844824"/>
            <a:ext cx="864096" cy="288032"/>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04248" y="1052736"/>
            <a:ext cx="2339752" cy="2677656"/>
          </a:xfrm>
          <a:prstGeom prst="rect">
            <a:avLst/>
          </a:prstGeom>
          <a:noFill/>
        </p:spPr>
        <p:txBody>
          <a:bodyPr wrap="square" rtlCol="0">
            <a:spAutoFit/>
          </a:bodyPr>
          <a:lstStyle/>
          <a:p>
            <a:r>
              <a:rPr lang="en-IN" sz="2800" b="1" dirty="0">
                <a:solidFill>
                  <a:schemeClr val="accent2">
                    <a:lumMod val="60000"/>
                    <a:lumOff val="40000"/>
                  </a:schemeClr>
                </a:solidFill>
                <a:latin typeface="Bradley Hand ITC" pitchFamily="66" charset="0"/>
              </a:rPr>
              <a:t>Your subconscious mind is in constant dialog with yourself.</a:t>
            </a:r>
          </a:p>
        </p:txBody>
      </p:sp>
      <p:cxnSp>
        <p:nvCxnSpPr>
          <p:cNvPr id="32" name="Straight Connector 31"/>
          <p:cNvCxnSpPr/>
          <p:nvPr/>
        </p:nvCxnSpPr>
        <p:spPr>
          <a:xfrm flipH="1" flipV="1">
            <a:off x="5940152" y="3573016"/>
            <a:ext cx="432048" cy="36004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12160" y="4005064"/>
            <a:ext cx="3096344" cy="2246769"/>
          </a:xfrm>
          <a:prstGeom prst="rect">
            <a:avLst/>
          </a:prstGeom>
          <a:noFill/>
        </p:spPr>
        <p:txBody>
          <a:bodyPr wrap="square" rtlCol="0">
            <a:spAutoFit/>
          </a:bodyPr>
          <a:lstStyle/>
          <a:p>
            <a:r>
              <a:rPr lang="en-IN" sz="2800" b="1" dirty="0">
                <a:solidFill>
                  <a:schemeClr val="accent5">
                    <a:lumMod val="60000"/>
                    <a:lumOff val="40000"/>
                  </a:schemeClr>
                </a:solidFill>
                <a:latin typeface="Bradley Hand ITC" pitchFamily="66" charset="0"/>
              </a:rPr>
              <a:t>So, whenever you are awake, this inner voice speaks to you and lets you know information.</a:t>
            </a:r>
          </a:p>
        </p:txBody>
      </p:sp>
      <p:grpSp>
        <p:nvGrpSpPr>
          <p:cNvPr id="3" name="Group 2"/>
          <p:cNvGrpSpPr/>
          <p:nvPr/>
        </p:nvGrpSpPr>
        <p:grpSpPr>
          <a:xfrm>
            <a:off x="0" y="-27384"/>
            <a:ext cx="9144000" cy="1008112"/>
            <a:chOff x="0" y="-27384"/>
            <a:chExt cx="9144000" cy="1008112"/>
          </a:xfrm>
        </p:grpSpPr>
        <p:pic>
          <p:nvPicPr>
            <p:cNvPr id="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IN" sz="3200" dirty="0"/>
                <a:t>How to Develop Your Emotional Intelligence?</a:t>
              </a:r>
            </a:p>
          </p:txBody>
        </p:sp>
      </p:grpSp>
      <p:pic>
        <p:nvPicPr>
          <p:cNvPr id="19" name="Picture 1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08031" y="-24"/>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22" presetClass="entr" presetSubtype="8" fill="hold" nodeType="afterEffect">
                                  <p:stCondLst>
                                    <p:cond delay="20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5500"/>
                            </p:stCondLst>
                            <p:childTnLst>
                              <p:par>
                                <p:cTn id="33" presetID="22" presetClass="entr" presetSubtype="2" fill="hold" nodeType="afterEffect">
                                  <p:stCondLst>
                                    <p:cond delay="2500"/>
                                  </p:stCondLst>
                                  <p:childTnLst>
                                    <p:set>
                                      <p:cBhvr>
                                        <p:cTn id="34" dur="1" fill="hold">
                                          <p:stCondLst>
                                            <p:cond delay="0"/>
                                          </p:stCondLst>
                                        </p:cTn>
                                        <p:tgtEl>
                                          <p:spTgt spid="28"/>
                                        </p:tgtEl>
                                        <p:attrNameLst>
                                          <p:attrName>style.visibility</p:attrName>
                                        </p:attrNameLst>
                                      </p:cBhvr>
                                      <p:to>
                                        <p:strVal val="visible"/>
                                      </p:to>
                                    </p:set>
                                    <p:animEffect transition="in" filter="wipe(right)">
                                      <p:cBhvr>
                                        <p:cTn id="35" dur="500"/>
                                        <p:tgtEl>
                                          <p:spTgt spid="28"/>
                                        </p:tgtEl>
                                      </p:cBhvr>
                                    </p:animEffect>
                                  </p:childTnLst>
                                </p:cTn>
                              </p:par>
                            </p:childTnLst>
                          </p:cTn>
                        </p:par>
                        <p:par>
                          <p:cTn id="36" fill="hold">
                            <p:stCondLst>
                              <p:cond delay="85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384"/>
            <a:ext cx="9144000" cy="1008112"/>
            <a:chOff x="0" y="-27384"/>
            <a:chExt cx="9144000" cy="1008112"/>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683568" y="332656"/>
              <a:ext cx="7992888" cy="523220"/>
            </a:xfrm>
            <a:prstGeom prst="rect">
              <a:avLst/>
            </a:prstGeom>
            <a:solidFill>
              <a:srgbClr val="FFFFFF">
                <a:alpha val="69804"/>
              </a:srgbClr>
            </a:solidFill>
          </p:spPr>
          <p:txBody>
            <a:bodyPr wrap="square" rtlCol="0">
              <a:spAutoFit/>
            </a:bodyPr>
            <a:lstStyle/>
            <a:p>
              <a:r>
                <a:rPr lang="en-IN" sz="2800" dirty="0"/>
                <a:t>How to Analyze and Balance Personal and Work Life?</a:t>
              </a:r>
            </a:p>
          </p:txBody>
        </p:sp>
      </p:grpSp>
      <p:pic>
        <p:nvPicPr>
          <p:cNvPr id="7" name="Picture 6" descr="17944317_xl.jpg"/>
          <p:cNvPicPr>
            <a:picLocks noChangeAspect="1"/>
          </p:cNvPicPr>
          <p:nvPr/>
        </p:nvPicPr>
        <p:blipFill>
          <a:blip r:embed="rId4" cstate="email">
            <a:grayscl/>
          </a:blip>
          <a:stretch>
            <a:fillRect/>
          </a:stretch>
        </p:blipFill>
        <p:spPr>
          <a:xfrm>
            <a:off x="0" y="980727"/>
            <a:ext cx="9144000" cy="5856899"/>
          </a:xfrm>
          <a:prstGeom prst="rect">
            <a:avLst/>
          </a:prstGeom>
        </p:spPr>
      </p:pic>
      <p:pic>
        <p:nvPicPr>
          <p:cNvPr id="8" name="Picture 7" descr="17944317_xl.jpg"/>
          <p:cNvPicPr>
            <a:picLocks noChangeAspect="1"/>
          </p:cNvPicPr>
          <p:nvPr/>
        </p:nvPicPr>
        <p:blipFill>
          <a:blip r:embed="rId5" cstate="email"/>
          <a:stretch>
            <a:fillRect/>
          </a:stretch>
        </p:blipFill>
        <p:spPr>
          <a:xfrm>
            <a:off x="3409974" y="1196752"/>
            <a:ext cx="5482506" cy="54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Rounded Rectangle 8"/>
          <p:cNvSpPr/>
          <p:nvPr/>
        </p:nvSpPr>
        <p:spPr>
          <a:xfrm>
            <a:off x="72008" y="1268880"/>
            <a:ext cx="6012160" cy="1332000"/>
          </a:xfrm>
          <a:prstGeom prst="roundRect">
            <a:avLst>
              <a:gd name="adj" fmla="val 3111"/>
            </a:avLst>
          </a:prstGeom>
          <a:solidFill>
            <a:schemeClr val="accent6">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effectLst>
                  <a:glow rad="139700">
                    <a:schemeClr val="bg1">
                      <a:alpha val="40000"/>
                    </a:schemeClr>
                  </a:glow>
                  <a:outerShdw blurRad="38100" dist="38100" dir="2700000" algn="tl">
                    <a:srgbClr val="000000">
                      <a:alpha val="43137"/>
                    </a:srgbClr>
                  </a:outerShdw>
                </a:effectLst>
              </a:rPr>
              <a:t>A person can be considered successful in life only when he is successful on both personal as well as professional front.</a:t>
            </a:r>
          </a:p>
        </p:txBody>
      </p:sp>
      <p:sp>
        <p:nvSpPr>
          <p:cNvPr id="10" name="Rounded Rectangle 9"/>
          <p:cNvSpPr/>
          <p:nvPr/>
        </p:nvSpPr>
        <p:spPr>
          <a:xfrm>
            <a:off x="72008" y="2745088"/>
            <a:ext cx="6012160" cy="1476000"/>
          </a:xfrm>
          <a:prstGeom prst="roundRect">
            <a:avLst>
              <a:gd name="adj" fmla="val 3111"/>
            </a:avLst>
          </a:prstGeom>
          <a:solidFill>
            <a:srgbClr val="FF999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effectLst>
                  <a:glow rad="139700">
                    <a:schemeClr val="bg1">
                      <a:alpha val="40000"/>
                    </a:schemeClr>
                  </a:glow>
                  <a:outerShdw blurRad="38100" dist="38100" dir="2700000" algn="tl">
                    <a:srgbClr val="000000">
                      <a:alpha val="43137"/>
                    </a:srgbClr>
                  </a:outerShdw>
                </a:effectLst>
              </a:rPr>
              <a:t>Success on both the personal and professional fronts can be achieved only when a person knows to maintain a good balance between personal and professional life.</a:t>
            </a:r>
          </a:p>
        </p:txBody>
      </p:sp>
      <p:sp>
        <p:nvSpPr>
          <p:cNvPr id="11" name="Rounded Rectangle 10"/>
          <p:cNvSpPr/>
          <p:nvPr/>
        </p:nvSpPr>
        <p:spPr>
          <a:xfrm>
            <a:off x="72008" y="4365104"/>
            <a:ext cx="6012160" cy="1332000"/>
          </a:xfrm>
          <a:prstGeom prst="roundRect">
            <a:avLst>
              <a:gd name="adj" fmla="val 3111"/>
            </a:avLst>
          </a:prstGeom>
          <a:solidFill>
            <a:srgbClr val="C65AB7">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a:solidFill>
                  <a:schemeClr val="tx1"/>
                </a:solidFill>
                <a:effectLst>
                  <a:glow rad="139700">
                    <a:schemeClr val="bg1">
                      <a:alpha val="40000"/>
                    </a:schemeClr>
                  </a:glow>
                  <a:outerShdw blurRad="38100" dist="38100" dir="2700000" algn="tl">
                    <a:srgbClr val="000000">
                      <a:alpha val="43137"/>
                    </a:srgbClr>
                  </a:outerShdw>
                </a:effectLst>
              </a:rPr>
              <a:t>In order to balance between both personal and professional fronts, you should first analyze your life. </a:t>
            </a:r>
          </a:p>
        </p:txBody>
      </p:sp>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08031" y="-24"/>
            <a:ext cx="952381" cy="9650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Left)">
                                      <p:cBhvr>
                                        <p:cTn id="17" dur="500"/>
                                        <p:tgtEl>
                                          <p:spTgt spid="9"/>
                                        </p:tgtEl>
                                      </p:cBhvr>
                                    </p:animEffect>
                                  </p:childTnLst>
                                </p:cTn>
                              </p:par>
                            </p:childTnLst>
                          </p:cTn>
                        </p:par>
                        <p:par>
                          <p:cTn id="18" fill="hold">
                            <p:stCondLst>
                              <p:cond delay="1500"/>
                            </p:stCondLst>
                            <p:childTnLst>
                              <p:par>
                                <p:cTn id="19" presetID="12" presetClass="entr" presetSubtype="8" fill="hold" grpId="0" nodeType="afterEffect">
                                  <p:stCondLst>
                                    <p:cond delay="2500"/>
                                  </p:stCondLst>
                                  <p:childTnLst>
                                    <p:set>
                                      <p:cBhvr>
                                        <p:cTn id="20" dur="1" fill="hold">
                                          <p:stCondLst>
                                            <p:cond delay="0"/>
                                          </p:stCondLst>
                                        </p:cTn>
                                        <p:tgtEl>
                                          <p:spTgt spid="10"/>
                                        </p:tgtEl>
                                        <p:attrNameLst>
                                          <p:attrName>style.visibility</p:attrName>
                                        </p:attrNameLst>
                                      </p:cBhvr>
                                      <p:to>
                                        <p:strVal val="visible"/>
                                      </p:to>
                                    </p:set>
                                    <p:animEffect transition="in" filter="slide(fromLeft)">
                                      <p:cBhvr>
                                        <p:cTn id="21" dur="500"/>
                                        <p:tgtEl>
                                          <p:spTgt spid="10"/>
                                        </p:tgtEl>
                                      </p:cBhvr>
                                    </p:animEffect>
                                  </p:childTnLst>
                                </p:cTn>
                              </p:par>
                            </p:childTnLst>
                          </p:cTn>
                        </p:par>
                        <p:par>
                          <p:cTn id="22" fill="hold">
                            <p:stCondLst>
                              <p:cond delay="4500"/>
                            </p:stCondLst>
                            <p:childTnLst>
                              <p:par>
                                <p:cTn id="23" presetID="12" presetClass="entr" presetSubtype="8" fill="hold" grpId="0" nodeType="afterEffect">
                                  <p:stCondLst>
                                    <p:cond delay="3000"/>
                                  </p:stCondLst>
                                  <p:childTnLst>
                                    <p:set>
                                      <p:cBhvr>
                                        <p:cTn id="24" dur="1" fill="hold">
                                          <p:stCondLst>
                                            <p:cond delay="0"/>
                                          </p:stCondLst>
                                        </p:cTn>
                                        <p:tgtEl>
                                          <p:spTgt spid="11"/>
                                        </p:tgtEl>
                                        <p:attrNameLst>
                                          <p:attrName>style.visibility</p:attrName>
                                        </p:attrNameLst>
                                      </p:cBhvr>
                                      <p:to>
                                        <p:strVal val="visible"/>
                                      </p:to>
                                    </p:set>
                                    <p:animEffect transition="in" filter="slide(from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e41a69e41a11a67bab4ffeedbadc218be65b918"/>
  <p:tag name="ISPRING_RESOURCE_PATHS_HASH_2" val="d2f6b9a8677d29bb11f56ac4e6793f6f89701e"/>
</p:tagLst>
</file>

<file path=ppt/tags/tag10.xml><?xml version="1.0" encoding="utf-8"?>
<p:tagLst xmlns:a="http://schemas.openxmlformats.org/drawingml/2006/main" xmlns:r="http://schemas.openxmlformats.org/officeDocument/2006/relationships" xmlns:p="http://schemas.openxmlformats.org/presentationml/2006/main">
  <p:tag name="GENSWF_SLIDE_TITLE" val="How to Analyze and Balance Personal and Work Life? - 1/2"/>
  <p:tag name="GENSWF_ADVANCE_TIME" val="0.00"/>
  <p:tag name="ISPRING_CUSTOM_TIMING_USED" val="0"/>
  <p:tag name="ISPRING_SLIDE_INDENT_LEVEL" val="1"/>
</p:tagLst>
</file>

<file path=ppt/tags/tag11.xml><?xml version="1.0" encoding="utf-8"?>
<p:tagLst xmlns:a="http://schemas.openxmlformats.org/drawingml/2006/main" xmlns:r="http://schemas.openxmlformats.org/officeDocument/2006/relationships" xmlns:p="http://schemas.openxmlformats.org/presentationml/2006/main">
  <p:tag name="GENSWF_SLIDE_TITLE" val="What is a Power Continuum? - 3/3"/>
  <p:tag name="GENSWF_ADVANCE_TIME" val="0.00"/>
  <p:tag name="ISPRING_CUSTOM_TIMING_USED" val="0"/>
  <p:tag name="ISPRING_SLIDE_INDENT_LEVEL" val="1"/>
</p:tagLst>
</file>

<file path=ppt/tags/tag12.xml><?xml version="1.0" encoding="utf-8"?>
<p:tagLst xmlns:a="http://schemas.openxmlformats.org/drawingml/2006/main" xmlns:r="http://schemas.openxmlformats.org/officeDocument/2006/relationships" xmlns:p="http://schemas.openxmlformats.org/presentationml/2006/main">
  <p:tag name="GENSWF_SLIDE_TITLE" val="Positive Self-talk Phrases"/>
  <p:tag name="GENSWF_ADVANCE_TIME" val="0.00"/>
  <p:tag name="ISPRING_CUSTOM_TIMING_USED" val="0"/>
  <p:tag name="ISPRING_SLIDE_INDENT_LEVEL" val="1"/>
</p:tagLst>
</file>

<file path=ppt/tags/tag13.xml><?xml version="1.0" encoding="utf-8"?>
<p:tagLst xmlns:a="http://schemas.openxmlformats.org/drawingml/2006/main" xmlns:r="http://schemas.openxmlformats.org/officeDocument/2006/relationships" xmlns:p="http://schemas.openxmlformats.org/presentationml/2006/main">
  <p:tag name="GENSWF_SLIDE_TITLE" val="Termination/Advocacy/Transcendence/Relapse - 1/3"/>
  <p:tag name="GENSWF_ADVANCE_TIME" val="0.00"/>
  <p:tag name="ISPRING_CUSTOM_TIMING_USED" val="0"/>
  <p:tag name="ISPRING_SLIDE_INDENT_LEVEL" val="1"/>
</p:tagLst>
</file>

<file path=ppt/tags/tag14.xml><?xml version="1.0" encoding="utf-8"?>
<p:tagLst xmlns:a="http://schemas.openxmlformats.org/drawingml/2006/main" xmlns:r="http://schemas.openxmlformats.org/officeDocument/2006/relationships" xmlns:p="http://schemas.openxmlformats.org/presentationml/2006/main">
  <p:tag name="GENSWF_SLIDE_TITLE" val="Real Life Example - 4/23"/>
  <p:tag name="GENSWF_ADVANCE_TIME" val="0.00"/>
  <p:tag name="ISPRING_CUSTOM_TIMING_USED" val="0"/>
  <p:tag name="ISPRING_SLIDE_INDENT_LEVEL" val="1"/>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2.xml><?xml version="1.0" encoding="utf-8"?>
<p:tagLst xmlns:a="http://schemas.openxmlformats.org/drawingml/2006/main" xmlns:r="http://schemas.openxmlformats.org/officeDocument/2006/relationships" xmlns:p="http://schemas.openxmlformats.org/presentationml/2006/main">
  <p:tag name="GENSWF_SLIDE_TITLE" val="Advanced Emotional Intelligence and Personal Skills"/>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Prerequisite"/>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TITLE" val="Course Objective"/>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TITLE" val="Introduction"/>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SLIDE_TITLE" val="Introduction - 1/11"/>
  <p:tag name="GENSWF_ADVANCE_TIME" val="0.00"/>
  <p:tag name="ISPRING_CUSTOM_TIMING_USED" val="0"/>
  <p:tag name="ISPRING_SLIDE_INDENT_LEVEL" val="1"/>
</p:tagLst>
</file>

<file path=ppt/tags/tag7.xml><?xml version="1.0" encoding="utf-8"?>
<p:tagLst xmlns:a="http://schemas.openxmlformats.org/drawingml/2006/main" xmlns:r="http://schemas.openxmlformats.org/officeDocument/2006/relationships" xmlns:p="http://schemas.openxmlformats.org/presentationml/2006/main">
  <p:tag name="GENSWF_SLIDE_TITLE" val="Introduction - 2/11"/>
  <p:tag name="GENSWF_ADVANCE_TIME" val="0.00"/>
  <p:tag name="ISPRING_CUSTOM_TIMING_USED" val="0"/>
  <p:tag name="ISPRING_SLIDE_INDENT_LEVEL" val="1"/>
</p:tagLst>
</file>

<file path=ppt/tags/tag8.xml><?xml version="1.0" encoding="utf-8"?>
<p:tagLst xmlns:a="http://schemas.openxmlformats.org/drawingml/2006/main" xmlns:r="http://schemas.openxmlformats.org/officeDocument/2006/relationships" xmlns:p="http://schemas.openxmlformats.org/presentationml/2006/main">
  <p:tag name="GENSWF_SLIDE_TITLE" val="Introduction - 10/11"/>
  <p:tag name="GENSWF_ADVANCE_TIME" val="0.00"/>
  <p:tag name="ISPRING_CUSTOM_TIMING_USED" val="0"/>
  <p:tag name="ISPRING_SLIDE_INDENT_LEVEL" val="1"/>
</p:tagLst>
</file>

<file path=ppt/tags/tag9.xml><?xml version="1.0" encoding="utf-8"?>
<p:tagLst xmlns:a="http://schemas.openxmlformats.org/drawingml/2006/main" xmlns:r="http://schemas.openxmlformats.org/officeDocument/2006/relationships" xmlns:p="http://schemas.openxmlformats.org/presentationml/2006/main">
  <p:tag name="GENSWF_SLIDE_TITLE" val="How to Develop Your Emotional Intelligence? - 1/2"/>
  <p:tag name="GENSWF_ADVANCE_TIME" val="0.00"/>
  <p:tag name="ISPRING_CUSTOM_TIMING_USED" val="0"/>
  <p:tag name="ISPRING_SLIDE_INDENT_LEVEL"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2092</TotalTime>
  <Words>779</Words>
  <Application>Microsoft Office PowerPoint</Application>
  <PresentationFormat>On-screen Show (4:3)</PresentationFormat>
  <Paragraphs>89</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Bradley Hand ITC</vt:lpstr>
      <vt:lpstr>Calibri</vt:lpstr>
      <vt:lpstr>Comic Sans MS</vt:lpstr>
      <vt:lpstr>FreesiaUPC</vt:lpstr>
      <vt:lpstr>Lucida Bright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Himanshu Juneja</cp:lastModifiedBy>
  <cp:revision>134</cp:revision>
  <dcterms:created xsi:type="dcterms:W3CDTF">2014-03-24T02:28:30Z</dcterms:created>
  <dcterms:modified xsi:type="dcterms:W3CDTF">2022-10-12T13:42:59Z</dcterms:modified>
</cp:coreProperties>
</file>