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716" r:id="rId2"/>
  </p:sldMasterIdLst>
  <p:notesMasterIdLst>
    <p:notesMasterId r:id="rId17"/>
  </p:notesMasterIdLst>
  <p:sldIdLst>
    <p:sldId id="308" r:id="rId3"/>
    <p:sldId id="256" r:id="rId4"/>
    <p:sldId id="272" r:id="rId5"/>
    <p:sldId id="274" r:id="rId6"/>
    <p:sldId id="276" r:id="rId7"/>
    <p:sldId id="279" r:id="rId8"/>
    <p:sldId id="284" r:id="rId9"/>
    <p:sldId id="287" r:id="rId10"/>
    <p:sldId id="295" r:id="rId11"/>
    <p:sldId id="296" r:id="rId12"/>
    <p:sldId id="297" r:id="rId13"/>
    <p:sldId id="262" r:id="rId14"/>
    <p:sldId id="298" r:id="rId15"/>
    <p:sldId id="307" r:id="rId16"/>
  </p:sldIdLst>
  <p:sldSz cx="9144000" cy="6858000" type="screen4x3"/>
  <p:notesSz cx="6858000" cy="9144000"/>
  <p:custDataLst>
    <p:tags r:id="rId18"/>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kiosk/>
    <p:sldRg st="2" end="14"/>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009900"/>
    <a:srgbClr val="6699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9822" autoAdjust="0"/>
  </p:normalViewPr>
  <p:slideViewPr>
    <p:cSldViewPr>
      <p:cViewPr>
        <p:scale>
          <a:sx n="66" d="100"/>
          <a:sy n="66" d="100"/>
        </p:scale>
        <p:origin x="-2142" y="-270"/>
      </p:cViewPr>
      <p:guideLst>
        <p:guide orient="horz" pos="96"/>
        <p:guide orient="horz" pos="4224"/>
        <p:guide pos="144"/>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5D46734-E439-4ACB-BB9E-F0513A1497AF}" type="datetimeFigureOut">
              <a:rPr lang="en-US"/>
              <a:pPr>
                <a:defRPr/>
              </a:pPr>
              <a:t>1/30/2014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E8252DB-A085-49A7-AA3F-F4312FBDFBC7}" type="slidenum">
              <a:rPr lang="en-US"/>
              <a:pPr>
                <a:defRPr/>
              </a:pPr>
              <a:t>‹#›</a:t>
            </a:fld>
            <a:endParaRPr lang="en-US" dirty="0"/>
          </a:p>
        </p:txBody>
      </p:sp>
    </p:spTree>
    <p:extLst>
      <p:ext uri="{BB962C8B-B14F-4D97-AF65-F5344CB8AC3E}">
        <p14:creationId xmlns:p14="http://schemas.microsoft.com/office/powerpoint/2010/main" val="32155982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2A79FDD-73DA-4947-A8C4-E7A4BAC9578E}" type="slidenum">
              <a:rPr lang="en-IN" smtClean="0">
                <a:solidFill>
                  <a:prstClr val="black"/>
                </a:solidFill>
              </a:rPr>
              <a:pPr/>
              <a:t>1</a:t>
            </a:fld>
            <a:endParaRPr lang="en-IN">
              <a:solidFill>
                <a:prstClr val="black"/>
              </a:solidFill>
            </a:endParaRPr>
          </a:p>
        </p:txBody>
      </p:sp>
    </p:spTree>
    <p:extLst>
      <p:ext uri="{BB962C8B-B14F-4D97-AF65-F5344CB8AC3E}">
        <p14:creationId xmlns:p14="http://schemas.microsoft.com/office/powerpoint/2010/main" val="40668700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E8252DB-A085-49A7-AA3F-F4312FBDFBC7}" type="slidenum">
              <a:rPr lang="en-US" smtClean="0"/>
              <a:pPr>
                <a:defRPr/>
              </a:pPr>
              <a:t>10</a:t>
            </a:fld>
            <a:endParaRPr lang="en-US" dirty="0"/>
          </a:p>
        </p:txBody>
      </p:sp>
    </p:spTree>
    <p:extLst>
      <p:ext uri="{BB962C8B-B14F-4D97-AF65-F5344CB8AC3E}">
        <p14:creationId xmlns:p14="http://schemas.microsoft.com/office/powerpoint/2010/main" val="6474311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E8252DB-A085-49A7-AA3F-F4312FBDFBC7}" type="slidenum">
              <a:rPr lang="en-US" smtClean="0"/>
              <a:pPr>
                <a:defRPr/>
              </a:pPr>
              <a:t>11</a:t>
            </a:fld>
            <a:endParaRPr lang="en-US" dirty="0"/>
          </a:p>
        </p:txBody>
      </p:sp>
    </p:spTree>
    <p:extLst>
      <p:ext uri="{BB962C8B-B14F-4D97-AF65-F5344CB8AC3E}">
        <p14:creationId xmlns:p14="http://schemas.microsoft.com/office/powerpoint/2010/main" val="10419933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E8252DB-A085-49A7-AA3F-F4312FBDFBC7}" type="slidenum">
              <a:rPr lang="en-US" smtClean="0"/>
              <a:pPr>
                <a:defRPr/>
              </a:pPr>
              <a:t>12</a:t>
            </a:fld>
            <a:endParaRPr lang="en-US" dirty="0"/>
          </a:p>
        </p:txBody>
      </p:sp>
    </p:spTree>
    <p:extLst>
      <p:ext uri="{BB962C8B-B14F-4D97-AF65-F5344CB8AC3E}">
        <p14:creationId xmlns:p14="http://schemas.microsoft.com/office/powerpoint/2010/main" val="42123172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E8252DB-A085-49A7-AA3F-F4312FBDFBC7}" type="slidenum">
              <a:rPr lang="en-US" smtClean="0"/>
              <a:pPr>
                <a:defRPr/>
              </a:pPr>
              <a:t>13</a:t>
            </a:fld>
            <a:endParaRPr lang="en-US" dirty="0"/>
          </a:p>
        </p:txBody>
      </p:sp>
    </p:spTree>
    <p:extLst>
      <p:ext uri="{BB962C8B-B14F-4D97-AF65-F5344CB8AC3E}">
        <p14:creationId xmlns:p14="http://schemas.microsoft.com/office/powerpoint/2010/main" val="9391774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2A79FDD-73DA-4947-A8C4-E7A4BAC9578E}" type="slidenum">
              <a:rPr lang="en-IN" smtClean="0">
                <a:solidFill>
                  <a:prstClr val="black"/>
                </a:solidFill>
              </a:rPr>
              <a:pPr/>
              <a:t>14</a:t>
            </a:fld>
            <a:endParaRPr lang="en-IN">
              <a:solidFill>
                <a:prstClr val="black"/>
              </a:solidFill>
            </a:endParaRPr>
          </a:p>
        </p:txBody>
      </p:sp>
    </p:spTree>
    <p:extLst>
      <p:ext uri="{BB962C8B-B14F-4D97-AF65-F5344CB8AC3E}">
        <p14:creationId xmlns:p14="http://schemas.microsoft.com/office/powerpoint/2010/main" val="4066870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E8252DB-A085-49A7-AA3F-F4312FBDFBC7}" type="slidenum">
              <a:rPr lang="en-US" smtClean="0"/>
              <a:pPr>
                <a:defRPr/>
              </a:pPr>
              <a:t>2</a:t>
            </a:fld>
            <a:endParaRPr lang="en-US" dirty="0"/>
          </a:p>
        </p:txBody>
      </p:sp>
    </p:spTree>
    <p:extLst>
      <p:ext uri="{BB962C8B-B14F-4D97-AF65-F5344CB8AC3E}">
        <p14:creationId xmlns:p14="http://schemas.microsoft.com/office/powerpoint/2010/main" val="10572506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E8252DB-A085-49A7-AA3F-F4312FBDFBC7}" type="slidenum">
              <a:rPr lang="en-US" smtClean="0"/>
              <a:pPr>
                <a:defRPr/>
              </a:pPr>
              <a:t>3</a:t>
            </a:fld>
            <a:endParaRPr lang="en-US" dirty="0"/>
          </a:p>
        </p:txBody>
      </p:sp>
    </p:spTree>
    <p:extLst>
      <p:ext uri="{BB962C8B-B14F-4D97-AF65-F5344CB8AC3E}">
        <p14:creationId xmlns:p14="http://schemas.microsoft.com/office/powerpoint/2010/main" val="2745446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E8252DB-A085-49A7-AA3F-F4312FBDFBC7}" type="slidenum">
              <a:rPr lang="en-US" smtClean="0"/>
              <a:pPr>
                <a:defRPr/>
              </a:pPr>
              <a:t>4</a:t>
            </a:fld>
            <a:endParaRPr lang="en-US" dirty="0"/>
          </a:p>
        </p:txBody>
      </p:sp>
    </p:spTree>
    <p:extLst>
      <p:ext uri="{BB962C8B-B14F-4D97-AF65-F5344CB8AC3E}">
        <p14:creationId xmlns:p14="http://schemas.microsoft.com/office/powerpoint/2010/main" val="37603166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E8252DB-A085-49A7-AA3F-F4312FBDFBC7}" type="slidenum">
              <a:rPr lang="en-US" smtClean="0"/>
              <a:pPr>
                <a:defRPr/>
              </a:pPr>
              <a:t>5</a:t>
            </a:fld>
            <a:endParaRPr lang="en-US" dirty="0"/>
          </a:p>
        </p:txBody>
      </p:sp>
    </p:spTree>
    <p:extLst>
      <p:ext uri="{BB962C8B-B14F-4D97-AF65-F5344CB8AC3E}">
        <p14:creationId xmlns:p14="http://schemas.microsoft.com/office/powerpoint/2010/main" val="14183112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E8252DB-A085-49A7-AA3F-F4312FBDFBC7}" type="slidenum">
              <a:rPr lang="en-US" smtClean="0"/>
              <a:pPr>
                <a:defRPr/>
              </a:pPr>
              <a:t>6</a:t>
            </a:fld>
            <a:endParaRPr lang="en-US" dirty="0"/>
          </a:p>
        </p:txBody>
      </p:sp>
    </p:spTree>
    <p:extLst>
      <p:ext uri="{BB962C8B-B14F-4D97-AF65-F5344CB8AC3E}">
        <p14:creationId xmlns:p14="http://schemas.microsoft.com/office/powerpoint/2010/main" val="3354424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E8252DB-A085-49A7-AA3F-F4312FBDFBC7}" type="slidenum">
              <a:rPr lang="en-US" smtClean="0"/>
              <a:pPr>
                <a:defRPr/>
              </a:pPr>
              <a:t>7</a:t>
            </a:fld>
            <a:endParaRPr lang="en-US" dirty="0"/>
          </a:p>
        </p:txBody>
      </p:sp>
    </p:spTree>
    <p:extLst>
      <p:ext uri="{BB962C8B-B14F-4D97-AF65-F5344CB8AC3E}">
        <p14:creationId xmlns:p14="http://schemas.microsoft.com/office/powerpoint/2010/main" val="18556720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E8252DB-A085-49A7-AA3F-F4312FBDFBC7}" type="slidenum">
              <a:rPr lang="en-US" smtClean="0"/>
              <a:pPr>
                <a:defRPr/>
              </a:pPr>
              <a:t>8</a:t>
            </a:fld>
            <a:endParaRPr lang="en-US" dirty="0"/>
          </a:p>
        </p:txBody>
      </p:sp>
    </p:spTree>
    <p:extLst>
      <p:ext uri="{BB962C8B-B14F-4D97-AF65-F5344CB8AC3E}">
        <p14:creationId xmlns:p14="http://schemas.microsoft.com/office/powerpoint/2010/main" val="28605546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E8252DB-A085-49A7-AA3F-F4312FBDFBC7}" type="slidenum">
              <a:rPr lang="en-US" smtClean="0"/>
              <a:pPr>
                <a:defRPr/>
              </a:pPr>
              <a:t>9</a:t>
            </a:fld>
            <a:endParaRPr lang="en-US" dirty="0"/>
          </a:p>
        </p:txBody>
      </p:sp>
    </p:spTree>
    <p:extLst>
      <p:ext uri="{BB962C8B-B14F-4D97-AF65-F5344CB8AC3E}">
        <p14:creationId xmlns:p14="http://schemas.microsoft.com/office/powerpoint/2010/main" val="34919143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2" descr="http://www.bealeader.net/images/lead-traits.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2400" y="152400"/>
            <a:ext cx="8839200"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userDrawn="1"/>
        </p:nvSpPr>
        <p:spPr bwMode="auto">
          <a:xfrm>
            <a:off x="304800" y="3429000"/>
            <a:ext cx="4038600"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defRPr/>
            </a:pPr>
            <a:r>
              <a:rPr lang="en-US" sz="4400" b="1" dirty="0" smtClean="0">
                <a:solidFill>
                  <a:schemeClr val="bg1"/>
                </a:solidFill>
                <a:latin typeface="Times New Roman" pitchFamily="18" charset="0"/>
                <a:cs typeface="Times New Roman" pitchFamily="18" charset="0"/>
              </a:rPr>
              <a:t>Trait Theory of Leadership</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Date Placeholder 3"/>
          <p:cNvSpPr>
            <a:spLocks noGrp="1"/>
          </p:cNvSpPr>
          <p:nvPr>
            <p:ph type="dt" sz="half" idx="10"/>
          </p:nvPr>
        </p:nvSpPr>
        <p:spPr>
          <a:xfrm>
            <a:off x="457200" y="6264275"/>
            <a:ext cx="2133600" cy="365125"/>
          </a:xfrm>
          <a:prstGeom prst="rect">
            <a:avLst/>
          </a:prstGeom>
        </p:spPr>
        <p:txBody>
          <a:bodyPr/>
          <a:lstStyle>
            <a:lvl1pPr fontAlgn="auto">
              <a:spcBef>
                <a:spcPts val="0"/>
              </a:spcBef>
              <a:spcAft>
                <a:spcPts val="0"/>
              </a:spcAft>
              <a:defRPr>
                <a:latin typeface="+mn-lt"/>
                <a:cs typeface="+mn-cs"/>
              </a:defRPr>
            </a:lvl1pPr>
          </a:lstStyle>
          <a:p>
            <a:pPr>
              <a:defRPr/>
            </a:pPr>
            <a:fld id="{0B19F03D-1548-42B3-B32D-57BE1C022A66}" type="datetime1">
              <a:rPr lang="en-US" smtClean="0"/>
              <a:t>1/30/2014</a:t>
            </a:fld>
            <a:endParaRPr lang="en-US" dirty="0"/>
          </a:p>
        </p:txBody>
      </p:sp>
      <p:sp>
        <p:nvSpPr>
          <p:cNvPr id="7" name="Footer Placeholder 4"/>
          <p:cNvSpPr>
            <a:spLocks noGrp="1"/>
          </p:cNvSpPr>
          <p:nvPr>
            <p:ph type="ftr" sz="quarter" idx="11"/>
          </p:nvPr>
        </p:nvSpPr>
        <p:spPr>
          <a:xfrm>
            <a:off x="3124200" y="6264275"/>
            <a:ext cx="2895600" cy="365125"/>
          </a:xfrm>
          <a:prstGeom prst="rect">
            <a:avLst/>
          </a:prstGeom>
        </p:spPr>
        <p:txBody>
          <a:bodyPr/>
          <a:lstStyle>
            <a:lvl1pPr fontAlgn="auto">
              <a:spcBef>
                <a:spcPts val="0"/>
              </a:spcBef>
              <a:spcAft>
                <a:spcPts val="0"/>
              </a:spcAft>
              <a:defRPr>
                <a:latin typeface="+mn-lt"/>
                <a:cs typeface="+mn-cs"/>
              </a:defRPr>
            </a:lvl1pPr>
          </a:lstStyle>
          <a:p>
            <a:pPr>
              <a:defRPr/>
            </a:pPr>
            <a:r>
              <a:rPr lang="en-IN" dirty="0" smtClean="0"/>
              <a:t>© ManagementStudyGuide.com. All rights reserved.</a:t>
            </a:r>
            <a:endParaRPr lang="en-US" dirty="0"/>
          </a:p>
        </p:txBody>
      </p:sp>
      <p:sp>
        <p:nvSpPr>
          <p:cNvPr id="8" name="Slide Number Placeholder 5"/>
          <p:cNvSpPr>
            <a:spLocks noGrp="1"/>
          </p:cNvSpPr>
          <p:nvPr>
            <p:ph type="sldNum" sz="quarter" idx="12"/>
          </p:nvPr>
        </p:nvSpPr>
        <p:spPr>
          <a:xfrm>
            <a:off x="6781800" y="6248400"/>
            <a:ext cx="2133600" cy="365125"/>
          </a:xfrm>
        </p:spPr>
        <p:txBody>
          <a:bodyPr/>
          <a:lstStyle>
            <a:lvl1pPr>
              <a:defRPr/>
            </a:lvl1pPr>
          </a:lstStyle>
          <a:p>
            <a:pPr>
              <a:defRPr/>
            </a:pPr>
            <a:fld id="{3298305B-BDF6-4146-AD57-4C0532F1BFDE}" type="slidenum">
              <a:rPr lang="en-US"/>
              <a:pPr>
                <a:defRPr/>
              </a:pPr>
              <a:t>‹#›</a:t>
            </a:fld>
            <a:endParaRPr lang="en-US" dirty="0"/>
          </a:p>
        </p:txBody>
      </p:sp>
    </p:spTree>
    <p:extLst>
      <p:ext uri="{BB962C8B-B14F-4D97-AF65-F5344CB8AC3E}">
        <p14:creationId xmlns:p14="http://schemas.microsoft.com/office/powerpoint/2010/main" val="306634392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647FD1C0-B0B9-4D63-9BDC-8F0105938A1D}" type="datetime1">
              <a:rPr lang="en-US" smtClean="0"/>
              <a:t>1/30/2014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r>
              <a:rPr lang="en-IN" dirty="0" smtClean="0"/>
              <a:t>© ManagementStudyGuide.com. All rights reserved.</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C1E6C27-D56B-4B01-9385-C32E4F269934}" type="slidenum">
              <a:rPr lang="en-US"/>
              <a:pPr>
                <a:defRPr/>
              </a:pPr>
              <a:t>‹#›</a:t>
            </a:fld>
            <a:endParaRPr lang="en-US" dirty="0"/>
          </a:p>
        </p:txBody>
      </p:sp>
    </p:spTree>
    <p:extLst>
      <p:ext uri="{BB962C8B-B14F-4D97-AF65-F5344CB8AC3E}">
        <p14:creationId xmlns:p14="http://schemas.microsoft.com/office/powerpoint/2010/main" val="151551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60114F34-6AE4-4781-B5A0-E6E89626AC38}" type="datetime1">
              <a:rPr lang="en-US" smtClean="0"/>
              <a:t>1/30/2014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r>
              <a:rPr lang="en-IN" dirty="0" smtClean="0"/>
              <a:t>© ManagementStudyGuide.com. All rights reserved.</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5176A81-C50E-41D9-B838-109B1228A619}" type="slidenum">
              <a:rPr lang="en-US"/>
              <a:pPr>
                <a:defRPr/>
              </a:pPr>
              <a:t>‹#›</a:t>
            </a:fld>
            <a:endParaRPr lang="en-US" dirty="0"/>
          </a:p>
        </p:txBody>
      </p:sp>
    </p:spTree>
    <p:extLst>
      <p:ext uri="{BB962C8B-B14F-4D97-AF65-F5344CB8AC3E}">
        <p14:creationId xmlns:p14="http://schemas.microsoft.com/office/powerpoint/2010/main" val="7537238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D576B0C8-A901-462E-9776-4F57FA00B2CF}" type="datetime1">
              <a:rPr lang="en-IN" smtClean="0">
                <a:solidFill>
                  <a:prstClr val="black">
                    <a:tint val="75000"/>
                  </a:prstClr>
                </a:solidFill>
              </a:rPr>
              <a:pPr/>
              <a:t>30-01-2014</a:t>
            </a:fld>
            <a:endParaRPr lang="en-IN"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IN"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DA1629D-0105-4F47-B0DE-ACF145F9EA9B}" type="slidenum">
              <a:rPr lang="en-IN" smtClean="0">
                <a:solidFill>
                  <a:prstClr val="black">
                    <a:tint val="75000"/>
                  </a:prstClr>
                </a:solidFill>
              </a:rPr>
              <a:pPr/>
              <a:t>‹#›</a:t>
            </a:fld>
            <a:endParaRPr lang="en-IN" dirty="0">
              <a:solidFill>
                <a:prstClr val="black">
                  <a:tint val="75000"/>
                </a:prstClr>
              </a:solidFill>
            </a:endParaRPr>
          </a:p>
        </p:txBody>
      </p:sp>
    </p:spTree>
    <p:extLst>
      <p:ext uri="{BB962C8B-B14F-4D97-AF65-F5344CB8AC3E}">
        <p14:creationId xmlns:p14="http://schemas.microsoft.com/office/powerpoint/2010/main" val="41588395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6824306-DC1F-4341-97B2-F6A695BB231C}" type="datetime1">
              <a:rPr lang="en-IN" smtClean="0">
                <a:solidFill>
                  <a:prstClr val="black">
                    <a:tint val="75000"/>
                  </a:prstClr>
                </a:solidFill>
              </a:rPr>
              <a:pPr/>
              <a:t>30-01-2014</a:t>
            </a:fld>
            <a:endParaRPr lang="en-IN"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IN"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DA1629D-0105-4F47-B0DE-ACF145F9EA9B}" type="slidenum">
              <a:rPr lang="en-IN" smtClean="0">
                <a:solidFill>
                  <a:prstClr val="black">
                    <a:tint val="75000"/>
                  </a:prstClr>
                </a:solidFill>
              </a:rPr>
              <a:pPr/>
              <a:t>‹#›</a:t>
            </a:fld>
            <a:endParaRPr lang="en-IN" dirty="0">
              <a:solidFill>
                <a:prstClr val="black">
                  <a:tint val="75000"/>
                </a:prstClr>
              </a:solidFill>
            </a:endParaRPr>
          </a:p>
        </p:txBody>
      </p:sp>
    </p:spTree>
    <p:extLst>
      <p:ext uri="{BB962C8B-B14F-4D97-AF65-F5344CB8AC3E}">
        <p14:creationId xmlns:p14="http://schemas.microsoft.com/office/powerpoint/2010/main" val="23398745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68095D-385E-4795-873C-7EA6DC69279A}" type="datetime1">
              <a:rPr lang="en-IN" smtClean="0">
                <a:solidFill>
                  <a:prstClr val="black">
                    <a:tint val="75000"/>
                  </a:prstClr>
                </a:solidFill>
              </a:rPr>
              <a:pPr/>
              <a:t>30-01-2014</a:t>
            </a:fld>
            <a:endParaRPr lang="en-IN"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IN"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DA1629D-0105-4F47-B0DE-ACF145F9EA9B}" type="slidenum">
              <a:rPr lang="en-IN" smtClean="0">
                <a:solidFill>
                  <a:prstClr val="black">
                    <a:tint val="75000"/>
                  </a:prstClr>
                </a:solidFill>
              </a:rPr>
              <a:pPr/>
              <a:t>‹#›</a:t>
            </a:fld>
            <a:endParaRPr lang="en-IN" dirty="0">
              <a:solidFill>
                <a:prstClr val="black">
                  <a:tint val="75000"/>
                </a:prstClr>
              </a:solidFill>
            </a:endParaRPr>
          </a:p>
        </p:txBody>
      </p:sp>
    </p:spTree>
    <p:extLst>
      <p:ext uri="{BB962C8B-B14F-4D97-AF65-F5344CB8AC3E}">
        <p14:creationId xmlns:p14="http://schemas.microsoft.com/office/powerpoint/2010/main" val="4782715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882A74D2-1A88-4CA4-9FA7-A697C41F9F78}" type="datetime1">
              <a:rPr lang="en-IN" smtClean="0">
                <a:solidFill>
                  <a:prstClr val="black">
                    <a:tint val="75000"/>
                  </a:prstClr>
                </a:solidFill>
              </a:rPr>
              <a:pPr/>
              <a:t>30-01-2014</a:t>
            </a:fld>
            <a:endParaRPr lang="en-IN"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IN"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9DA1629D-0105-4F47-B0DE-ACF145F9EA9B}" type="slidenum">
              <a:rPr lang="en-IN" smtClean="0">
                <a:solidFill>
                  <a:prstClr val="black">
                    <a:tint val="75000"/>
                  </a:prstClr>
                </a:solidFill>
              </a:rPr>
              <a:pPr/>
              <a:t>‹#›</a:t>
            </a:fld>
            <a:endParaRPr lang="en-IN" dirty="0">
              <a:solidFill>
                <a:prstClr val="black">
                  <a:tint val="75000"/>
                </a:prstClr>
              </a:solidFill>
            </a:endParaRPr>
          </a:p>
        </p:txBody>
      </p:sp>
    </p:spTree>
    <p:extLst>
      <p:ext uri="{BB962C8B-B14F-4D97-AF65-F5344CB8AC3E}">
        <p14:creationId xmlns:p14="http://schemas.microsoft.com/office/powerpoint/2010/main" val="23298537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FB20AC8-5400-44C6-B8F2-E92AA129DC43}" type="datetime1">
              <a:rPr lang="en-IN" smtClean="0">
                <a:solidFill>
                  <a:prstClr val="black">
                    <a:tint val="75000"/>
                  </a:prstClr>
                </a:solidFill>
              </a:rPr>
              <a:pPr/>
              <a:t>30-01-2014</a:t>
            </a:fld>
            <a:endParaRPr lang="en-IN"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IN"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9DA1629D-0105-4F47-B0DE-ACF145F9EA9B}" type="slidenum">
              <a:rPr lang="en-IN" smtClean="0">
                <a:solidFill>
                  <a:prstClr val="black">
                    <a:tint val="75000"/>
                  </a:prstClr>
                </a:solidFill>
              </a:rPr>
              <a:pPr/>
              <a:t>‹#›</a:t>
            </a:fld>
            <a:endParaRPr lang="en-IN" dirty="0">
              <a:solidFill>
                <a:prstClr val="black">
                  <a:tint val="75000"/>
                </a:prstClr>
              </a:solidFill>
            </a:endParaRPr>
          </a:p>
        </p:txBody>
      </p:sp>
    </p:spTree>
    <p:extLst>
      <p:ext uri="{BB962C8B-B14F-4D97-AF65-F5344CB8AC3E}">
        <p14:creationId xmlns:p14="http://schemas.microsoft.com/office/powerpoint/2010/main" val="26255434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36A53807-4D85-4275-8F2C-B7B7C29F3664}" type="datetime1">
              <a:rPr lang="en-IN" smtClean="0">
                <a:solidFill>
                  <a:prstClr val="black">
                    <a:tint val="75000"/>
                  </a:prstClr>
                </a:solidFill>
              </a:rPr>
              <a:pPr/>
              <a:t>30-01-2014</a:t>
            </a:fld>
            <a:endParaRPr lang="en-IN"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IN"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9DA1629D-0105-4F47-B0DE-ACF145F9EA9B}" type="slidenum">
              <a:rPr lang="en-IN" smtClean="0">
                <a:solidFill>
                  <a:prstClr val="black">
                    <a:tint val="75000"/>
                  </a:prstClr>
                </a:solidFill>
              </a:rPr>
              <a:pPr/>
              <a:t>‹#›</a:t>
            </a:fld>
            <a:endParaRPr lang="en-IN" dirty="0">
              <a:solidFill>
                <a:prstClr val="black">
                  <a:tint val="75000"/>
                </a:prstClr>
              </a:solidFill>
            </a:endParaRPr>
          </a:p>
        </p:txBody>
      </p:sp>
    </p:spTree>
    <p:extLst>
      <p:ext uri="{BB962C8B-B14F-4D97-AF65-F5344CB8AC3E}">
        <p14:creationId xmlns:p14="http://schemas.microsoft.com/office/powerpoint/2010/main" val="39703179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0" y="6592267"/>
            <a:ext cx="2133600" cy="365125"/>
          </a:xfrm>
        </p:spPr>
        <p:txBody>
          <a:bodyPr/>
          <a:lstStyle/>
          <a:p>
            <a:fld id="{99AF2952-80D6-45EE-A9B6-CB4647AE968C}" type="datetime1">
              <a:rPr lang="en-IN" smtClean="0">
                <a:solidFill>
                  <a:prstClr val="black">
                    <a:tint val="75000"/>
                  </a:prstClr>
                </a:solidFill>
              </a:rPr>
              <a:pPr/>
              <a:t>30-01-2014</a:t>
            </a:fld>
            <a:endParaRPr lang="en-IN" dirty="0">
              <a:solidFill>
                <a:prstClr val="black">
                  <a:tint val="75000"/>
                </a:prstClr>
              </a:solidFill>
            </a:endParaRPr>
          </a:p>
        </p:txBody>
      </p:sp>
      <p:sp>
        <p:nvSpPr>
          <p:cNvPr id="3" name="Footer Placeholder 2"/>
          <p:cNvSpPr>
            <a:spLocks noGrp="1"/>
          </p:cNvSpPr>
          <p:nvPr>
            <p:ph type="ftr" sz="quarter" idx="11"/>
          </p:nvPr>
        </p:nvSpPr>
        <p:spPr>
          <a:xfrm>
            <a:off x="2753798" y="6592267"/>
            <a:ext cx="3636404" cy="365125"/>
          </a:xfrm>
        </p:spPr>
        <p:txBody>
          <a:bodyPr/>
          <a:lstStyle>
            <a:lvl1pPr algn="l">
              <a:defRPr/>
            </a:lvl1pPr>
          </a:lstStyle>
          <a:p>
            <a:endParaRPr lang="en-IN" dirty="0">
              <a:solidFill>
                <a:prstClr val="black">
                  <a:tint val="75000"/>
                </a:prstClr>
              </a:solidFill>
            </a:endParaRPr>
          </a:p>
        </p:txBody>
      </p:sp>
      <p:sp>
        <p:nvSpPr>
          <p:cNvPr id="4" name="Slide Number Placeholder 3"/>
          <p:cNvSpPr>
            <a:spLocks noGrp="1"/>
          </p:cNvSpPr>
          <p:nvPr>
            <p:ph type="sldNum" sz="quarter" idx="12"/>
          </p:nvPr>
        </p:nvSpPr>
        <p:spPr>
          <a:xfrm>
            <a:off x="7010400" y="6592267"/>
            <a:ext cx="2133600" cy="365125"/>
          </a:xfrm>
        </p:spPr>
        <p:txBody>
          <a:bodyPr/>
          <a:lstStyle/>
          <a:p>
            <a:fld id="{9DA1629D-0105-4F47-B0DE-ACF145F9EA9B}" type="slidenum">
              <a:rPr lang="en-IN" smtClean="0">
                <a:solidFill>
                  <a:prstClr val="black">
                    <a:tint val="75000"/>
                  </a:prstClr>
                </a:solidFill>
              </a:rPr>
              <a:pPr/>
              <a:t>‹#›</a:t>
            </a:fld>
            <a:endParaRPr lang="en-IN" dirty="0">
              <a:solidFill>
                <a:prstClr val="black">
                  <a:tint val="75000"/>
                </a:prstClr>
              </a:solidFill>
            </a:endParaRPr>
          </a:p>
        </p:txBody>
      </p:sp>
    </p:spTree>
    <p:extLst>
      <p:ext uri="{BB962C8B-B14F-4D97-AF65-F5344CB8AC3E}">
        <p14:creationId xmlns:p14="http://schemas.microsoft.com/office/powerpoint/2010/main" val="4221974778"/>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8D6933-FBFC-4606-93FC-289EF9F226EE}" type="datetime1">
              <a:rPr lang="en-IN" smtClean="0">
                <a:solidFill>
                  <a:prstClr val="black">
                    <a:tint val="75000"/>
                  </a:prstClr>
                </a:solidFill>
              </a:rPr>
              <a:pPr/>
              <a:t>30-01-2014</a:t>
            </a:fld>
            <a:endParaRPr lang="en-IN"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IN"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9DA1629D-0105-4F47-B0DE-ACF145F9EA9B}" type="slidenum">
              <a:rPr lang="en-IN" smtClean="0">
                <a:solidFill>
                  <a:prstClr val="black">
                    <a:tint val="75000"/>
                  </a:prstClr>
                </a:solidFill>
              </a:rPr>
              <a:pPr/>
              <a:t>‹#›</a:t>
            </a:fld>
            <a:endParaRPr lang="en-IN" dirty="0">
              <a:solidFill>
                <a:prstClr val="black">
                  <a:tint val="75000"/>
                </a:prstClr>
              </a:solidFill>
            </a:endParaRPr>
          </a:p>
        </p:txBody>
      </p:sp>
    </p:spTree>
    <p:extLst>
      <p:ext uri="{BB962C8B-B14F-4D97-AF65-F5344CB8AC3E}">
        <p14:creationId xmlns:p14="http://schemas.microsoft.com/office/powerpoint/2010/main" val="3684156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0A74D880-E6EB-4CDD-A25B-2285C7C0B94D}" type="datetime1">
              <a:rPr lang="en-US" smtClean="0"/>
              <a:t>1/30/2014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r>
              <a:rPr lang="en-IN" dirty="0" smtClean="0"/>
              <a:t>© ManagementStudyGuide.com. All rights reserved.</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1182EFA-54CC-42E1-931B-08BB3520D2D0}" type="slidenum">
              <a:rPr lang="en-US"/>
              <a:pPr>
                <a:defRPr/>
              </a:pPr>
              <a:t>‹#›</a:t>
            </a:fld>
            <a:endParaRPr lang="en-US" dirty="0"/>
          </a:p>
        </p:txBody>
      </p:sp>
    </p:spTree>
    <p:extLst>
      <p:ext uri="{BB962C8B-B14F-4D97-AF65-F5344CB8AC3E}">
        <p14:creationId xmlns:p14="http://schemas.microsoft.com/office/powerpoint/2010/main" val="30494078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AAA45C-F2AF-4086-93EB-76464083F75F}" type="datetime1">
              <a:rPr lang="en-IN" smtClean="0">
                <a:solidFill>
                  <a:prstClr val="black">
                    <a:tint val="75000"/>
                  </a:prstClr>
                </a:solidFill>
              </a:rPr>
              <a:pPr/>
              <a:t>30-01-2014</a:t>
            </a:fld>
            <a:endParaRPr lang="en-IN"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IN"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9DA1629D-0105-4F47-B0DE-ACF145F9EA9B}" type="slidenum">
              <a:rPr lang="en-IN" smtClean="0">
                <a:solidFill>
                  <a:prstClr val="black">
                    <a:tint val="75000"/>
                  </a:prstClr>
                </a:solidFill>
              </a:rPr>
              <a:pPr/>
              <a:t>‹#›</a:t>
            </a:fld>
            <a:endParaRPr lang="en-IN" dirty="0">
              <a:solidFill>
                <a:prstClr val="black">
                  <a:tint val="75000"/>
                </a:prstClr>
              </a:solidFill>
            </a:endParaRPr>
          </a:p>
        </p:txBody>
      </p:sp>
    </p:spTree>
    <p:extLst>
      <p:ext uri="{BB962C8B-B14F-4D97-AF65-F5344CB8AC3E}">
        <p14:creationId xmlns:p14="http://schemas.microsoft.com/office/powerpoint/2010/main" val="28367915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5B2AB9C-4AB4-4794-8CCD-B4D47726B2B0}" type="datetime1">
              <a:rPr lang="en-IN" smtClean="0">
                <a:solidFill>
                  <a:prstClr val="black">
                    <a:tint val="75000"/>
                  </a:prstClr>
                </a:solidFill>
              </a:rPr>
              <a:pPr/>
              <a:t>30-01-2014</a:t>
            </a:fld>
            <a:endParaRPr lang="en-IN"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IN"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DA1629D-0105-4F47-B0DE-ACF145F9EA9B}" type="slidenum">
              <a:rPr lang="en-IN" smtClean="0">
                <a:solidFill>
                  <a:prstClr val="black">
                    <a:tint val="75000"/>
                  </a:prstClr>
                </a:solidFill>
              </a:rPr>
              <a:pPr/>
              <a:t>‹#›</a:t>
            </a:fld>
            <a:endParaRPr lang="en-IN" dirty="0">
              <a:solidFill>
                <a:prstClr val="black">
                  <a:tint val="75000"/>
                </a:prstClr>
              </a:solidFill>
            </a:endParaRPr>
          </a:p>
        </p:txBody>
      </p:sp>
    </p:spTree>
    <p:extLst>
      <p:ext uri="{BB962C8B-B14F-4D97-AF65-F5344CB8AC3E}">
        <p14:creationId xmlns:p14="http://schemas.microsoft.com/office/powerpoint/2010/main" val="20118942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9F18D7A-54D1-4414-8CBA-CDD0FB3D7B35}" type="datetime1">
              <a:rPr lang="en-IN" smtClean="0">
                <a:solidFill>
                  <a:prstClr val="black">
                    <a:tint val="75000"/>
                  </a:prstClr>
                </a:solidFill>
              </a:rPr>
              <a:pPr/>
              <a:t>30-01-2014</a:t>
            </a:fld>
            <a:endParaRPr lang="en-IN"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IN"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DA1629D-0105-4F47-B0DE-ACF145F9EA9B}" type="slidenum">
              <a:rPr lang="en-IN" smtClean="0">
                <a:solidFill>
                  <a:prstClr val="black">
                    <a:tint val="75000"/>
                  </a:prstClr>
                </a:solidFill>
              </a:rPr>
              <a:pPr/>
              <a:t>‹#›</a:t>
            </a:fld>
            <a:endParaRPr lang="en-IN" dirty="0">
              <a:solidFill>
                <a:prstClr val="black">
                  <a:tint val="75000"/>
                </a:prstClr>
              </a:solidFill>
            </a:endParaRPr>
          </a:p>
        </p:txBody>
      </p:sp>
    </p:spTree>
    <p:extLst>
      <p:ext uri="{BB962C8B-B14F-4D97-AF65-F5344CB8AC3E}">
        <p14:creationId xmlns:p14="http://schemas.microsoft.com/office/powerpoint/2010/main" val="824297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211D223-FE53-4128-B822-DD6BB499FBA8}" type="datetime1">
              <a:rPr lang="en-US" smtClean="0"/>
              <a:t>1/30/2014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r>
              <a:rPr lang="en-IN" dirty="0" smtClean="0"/>
              <a:t>© ManagementStudyGuide.com. All rights reserved.</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87BB4BC-419E-45B9-9C2D-B7FF123D3699}" type="slidenum">
              <a:rPr lang="en-US"/>
              <a:pPr>
                <a:defRPr/>
              </a:pPr>
              <a:t>‹#›</a:t>
            </a:fld>
            <a:endParaRPr lang="en-US" dirty="0"/>
          </a:p>
        </p:txBody>
      </p:sp>
    </p:spTree>
    <p:extLst>
      <p:ext uri="{BB962C8B-B14F-4D97-AF65-F5344CB8AC3E}">
        <p14:creationId xmlns:p14="http://schemas.microsoft.com/office/powerpoint/2010/main" val="180772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89B8340-71E2-45F1-8443-B99793B2B0A1}" type="datetime1">
              <a:rPr lang="en-US" smtClean="0"/>
              <a:t>1/30/2014</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r>
              <a:rPr lang="en-IN" dirty="0" smtClean="0"/>
              <a:t>© ManagementStudyGuide.com. All rights reserved.</a:t>
            </a: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2C757AF9-55E7-41AF-A8F3-3A350D824099}" type="slidenum">
              <a:rPr lang="en-US"/>
              <a:pPr>
                <a:defRPr/>
              </a:pPr>
              <a:t>‹#›</a:t>
            </a:fld>
            <a:endParaRPr lang="en-US" dirty="0"/>
          </a:p>
        </p:txBody>
      </p:sp>
    </p:spTree>
    <p:extLst>
      <p:ext uri="{BB962C8B-B14F-4D97-AF65-F5344CB8AC3E}">
        <p14:creationId xmlns:p14="http://schemas.microsoft.com/office/powerpoint/2010/main" val="25323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CF4D9A4-E3CB-4A84-BC1F-D34FF0553B93}" type="datetime1">
              <a:rPr lang="en-US" smtClean="0"/>
              <a:t>1/30/2014</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r>
              <a:rPr lang="en-IN" dirty="0" smtClean="0"/>
              <a:t>© ManagementStudyGuide.com. All rights reserved.</a:t>
            </a:r>
            <a:endParaRPr lang="en-US" dirty="0"/>
          </a:p>
        </p:txBody>
      </p:sp>
      <p:sp>
        <p:nvSpPr>
          <p:cNvPr id="9" name="Slide Number Placeholder 8"/>
          <p:cNvSpPr>
            <a:spLocks noGrp="1"/>
          </p:cNvSpPr>
          <p:nvPr>
            <p:ph type="sldNum" sz="quarter" idx="12"/>
          </p:nvPr>
        </p:nvSpPr>
        <p:spPr/>
        <p:txBody>
          <a:bodyPr/>
          <a:lstStyle>
            <a:lvl1pPr>
              <a:defRPr/>
            </a:lvl1pPr>
          </a:lstStyle>
          <a:p>
            <a:pPr>
              <a:defRPr/>
            </a:pPr>
            <a:fld id="{92D3A6C3-EBF0-4C02-B939-AEF04AAA8B19}" type="slidenum">
              <a:rPr lang="en-US"/>
              <a:pPr>
                <a:defRPr/>
              </a:pPr>
              <a:t>‹#›</a:t>
            </a:fld>
            <a:endParaRPr lang="en-US" dirty="0"/>
          </a:p>
        </p:txBody>
      </p:sp>
    </p:spTree>
    <p:extLst>
      <p:ext uri="{BB962C8B-B14F-4D97-AF65-F5344CB8AC3E}">
        <p14:creationId xmlns:p14="http://schemas.microsoft.com/office/powerpoint/2010/main" val="713648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0" y="6356350"/>
            <a:ext cx="2133600" cy="365125"/>
          </a:xfrm>
          <a:prstGeom prst="rect">
            <a:avLst/>
          </a:prstGeom>
        </p:spPr>
        <p:txBody>
          <a:bodyPr/>
          <a:lstStyle>
            <a:lvl1pPr fontAlgn="auto">
              <a:spcBef>
                <a:spcPts val="0"/>
              </a:spcBef>
              <a:spcAft>
                <a:spcPts val="0"/>
              </a:spcAft>
              <a:defRPr sz="1200">
                <a:solidFill>
                  <a:schemeClr val="tx1">
                    <a:lumMod val="50000"/>
                    <a:lumOff val="50000"/>
                  </a:schemeClr>
                </a:solidFill>
                <a:latin typeface="Calibri" pitchFamily="34" charset="0"/>
                <a:cs typeface="Calibri" pitchFamily="34" charset="0"/>
              </a:defRPr>
            </a:lvl1pPr>
          </a:lstStyle>
          <a:p>
            <a:pPr>
              <a:defRPr/>
            </a:pPr>
            <a:fld id="{D01673B6-7CB7-4531-9D61-E25116CDC810}" type="datetime1">
              <a:rPr lang="en-US" smtClean="0"/>
              <a:pPr>
                <a:defRPr/>
              </a:pPr>
              <a:t>1/30/2014</a:t>
            </a:fld>
            <a:endParaRPr lang="en-US" dirty="0"/>
          </a:p>
        </p:txBody>
      </p:sp>
      <p:sp>
        <p:nvSpPr>
          <p:cNvPr id="4" name="Footer Placeholder 3"/>
          <p:cNvSpPr>
            <a:spLocks noGrp="1"/>
          </p:cNvSpPr>
          <p:nvPr>
            <p:ph type="ftr" sz="quarter" idx="11"/>
          </p:nvPr>
        </p:nvSpPr>
        <p:spPr>
          <a:xfrm>
            <a:off x="2781300" y="6477000"/>
            <a:ext cx="3581400" cy="365125"/>
          </a:xfrm>
          <a:prstGeom prst="rect">
            <a:avLst/>
          </a:prstGeom>
        </p:spPr>
        <p:txBody>
          <a:bodyPr/>
          <a:lstStyle>
            <a:lvl1pPr algn="ctr" fontAlgn="auto">
              <a:spcBef>
                <a:spcPts val="0"/>
              </a:spcBef>
              <a:spcAft>
                <a:spcPts val="0"/>
              </a:spcAft>
              <a:defRPr sz="1200">
                <a:solidFill>
                  <a:schemeClr val="tx1">
                    <a:lumMod val="50000"/>
                    <a:lumOff val="50000"/>
                  </a:schemeClr>
                </a:solidFill>
                <a:latin typeface="Calibri" pitchFamily="34" charset="0"/>
                <a:cs typeface="Calibri" pitchFamily="34" charset="0"/>
              </a:defRPr>
            </a:lvl1pPr>
          </a:lstStyle>
          <a:p>
            <a:pPr>
              <a:defRPr/>
            </a:pPr>
            <a:r>
              <a:rPr lang="en-IN" dirty="0" smtClean="0"/>
              <a:t>© ManagementStudyGuide.com. All rights reserved.</a:t>
            </a:r>
            <a:endParaRPr lang="en-US" dirty="0"/>
          </a:p>
        </p:txBody>
      </p:sp>
      <p:sp>
        <p:nvSpPr>
          <p:cNvPr id="5" name="Slide Number Placeholder 4"/>
          <p:cNvSpPr>
            <a:spLocks noGrp="1"/>
          </p:cNvSpPr>
          <p:nvPr>
            <p:ph type="sldNum" sz="quarter" idx="12"/>
          </p:nvPr>
        </p:nvSpPr>
        <p:spPr>
          <a:xfrm>
            <a:off x="7010400" y="6340475"/>
            <a:ext cx="2133600" cy="365125"/>
          </a:xfrm>
        </p:spPr>
        <p:txBody>
          <a:bodyPr/>
          <a:lstStyle>
            <a:lvl1pPr>
              <a:defRPr sz="1200">
                <a:solidFill>
                  <a:schemeClr val="tx1">
                    <a:lumMod val="50000"/>
                    <a:lumOff val="50000"/>
                  </a:schemeClr>
                </a:solidFill>
                <a:latin typeface="Calibri" pitchFamily="34" charset="0"/>
                <a:cs typeface="Calibri" pitchFamily="34" charset="0"/>
              </a:defRPr>
            </a:lvl1pPr>
          </a:lstStyle>
          <a:p>
            <a:pPr>
              <a:defRPr/>
            </a:pPr>
            <a:fld id="{6F2A5A61-2848-4D88-8ED9-61C585BD1448}" type="slidenum">
              <a:rPr lang="en-US" smtClean="0"/>
              <a:pPr>
                <a:defRPr/>
              </a:pPr>
              <a:t>‹#›</a:t>
            </a:fld>
            <a:endParaRPr lang="en-US" dirty="0"/>
          </a:p>
        </p:txBody>
      </p:sp>
    </p:spTree>
    <p:extLst>
      <p:ext uri="{BB962C8B-B14F-4D97-AF65-F5344CB8AC3E}">
        <p14:creationId xmlns:p14="http://schemas.microsoft.com/office/powerpoint/2010/main" val="131033073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9497DF3-B336-46C2-BD24-C6B427EA6C11}" type="datetime1">
              <a:rPr lang="en-US" smtClean="0"/>
              <a:t>1/30/2014</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r>
              <a:rPr lang="en-IN" dirty="0" smtClean="0"/>
              <a:t>© ManagementStudyGuide.com. All rights reserved.</a:t>
            </a:r>
            <a:endParaRPr lang="en-US" dirty="0"/>
          </a:p>
        </p:txBody>
      </p:sp>
      <p:sp>
        <p:nvSpPr>
          <p:cNvPr id="4" name="Slide Number Placeholder 3"/>
          <p:cNvSpPr>
            <a:spLocks noGrp="1"/>
          </p:cNvSpPr>
          <p:nvPr>
            <p:ph type="sldNum" sz="quarter" idx="12"/>
          </p:nvPr>
        </p:nvSpPr>
        <p:spPr/>
        <p:txBody>
          <a:bodyPr/>
          <a:lstStyle>
            <a:lvl1pPr>
              <a:defRPr/>
            </a:lvl1pPr>
          </a:lstStyle>
          <a:p>
            <a:pPr>
              <a:defRPr/>
            </a:pPr>
            <a:fld id="{43D19A87-D1E0-4413-8363-161143AE8283}" type="slidenum">
              <a:rPr lang="en-US"/>
              <a:pPr>
                <a:defRPr/>
              </a:pPr>
              <a:t>‹#›</a:t>
            </a:fld>
            <a:endParaRPr lang="en-US" dirty="0"/>
          </a:p>
        </p:txBody>
      </p:sp>
    </p:spTree>
    <p:extLst>
      <p:ext uri="{BB962C8B-B14F-4D97-AF65-F5344CB8AC3E}">
        <p14:creationId xmlns:p14="http://schemas.microsoft.com/office/powerpoint/2010/main" val="422030398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65B4C0F-EB68-40A3-B37F-620B8F448FC6}" type="datetime1">
              <a:rPr lang="en-US" smtClean="0"/>
              <a:t>1/30/2014</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r>
              <a:rPr lang="en-IN" dirty="0" smtClean="0"/>
              <a:t>© ManagementStudyGuide.com. All rights reserved.</a:t>
            </a: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BAF644F3-2087-452C-8F76-753775E87032}" type="slidenum">
              <a:rPr lang="en-US"/>
              <a:pPr>
                <a:defRPr/>
              </a:pPr>
              <a:t>‹#›</a:t>
            </a:fld>
            <a:endParaRPr lang="en-US" dirty="0"/>
          </a:p>
        </p:txBody>
      </p:sp>
    </p:spTree>
    <p:extLst>
      <p:ext uri="{BB962C8B-B14F-4D97-AF65-F5344CB8AC3E}">
        <p14:creationId xmlns:p14="http://schemas.microsoft.com/office/powerpoint/2010/main" val="797213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48C8BDD-9765-41E3-8785-BBB56E7E1414}" type="datetime1">
              <a:rPr lang="en-US" smtClean="0"/>
              <a:t>1/30/2014</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r>
              <a:rPr lang="en-IN" dirty="0" smtClean="0"/>
              <a:t>© ManagementStudyGuide.com. All rights reserved.</a:t>
            </a: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CADE98E9-0178-4652-A036-032F4B79DE3D}" type="slidenum">
              <a:rPr lang="en-US"/>
              <a:pPr>
                <a:defRPr/>
              </a:pPr>
              <a:t>‹#›</a:t>
            </a:fld>
            <a:endParaRPr lang="en-US" dirty="0"/>
          </a:p>
        </p:txBody>
      </p:sp>
    </p:spTree>
    <p:extLst>
      <p:ext uri="{BB962C8B-B14F-4D97-AF65-F5344CB8AC3E}">
        <p14:creationId xmlns:p14="http://schemas.microsoft.com/office/powerpoint/2010/main" val="776106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rot="5400000" flipV="1">
            <a:off x="-3352800" y="3352800"/>
            <a:ext cx="6858000" cy="152400"/>
          </a:xfrm>
          <a:prstGeom prst="rect">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002060"/>
              </a:solidFill>
            </a:endParaRPr>
          </a:p>
        </p:txBody>
      </p:sp>
      <p:sp>
        <p:nvSpPr>
          <p:cNvPr id="9" name="Rectangle 8"/>
          <p:cNvSpPr/>
          <p:nvPr userDrawn="1"/>
        </p:nvSpPr>
        <p:spPr>
          <a:xfrm rot="5400000" flipV="1">
            <a:off x="5638800" y="3352800"/>
            <a:ext cx="6858000" cy="152400"/>
          </a:xfrm>
          <a:prstGeom prst="rect">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002060"/>
              </a:solidFill>
            </a:endParaRPr>
          </a:p>
        </p:txBody>
      </p:sp>
      <p:sp>
        <p:nvSpPr>
          <p:cNvPr id="1028" name="Text Placeholder 2"/>
          <p:cNvSpPr>
            <a:spLocks noGrp="1"/>
          </p:cNvSpPr>
          <p:nvPr>
            <p:ph type="body" idx="1"/>
          </p:nvPr>
        </p:nvSpPr>
        <p:spPr bwMode="auto">
          <a:xfrm>
            <a:off x="381000" y="1219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Slide Number Placeholder 5"/>
          <p:cNvSpPr>
            <a:spLocks noGrp="1"/>
          </p:cNvSpPr>
          <p:nvPr>
            <p:ph type="sldNum" sz="quarter" idx="4"/>
          </p:nvPr>
        </p:nvSpPr>
        <p:spPr>
          <a:xfrm>
            <a:off x="6934200" y="634047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2060"/>
                </a:solidFill>
                <a:latin typeface="+mn-lt"/>
                <a:cs typeface="+mn-cs"/>
              </a:defRPr>
            </a:lvl1pPr>
          </a:lstStyle>
          <a:p>
            <a:pPr>
              <a:defRPr/>
            </a:pPr>
            <a:fld id="{728A6BCA-EF8D-4291-8D19-B7545EC394F3}" type="slidenum">
              <a:rPr lang="en-US"/>
              <a:pPr>
                <a:defRPr/>
              </a:pPr>
              <a:t>‹#›</a:t>
            </a:fld>
            <a:endParaRPr lang="en-US" dirty="0"/>
          </a:p>
        </p:txBody>
      </p:sp>
      <p:sp>
        <p:nvSpPr>
          <p:cNvPr id="11" name="Rectangle 10"/>
          <p:cNvSpPr/>
          <p:nvPr userDrawn="1"/>
        </p:nvSpPr>
        <p:spPr>
          <a:xfrm flipV="1">
            <a:off x="0" y="0"/>
            <a:ext cx="9144000" cy="152400"/>
          </a:xfrm>
          <a:prstGeom prst="rect">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002060"/>
              </a:solidFill>
            </a:endParaRPr>
          </a:p>
        </p:txBody>
      </p:sp>
      <p:sp>
        <p:nvSpPr>
          <p:cNvPr id="12" name="Rectangle 11"/>
          <p:cNvSpPr/>
          <p:nvPr userDrawn="1"/>
        </p:nvSpPr>
        <p:spPr>
          <a:xfrm flipV="1">
            <a:off x="0" y="6705600"/>
            <a:ext cx="9144000" cy="152400"/>
          </a:xfrm>
          <a:prstGeom prst="rect">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002060"/>
              </a:solidFill>
            </a:endParaRPr>
          </a:p>
        </p:txBody>
      </p:sp>
      <p:sp>
        <p:nvSpPr>
          <p:cNvPr id="4" name="Rectangle 3"/>
          <p:cNvSpPr/>
          <p:nvPr userDrawn="1"/>
        </p:nvSpPr>
        <p:spPr>
          <a:xfrm>
            <a:off x="152400" y="152400"/>
            <a:ext cx="8839200" cy="65532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3" name="Title Placeholder 1"/>
          <p:cNvSpPr>
            <a:spLocks noGrp="1"/>
          </p:cNvSpPr>
          <p:nvPr>
            <p:ph type="title"/>
          </p:nvPr>
        </p:nvSpPr>
        <p:spPr bwMode="auto">
          <a:xfrm>
            <a:off x="93663" y="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2800" b="1" kern="1200">
          <a:solidFill>
            <a:srgbClr val="17365D"/>
          </a:solidFill>
          <a:latin typeface="Arial" pitchFamily="34" charset="0"/>
          <a:ea typeface="+mj-ea"/>
          <a:cs typeface="Arial" pitchFamily="34" charset="0"/>
        </a:defRPr>
      </a:lvl1pPr>
      <a:lvl2pPr algn="l" rtl="0" eaLnBrk="0" fontAlgn="base" hangingPunct="0">
        <a:spcBef>
          <a:spcPct val="0"/>
        </a:spcBef>
        <a:spcAft>
          <a:spcPct val="0"/>
        </a:spcAft>
        <a:defRPr sz="2800" b="1">
          <a:solidFill>
            <a:srgbClr val="17365D"/>
          </a:solidFill>
          <a:latin typeface="Arial" charset="0"/>
          <a:cs typeface="Arial" charset="0"/>
        </a:defRPr>
      </a:lvl2pPr>
      <a:lvl3pPr algn="l" rtl="0" eaLnBrk="0" fontAlgn="base" hangingPunct="0">
        <a:spcBef>
          <a:spcPct val="0"/>
        </a:spcBef>
        <a:spcAft>
          <a:spcPct val="0"/>
        </a:spcAft>
        <a:defRPr sz="2800" b="1">
          <a:solidFill>
            <a:srgbClr val="17365D"/>
          </a:solidFill>
          <a:latin typeface="Arial" charset="0"/>
          <a:cs typeface="Arial" charset="0"/>
        </a:defRPr>
      </a:lvl3pPr>
      <a:lvl4pPr algn="l" rtl="0" eaLnBrk="0" fontAlgn="base" hangingPunct="0">
        <a:spcBef>
          <a:spcPct val="0"/>
        </a:spcBef>
        <a:spcAft>
          <a:spcPct val="0"/>
        </a:spcAft>
        <a:defRPr sz="2800" b="1">
          <a:solidFill>
            <a:srgbClr val="17365D"/>
          </a:solidFill>
          <a:latin typeface="Arial" charset="0"/>
          <a:cs typeface="Arial" charset="0"/>
        </a:defRPr>
      </a:lvl4pPr>
      <a:lvl5pPr algn="l" rtl="0" eaLnBrk="0" fontAlgn="base" hangingPunct="0">
        <a:spcBef>
          <a:spcPct val="0"/>
        </a:spcBef>
        <a:spcAft>
          <a:spcPct val="0"/>
        </a:spcAft>
        <a:defRPr sz="2800" b="1">
          <a:solidFill>
            <a:srgbClr val="17365D"/>
          </a:solidFill>
          <a:latin typeface="Arial" charset="0"/>
          <a:cs typeface="Arial" charset="0"/>
        </a:defRPr>
      </a:lvl5pPr>
      <a:lvl6pPr marL="457200" algn="l" rtl="0" fontAlgn="base">
        <a:spcBef>
          <a:spcPct val="0"/>
        </a:spcBef>
        <a:spcAft>
          <a:spcPct val="0"/>
        </a:spcAft>
        <a:defRPr sz="2800" b="1">
          <a:solidFill>
            <a:srgbClr val="17365D"/>
          </a:solidFill>
          <a:latin typeface="Arial" charset="0"/>
          <a:cs typeface="Arial" charset="0"/>
        </a:defRPr>
      </a:lvl6pPr>
      <a:lvl7pPr marL="914400" algn="l" rtl="0" fontAlgn="base">
        <a:spcBef>
          <a:spcPct val="0"/>
        </a:spcBef>
        <a:spcAft>
          <a:spcPct val="0"/>
        </a:spcAft>
        <a:defRPr sz="2800" b="1">
          <a:solidFill>
            <a:srgbClr val="17365D"/>
          </a:solidFill>
          <a:latin typeface="Arial" charset="0"/>
          <a:cs typeface="Arial" charset="0"/>
        </a:defRPr>
      </a:lvl7pPr>
      <a:lvl8pPr marL="1371600" algn="l" rtl="0" fontAlgn="base">
        <a:spcBef>
          <a:spcPct val="0"/>
        </a:spcBef>
        <a:spcAft>
          <a:spcPct val="0"/>
        </a:spcAft>
        <a:defRPr sz="2800" b="1">
          <a:solidFill>
            <a:srgbClr val="17365D"/>
          </a:solidFill>
          <a:latin typeface="Arial" charset="0"/>
          <a:cs typeface="Arial" charset="0"/>
        </a:defRPr>
      </a:lvl8pPr>
      <a:lvl9pPr marL="1828800" algn="l" rtl="0" fontAlgn="base">
        <a:spcBef>
          <a:spcPct val="0"/>
        </a:spcBef>
        <a:spcAft>
          <a:spcPct val="0"/>
        </a:spcAft>
        <a:defRPr sz="2800" b="1">
          <a:solidFill>
            <a:srgbClr val="17365D"/>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14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14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14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14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1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4DD80D25-F2C9-4BFD-A2FE-CD3181EF9C92}" type="datetime1">
              <a:rPr lang="en-IN" smtClean="0">
                <a:solidFill>
                  <a:prstClr val="black">
                    <a:tint val="75000"/>
                  </a:prstClr>
                </a:solidFill>
                <a:latin typeface="Calibri"/>
                <a:ea typeface="ＭＳ Ｐゴシック" pitchFamily="34" charset="-128"/>
                <a:cs typeface="Arial" pitchFamily="34" charset="0"/>
              </a:rPr>
              <a:pPr fontAlgn="auto">
                <a:spcBef>
                  <a:spcPts val="0"/>
                </a:spcBef>
                <a:spcAft>
                  <a:spcPts val="0"/>
                </a:spcAft>
              </a:pPr>
              <a:t>30-01-2014</a:t>
            </a:fld>
            <a:endParaRPr lang="en-IN" dirty="0">
              <a:solidFill>
                <a:prstClr val="black">
                  <a:tint val="75000"/>
                </a:prstClr>
              </a:solidFill>
              <a:latin typeface="Calibri"/>
              <a:ea typeface="ＭＳ Ｐゴシック" pitchFamily="34" charset="-128"/>
              <a:cs typeface="Arial" pitchFamily="34"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IN" dirty="0">
              <a:solidFill>
                <a:prstClr val="black">
                  <a:tint val="75000"/>
                </a:prstClr>
              </a:solidFill>
              <a:latin typeface="Calibri"/>
              <a:ea typeface="ＭＳ Ｐゴシック" pitchFamily="34" charset="-128"/>
              <a:cs typeface="Arial" pitchFamily="34"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9DA1629D-0105-4F47-B0DE-ACF145F9EA9B}" type="slidenum">
              <a:rPr lang="en-IN" smtClean="0">
                <a:solidFill>
                  <a:prstClr val="black">
                    <a:tint val="75000"/>
                  </a:prstClr>
                </a:solidFill>
                <a:latin typeface="Calibri"/>
                <a:ea typeface="ＭＳ Ｐゴシック" pitchFamily="34" charset="-128"/>
                <a:cs typeface="Arial" pitchFamily="34" charset="0"/>
              </a:rPr>
              <a:pPr fontAlgn="auto">
                <a:spcBef>
                  <a:spcPts val="0"/>
                </a:spcBef>
                <a:spcAft>
                  <a:spcPts val="0"/>
                </a:spcAft>
              </a:pPr>
              <a:t>‹#›</a:t>
            </a:fld>
            <a:endParaRPr lang="en-IN" dirty="0">
              <a:solidFill>
                <a:prstClr val="black">
                  <a:tint val="75000"/>
                </a:prstClr>
              </a:solidFill>
              <a:latin typeface="Calibri"/>
              <a:ea typeface="ＭＳ Ｐゴシック" pitchFamily="34" charset="-128"/>
              <a:cs typeface="Arial" pitchFamily="34" charset="0"/>
            </a:endParaRPr>
          </a:p>
        </p:txBody>
      </p:sp>
    </p:spTree>
    <p:extLst>
      <p:ext uri="{BB962C8B-B14F-4D97-AF65-F5344CB8AC3E}">
        <p14:creationId xmlns:p14="http://schemas.microsoft.com/office/powerpoint/2010/main" val="3388838171"/>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8.xml"/><Relationship Id="rId1" Type="http://schemas.openxmlformats.org/officeDocument/2006/relationships/tags" Target="../tags/tag2.xml"/><Relationship Id="rId5" Type="http://schemas.openxmlformats.org/officeDocument/2006/relationships/image" Target="../media/image2.png"/><Relationship Id="rId4" Type="http://schemas.openxmlformats.org/officeDocument/2006/relationships/hyperlink" Target="http://managementstudyguide.com/portal/user/register"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xml"/><Relationship Id="rId1" Type="http://schemas.openxmlformats.org/officeDocument/2006/relationships/tags" Target="../tags/tag1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tags" Target="../tags/tag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5.png"/><Relationship Id="rId2" Type="http://schemas.openxmlformats.org/officeDocument/2006/relationships/slideLayout" Target="../slideLayouts/slideLayout6.xml"/><Relationship Id="rId1" Type="http://schemas.openxmlformats.org/officeDocument/2006/relationships/tags" Target="../tags/tag1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notesSlide" Target="../notesSlides/notesSlide13.xml"/><Relationship Id="rId7" Type="http://schemas.openxmlformats.org/officeDocument/2006/relationships/image" Target="../media/image4.png"/><Relationship Id="rId2" Type="http://schemas.openxmlformats.org/officeDocument/2006/relationships/slideLayout" Target="../slideLayouts/slideLayout6.xml"/><Relationship Id="rId1" Type="http://schemas.openxmlformats.org/officeDocument/2006/relationships/tags" Target="../tags/tag14.xml"/><Relationship Id="rId6" Type="http://schemas.openxmlformats.org/officeDocument/2006/relationships/image" Target="../media/image3.png"/><Relationship Id="rId5" Type="http://schemas.openxmlformats.org/officeDocument/2006/relationships/image" Target="../media/image8.jpeg"/><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notesSlide" Target="../notesSlides/notesSlide14.xml"/><Relationship Id="rId7" Type="http://schemas.openxmlformats.org/officeDocument/2006/relationships/slide" Target="slide2.xml"/><Relationship Id="rId2" Type="http://schemas.openxmlformats.org/officeDocument/2006/relationships/slideLayout" Target="../slideLayouts/slideLayout18.xml"/><Relationship Id="rId1" Type="http://schemas.openxmlformats.org/officeDocument/2006/relationships/tags" Target="../tags/tag15.xml"/><Relationship Id="rId6" Type="http://schemas.openxmlformats.org/officeDocument/2006/relationships/image" Target="../media/image2.png"/><Relationship Id="rId5" Type="http://schemas.openxmlformats.org/officeDocument/2006/relationships/hyperlink" Target="http://managementstudyguide.com/portal/courses" TargetMode="External"/><Relationship Id="rId4" Type="http://schemas.openxmlformats.org/officeDocument/2006/relationships/hyperlink" Target="http://managementstudyguide.com/portal/user/register" TargetMode="External"/><Relationship Id="rId9"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5.png"/><Relationship Id="rId2" Type="http://schemas.openxmlformats.org/officeDocument/2006/relationships/slideLayout" Target="../slideLayouts/slideLayout6.xml"/><Relationship Id="rId1" Type="http://schemas.openxmlformats.org/officeDocument/2006/relationships/tags" Target="../tags/tag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tags" Target="../tags/tag5.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notesSlide" Target="../notesSlides/notesSlide5.xml"/><Relationship Id="rId7" Type="http://schemas.openxmlformats.org/officeDocument/2006/relationships/image" Target="../media/image4.png"/><Relationship Id="rId2" Type="http://schemas.openxmlformats.org/officeDocument/2006/relationships/slideLayout" Target="../slideLayouts/slideLayout6.xml"/><Relationship Id="rId1" Type="http://schemas.openxmlformats.org/officeDocument/2006/relationships/tags" Target="../tags/tag6.xml"/><Relationship Id="rId6" Type="http://schemas.openxmlformats.org/officeDocument/2006/relationships/image" Target="../media/image3.png"/><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tags" Target="../tags/tag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tags" Target="../tags/tag8.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tags" Target="../tags/tag9.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tags" Target="../tags/tag10.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pieren 20"/>
          <p:cNvGrpSpPr/>
          <p:nvPr/>
        </p:nvGrpSpPr>
        <p:grpSpPr>
          <a:xfrm>
            <a:off x="-338885" y="548680"/>
            <a:ext cx="9375381" cy="5569803"/>
            <a:chOff x="2474457" y="-1964085"/>
            <a:chExt cx="14235640" cy="4913314"/>
          </a:xfrm>
        </p:grpSpPr>
        <p:sp>
          <p:nvSpPr>
            <p:cNvPr id="10" name="Rechteck 21"/>
            <p:cNvSpPr/>
            <p:nvPr/>
          </p:nvSpPr>
          <p:spPr bwMode="auto">
            <a:xfrm>
              <a:off x="3261593" y="-1759905"/>
              <a:ext cx="13448504" cy="4709134"/>
            </a:xfrm>
            <a:prstGeom prst="rect">
              <a:avLst/>
            </a:prstGeom>
            <a:gradFill flip="none" rotWithShape="1">
              <a:gsLst>
                <a:gs pos="0">
                  <a:schemeClr val="tx2">
                    <a:shade val="30000"/>
                    <a:satMod val="115000"/>
                  </a:schemeClr>
                </a:gs>
                <a:gs pos="50000">
                  <a:schemeClr val="tx2">
                    <a:shade val="67500"/>
                    <a:satMod val="115000"/>
                  </a:schemeClr>
                </a:gs>
                <a:gs pos="100000">
                  <a:schemeClr val="tx2">
                    <a:shade val="100000"/>
                    <a:satMod val="115000"/>
                  </a:schemeClr>
                </a:gs>
              </a:gsLst>
              <a:lin ang="13500000" scaled="1"/>
              <a:tileRect/>
            </a:gradFill>
            <a:ln w="12700">
              <a:noFill/>
              <a:round/>
              <a:headEnd/>
              <a:tailEnd/>
            </a:ln>
            <a:effectLst>
              <a:outerShdw blurRad="127000" dist="63500" dir="2700000" algn="tl" rotWithShape="0">
                <a:prstClr val="black">
                  <a:alpha val="40000"/>
                </a:prstClr>
              </a:outerShdw>
            </a:effectLst>
          </p:spPr>
          <p:txBody>
            <a:bodyPr lIns="144000" tIns="180000" rIns="72000" rtlCol="0" anchor="t"/>
            <a:lstStyle/>
            <a:p>
              <a:pPr fontAlgn="auto">
                <a:spcBef>
                  <a:spcPts val="0"/>
                </a:spcBef>
                <a:spcAft>
                  <a:spcPts val="1200"/>
                </a:spcAft>
              </a:pPr>
              <a:r>
                <a:rPr lang="en-US" sz="3200" b="1" dirty="0" smtClean="0">
                  <a:solidFill>
                    <a:srgbClr val="92D050"/>
                  </a:solidFill>
                  <a:latin typeface="FreesiaUPC" pitchFamily="34" charset="-34"/>
                  <a:ea typeface="ＭＳ Ｐゴシック" pitchFamily="34" charset="-128"/>
                  <a:cs typeface="FreesiaUPC" pitchFamily="34" charset="-34"/>
                </a:rPr>
                <a:t>Learn Management the Easy Way with the Help of Downloadable Power-point Presentations </a:t>
              </a:r>
              <a:r>
                <a:rPr lang="en-US" sz="3600" b="1" dirty="0" smtClean="0">
                  <a:solidFill>
                    <a:srgbClr val="92D050"/>
                  </a:solidFill>
                  <a:latin typeface="FreesiaUPC" pitchFamily="34" charset="-34"/>
                  <a:ea typeface="ＭＳ Ｐゴシック" pitchFamily="34" charset="-128"/>
                  <a:cs typeface="FreesiaUPC" pitchFamily="34" charset="-34"/>
                </a:rPr>
                <a:t>-</a:t>
              </a:r>
              <a:r>
                <a:rPr lang="en-US" sz="3200" b="1" dirty="0" smtClean="0">
                  <a:solidFill>
                    <a:srgbClr val="92D050"/>
                  </a:solidFill>
                  <a:latin typeface="FreesiaUPC" pitchFamily="34" charset="-34"/>
                  <a:ea typeface="ＭＳ Ｐゴシック" pitchFamily="34" charset="-128"/>
                  <a:cs typeface="FreesiaUPC" pitchFamily="34" charset="-34"/>
                </a:rPr>
                <a:t> Learn at Your Own Pace.</a:t>
              </a:r>
            </a:p>
            <a:p>
              <a:pPr fontAlgn="auto">
                <a:spcBef>
                  <a:spcPts val="0"/>
                </a:spcBef>
                <a:spcAft>
                  <a:spcPts val="0"/>
                </a:spcAft>
              </a:pPr>
              <a:r>
                <a:rPr lang="en-US" sz="2400" b="1" dirty="0" smtClean="0">
                  <a:solidFill>
                    <a:prstClr val="white"/>
                  </a:solidFill>
                  <a:latin typeface="Calibri"/>
                </a:rPr>
                <a:t>The </a:t>
              </a:r>
              <a:r>
                <a:rPr lang="en-US" sz="2400" b="1" dirty="0">
                  <a:solidFill>
                    <a:prstClr val="white"/>
                  </a:solidFill>
                  <a:latin typeface="Calibri"/>
                </a:rPr>
                <a:t>Presentation contains Animation. To View the Course please run the “</a:t>
              </a:r>
              <a:r>
                <a:rPr lang="en-US" sz="3200" b="1" dirty="0">
                  <a:solidFill>
                    <a:prstClr val="white"/>
                  </a:solidFill>
                  <a:latin typeface="Calibri"/>
                </a:rPr>
                <a:t>Slide Show</a:t>
              </a:r>
              <a:r>
                <a:rPr lang="en-US" sz="2400" b="1" dirty="0">
                  <a:solidFill>
                    <a:prstClr val="white"/>
                  </a:solidFill>
                  <a:latin typeface="Calibri"/>
                </a:rPr>
                <a:t>”.</a:t>
              </a:r>
            </a:p>
            <a:p>
              <a:pPr fontAlgn="auto">
                <a:spcBef>
                  <a:spcPts val="0"/>
                </a:spcBef>
                <a:spcAft>
                  <a:spcPts val="0"/>
                </a:spcAft>
              </a:pPr>
              <a:r>
                <a:rPr lang="en-US" sz="2400" b="1" dirty="0" smtClean="0">
                  <a:solidFill>
                    <a:prstClr val="white"/>
                  </a:solidFill>
                  <a:latin typeface="Calibri"/>
                </a:rPr>
                <a:t>You </a:t>
              </a:r>
              <a:r>
                <a:rPr lang="en-US" sz="2400" b="1" dirty="0">
                  <a:solidFill>
                    <a:prstClr val="white"/>
                  </a:solidFill>
                  <a:latin typeface="Calibri"/>
                </a:rPr>
                <a:t>Can Run the Slide Show by Using any one of the following options:</a:t>
              </a:r>
            </a:p>
            <a:p>
              <a:pPr marL="342900" indent="-342900" fontAlgn="auto">
                <a:spcBef>
                  <a:spcPts val="0"/>
                </a:spcBef>
                <a:spcAft>
                  <a:spcPts val="0"/>
                </a:spcAft>
                <a:buFontTx/>
                <a:buAutoNum type="arabicPeriod"/>
              </a:pPr>
              <a:r>
                <a:rPr lang="en-US" sz="2400" b="1" dirty="0">
                  <a:solidFill>
                    <a:prstClr val="white"/>
                  </a:solidFill>
                  <a:latin typeface="Calibri"/>
                </a:rPr>
                <a:t>Click on the “</a:t>
              </a:r>
              <a:r>
                <a:rPr lang="en-US" sz="2400" b="1" dirty="0">
                  <a:solidFill>
                    <a:srgbClr val="FFFF00"/>
                  </a:solidFill>
                  <a:latin typeface="Calibri"/>
                </a:rPr>
                <a:t>Slide Show</a:t>
              </a:r>
              <a:r>
                <a:rPr lang="en-US" sz="2400" b="1" dirty="0">
                  <a:solidFill>
                    <a:prstClr val="white"/>
                  </a:solidFill>
                  <a:latin typeface="Calibri"/>
                </a:rPr>
                <a:t>” in top menu bar, OR</a:t>
              </a:r>
            </a:p>
            <a:p>
              <a:pPr marL="342900" indent="-342900" fontAlgn="auto">
                <a:spcBef>
                  <a:spcPts val="0"/>
                </a:spcBef>
                <a:spcAft>
                  <a:spcPts val="0"/>
                </a:spcAft>
                <a:buFontTx/>
                <a:buAutoNum type="arabicPeriod"/>
              </a:pPr>
              <a:r>
                <a:rPr lang="en-US" sz="2400" b="1" dirty="0">
                  <a:solidFill>
                    <a:prstClr val="white"/>
                  </a:solidFill>
                  <a:latin typeface="Calibri"/>
                </a:rPr>
                <a:t>Press the </a:t>
              </a:r>
              <a:r>
                <a:rPr lang="en-US" sz="2400" b="1" dirty="0">
                  <a:solidFill>
                    <a:srgbClr val="FFFF00"/>
                  </a:solidFill>
                  <a:latin typeface="Calibri"/>
                </a:rPr>
                <a:t>F5</a:t>
              </a:r>
              <a:r>
                <a:rPr lang="en-US" sz="2400" b="1" dirty="0">
                  <a:solidFill>
                    <a:prstClr val="white"/>
                  </a:solidFill>
                  <a:latin typeface="Calibri"/>
                </a:rPr>
                <a:t> Key</a:t>
              </a:r>
              <a:endParaRPr lang="en-IN" sz="2400" b="1" dirty="0">
                <a:solidFill>
                  <a:prstClr val="white"/>
                </a:solidFill>
                <a:latin typeface="Calibri"/>
              </a:endParaRPr>
            </a:p>
            <a:p>
              <a:pPr fontAlgn="auto">
                <a:spcBef>
                  <a:spcPts val="0"/>
                </a:spcBef>
                <a:spcAft>
                  <a:spcPts val="1200"/>
                </a:spcAft>
              </a:pPr>
              <a:endParaRPr lang="en-US" sz="3600" b="1" dirty="0" smtClean="0">
                <a:solidFill>
                  <a:srgbClr val="FFFF00"/>
                </a:solidFill>
                <a:latin typeface="FreesiaUPC" pitchFamily="34" charset="-34"/>
                <a:ea typeface="ＭＳ Ｐゴシック" pitchFamily="34" charset="-128"/>
                <a:cs typeface="FreesiaUPC" pitchFamily="34" charset="-34"/>
                <a:hlinkClick r:id="rId4"/>
              </a:endParaRPr>
            </a:p>
            <a:p>
              <a:pPr fontAlgn="auto">
                <a:spcBef>
                  <a:spcPts val="0"/>
                </a:spcBef>
                <a:spcAft>
                  <a:spcPts val="1200"/>
                </a:spcAft>
              </a:pPr>
              <a:r>
                <a:rPr lang="en-US" sz="3600" b="1" dirty="0" smtClean="0">
                  <a:solidFill>
                    <a:srgbClr val="FFFF00"/>
                  </a:solidFill>
                  <a:latin typeface="FreesiaUPC" pitchFamily="34" charset="-34"/>
                  <a:ea typeface="ＭＳ Ｐゴシック" pitchFamily="34" charset="-128"/>
                  <a:cs typeface="FreesiaUPC" pitchFamily="34" charset="-34"/>
                  <a:hlinkClick r:id="rId4"/>
                </a:rPr>
                <a:t>Register Now</a:t>
              </a:r>
              <a:r>
                <a:rPr lang="en-US" sz="2800" b="1" dirty="0" smtClean="0">
                  <a:solidFill>
                    <a:prstClr val="white"/>
                  </a:solidFill>
                  <a:latin typeface="FreesiaUPC" pitchFamily="34" charset="-34"/>
                  <a:ea typeface="ＭＳ Ｐゴシック" pitchFamily="34" charset="-128"/>
                  <a:cs typeface="FreesiaUPC" pitchFamily="34" charset="-34"/>
                </a:rPr>
                <a:t> </a:t>
              </a:r>
              <a:r>
                <a:rPr lang="en-US" sz="3200" b="1" dirty="0" smtClean="0">
                  <a:solidFill>
                    <a:prstClr val="white"/>
                  </a:solidFill>
                  <a:latin typeface="FreesiaUPC" pitchFamily="34" charset="-34"/>
                  <a:ea typeface="ＭＳ Ｐゴシック" pitchFamily="34" charset="-128"/>
                  <a:cs typeface="FreesiaUPC" pitchFamily="34" charset="-34"/>
                </a:rPr>
                <a:t>&amp; Download Your Set of</a:t>
              </a:r>
              <a:r>
                <a:rPr lang="en-US" sz="2800" b="1" dirty="0" smtClean="0">
                  <a:solidFill>
                    <a:prstClr val="white"/>
                  </a:solidFill>
                  <a:latin typeface="FreesiaUPC" pitchFamily="34" charset="-34"/>
                  <a:ea typeface="ＭＳ Ｐゴシック" pitchFamily="34" charset="-128"/>
                  <a:cs typeface="FreesiaUPC" pitchFamily="34" charset="-34"/>
                </a:rPr>
                <a:t> </a:t>
              </a:r>
              <a:r>
                <a:rPr lang="en-US" sz="3200" b="1" dirty="0" smtClean="0">
                  <a:solidFill>
                    <a:prstClr val="white"/>
                  </a:solidFill>
                  <a:latin typeface="FreesiaUPC" pitchFamily="34" charset="-34"/>
                  <a:ea typeface="ＭＳ Ｐゴシック" pitchFamily="34" charset="-128"/>
                  <a:cs typeface="FreesiaUPC" pitchFamily="34" charset="-34"/>
                </a:rPr>
                <a:t>6 Free Power-point Presentations with total of more than 1,000 Sl</a:t>
              </a:r>
              <a:r>
                <a:rPr lang="en-US" sz="2800" b="1" dirty="0" smtClean="0">
                  <a:solidFill>
                    <a:prstClr val="white"/>
                  </a:solidFill>
                  <a:latin typeface="FreesiaUPC" pitchFamily="34" charset="-34"/>
                  <a:ea typeface="ＭＳ Ｐゴシック" pitchFamily="34" charset="-128"/>
                  <a:cs typeface="FreesiaUPC" pitchFamily="34" charset="-34"/>
                </a:rPr>
                <a:t>i</a:t>
              </a:r>
              <a:r>
                <a:rPr lang="en-US" sz="3200" b="1" dirty="0" smtClean="0">
                  <a:solidFill>
                    <a:prstClr val="white"/>
                  </a:solidFill>
                  <a:latin typeface="FreesiaUPC" pitchFamily="34" charset="-34"/>
                  <a:ea typeface="ＭＳ Ｐゴシック" pitchFamily="34" charset="-128"/>
                  <a:cs typeface="FreesiaUPC" pitchFamily="34" charset="-34"/>
                </a:rPr>
                <a:t>des</a:t>
              </a:r>
              <a:r>
                <a:rPr lang="en-US" sz="2800" b="1" dirty="0" smtClean="0">
                  <a:solidFill>
                    <a:prstClr val="white"/>
                  </a:solidFill>
                  <a:latin typeface="FreesiaUPC" pitchFamily="34" charset="-34"/>
                  <a:ea typeface="ＭＳ Ｐゴシック" pitchFamily="34" charset="-128"/>
                  <a:cs typeface="FreesiaUPC" pitchFamily="34" charset="-34"/>
                </a:rPr>
                <a:t>.</a:t>
              </a:r>
            </a:p>
          </p:txBody>
        </p:sp>
        <p:pic>
          <p:nvPicPr>
            <p:cNvPr id="11" name="Picture 5" descr="Tessafilm_4"/>
            <p:cNvPicPr>
              <a:picLocks noChangeAspect="1" noChangeArrowheads="1"/>
            </p:cNvPicPr>
            <p:nvPr/>
          </p:nvPicPr>
          <p:blipFill>
            <a:blip r:embed="rId5" cstate="print"/>
            <a:srcRect l="59392" b="89844"/>
            <a:stretch>
              <a:fillRect/>
            </a:stretch>
          </p:blipFill>
          <p:spPr bwMode="gray">
            <a:xfrm rot="20222041">
              <a:off x="2474457" y="-1964085"/>
              <a:ext cx="2229621" cy="525903"/>
            </a:xfrm>
            <a:prstGeom prst="rect">
              <a:avLst/>
            </a:prstGeom>
            <a:noFill/>
          </p:spPr>
        </p:pic>
      </p:grpSp>
      <p:sp>
        <p:nvSpPr>
          <p:cNvPr id="13" name="TextBox 12"/>
          <p:cNvSpPr txBox="1"/>
          <p:nvPr/>
        </p:nvSpPr>
        <p:spPr>
          <a:xfrm>
            <a:off x="395536" y="-4737"/>
            <a:ext cx="8352928" cy="769441"/>
          </a:xfrm>
          <a:prstGeom prst="rect">
            <a:avLst/>
          </a:prstGeom>
          <a:noFill/>
        </p:spPr>
        <p:txBody>
          <a:bodyPr wrap="square" rtlCol="0">
            <a:spAutoFit/>
          </a:bodyPr>
          <a:lstStyle/>
          <a:p>
            <a:pPr fontAlgn="auto">
              <a:spcBef>
                <a:spcPts val="0"/>
              </a:spcBef>
              <a:spcAft>
                <a:spcPts val="0"/>
              </a:spcAft>
            </a:pPr>
            <a:r>
              <a:rPr lang="en-US" sz="4400" dirty="0" smtClean="0">
                <a:solidFill>
                  <a:prstClr val="black"/>
                </a:solidFill>
                <a:latin typeface="Arial Rounded MT Bold" pitchFamily="34" charset="0"/>
                <a:ea typeface="ＭＳ Ｐゴシック" pitchFamily="34" charset="-128"/>
                <a:cs typeface="Arial" pitchFamily="34" charset="0"/>
              </a:rPr>
              <a:t>ManagementStudyGuide.com</a:t>
            </a:r>
            <a:endParaRPr lang="en-IN" sz="4400" dirty="0">
              <a:solidFill>
                <a:prstClr val="black"/>
              </a:solidFill>
              <a:latin typeface="Arial Rounded MT Bold" pitchFamily="34" charset="0"/>
              <a:ea typeface="ＭＳ Ｐゴシック" pitchFamily="34" charset="-128"/>
              <a:cs typeface="Arial" pitchFamily="34" charset="0"/>
            </a:endParaRPr>
          </a:p>
        </p:txBody>
      </p:sp>
    </p:spTree>
    <p:custDataLst>
      <p:tags r:id="rId1"/>
    </p:custDataLst>
    <p:extLst>
      <p:ext uri="{BB962C8B-B14F-4D97-AF65-F5344CB8AC3E}">
        <p14:creationId xmlns:p14="http://schemas.microsoft.com/office/powerpoint/2010/main" val="21911941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75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75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sz="3600" dirty="0" smtClean="0">
                <a:latin typeface="Calibri" pitchFamily="34" charset="0"/>
                <a:cs typeface="Calibri" pitchFamily="34" charset="0"/>
              </a:rPr>
              <a:t>The OCEAN of personality</a:t>
            </a:r>
          </a:p>
        </p:txBody>
      </p:sp>
      <p:sp>
        <p:nvSpPr>
          <p:cNvPr id="4" name="TextBox 3"/>
          <p:cNvSpPr txBox="1">
            <a:spLocks noChangeArrowheads="1"/>
          </p:cNvSpPr>
          <p:nvPr/>
        </p:nvSpPr>
        <p:spPr bwMode="auto">
          <a:xfrm>
            <a:off x="228600" y="685800"/>
            <a:ext cx="83820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latin typeface="Calibri" pitchFamily="34" charset="0"/>
                <a:cs typeface="Calibri" pitchFamily="34" charset="0"/>
              </a:rPr>
              <a:t>Many different researchers, from different schools of thought have studied the aspects of personality and several interesting similarities have evolved.  While different theorists may use different terminology, five factors or personality traits have shown up in a rather consistent </a:t>
            </a:r>
            <a:r>
              <a:rPr lang="en-US" sz="1600" dirty="0" smtClean="0">
                <a:latin typeface="Calibri" pitchFamily="34" charset="0"/>
                <a:cs typeface="Calibri" pitchFamily="34" charset="0"/>
              </a:rPr>
              <a:t>pattern</a:t>
            </a:r>
            <a:endParaRPr lang="en-US" sz="1600" dirty="0">
              <a:latin typeface="Calibri" pitchFamily="34" charset="0"/>
              <a:cs typeface="Calibri" pitchFamily="34" charset="0"/>
            </a:endParaRPr>
          </a:p>
        </p:txBody>
      </p:sp>
      <p:sp>
        <p:nvSpPr>
          <p:cNvPr id="6" name="Oval 5"/>
          <p:cNvSpPr/>
          <p:nvPr/>
        </p:nvSpPr>
        <p:spPr bwMode="auto">
          <a:xfrm>
            <a:off x="4559771" y="1800329"/>
            <a:ext cx="715963" cy="714375"/>
          </a:xfrm>
          <a:prstGeom prst="ellipse">
            <a:avLst/>
          </a:prstGeom>
          <a:gradFill flip="none" rotWithShape="1">
            <a:gsLst>
              <a:gs pos="0">
                <a:schemeClr val="bg1"/>
              </a:gs>
              <a:gs pos="100000">
                <a:schemeClr val="bg1">
                  <a:lumMod val="50000"/>
                </a:schemeClr>
              </a:gs>
            </a:gsLst>
            <a:path path="circle">
              <a:fillToRect l="50000" t="50000" r="50000" b="50000"/>
            </a:path>
            <a:tileRect/>
          </a:gra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105" charset="-128"/>
              </a:defRPr>
            </a:lvl1pPr>
            <a:lvl2pPr marL="37931725" indent="-37474525" eaLnBrk="0" hangingPunct="0">
              <a:defRPr sz="2400">
                <a:solidFill>
                  <a:schemeClr val="tx1"/>
                </a:solidFill>
                <a:latin typeface="Arial" charset="0"/>
                <a:ea typeface="ＭＳ Ｐゴシック" pitchFamily="-105" charset="-128"/>
              </a:defRPr>
            </a:lvl2pPr>
            <a:lvl3pPr eaLnBrk="0" hangingPunct="0">
              <a:defRPr sz="2400">
                <a:solidFill>
                  <a:schemeClr val="tx1"/>
                </a:solidFill>
                <a:latin typeface="Arial" charset="0"/>
                <a:ea typeface="ＭＳ Ｐゴシック" pitchFamily="-105" charset="-128"/>
              </a:defRPr>
            </a:lvl3pPr>
            <a:lvl4pPr eaLnBrk="0" hangingPunct="0">
              <a:defRPr sz="2400">
                <a:solidFill>
                  <a:schemeClr val="tx1"/>
                </a:solidFill>
                <a:latin typeface="Arial" charset="0"/>
                <a:ea typeface="ＭＳ Ｐゴシック" pitchFamily="-105" charset="-128"/>
              </a:defRPr>
            </a:lvl4pPr>
            <a:lvl5pPr eaLnBrk="0" hangingPunct="0">
              <a:defRPr sz="2400">
                <a:solidFill>
                  <a:schemeClr val="tx1"/>
                </a:solidFill>
                <a:latin typeface="Arial" charset="0"/>
                <a:ea typeface="ＭＳ Ｐゴシック" pitchFamily="-105" charset="-128"/>
              </a:defRPr>
            </a:lvl5pPr>
            <a:lvl6pPr marL="457200" eaLnBrk="0" fontAlgn="base" hangingPunct="0">
              <a:spcBef>
                <a:spcPct val="0"/>
              </a:spcBef>
              <a:spcAft>
                <a:spcPct val="0"/>
              </a:spcAft>
              <a:defRPr sz="2400">
                <a:solidFill>
                  <a:schemeClr val="tx1"/>
                </a:solidFill>
                <a:latin typeface="Arial" charset="0"/>
                <a:ea typeface="ＭＳ Ｐゴシック" pitchFamily="-105" charset="-128"/>
              </a:defRPr>
            </a:lvl6pPr>
            <a:lvl7pPr marL="914400" eaLnBrk="0" fontAlgn="base" hangingPunct="0">
              <a:spcBef>
                <a:spcPct val="0"/>
              </a:spcBef>
              <a:spcAft>
                <a:spcPct val="0"/>
              </a:spcAft>
              <a:defRPr sz="2400">
                <a:solidFill>
                  <a:schemeClr val="tx1"/>
                </a:solidFill>
                <a:latin typeface="Arial" charset="0"/>
                <a:ea typeface="ＭＳ Ｐゴシック" pitchFamily="-105" charset="-128"/>
              </a:defRPr>
            </a:lvl7pPr>
            <a:lvl8pPr marL="1371600" eaLnBrk="0" fontAlgn="base" hangingPunct="0">
              <a:spcBef>
                <a:spcPct val="0"/>
              </a:spcBef>
              <a:spcAft>
                <a:spcPct val="0"/>
              </a:spcAft>
              <a:defRPr sz="2400">
                <a:solidFill>
                  <a:schemeClr val="tx1"/>
                </a:solidFill>
                <a:latin typeface="Arial" charset="0"/>
                <a:ea typeface="ＭＳ Ｐゴシック" pitchFamily="-105" charset="-128"/>
              </a:defRPr>
            </a:lvl8pPr>
            <a:lvl9pPr marL="1828800" eaLnBrk="0" fontAlgn="base" hangingPunct="0">
              <a:spcBef>
                <a:spcPct val="0"/>
              </a:spcBef>
              <a:spcAft>
                <a:spcPct val="0"/>
              </a:spcAft>
              <a:defRPr sz="2400">
                <a:solidFill>
                  <a:schemeClr val="tx1"/>
                </a:solidFill>
                <a:latin typeface="Arial" charset="0"/>
                <a:ea typeface="ＭＳ Ｐゴシック" pitchFamily="-105" charset="-128"/>
              </a:defRPr>
            </a:lvl9pPr>
          </a:lstStyle>
          <a:p>
            <a:pPr algn="ctr" eaLnBrk="1" fontAlgn="auto" hangingPunct="1">
              <a:spcBef>
                <a:spcPts val="0"/>
              </a:spcBef>
              <a:spcAft>
                <a:spcPts val="0"/>
              </a:spcAft>
              <a:defRPr/>
            </a:pPr>
            <a:r>
              <a:rPr lang="en-US" sz="3200" dirty="0">
                <a:latin typeface="Calibri" pitchFamily="-105" charset="0"/>
              </a:rPr>
              <a:t>O</a:t>
            </a:r>
            <a:endParaRPr lang="en-US" sz="3200" dirty="0" smtClean="0">
              <a:latin typeface="Calibri" pitchFamily="-105" charset="0"/>
            </a:endParaRPr>
          </a:p>
        </p:txBody>
      </p:sp>
      <p:sp>
        <p:nvSpPr>
          <p:cNvPr id="7" name="Oval 6"/>
          <p:cNvSpPr/>
          <p:nvPr/>
        </p:nvSpPr>
        <p:spPr bwMode="auto">
          <a:xfrm>
            <a:off x="4648200" y="1844675"/>
            <a:ext cx="538163" cy="401638"/>
          </a:xfrm>
          <a:prstGeom prst="ellipse">
            <a:avLst/>
          </a:prstGeom>
          <a:gradFill flip="none" rotWithShape="1">
            <a:gsLst>
              <a:gs pos="0">
                <a:schemeClr val="bg1">
                  <a:lumMod val="95000"/>
                </a:schemeClr>
              </a:gs>
              <a:gs pos="54000">
                <a:schemeClr val="bg1">
                  <a:alpha val="0"/>
                </a:schemeClr>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a typeface="ＭＳ Ｐゴシック" pitchFamily="-105" charset="-128"/>
            </a:endParaRPr>
          </a:p>
        </p:txBody>
      </p:sp>
      <p:cxnSp>
        <p:nvCxnSpPr>
          <p:cNvPr id="8" name="Straight Connector 7"/>
          <p:cNvCxnSpPr>
            <a:cxnSpLocks noChangeShapeType="1"/>
            <a:endCxn id="9" idx="1"/>
          </p:cNvCxnSpPr>
          <p:nvPr/>
        </p:nvCxnSpPr>
        <p:spPr bwMode="auto">
          <a:xfrm>
            <a:off x="5238750" y="2319338"/>
            <a:ext cx="552450" cy="247382"/>
          </a:xfrm>
          <a:prstGeom prst="line">
            <a:avLst/>
          </a:prstGeom>
          <a:noFill/>
          <a:ln w="15875">
            <a:solidFill>
              <a:schemeClr val="tx1"/>
            </a:solidFill>
            <a:prstDash val="dash"/>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9" name="Rektangel 76"/>
          <p:cNvSpPr>
            <a:spLocks noChangeArrowheads="1"/>
          </p:cNvSpPr>
          <p:nvPr/>
        </p:nvSpPr>
        <p:spPr bwMode="auto">
          <a:xfrm>
            <a:off x="5791200" y="1905000"/>
            <a:ext cx="33528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Aft>
                <a:spcPts val="600"/>
              </a:spcAft>
            </a:pPr>
            <a:r>
              <a:rPr lang="en-US" sz="1600" dirty="0">
                <a:latin typeface="Calibri" pitchFamily="34" charset="0"/>
                <a:cs typeface="Calibri" pitchFamily="34" charset="0"/>
              </a:rPr>
              <a:t>Openness to experience refers to the dimension ranging from outgoing, liberal, interested in new things, and imaginative to reserved, conservative, traditional, and </a:t>
            </a:r>
            <a:r>
              <a:rPr lang="en-US" sz="1600" dirty="0" smtClean="0">
                <a:latin typeface="Calibri" pitchFamily="34" charset="0"/>
                <a:cs typeface="Calibri" pitchFamily="34" charset="0"/>
              </a:rPr>
              <a:t>conforming</a:t>
            </a:r>
            <a:endParaRPr lang="da-DK" sz="1600" dirty="0">
              <a:solidFill>
                <a:srgbClr val="1E1C11"/>
              </a:solidFill>
              <a:latin typeface="Calibri" pitchFamily="34" charset="0"/>
              <a:cs typeface="Calibri" pitchFamily="34" charset="0"/>
            </a:endParaRPr>
          </a:p>
        </p:txBody>
      </p:sp>
      <p:sp>
        <p:nvSpPr>
          <p:cNvPr id="10" name="Round Same Side Corner Rectangle 21"/>
          <p:cNvSpPr>
            <a:spLocks noChangeArrowheads="1"/>
          </p:cNvSpPr>
          <p:nvPr/>
        </p:nvSpPr>
        <p:spPr bwMode="auto">
          <a:xfrm rot="3869972">
            <a:off x="4366419" y="2126456"/>
            <a:ext cx="122238" cy="1069975"/>
          </a:xfrm>
          <a:custGeom>
            <a:avLst/>
            <a:gdLst>
              <a:gd name="T0" fmla="*/ 127171 w 121034"/>
              <a:gd name="T1" fmla="*/ 537746 h 1068600"/>
              <a:gd name="T2" fmla="*/ 63586 w 121034"/>
              <a:gd name="T3" fmla="*/ 1075493 h 1068600"/>
              <a:gd name="T4" fmla="*/ 0 w 121034"/>
              <a:gd name="T5" fmla="*/ 537746 h 1068600"/>
              <a:gd name="T6" fmla="*/ 63586 w 121034"/>
              <a:gd name="T7" fmla="*/ 0 h 1068600"/>
              <a:gd name="T8" fmla="*/ 0 60000 65536"/>
              <a:gd name="T9" fmla="*/ 0 60000 65536"/>
              <a:gd name="T10" fmla="*/ 0 60000 65536"/>
              <a:gd name="T11" fmla="*/ 0 60000 65536"/>
              <a:gd name="T12" fmla="*/ 17725 w 121034"/>
              <a:gd name="T13" fmla="*/ 17725 h 1068600"/>
              <a:gd name="T14" fmla="*/ 103309 w 121034"/>
              <a:gd name="T15" fmla="*/ 1068600 h 1068600"/>
            </a:gdLst>
            <a:ahLst/>
            <a:cxnLst>
              <a:cxn ang="T8">
                <a:pos x="T0" y="T1"/>
              </a:cxn>
              <a:cxn ang="T9">
                <a:pos x="T2" y="T3"/>
              </a:cxn>
              <a:cxn ang="T10">
                <a:pos x="T4" y="T5"/>
              </a:cxn>
              <a:cxn ang="T11">
                <a:pos x="T6" y="T7"/>
              </a:cxn>
            </a:cxnLst>
            <a:rect l="T12" t="T13" r="T14" b="T15"/>
            <a:pathLst>
              <a:path w="121034" h="1068600">
                <a:moveTo>
                  <a:pt x="60517" y="0"/>
                </a:moveTo>
                <a:lnTo>
                  <a:pt x="60517" y="0"/>
                </a:lnTo>
                <a:lnTo>
                  <a:pt x="60516" y="0"/>
                </a:lnTo>
                <a:cubicBezTo>
                  <a:pt x="93939" y="0"/>
                  <a:pt x="121034" y="27094"/>
                  <a:pt x="121034" y="60517"/>
                </a:cubicBezTo>
                <a:lnTo>
                  <a:pt x="121034" y="1068600"/>
                </a:lnTo>
                <a:lnTo>
                  <a:pt x="0" y="1068600"/>
                </a:lnTo>
                <a:lnTo>
                  <a:pt x="0" y="60517"/>
                </a:lnTo>
                <a:cubicBezTo>
                  <a:pt x="0" y="27094"/>
                  <a:pt x="27094" y="0"/>
                  <a:pt x="60516" y="0"/>
                </a:cubicBezTo>
                <a:lnTo>
                  <a:pt x="60517" y="0"/>
                </a:lnTo>
                <a:close/>
              </a:path>
            </a:pathLst>
          </a:custGeom>
          <a:gradFill rotWithShape="1">
            <a:gsLst>
              <a:gs pos="0">
                <a:srgbClr val="7F7F7F"/>
              </a:gs>
              <a:gs pos="51000">
                <a:srgbClr val="D9D9D9"/>
              </a:gs>
              <a:gs pos="100000">
                <a:srgbClr val="7F7F7F"/>
              </a:gs>
            </a:gsLst>
            <a:lin ang="0"/>
          </a:gra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en-IN" dirty="0"/>
          </a:p>
        </p:txBody>
      </p:sp>
      <p:sp>
        <p:nvSpPr>
          <p:cNvPr id="11" name="Oval 10"/>
          <p:cNvSpPr/>
          <p:nvPr/>
        </p:nvSpPr>
        <p:spPr bwMode="auto">
          <a:xfrm>
            <a:off x="3667472" y="2166173"/>
            <a:ext cx="864096" cy="786383"/>
          </a:xfrm>
          <a:prstGeom prst="ellipse">
            <a:avLst/>
          </a:prstGeom>
          <a:gradFill flip="none" rotWithShape="1">
            <a:gsLst>
              <a:gs pos="0">
                <a:schemeClr val="bg1"/>
              </a:gs>
              <a:gs pos="100000">
                <a:schemeClr val="bg1">
                  <a:lumMod val="50000"/>
                </a:schemeClr>
              </a:gs>
            </a:gsLst>
            <a:path path="circle">
              <a:fillToRect l="50000" t="50000" r="50000" b="50000"/>
            </a:path>
            <a:tileRect/>
          </a:gra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105" charset="-128"/>
              </a:defRPr>
            </a:lvl1pPr>
            <a:lvl2pPr marL="37931725" indent="-37474525" eaLnBrk="0" hangingPunct="0">
              <a:defRPr sz="2400">
                <a:solidFill>
                  <a:schemeClr val="tx1"/>
                </a:solidFill>
                <a:latin typeface="Arial" charset="0"/>
                <a:ea typeface="ＭＳ Ｐゴシック" pitchFamily="-105" charset="-128"/>
              </a:defRPr>
            </a:lvl2pPr>
            <a:lvl3pPr eaLnBrk="0" hangingPunct="0">
              <a:defRPr sz="2400">
                <a:solidFill>
                  <a:schemeClr val="tx1"/>
                </a:solidFill>
                <a:latin typeface="Arial" charset="0"/>
                <a:ea typeface="ＭＳ Ｐゴシック" pitchFamily="-105" charset="-128"/>
              </a:defRPr>
            </a:lvl3pPr>
            <a:lvl4pPr eaLnBrk="0" hangingPunct="0">
              <a:defRPr sz="2400">
                <a:solidFill>
                  <a:schemeClr val="tx1"/>
                </a:solidFill>
                <a:latin typeface="Arial" charset="0"/>
                <a:ea typeface="ＭＳ Ｐゴシック" pitchFamily="-105" charset="-128"/>
              </a:defRPr>
            </a:lvl4pPr>
            <a:lvl5pPr eaLnBrk="0" hangingPunct="0">
              <a:defRPr sz="2400">
                <a:solidFill>
                  <a:schemeClr val="tx1"/>
                </a:solidFill>
                <a:latin typeface="Arial" charset="0"/>
                <a:ea typeface="ＭＳ Ｐゴシック" pitchFamily="-105" charset="-128"/>
              </a:defRPr>
            </a:lvl5pPr>
            <a:lvl6pPr marL="457200" eaLnBrk="0" fontAlgn="base" hangingPunct="0">
              <a:spcBef>
                <a:spcPct val="0"/>
              </a:spcBef>
              <a:spcAft>
                <a:spcPct val="0"/>
              </a:spcAft>
              <a:defRPr sz="2400">
                <a:solidFill>
                  <a:schemeClr val="tx1"/>
                </a:solidFill>
                <a:latin typeface="Arial" charset="0"/>
                <a:ea typeface="ＭＳ Ｐゴシック" pitchFamily="-105" charset="-128"/>
              </a:defRPr>
            </a:lvl6pPr>
            <a:lvl7pPr marL="914400" eaLnBrk="0" fontAlgn="base" hangingPunct="0">
              <a:spcBef>
                <a:spcPct val="0"/>
              </a:spcBef>
              <a:spcAft>
                <a:spcPct val="0"/>
              </a:spcAft>
              <a:defRPr sz="2400">
                <a:solidFill>
                  <a:schemeClr val="tx1"/>
                </a:solidFill>
                <a:latin typeface="Arial" charset="0"/>
                <a:ea typeface="ＭＳ Ｐゴシック" pitchFamily="-105" charset="-128"/>
              </a:defRPr>
            </a:lvl7pPr>
            <a:lvl8pPr marL="1371600" eaLnBrk="0" fontAlgn="base" hangingPunct="0">
              <a:spcBef>
                <a:spcPct val="0"/>
              </a:spcBef>
              <a:spcAft>
                <a:spcPct val="0"/>
              </a:spcAft>
              <a:defRPr sz="2400">
                <a:solidFill>
                  <a:schemeClr val="tx1"/>
                </a:solidFill>
                <a:latin typeface="Arial" charset="0"/>
                <a:ea typeface="ＭＳ Ｐゴシック" pitchFamily="-105" charset="-128"/>
              </a:defRPr>
            </a:lvl8pPr>
            <a:lvl9pPr marL="1828800" eaLnBrk="0" fontAlgn="base" hangingPunct="0">
              <a:spcBef>
                <a:spcPct val="0"/>
              </a:spcBef>
              <a:spcAft>
                <a:spcPct val="0"/>
              </a:spcAft>
              <a:defRPr sz="2400">
                <a:solidFill>
                  <a:schemeClr val="tx1"/>
                </a:solidFill>
                <a:latin typeface="Arial" charset="0"/>
                <a:ea typeface="ＭＳ Ｐゴシック" pitchFamily="-105" charset="-128"/>
              </a:defRPr>
            </a:lvl9pPr>
          </a:lstStyle>
          <a:p>
            <a:pPr algn="ctr" eaLnBrk="1" fontAlgn="auto" hangingPunct="1">
              <a:spcBef>
                <a:spcPts val="0"/>
              </a:spcBef>
              <a:spcAft>
                <a:spcPts val="0"/>
              </a:spcAft>
              <a:defRPr/>
            </a:pPr>
            <a:r>
              <a:rPr lang="en-US" sz="3200" dirty="0">
                <a:latin typeface="Calibri" pitchFamily="-105" charset="0"/>
              </a:rPr>
              <a:t>C</a:t>
            </a:r>
            <a:endParaRPr lang="en-US" sz="3200" dirty="0" smtClean="0">
              <a:latin typeface="Calibri" pitchFamily="-105" charset="0"/>
            </a:endParaRPr>
          </a:p>
        </p:txBody>
      </p:sp>
      <p:sp>
        <p:nvSpPr>
          <p:cNvPr id="12" name="Oval 11"/>
          <p:cNvSpPr/>
          <p:nvPr/>
        </p:nvSpPr>
        <p:spPr bwMode="auto">
          <a:xfrm>
            <a:off x="3756025" y="2211388"/>
            <a:ext cx="649288" cy="441325"/>
          </a:xfrm>
          <a:prstGeom prst="ellipse">
            <a:avLst/>
          </a:prstGeom>
          <a:gradFill flip="none" rotWithShape="1">
            <a:gsLst>
              <a:gs pos="0">
                <a:schemeClr val="bg1">
                  <a:lumMod val="95000"/>
                </a:schemeClr>
              </a:gs>
              <a:gs pos="54000">
                <a:schemeClr val="bg1">
                  <a:alpha val="0"/>
                </a:schemeClr>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a typeface="ＭＳ Ｐゴシック" pitchFamily="-105" charset="-128"/>
            </a:endParaRPr>
          </a:p>
        </p:txBody>
      </p:sp>
      <p:cxnSp>
        <p:nvCxnSpPr>
          <p:cNvPr id="13" name="Straight Connector 12"/>
          <p:cNvCxnSpPr>
            <a:cxnSpLocks noChangeShapeType="1"/>
          </p:cNvCxnSpPr>
          <p:nvPr/>
        </p:nvCxnSpPr>
        <p:spPr bwMode="auto">
          <a:xfrm>
            <a:off x="4408488" y="2954338"/>
            <a:ext cx="519112" cy="423862"/>
          </a:xfrm>
          <a:prstGeom prst="line">
            <a:avLst/>
          </a:prstGeom>
          <a:noFill/>
          <a:ln w="15875">
            <a:solidFill>
              <a:schemeClr val="tx1"/>
            </a:solidFill>
            <a:prstDash val="dash"/>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4" name="Rektangel 76"/>
          <p:cNvSpPr>
            <a:spLocks noChangeArrowheads="1"/>
          </p:cNvSpPr>
          <p:nvPr/>
        </p:nvSpPr>
        <p:spPr bwMode="auto">
          <a:xfrm>
            <a:off x="4927600" y="3207603"/>
            <a:ext cx="3987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Aft>
                <a:spcPts val="600"/>
              </a:spcAft>
            </a:pPr>
            <a:r>
              <a:rPr lang="en-US" sz="1600" dirty="0">
                <a:latin typeface="Calibri" pitchFamily="34" charset="0"/>
                <a:cs typeface="Calibri" pitchFamily="34" charset="0"/>
              </a:rPr>
              <a:t>Conscientiousness refers to the continuum ranging from organized, careful, and determined to careless, and weak </a:t>
            </a:r>
            <a:r>
              <a:rPr lang="en-US" sz="1600" dirty="0" smtClean="0">
                <a:latin typeface="Calibri" pitchFamily="34" charset="0"/>
                <a:cs typeface="Calibri" pitchFamily="34" charset="0"/>
              </a:rPr>
              <a:t>willed</a:t>
            </a:r>
            <a:endParaRPr lang="da-DK" sz="1600" dirty="0">
              <a:solidFill>
                <a:srgbClr val="1E1C11"/>
              </a:solidFill>
              <a:latin typeface="Calibri" pitchFamily="34" charset="0"/>
              <a:cs typeface="Calibri" pitchFamily="34" charset="0"/>
            </a:endParaRPr>
          </a:p>
        </p:txBody>
      </p:sp>
      <p:sp>
        <p:nvSpPr>
          <p:cNvPr id="15" name="Round Same Side Corner Rectangle 21"/>
          <p:cNvSpPr>
            <a:spLocks noChangeArrowheads="1"/>
          </p:cNvSpPr>
          <p:nvPr/>
        </p:nvSpPr>
        <p:spPr bwMode="auto">
          <a:xfrm rot="3869972">
            <a:off x="3539332" y="2553494"/>
            <a:ext cx="122237" cy="1069975"/>
          </a:xfrm>
          <a:custGeom>
            <a:avLst/>
            <a:gdLst>
              <a:gd name="T0" fmla="*/ 127170 w 121034"/>
              <a:gd name="T1" fmla="*/ 537746 h 1068600"/>
              <a:gd name="T2" fmla="*/ 63586 w 121034"/>
              <a:gd name="T3" fmla="*/ 1075493 h 1068600"/>
              <a:gd name="T4" fmla="*/ 0 w 121034"/>
              <a:gd name="T5" fmla="*/ 537746 h 1068600"/>
              <a:gd name="T6" fmla="*/ 63586 w 121034"/>
              <a:gd name="T7" fmla="*/ 0 h 1068600"/>
              <a:gd name="T8" fmla="*/ 0 60000 65536"/>
              <a:gd name="T9" fmla="*/ 0 60000 65536"/>
              <a:gd name="T10" fmla="*/ 0 60000 65536"/>
              <a:gd name="T11" fmla="*/ 0 60000 65536"/>
              <a:gd name="T12" fmla="*/ 17725 w 121034"/>
              <a:gd name="T13" fmla="*/ 17725 h 1068600"/>
              <a:gd name="T14" fmla="*/ 103309 w 121034"/>
              <a:gd name="T15" fmla="*/ 1068600 h 1068600"/>
            </a:gdLst>
            <a:ahLst/>
            <a:cxnLst>
              <a:cxn ang="T8">
                <a:pos x="T0" y="T1"/>
              </a:cxn>
              <a:cxn ang="T9">
                <a:pos x="T2" y="T3"/>
              </a:cxn>
              <a:cxn ang="T10">
                <a:pos x="T4" y="T5"/>
              </a:cxn>
              <a:cxn ang="T11">
                <a:pos x="T6" y="T7"/>
              </a:cxn>
            </a:cxnLst>
            <a:rect l="T12" t="T13" r="T14" b="T15"/>
            <a:pathLst>
              <a:path w="121034" h="1068600">
                <a:moveTo>
                  <a:pt x="60517" y="0"/>
                </a:moveTo>
                <a:lnTo>
                  <a:pt x="60517" y="0"/>
                </a:lnTo>
                <a:lnTo>
                  <a:pt x="60516" y="0"/>
                </a:lnTo>
                <a:cubicBezTo>
                  <a:pt x="93939" y="0"/>
                  <a:pt x="121034" y="27094"/>
                  <a:pt x="121034" y="60517"/>
                </a:cubicBezTo>
                <a:lnTo>
                  <a:pt x="121034" y="1068600"/>
                </a:lnTo>
                <a:lnTo>
                  <a:pt x="0" y="1068600"/>
                </a:lnTo>
                <a:lnTo>
                  <a:pt x="0" y="60517"/>
                </a:lnTo>
                <a:cubicBezTo>
                  <a:pt x="0" y="27094"/>
                  <a:pt x="27094" y="0"/>
                  <a:pt x="60516" y="0"/>
                </a:cubicBezTo>
                <a:lnTo>
                  <a:pt x="60517" y="0"/>
                </a:lnTo>
                <a:close/>
              </a:path>
            </a:pathLst>
          </a:custGeom>
          <a:gradFill rotWithShape="1">
            <a:gsLst>
              <a:gs pos="0">
                <a:srgbClr val="7F7F7F"/>
              </a:gs>
              <a:gs pos="51000">
                <a:srgbClr val="D9D9D9"/>
              </a:gs>
              <a:gs pos="100000">
                <a:srgbClr val="7F7F7F"/>
              </a:gs>
            </a:gsLst>
            <a:lin ang="0"/>
          </a:gra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en-IN" dirty="0"/>
          </a:p>
        </p:txBody>
      </p:sp>
      <p:sp>
        <p:nvSpPr>
          <p:cNvPr id="16" name="Oval 15"/>
          <p:cNvSpPr/>
          <p:nvPr/>
        </p:nvSpPr>
        <p:spPr bwMode="auto">
          <a:xfrm>
            <a:off x="2731368" y="2598221"/>
            <a:ext cx="936104" cy="948591"/>
          </a:xfrm>
          <a:prstGeom prst="ellipse">
            <a:avLst/>
          </a:prstGeom>
          <a:gradFill flip="none" rotWithShape="1">
            <a:gsLst>
              <a:gs pos="0">
                <a:schemeClr val="bg1"/>
              </a:gs>
              <a:gs pos="100000">
                <a:schemeClr val="bg1">
                  <a:lumMod val="50000"/>
                </a:schemeClr>
              </a:gs>
            </a:gsLst>
            <a:path path="circle">
              <a:fillToRect l="50000" t="50000" r="50000" b="50000"/>
            </a:path>
            <a:tileRect/>
          </a:gra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105" charset="-128"/>
              </a:defRPr>
            </a:lvl1pPr>
            <a:lvl2pPr marL="37931725" indent="-37474525" eaLnBrk="0" hangingPunct="0">
              <a:defRPr sz="2400">
                <a:solidFill>
                  <a:schemeClr val="tx1"/>
                </a:solidFill>
                <a:latin typeface="Arial" charset="0"/>
                <a:ea typeface="ＭＳ Ｐゴシック" pitchFamily="-105" charset="-128"/>
              </a:defRPr>
            </a:lvl2pPr>
            <a:lvl3pPr eaLnBrk="0" hangingPunct="0">
              <a:defRPr sz="2400">
                <a:solidFill>
                  <a:schemeClr val="tx1"/>
                </a:solidFill>
                <a:latin typeface="Arial" charset="0"/>
                <a:ea typeface="ＭＳ Ｐゴシック" pitchFamily="-105" charset="-128"/>
              </a:defRPr>
            </a:lvl3pPr>
            <a:lvl4pPr eaLnBrk="0" hangingPunct="0">
              <a:defRPr sz="2400">
                <a:solidFill>
                  <a:schemeClr val="tx1"/>
                </a:solidFill>
                <a:latin typeface="Arial" charset="0"/>
                <a:ea typeface="ＭＳ Ｐゴシック" pitchFamily="-105" charset="-128"/>
              </a:defRPr>
            </a:lvl4pPr>
            <a:lvl5pPr eaLnBrk="0" hangingPunct="0">
              <a:defRPr sz="2400">
                <a:solidFill>
                  <a:schemeClr val="tx1"/>
                </a:solidFill>
                <a:latin typeface="Arial" charset="0"/>
                <a:ea typeface="ＭＳ Ｐゴシック" pitchFamily="-105" charset="-128"/>
              </a:defRPr>
            </a:lvl5pPr>
            <a:lvl6pPr marL="457200" eaLnBrk="0" fontAlgn="base" hangingPunct="0">
              <a:spcBef>
                <a:spcPct val="0"/>
              </a:spcBef>
              <a:spcAft>
                <a:spcPct val="0"/>
              </a:spcAft>
              <a:defRPr sz="2400">
                <a:solidFill>
                  <a:schemeClr val="tx1"/>
                </a:solidFill>
                <a:latin typeface="Arial" charset="0"/>
                <a:ea typeface="ＭＳ Ｐゴシック" pitchFamily="-105" charset="-128"/>
              </a:defRPr>
            </a:lvl6pPr>
            <a:lvl7pPr marL="914400" eaLnBrk="0" fontAlgn="base" hangingPunct="0">
              <a:spcBef>
                <a:spcPct val="0"/>
              </a:spcBef>
              <a:spcAft>
                <a:spcPct val="0"/>
              </a:spcAft>
              <a:defRPr sz="2400">
                <a:solidFill>
                  <a:schemeClr val="tx1"/>
                </a:solidFill>
                <a:latin typeface="Arial" charset="0"/>
                <a:ea typeface="ＭＳ Ｐゴシック" pitchFamily="-105" charset="-128"/>
              </a:defRPr>
            </a:lvl7pPr>
            <a:lvl8pPr marL="1371600" eaLnBrk="0" fontAlgn="base" hangingPunct="0">
              <a:spcBef>
                <a:spcPct val="0"/>
              </a:spcBef>
              <a:spcAft>
                <a:spcPct val="0"/>
              </a:spcAft>
              <a:defRPr sz="2400">
                <a:solidFill>
                  <a:schemeClr val="tx1"/>
                </a:solidFill>
                <a:latin typeface="Arial" charset="0"/>
                <a:ea typeface="ＭＳ Ｐゴシック" pitchFamily="-105" charset="-128"/>
              </a:defRPr>
            </a:lvl8pPr>
            <a:lvl9pPr marL="1828800" eaLnBrk="0" fontAlgn="base" hangingPunct="0">
              <a:spcBef>
                <a:spcPct val="0"/>
              </a:spcBef>
              <a:spcAft>
                <a:spcPct val="0"/>
              </a:spcAft>
              <a:defRPr sz="2400">
                <a:solidFill>
                  <a:schemeClr val="tx1"/>
                </a:solidFill>
                <a:latin typeface="Arial" charset="0"/>
                <a:ea typeface="ＭＳ Ｐゴシック" pitchFamily="-105" charset="-128"/>
              </a:defRPr>
            </a:lvl9pPr>
          </a:lstStyle>
          <a:p>
            <a:pPr algn="ctr" eaLnBrk="1" fontAlgn="auto" hangingPunct="1">
              <a:spcBef>
                <a:spcPts val="0"/>
              </a:spcBef>
              <a:spcAft>
                <a:spcPts val="0"/>
              </a:spcAft>
              <a:defRPr/>
            </a:pPr>
            <a:r>
              <a:rPr lang="en-US" sz="3200" dirty="0">
                <a:latin typeface="Calibri" pitchFamily="-105" charset="0"/>
              </a:rPr>
              <a:t>E</a:t>
            </a:r>
            <a:endParaRPr lang="en-US" sz="3200" dirty="0" smtClean="0">
              <a:latin typeface="Calibri" pitchFamily="-105" charset="0"/>
            </a:endParaRPr>
          </a:p>
        </p:txBody>
      </p:sp>
      <p:cxnSp>
        <p:nvCxnSpPr>
          <p:cNvPr id="17" name="Straight Connector 16"/>
          <p:cNvCxnSpPr>
            <a:cxnSpLocks noChangeShapeType="1"/>
          </p:cNvCxnSpPr>
          <p:nvPr/>
        </p:nvCxnSpPr>
        <p:spPr bwMode="auto">
          <a:xfrm>
            <a:off x="3471863" y="3517900"/>
            <a:ext cx="519112" cy="509588"/>
          </a:xfrm>
          <a:prstGeom prst="line">
            <a:avLst/>
          </a:prstGeom>
          <a:noFill/>
          <a:ln w="15875">
            <a:solidFill>
              <a:schemeClr val="tx1"/>
            </a:solidFill>
            <a:prstDash val="dash"/>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8" name="Rektangel 76"/>
          <p:cNvSpPr>
            <a:spLocks noChangeArrowheads="1"/>
          </p:cNvSpPr>
          <p:nvPr/>
        </p:nvSpPr>
        <p:spPr bwMode="auto">
          <a:xfrm>
            <a:off x="4171950" y="4038600"/>
            <a:ext cx="48196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Aft>
                <a:spcPts val="600"/>
              </a:spcAft>
            </a:pPr>
            <a:r>
              <a:rPr lang="en-US" sz="1600" dirty="0">
                <a:latin typeface="Calibri" pitchFamily="34" charset="0"/>
                <a:cs typeface="Calibri" pitchFamily="34" charset="0"/>
              </a:rPr>
              <a:t>Extroversion refers to a person who prefers group activities, group sports, large gatherings, lots of friends and acquaintances, loud music, and social </a:t>
            </a:r>
            <a:r>
              <a:rPr lang="en-US" sz="1600" dirty="0" smtClean="0">
                <a:latin typeface="Calibri" pitchFamily="34" charset="0"/>
                <a:cs typeface="Calibri" pitchFamily="34" charset="0"/>
              </a:rPr>
              <a:t>endeavors</a:t>
            </a:r>
            <a:endParaRPr lang="da-DK" sz="1600" dirty="0">
              <a:solidFill>
                <a:srgbClr val="1E1C11"/>
              </a:solidFill>
              <a:latin typeface="Calibri" pitchFamily="34" charset="0"/>
              <a:cs typeface="Calibri" pitchFamily="34" charset="0"/>
            </a:endParaRPr>
          </a:p>
        </p:txBody>
      </p:sp>
      <p:sp>
        <p:nvSpPr>
          <p:cNvPr id="19" name="Round Same Side Corner Rectangle 21"/>
          <p:cNvSpPr>
            <a:spLocks noChangeArrowheads="1"/>
          </p:cNvSpPr>
          <p:nvPr/>
        </p:nvSpPr>
        <p:spPr bwMode="auto">
          <a:xfrm rot="3869972">
            <a:off x="2664619" y="3061494"/>
            <a:ext cx="122237" cy="1069975"/>
          </a:xfrm>
          <a:custGeom>
            <a:avLst/>
            <a:gdLst>
              <a:gd name="T0" fmla="*/ 127170 w 121034"/>
              <a:gd name="T1" fmla="*/ 537746 h 1068600"/>
              <a:gd name="T2" fmla="*/ 63586 w 121034"/>
              <a:gd name="T3" fmla="*/ 1075493 h 1068600"/>
              <a:gd name="T4" fmla="*/ 0 w 121034"/>
              <a:gd name="T5" fmla="*/ 537746 h 1068600"/>
              <a:gd name="T6" fmla="*/ 63586 w 121034"/>
              <a:gd name="T7" fmla="*/ 0 h 1068600"/>
              <a:gd name="T8" fmla="*/ 0 60000 65536"/>
              <a:gd name="T9" fmla="*/ 0 60000 65536"/>
              <a:gd name="T10" fmla="*/ 0 60000 65536"/>
              <a:gd name="T11" fmla="*/ 0 60000 65536"/>
              <a:gd name="T12" fmla="*/ 17725 w 121034"/>
              <a:gd name="T13" fmla="*/ 17725 h 1068600"/>
              <a:gd name="T14" fmla="*/ 103309 w 121034"/>
              <a:gd name="T15" fmla="*/ 1068600 h 1068600"/>
            </a:gdLst>
            <a:ahLst/>
            <a:cxnLst>
              <a:cxn ang="T8">
                <a:pos x="T0" y="T1"/>
              </a:cxn>
              <a:cxn ang="T9">
                <a:pos x="T2" y="T3"/>
              </a:cxn>
              <a:cxn ang="T10">
                <a:pos x="T4" y="T5"/>
              </a:cxn>
              <a:cxn ang="T11">
                <a:pos x="T6" y="T7"/>
              </a:cxn>
            </a:cxnLst>
            <a:rect l="T12" t="T13" r="T14" b="T15"/>
            <a:pathLst>
              <a:path w="121034" h="1068600">
                <a:moveTo>
                  <a:pt x="60517" y="0"/>
                </a:moveTo>
                <a:lnTo>
                  <a:pt x="60517" y="0"/>
                </a:lnTo>
                <a:lnTo>
                  <a:pt x="60516" y="0"/>
                </a:lnTo>
                <a:cubicBezTo>
                  <a:pt x="93939" y="0"/>
                  <a:pt x="121034" y="27094"/>
                  <a:pt x="121034" y="60517"/>
                </a:cubicBezTo>
                <a:lnTo>
                  <a:pt x="121034" y="1068600"/>
                </a:lnTo>
                <a:lnTo>
                  <a:pt x="0" y="1068600"/>
                </a:lnTo>
                <a:lnTo>
                  <a:pt x="0" y="60517"/>
                </a:lnTo>
                <a:cubicBezTo>
                  <a:pt x="0" y="27094"/>
                  <a:pt x="27094" y="0"/>
                  <a:pt x="60516" y="0"/>
                </a:cubicBezTo>
                <a:lnTo>
                  <a:pt x="60517" y="0"/>
                </a:lnTo>
                <a:close/>
              </a:path>
            </a:pathLst>
          </a:custGeom>
          <a:gradFill rotWithShape="1">
            <a:gsLst>
              <a:gs pos="0">
                <a:srgbClr val="7F7F7F"/>
              </a:gs>
              <a:gs pos="51000">
                <a:srgbClr val="D9D9D9"/>
              </a:gs>
              <a:gs pos="100000">
                <a:srgbClr val="7F7F7F"/>
              </a:gs>
            </a:gsLst>
            <a:lin ang="0"/>
          </a:gra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en-IN" dirty="0"/>
          </a:p>
        </p:txBody>
      </p:sp>
      <p:sp>
        <p:nvSpPr>
          <p:cNvPr id="20" name="Oval 19"/>
          <p:cNvSpPr/>
          <p:nvPr/>
        </p:nvSpPr>
        <p:spPr bwMode="auto">
          <a:xfrm>
            <a:off x="1589495" y="3030269"/>
            <a:ext cx="1141873" cy="1152128"/>
          </a:xfrm>
          <a:prstGeom prst="ellipse">
            <a:avLst/>
          </a:prstGeom>
          <a:gradFill flip="none" rotWithShape="1">
            <a:gsLst>
              <a:gs pos="0">
                <a:schemeClr val="bg1"/>
              </a:gs>
              <a:gs pos="100000">
                <a:schemeClr val="bg1">
                  <a:lumMod val="50000"/>
                </a:schemeClr>
              </a:gs>
            </a:gsLst>
            <a:path path="circle">
              <a:fillToRect l="50000" t="50000" r="50000" b="50000"/>
            </a:path>
            <a:tileRect/>
          </a:gra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105" charset="-128"/>
              </a:defRPr>
            </a:lvl1pPr>
            <a:lvl2pPr marL="37931725" indent="-37474525" eaLnBrk="0" hangingPunct="0">
              <a:defRPr sz="2400">
                <a:solidFill>
                  <a:schemeClr val="tx1"/>
                </a:solidFill>
                <a:latin typeface="Arial" charset="0"/>
                <a:ea typeface="ＭＳ Ｐゴシック" pitchFamily="-105" charset="-128"/>
              </a:defRPr>
            </a:lvl2pPr>
            <a:lvl3pPr eaLnBrk="0" hangingPunct="0">
              <a:defRPr sz="2400">
                <a:solidFill>
                  <a:schemeClr val="tx1"/>
                </a:solidFill>
                <a:latin typeface="Arial" charset="0"/>
                <a:ea typeface="ＭＳ Ｐゴシック" pitchFamily="-105" charset="-128"/>
              </a:defRPr>
            </a:lvl3pPr>
            <a:lvl4pPr eaLnBrk="0" hangingPunct="0">
              <a:defRPr sz="2400">
                <a:solidFill>
                  <a:schemeClr val="tx1"/>
                </a:solidFill>
                <a:latin typeface="Arial" charset="0"/>
                <a:ea typeface="ＭＳ Ｐゴシック" pitchFamily="-105" charset="-128"/>
              </a:defRPr>
            </a:lvl4pPr>
            <a:lvl5pPr eaLnBrk="0" hangingPunct="0">
              <a:defRPr sz="2400">
                <a:solidFill>
                  <a:schemeClr val="tx1"/>
                </a:solidFill>
                <a:latin typeface="Arial" charset="0"/>
                <a:ea typeface="ＭＳ Ｐゴシック" pitchFamily="-105" charset="-128"/>
              </a:defRPr>
            </a:lvl5pPr>
            <a:lvl6pPr marL="457200" eaLnBrk="0" fontAlgn="base" hangingPunct="0">
              <a:spcBef>
                <a:spcPct val="0"/>
              </a:spcBef>
              <a:spcAft>
                <a:spcPct val="0"/>
              </a:spcAft>
              <a:defRPr sz="2400">
                <a:solidFill>
                  <a:schemeClr val="tx1"/>
                </a:solidFill>
                <a:latin typeface="Arial" charset="0"/>
                <a:ea typeface="ＭＳ Ｐゴシック" pitchFamily="-105" charset="-128"/>
              </a:defRPr>
            </a:lvl6pPr>
            <a:lvl7pPr marL="914400" eaLnBrk="0" fontAlgn="base" hangingPunct="0">
              <a:spcBef>
                <a:spcPct val="0"/>
              </a:spcBef>
              <a:spcAft>
                <a:spcPct val="0"/>
              </a:spcAft>
              <a:defRPr sz="2400">
                <a:solidFill>
                  <a:schemeClr val="tx1"/>
                </a:solidFill>
                <a:latin typeface="Arial" charset="0"/>
                <a:ea typeface="ＭＳ Ｐゴシック" pitchFamily="-105" charset="-128"/>
              </a:defRPr>
            </a:lvl7pPr>
            <a:lvl8pPr marL="1371600" eaLnBrk="0" fontAlgn="base" hangingPunct="0">
              <a:spcBef>
                <a:spcPct val="0"/>
              </a:spcBef>
              <a:spcAft>
                <a:spcPct val="0"/>
              </a:spcAft>
              <a:defRPr sz="2400">
                <a:solidFill>
                  <a:schemeClr val="tx1"/>
                </a:solidFill>
                <a:latin typeface="Arial" charset="0"/>
                <a:ea typeface="ＭＳ Ｐゴシック" pitchFamily="-105" charset="-128"/>
              </a:defRPr>
            </a:lvl8pPr>
            <a:lvl9pPr marL="1828800" eaLnBrk="0" fontAlgn="base" hangingPunct="0">
              <a:spcBef>
                <a:spcPct val="0"/>
              </a:spcBef>
              <a:spcAft>
                <a:spcPct val="0"/>
              </a:spcAft>
              <a:defRPr sz="2400">
                <a:solidFill>
                  <a:schemeClr val="tx1"/>
                </a:solidFill>
                <a:latin typeface="Arial" charset="0"/>
                <a:ea typeface="ＭＳ Ｐゴシック" pitchFamily="-105" charset="-128"/>
              </a:defRPr>
            </a:lvl9pPr>
          </a:lstStyle>
          <a:p>
            <a:pPr algn="ctr" eaLnBrk="1" fontAlgn="auto" hangingPunct="1">
              <a:spcBef>
                <a:spcPts val="0"/>
              </a:spcBef>
              <a:spcAft>
                <a:spcPts val="0"/>
              </a:spcAft>
              <a:defRPr/>
            </a:pPr>
            <a:r>
              <a:rPr lang="en-US" sz="3200" dirty="0">
                <a:latin typeface="Calibri" pitchFamily="-105" charset="0"/>
              </a:rPr>
              <a:t>A</a:t>
            </a:r>
            <a:endParaRPr lang="en-US" sz="3200" dirty="0" smtClean="0">
              <a:latin typeface="Calibri" pitchFamily="-105" charset="0"/>
            </a:endParaRPr>
          </a:p>
        </p:txBody>
      </p:sp>
      <p:cxnSp>
        <p:nvCxnSpPr>
          <p:cNvPr id="21" name="Straight Connector 20"/>
          <p:cNvCxnSpPr>
            <a:cxnSpLocks noChangeShapeType="1"/>
            <a:endCxn id="22" idx="1"/>
          </p:cNvCxnSpPr>
          <p:nvPr/>
        </p:nvCxnSpPr>
        <p:spPr bwMode="auto">
          <a:xfrm>
            <a:off x="2227263" y="4219000"/>
            <a:ext cx="539750" cy="898813"/>
          </a:xfrm>
          <a:prstGeom prst="line">
            <a:avLst/>
          </a:prstGeom>
          <a:noFill/>
          <a:ln w="15875">
            <a:solidFill>
              <a:schemeClr val="tx1"/>
            </a:solidFill>
            <a:prstDash val="dash"/>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22" name="Rektangel 76"/>
          <p:cNvSpPr>
            <a:spLocks noChangeArrowheads="1"/>
          </p:cNvSpPr>
          <p:nvPr/>
        </p:nvSpPr>
        <p:spPr bwMode="auto">
          <a:xfrm>
            <a:off x="2767013" y="4825425"/>
            <a:ext cx="492918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Aft>
                <a:spcPts val="600"/>
              </a:spcAft>
            </a:pPr>
            <a:r>
              <a:rPr lang="en-US" sz="1600" dirty="0">
                <a:latin typeface="Calibri" pitchFamily="34" charset="0"/>
                <a:cs typeface="Calibri" pitchFamily="34" charset="0"/>
              </a:rPr>
              <a:t>Agreeableness represents the extremes of stubborn versus easy going or suspicious versus </a:t>
            </a:r>
            <a:r>
              <a:rPr lang="en-US" sz="1600" dirty="0" smtClean="0">
                <a:latin typeface="Calibri" pitchFamily="34" charset="0"/>
                <a:cs typeface="Calibri" pitchFamily="34" charset="0"/>
              </a:rPr>
              <a:t>trusting</a:t>
            </a:r>
            <a:endParaRPr lang="da-DK" sz="1600" dirty="0">
              <a:solidFill>
                <a:srgbClr val="1E1C11"/>
              </a:solidFill>
              <a:latin typeface="Calibri" pitchFamily="34" charset="0"/>
              <a:cs typeface="Calibri" pitchFamily="34" charset="0"/>
            </a:endParaRPr>
          </a:p>
        </p:txBody>
      </p:sp>
      <p:sp>
        <p:nvSpPr>
          <p:cNvPr id="23" name="Round Same Side Corner Rectangle 21"/>
          <p:cNvSpPr>
            <a:spLocks noChangeArrowheads="1"/>
          </p:cNvSpPr>
          <p:nvPr/>
        </p:nvSpPr>
        <p:spPr bwMode="auto">
          <a:xfrm rot="3869972">
            <a:off x="1548607" y="3632994"/>
            <a:ext cx="122237" cy="1069975"/>
          </a:xfrm>
          <a:custGeom>
            <a:avLst/>
            <a:gdLst>
              <a:gd name="T0" fmla="*/ 127170 w 121034"/>
              <a:gd name="T1" fmla="*/ 537746 h 1068600"/>
              <a:gd name="T2" fmla="*/ 63586 w 121034"/>
              <a:gd name="T3" fmla="*/ 1075493 h 1068600"/>
              <a:gd name="T4" fmla="*/ 0 w 121034"/>
              <a:gd name="T5" fmla="*/ 537746 h 1068600"/>
              <a:gd name="T6" fmla="*/ 63586 w 121034"/>
              <a:gd name="T7" fmla="*/ 0 h 1068600"/>
              <a:gd name="T8" fmla="*/ 0 60000 65536"/>
              <a:gd name="T9" fmla="*/ 0 60000 65536"/>
              <a:gd name="T10" fmla="*/ 0 60000 65536"/>
              <a:gd name="T11" fmla="*/ 0 60000 65536"/>
              <a:gd name="T12" fmla="*/ 17725 w 121034"/>
              <a:gd name="T13" fmla="*/ 17725 h 1068600"/>
              <a:gd name="T14" fmla="*/ 103309 w 121034"/>
              <a:gd name="T15" fmla="*/ 1068600 h 1068600"/>
            </a:gdLst>
            <a:ahLst/>
            <a:cxnLst>
              <a:cxn ang="T8">
                <a:pos x="T0" y="T1"/>
              </a:cxn>
              <a:cxn ang="T9">
                <a:pos x="T2" y="T3"/>
              </a:cxn>
              <a:cxn ang="T10">
                <a:pos x="T4" y="T5"/>
              </a:cxn>
              <a:cxn ang="T11">
                <a:pos x="T6" y="T7"/>
              </a:cxn>
            </a:cxnLst>
            <a:rect l="T12" t="T13" r="T14" b="T15"/>
            <a:pathLst>
              <a:path w="121034" h="1068600">
                <a:moveTo>
                  <a:pt x="60517" y="0"/>
                </a:moveTo>
                <a:lnTo>
                  <a:pt x="60517" y="0"/>
                </a:lnTo>
                <a:lnTo>
                  <a:pt x="60516" y="0"/>
                </a:lnTo>
                <a:cubicBezTo>
                  <a:pt x="93939" y="0"/>
                  <a:pt x="121034" y="27094"/>
                  <a:pt x="121034" y="60517"/>
                </a:cubicBezTo>
                <a:lnTo>
                  <a:pt x="121034" y="1068600"/>
                </a:lnTo>
                <a:lnTo>
                  <a:pt x="0" y="1068600"/>
                </a:lnTo>
                <a:lnTo>
                  <a:pt x="0" y="60517"/>
                </a:lnTo>
                <a:cubicBezTo>
                  <a:pt x="0" y="27094"/>
                  <a:pt x="27094" y="0"/>
                  <a:pt x="60516" y="0"/>
                </a:cubicBezTo>
                <a:lnTo>
                  <a:pt x="60517" y="0"/>
                </a:lnTo>
                <a:close/>
              </a:path>
            </a:pathLst>
          </a:custGeom>
          <a:gradFill rotWithShape="1">
            <a:gsLst>
              <a:gs pos="0">
                <a:srgbClr val="7F7F7F"/>
              </a:gs>
              <a:gs pos="51000">
                <a:srgbClr val="D9D9D9"/>
              </a:gs>
              <a:gs pos="100000">
                <a:srgbClr val="7F7F7F"/>
              </a:gs>
            </a:gsLst>
            <a:lin ang="0"/>
          </a:gra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en-IN" dirty="0"/>
          </a:p>
        </p:txBody>
      </p:sp>
      <p:sp>
        <p:nvSpPr>
          <p:cNvPr id="24" name="Oval 23"/>
          <p:cNvSpPr/>
          <p:nvPr/>
        </p:nvSpPr>
        <p:spPr bwMode="auto">
          <a:xfrm>
            <a:off x="211088" y="3606333"/>
            <a:ext cx="1336820" cy="1352183"/>
          </a:xfrm>
          <a:prstGeom prst="ellipse">
            <a:avLst/>
          </a:prstGeom>
          <a:gradFill flip="none" rotWithShape="1">
            <a:gsLst>
              <a:gs pos="0">
                <a:schemeClr val="bg1"/>
              </a:gs>
              <a:gs pos="100000">
                <a:schemeClr val="bg1">
                  <a:lumMod val="50000"/>
                </a:schemeClr>
              </a:gs>
            </a:gsLst>
            <a:path path="circle">
              <a:fillToRect l="50000" t="50000" r="50000" b="50000"/>
            </a:path>
            <a:tileRect/>
          </a:gra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105" charset="-128"/>
              </a:defRPr>
            </a:lvl1pPr>
            <a:lvl2pPr marL="37931725" indent="-37474525" eaLnBrk="0" hangingPunct="0">
              <a:defRPr sz="2400">
                <a:solidFill>
                  <a:schemeClr val="tx1"/>
                </a:solidFill>
                <a:latin typeface="Arial" charset="0"/>
                <a:ea typeface="ＭＳ Ｐゴシック" pitchFamily="-105" charset="-128"/>
              </a:defRPr>
            </a:lvl2pPr>
            <a:lvl3pPr eaLnBrk="0" hangingPunct="0">
              <a:defRPr sz="2400">
                <a:solidFill>
                  <a:schemeClr val="tx1"/>
                </a:solidFill>
                <a:latin typeface="Arial" charset="0"/>
                <a:ea typeface="ＭＳ Ｐゴシック" pitchFamily="-105" charset="-128"/>
              </a:defRPr>
            </a:lvl3pPr>
            <a:lvl4pPr eaLnBrk="0" hangingPunct="0">
              <a:defRPr sz="2400">
                <a:solidFill>
                  <a:schemeClr val="tx1"/>
                </a:solidFill>
                <a:latin typeface="Arial" charset="0"/>
                <a:ea typeface="ＭＳ Ｐゴシック" pitchFamily="-105" charset="-128"/>
              </a:defRPr>
            </a:lvl4pPr>
            <a:lvl5pPr eaLnBrk="0" hangingPunct="0">
              <a:defRPr sz="2400">
                <a:solidFill>
                  <a:schemeClr val="tx1"/>
                </a:solidFill>
                <a:latin typeface="Arial" charset="0"/>
                <a:ea typeface="ＭＳ Ｐゴシック" pitchFamily="-105" charset="-128"/>
              </a:defRPr>
            </a:lvl5pPr>
            <a:lvl6pPr marL="457200" eaLnBrk="0" fontAlgn="base" hangingPunct="0">
              <a:spcBef>
                <a:spcPct val="0"/>
              </a:spcBef>
              <a:spcAft>
                <a:spcPct val="0"/>
              </a:spcAft>
              <a:defRPr sz="2400">
                <a:solidFill>
                  <a:schemeClr val="tx1"/>
                </a:solidFill>
                <a:latin typeface="Arial" charset="0"/>
                <a:ea typeface="ＭＳ Ｐゴシック" pitchFamily="-105" charset="-128"/>
              </a:defRPr>
            </a:lvl6pPr>
            <a:lvl7pPr marL="914400" eaLnBrk="0" fontAlgn="base" hangingPunct="0">
              <a:spcBef>
                <a:spcPct val="0"/>
              </a:spcBef>
              <a:spcAft>
                <a:spcPct val="0"/>
              </a:spcAft>
              <a:defRPr sz="2400">
                <a:solidFill>
                  <a:schemeClr val="tx1"/>
                </a:solidFill>
                <a:latin typeface="Arial" charset="0"/>
                <a:ea typeface="ＭＳ Ｐゴシック" pitchFamily="-105" charset="-128"/>
              </a:defRPr>
            </a:lvl7pPr>
            <a:lvl8pPr marL="1371600" eaLnBrk="0" fontAlgn="base" hangingPunct="0">
              <a:spcBef>
                <a:spcPct val="0"/>
              </a:spcBef>
              <a:spcAft>
                <a:spcPct val="0"/>
              </a:spcAft>
              <a:defRPr sz="2400">
                <a:solidFill>
                  <a:schemeClr val="tx1"/>
                </a:solidFill>
                <a:latin typeface="Arial" charset="0"/>
                <a:ea typeface="ＭＳ Ｐゴシック" pitchFamily="-105" charset="-128"/>
              </a:defRPr>
            </a:lvl8pPr>
            <a:lvl9pPr marL="1828800" eaLnBrk="0" fontAlgn="base" hangingPunct="0">
              <a:spcBef>
                <a:spcPct val="0"/>
              </a:spcBef>
              <a:spcAft>
                <a:spcPct val="0"/>
              </a:spcAft>
              <a:defRPr sz="2400">
                <a:solidFill>
                  <a:schemeClr val="tx1"/>
                </a:solidFill>
                <a:latin typeface="Arial" charset="0"/>
                <a:ea typeface="ＭＳ Ｐゴシック" pitchFamily="-105" charset="-128"/>
              </a:defRPr>
            </a:lvl9pPr>
          </a:lstStyle>
          <a:p>
            <a:pPr algn="ctr" eaLnBrk="1" fontAlgn="auto" hangingPunct="1">
              <a:spcBef>
                <a:spcPts val="0"/>
              </a:spcBef>
              <a:spcAft>
                <a:spcPts val="0"/>
              </a:spcAft>
              <a:defRPr/>
            </a:pPr>
            <a:r>
              <a:rPr lang="en-US" sz="3200" dirty="0">
                <a:latin typeface="Calibri" pitchFamily="-105" charset="0"/>
              </a:rPr>
              <a:t>N</a:t>
            </a:r>
            <a:endParaRPr lang="en-US" sz="3200" dirty="0" smtClean="0">
              <a:latin typeface="Calibri" pitchFamily="-105" charset="0"/>
            </a:endParaRPr>
          </a:p>
        </p:txBody>
      </p:sp>
      <p:cxnSp>
        <p:nvCxnSpPr>
          <p:cNvPr id="25" name="Straight Connector 24"/>
          <p:cNvCxnSpPr>
            <a:cxnSpLocks noChangeShapeType="1"/>
            <a:endCxn id="26" idx="1"/>
          </p:cNvCxnSpPr>
          <p:nvPr/>
        </p:nvCxnSpPr>
        <p:spPr bwMode="auto">
          <a:xfrm>
            <a:off x="957263" y="4977666"/>
            <a:ext cx="512762" cy="855236"/>
          </a:xfrm>
          <a:prstGeom prst="line">
            <a:avLst/>
          </a:prstGeom>
          <a:noFill/>
          <a:ln w="15875">
            <a:solidFill>
              <a:schemeClr val="tx1"/>
            </a:solidFill>
            <a:prstDash val="dash"/>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26" name="Rektangel 76"/>
          <p:cNvSpPr>
            <a:spLocks noChangeArrowheads="1"/>
          </p:cNvSpPr>
          <p:nvPr/>
        </p:nvSpPr>
        <p:spPr bwMode="auto">
          <a:xfrm>
            <a:off x="1470025" y="5417403"/>
            <a:ext cx="62261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Aft>
                <a:spcPts val="600"/>
              </a:spcAft>
            </a:pPr>
            <a:r>
              <a:rPr lang="en-US" sz="1600" dirty="0">
                <a:latin typeface="Calibri" pitchFamily="34" charset="0"/>
                <a:cs typeface="Calibri" pitchFamily="34" charset="0"/>
              </a:rPr>
              <a:t>Finally, neuroticism refers to the dimension of emotional stability.  Someone high on neuroticism would exhibit an instability in his or her emotions, interactions, and </a:t>
            </a:r>
            <a:r>
              <a:rPr lang="en-US" sz="1600" dirty="0" smtClean="0">
                <a:latin typeface="Calibri" pitchFamily="34" charset="0"/>
                <a:cs typeface="Calibri" pitchFamily="34" charset="0"/>
              </a:rPr>
              <a:t>relationships</a:t>
            </a:r>
            <a:endParaRPr lang="da-DK" sz="1600" dirty="0">
              <a:solidFill>
                <a:srgbClr val="1E1C11"/>
              </a:solidFill>
              <a:latin typeface="Calibri" pitchFamily="34" charset="0"/>
              <a:cs typeface="Calibri" pitchFamily="34" charset="0"/>
            </a:endParaRPr>
          </a:p>
        </p:txBody>
      </p:sp>
      <p:sp>
        <p:nvSpPr>
          <p:cNvPr id="27" name="Oval 26"/>
          <p:cNvSpPr/>
          <p:nvPr/>
        </p:nvSpPr>
        <p:spPr bwMode="auto">
          <a:xfrm>
            <a:off x="2874963" y="2670175"/>
            <a:ext cx="647700" cy="431800"/>
          </a:xfrm>
          <a:prstGeom prst="ellipse">
            <a:avLst/>
          </a:prstGeom>
          <a:gradFill flip="none" rotWithShape="1">
            <a:gsLst>
              <a:gs pos="0">
                <a:schemeClr val="bg1">
                  <a:lumMod val="95000"/>
                </a:schemeClr>
              </a:gs>
              <a:gs pos="54000">
                <a:schemeClr val="bg1">
                  <a:alpha val="0"/>
                </a:schemeClr>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a typeface="ＭＳ Ｐゴシック" pitchFamily="-105" charset="-128"/>
            </a:endParaRPr>
          </a:p>
        </p:txBody>
      </p:sp>
      <p:sp>
        <p:nvSpPr>
          <p:cNvPr id="28" name="Oval 27"/>
          <p:cNvSpPr/>
          <p:nvPr/>
        </p:nvSpPr>
        <p:spPr bwMode="auto">
          <a:xfrm>
            <a:off x="1795463" y="3101975"/>
            <a:ext cx="792162" cy="431800"/>
          </a:xfrm>
          <a:prstGeom prst="ellipse">
            <a:avLst/>
          </a:prstGeom>
          <a:gradFill flip="none" rotWithShape="1">
            <a:gsLst>
              <a:gs pos="0">
                <a:schemeClr val="bg1">
                  <a:lumMod val="95000"/>
                </a:schemeClr>
              </a:gs>
              <a:gs pos="54000">
                <a:schemeClr val="bg1">
                  <a:alpha val="0"/>
                </a:schemeClr>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a typeface="ＭＳ Ｐゴシック" pitchFamily="-105" charset="-128"/>
            </a:endParaRPr>
          </a:p>
        </p:txBody>
      </p:sp>
      <p:sp>
        <p:nvSpPr>
          <p:cNvPr id="29" name="Oval 28"/>
          <p:cNvSpPr/>
          <p:nvPr/>
        </p:nvSpPr>
        <p:spPr bwMode="auto">
          <a:xfrm>
            <a:off x="355600" y="3678238"/>
            <a:ext cx="1008063" cy="504825"/>
          </a:xfrm>
          <a:prstGeom prst="ellipse">
            <a:avLst/>
          </a:prstGeom>
          <a:gradFill flip="none" rotWithShape="1">
            <a:gsLst>
              <a:gs pos="0">
                <a:schemeClr val="bg1">
                  <a:lumMod val="95000"/>
                </a:schemeClr>
              </a:gs>
              <a:gs pos="54000">
                <a:schemeClr val="bg1">
                  <a:alpha val="0"/>
                </a:schemeClr>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a typeface="ＭＳ Ｐゴシック" pitchFamily="-105" charset="-128"/>
            </a:endParaRPr>
          </a:p>
        </p:txBody>
      </p:sp>
      <p:pic>
        <p:nvPicPr>
          <p:cNvPr id="30" name="Picture 2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90004" y="0"/>
            <a:ext cx="1307684" cy="1325120"/>
          </a:xfrm>
          <a:prstGeom prst="rect">
            <a:avLst/>
          </a:prstGeom>
        </p:spPr>
      </p:pic>
      <p:pic>
        <p:nvPicPr>
          <p:cNvPr id="31" name="Picture 30">
            <a:hlinkClick r:id="" action="ppaction://hlinkshowjump?jump=nextslide"/>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84368" y="6466336"/>
            <a:ext cx="1244445" cy="419048"/>
          </a:xfrm>
          <a:prstGeom prst="rect">
            <a:avLst/>
          </a:prstGeom>
        </p:spPr>
      </p:pic>
      <p:pic>
        <p:nvPicPr>
          <p:cNvPr id="32" name="Picture 31">
            <a:hlinkClick r:id="" action="ppaction://hlinkshowjump?jump=previousslide"/>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187" y="6466336"/>
            <a:ext cx="1244445" cy="419048"/>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nodeType="afterGroup">
                            <p:stCondLst>
                              <p:cond delay="500"/>
                            </p:stCondLst>
                            <p:childTnLst>
                              <p:par>
                                <p:cTn id="9" presetID="10" presetClass="entr" presetSubtype="0" fill="hold" nodeType="afterEffect">
                                  <p:stCondLst>
                                    <p:cond delay="150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500"/>
                                        <p:tgtEl>
                                          <p:spTgt spid="6"/>
                                        </p:tgtEl>
                                      </p:cBhvr>
                                    </p:animEffect>
                                  </p:childTnLst>
                                </p:cTn>
                              </p:par>
                            </p:childTnLst>
                          </p:cTn>
                        </p:par>
                        <p:par>
                          <p:cTn id="12" fill="hold" nodeType="afterGroup">
                            <p:stCondLst>
                              <p:cond delay="3500"/>
                            </p:stCondLst>
                            <p:childTnLst>
                              <p:par>
                                <p:cTn id="13" presetID="22" presetClass="entr" presetSubtype="1"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500"/>
                                        <p:tgtEl>
                                          <p:spTgt spid="8"/>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left)">
                                      <p:cBhvr>
                                        <p:cTn id="18" dur="500"/>
                                        <p:tgtEl>
                                          <p:spTgt spid="9"/>
                                        </p:tgtEl>
                                      </p:cBhvr>
                                    </p:animEffect>
                                  </p:childTnLst>
                                </p:cTn>
                              </p:par>
                            </p:childTnLst>
                          </p:cTn>
                        </p:par>
                        <p:par>
                          <p:cTn id="19" fill="hold" nodeType="afterGroup">
                            <p:stCondLst>
                              <p:cond delay="4000"/>
                            </p:stCondLst>
                            <p:childTnLst>
                              <p:par>
                                <p:cTn id="20" presetID="22" presetClass="entr" presetSubtype="2" fill="hold" grpId="0" nodeType="afterEffect">
                                  <p:stCondLst>
                                    <p:cond delay="1500"/>
                                  </p:stCondLst>
                                  <p:childTnLst>
                                    <p:set>
                                      <p:cBhvr>
                                        <p:cTn id="21" dur="1" fill="hold">
                                          <p:stCondLst>
                                            <p:cond delay="0"/>
                                          </p:stCondLst>
                                        </p:cTn>
                                        <p:tgtEl>
                                          <p:spTgt spid="10"/>
                                        </p:tgtEl>
                                        <p:attrNameLst>
                                          <p:attrName>style.visibility</p:attrName>
                                        </p:attrNameLst>
                                      </p:cBhvr>
                                      <p:to>
                                        <p:strVal val="visible"/>
                                      </p:to>
                                    </p:set>
                                    <p:animEffect transition="in" filter="wipe(right)">
                                      <p:cBhvr>
                                        <p:cTn id="22" dur="1500"/>
                                        <p:tgtEl>
                                          <p:spTgt spid="10"/>
                                        </p:tgtEl>
                                      </p:cBhvr>
                                    </p:animEffect>
                                  </p:childTnLst>
                                </p:cTn>
                              </p:par>
                              <p:par>
                                <p:cTn id="23" presetID="10" presetClass="entr" presetSubtype="0" fill="hold" nodeType="withEffect">
                                  <p:stCondLst>
                                    <p:cond delay="150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1500"/>
                                        <p:tgtEl>
                                          <p:spTgt spid="11"/>
                                        </p:tgtEl>
                                      </p:cBhvr>
                                    </p:animEffect>
                                  </p:childTnLst>
                                </p:cTn>
                              </p:par>
                            </p:childTnLst>
                          </p:cTn>
                        </p:par>
                        <p:par>
                          <p:cTn id="26" fill="hold" nodeType="afterGroup">
                            <p:stCondLst>
                              <p:cond delay="7000"/>
                            </p:stCondLst>
                            <p:childTnLst>
                              <p:par>
                                <p:cTn id="27" presetID="22" presetClass="entr" presetSubtype="1" fill="hold" nodeType="after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wipe(up)">
                                      <p:cBhvr>
                                        <p:cTn id="29" dur="500"/>
                                        <p:tgtEl>
                                          <p:spTgt spid="13"/>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left)">
                                      <p:cBhvr>
                                        <p:cTn id="32" dur="500"/>
                                        <p:tgtEl>
                                          <p:spTgt spid="14"/>
                                        </p:tgtEl>
                                      </p:cBhvr>
                                    </p:animEffect>
                                  </p:childTnLst>
                                </p:cTn>
                              </p:par>
                            </p:childTnLst>
                          </p:cTn>
                        </p:par>
                        <p:par>
                          <p:cTn id="33" fill="hold" nodeType="afterGroup">
                            <p:stCondLst>
                              <p:cond delay="7500"/>
                            </p:stCondLst>
                            <p:childTnLst>
                              <p:par>
                                <p:cTn id="34" presetID="22" presetClass="entr" presetSubtype="2" fill="hold" grpId="0" nodeType="afterEffect">
                                  <p:stCondLst>
                                    <p:cond delay="1000"/>
                                  </p:stCondLst>
                                  <p:childTnLst>
                                    <p:set>
                                      <p:cBhvr>
                                        <p:cTn id="35" dur="1" fill="hold">
                                          <p:stCondLst>
                                            <p:cond delay="0"/>
                                          </p:stCondLst>
                                        </p:cTn>
                                        <p:tgtEl>
                                          <p:spTgt spid="15"/>
                                        </p:tgtEl>
                                        <p:attrNameLst>
                                          <p:attrName>style.visibility</p:attrName>
                                        </p:attrNameLst>
                                      </p:cBhvr>
                                      <p:to>
                                        <p:strVal val="visible"/>
                                      </p:to>
                                    </p:set>
                                    <p:animEffect transition="in" filter="wipe(right)">
                                      <p:cBhvr>
                                        <p:cTn id="36" dur="1500"/>
                                        <p:tgtEl>
                                          <p:spTgt spid="15"/>
                                        </p:tgtEl>
                                      </p:cBhvr>
                                    </p:animEffect>
                                  </p:childTnLst>
                                </p:cTn>
                              </p:par>
                              <p:par>
                                <p:cTn id="37" presetID="10" presetClass="entr" presetSubtype="0" fill="hold" nodeType="withEffect">
                                  <p:stCondLst>
                                    <p:cond delay="1000"/>
                                  </p:stCondLst>
                                  <p:childTnLst>
                                    <p:set>
                                      <p:cBhvr>
                                        <p:cTn id="38" dur="1" fill="hold">
                                          <p:stCondLst>
                                            <p:cond delay="0"/>
                                          </p:stCondLst>
                                        </p:cTn>
                                        <p:tgtEl>
                                          <p:spTgt spid="16"/>
                                        </p:tgtEl>
                                        <p:attrNameLst>
                                          <p:attrName>style.visibility</p:attrName>
                                        </p:attrNameLst>
                                      </p:cBhvr>
                                      <p:to>
                                        <p:strVal val="visible"/>
                                      </p:to>
                                    </p:set>
                                    <p:animEffect transition="in" filter="fade">
                                      <p:cBhvr>
                                        <p:cTn id="39" dur="1500"/>
                                        <p:tgtEl>
                                          <p:spTgt spid="16"/>
                                        </p:tgtEl>
                                      </p:cBhvr>
                                    </p:animEffect>
                                  </p:childTnLst>
                                </p:cTn>
                              </p:par>
                            </p:childTnLst>
                          </p:cTn>
                        </p:par>
                        <p:par>
                          <p:cTn id="40" fill="hold" nodeType="afterGroup">
                            <p:stCondLst>
                              <p:cond delay="10000"/>
                            </p:stCondLst>
                            <p:childTnLst>
                              <p:par>
                                <p:cTn id="41" presetID="22" presetClass="entr" presetSubtype="1" fill="hold" nodeType="after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wipe(up)">
                                      <p:cBhvr>
                                        <p:cTn id="43" dur="500"/>
                                        <p:tgtEl>
                                          <p:spTgt spid="17"/>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wipe(left)">
                                      <p:cBhvr>
                                        <p:cTn id="46" dur="500"/>
                                        <p:tgtEl>
                                          <p:spTgt spid="18"/>
                                        </p:tgtEl>
                                      </p:cBhvr>
                                    </p:animEffect>
                                  </p:childTnLst>
                                </p:cTn>
                              </p:par>
                            </p:childTnLst>
                          </p:cTn>
                        </p:par>
                        <p:par>
                          <p:cTn id="47" fill="hold" nodeType="afterGroup">
                            <p:stCondLst>
                              <p:cond delay="10500"/>
                            </p:stCondLst>
                            <p:childTnLst>
                              <p:par>
                                <p:cTn id="48" presetID="22" presetClass="entr" presetSubtype="2" fill="hold" grpId="0" nodeType="afterEffect">
                                  <p:stCondLst>
                                    <p:cond delay="1000"/>
                                  </p:stCondLst>
                                  <p:childTnLst>
                                    <p:set>
                                      <p:cBhvr>
                                        <p:cTn id="49" dur="1" fill="hold">
                                          <p:stCondLst>
                                            <p:cond delay="0"/>
                                          </p:stCondLst>
                                        </p:cTn>
                                        <p:tgtEl>
                                          <p:spTgt spid="19"/>
                                        </p:tgtEl>
                                        <p:attrNameLst>
                                          <p:attrName>style.visibility</p:attrName>
                                        </p:attrNameLst>
                                      </p:cBhvr>
                                      <p:to>
                                        <p:strVal val="visible"/>
                                      </p:to>
                                    </p:set>
                                    <p:animEffect transition="in" filter="wipe(right)">
                                      <p:cBhvr>
                                        <p:cTn id="50" dur="1500"/>
                                        <p:tgtEl>
                                          <p:spTgt spid="19"/>
                                        </p:tgtEl>
                                      </p:cBhvr>
                                    </p:animEffect>
                                  </p:childTnLst>
                                </p:cTn>
                              </p:par>
                              <p:par>
                                <p:cTn id="51" presetID="10" presetClass="entr" presetSubtype="0" fill="hold" nodeType="withEffect">
                                  <p:stCondLst>
                                    <p:cond delay="1000"/>
                                  </p:stCondLst>
                                  <p:childTnLst>
                                    <p:set>
                                      <p:cBhvr>
                                        <p:cTn id="52" dur="1" fill="hold">
                                          <p:stCondLst>
                                            <p:cond delay="0"/>
                                          </p:stCondLst>
                                        </p:cTn>
                                        <p:tgtEl>
                                          <p:spTgt spid="20"/>
                                        </p:tgtEl>
                                        <p:attrNameLst>
                                          <p:attrName>style.visibility</p:attrName>
                                        </p:attrNameLst>
                                      </p:cBhvr>
                                      <p:to>
                                        <p:strVal val="visible"/>
                                      </p:to>
                                    </p:set>
                                    <p:animEffect transition="in" filter="fade">
                                      <p:cBhvr>
                                        <p:cTn id="53" dur="1500"/>
                                        <p:tgtEl>
                                          <p:spTgt spid="20"/>
                                        </p:tgtEl>
                                      </p:cBhvr>
                                    </p:animEffect>
                                  </p:childTnLst>
                                </p:cTn>
                              </p:par>
                            </p:childTnLst>
                          </p:cTn>
                        </p:par>
                        <p:par>
                          <p:cTn id="54" fill="hold" nodeType="afterGroup">
                            <p:stCondLst>
                              <p:cond delay="13000"/>
                            </p:stCondLst>
                            <p:childTnLst>
                              <p:par>
                                <p:cTn id="55" presetID="22" presetClass="entr" presetSubtype="1" fill="hold" nodeType="after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wipe(up)">
                                      <p:cBhvr>
                                        <p:cTn id="57" dur="500"/>
                                        <p:tgtEl>
                                          <p:spTgt spid="21"/>
                                        </p:tgtEl>
                                      </p:cBhvr>
                                    </p:animEffect>
                                  </p:childTnLst>
                                </p:cTn>
                              </p:par>
                              <p:par>
                                <p:cTn id="58" presetID="22" presetClass="entr" presetSubtype="8" fill="hold" grpId="0" nodeType="withEffect">
                                  <p:stCondLst>
                                    <p:cond delay="0"/>
                                  </p:stCondLst>
                                  <p:childTnLst>
                                    <p:set>
                                      <p:cBhvr>
                                        <p:cTn id="59" dur="1" fill="hold">
                                          <p:stCondLst>
                                            <p:cond delay="0"/>
                                          </p:stCondLst>
                                        </p:cTn>
                                        <p:tgtEl>
                                          <p:spTgt spid="22"/>
                                        </p:tgtEl>
                                        <p:attrNameLst>
                                          <p:attrName>style.visibility</p:attrName>
                                        </p:attrNameLst>
                                      </p:cBhvr>
                                      <p:to>
                                        <p:strVal val="visible"/>
                                      </p:to>
                                    </p:set>
                                    <p:animEffect transition="in" filter="wipe(left)">
                                      <p:cBhvr>
                                        <p:cTn id="60" dur="500"/>
                                        <p:tgtEl>
                                          <p:spTgt spid="22"/>
                                        </p:tgtEl>
                                      </p:cBhvr>
                                    </p:animEffect>
                                  </p:childTnLst>
                                </p:cTn>
                              </p:par>
                            </p:childTnLst>
                          </p:cTn>
                        </p:par>
                        <p:par>
                          <p:cTn id="61" fill="hold" nodeType="afterGroup">
                            <p:stCondLst>
                              <p:cond delay="13500"/>
                            </p:stCondLst>
                            <p:childTnLst>
                              <p:par>
                                <p:cTn id="62" presetID="22" presetClass="entr" presetSubtype="2" fill="hold" grpId="0" nodeType="afterEffect">
                                  <p:stCondLst>
                                    <p:cond delay="1250"/>
                                  </p:stCondLst>
                                  <p:childTnLst>
                                    <p:set>
                                      <p:cBhvr>
                                        <p:cTn id="63" dur="1" fill="hold">
                                          <p:stCondLst>
                                            <p:cond delay="0"/>
                                          </p:stCondLst>
                                        </p:cTn>
                                        <p:tgtEl>
                                          <p:spTgt spid="23"/>
                                        </p:tgtEl>
                                        <p:attrNameLst>
                                          <p:attrName>style.visibility</p:attrName>
                                        </p:attrNameLst>
                                      </p:cBhvr>
                                      <p:to>
                                        <p:strVal val="visible"/>
                                      </p:to>
                                    </p:set>
                                    <p:animEffect transition="in" filter="wipe(right)">
                                      <p:cBhvr>
                                        <p:cTn id="64" dur="1500"/>
                                        <p:tgtEl>
                                          <p:spTgt spid="23"/>
                                        </p:tgtEl>
                                      </p:cBhvr>
                                    </p:animEffect>
                                  </p:childTnLst>
                                </p:cTn>
                              </p:par>
                              <p:par>
                                <p:cTn id="65" presetID="10" presetClass="entr" presetSubtype="0" fill="hold" nodeType="withEffect">
                                  <p:stCondLst>
                                    <p:cond delay="125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1500"/>
                                        <p:tgtEl>
                                          <p:spTgt spid="24"/>
                                        </p:tgtEl>
                                      </p:cBhvr>
                                    </p:animEffect>
                                  </p:childTnLst>
                                </p:cTn>
                              </p:par>
                            </p:childTnLst>
                          </p:cTn>
                        </p:par>
                        <p:par>
                          <p:cTn id="68" fill="hold" nodeType="afterGroup">
                            <p:stCondLst>
                              <p:cond delay="16250"/>
                            </p:stCondLst>
                            <p:childTnLst>
                              <p:par>
                                <p:cTn id="69" presetID="22" presetClass="entr" presetSubtype="1" fill="hold" nodeType="afterEffect">
                                  <p:stCondLst>
                                    <p:cond delay="0"/>
                                  </p:stCondLst>
                                  <p:childTnLst>
                                    <p:set>
                                      <p:cBhvr>
                                        <p:cTn id="70" dur="1" fill="hold">
                                          <p:stCondLst>
                                            <p:cond delay="0"/>
                                          </p:stCondLst>
                                        </p:cTn>
                                        <p:tgtEl>
                                          <p:spTgt spid="25"/>
                                        </p:tgtEl>
                                        <p:attrNameLst>
                                          <p:attrName>style.visibility</p:attrName>
                                        </p:attrNameLst>
                                      </p:cBhvr>
                                      <p:to>
                                        <p:strVal val="visible"/>
                                      </p:to>
                                    </p:set>
                                    <p:animEffect transition="in" filter="wipe(up)">
                                      <p:cBhvr>
                                        <p:cTn id="71" dur="500"/>
                                        <p:tgtEl>
                                          <p:spTgt spid="25"/>
                                        </p:tgtEl>
                                      </p:cBhvr>
                                    </p:animEffect>
                                  </p:childTnLst>
                                </p:cTn>
                              </p:par>
                              <p:par>
                                <p:cTn id="72" presetID="22" presetClass="entr" presetSubtype="8" fill="hold" grpId="0" nodeType="withEffect">
                                  <p:stCondLst>
                                    <p:cond delay="0"/>
                                  </p:stCondLst>
                                  <p:childTnLst>
                                    <p:set>
                                      <p:cBhvr>
                                        <p:cTn id="73" dur="1" fill="hold">
                                          <p:stCondLst>
                                            <p:cond delay="0"/>
                                          </p:stCondLst>
                                        </p:cTn>
                                        <p:tgtEl>
                                          <p:spTgt spid="26"/>
                                        </p:tgtEl>
                                        <p:attrNameLst>
                                          <p:attrName>style.visibility</p:attrName>
                                        </p:attrNameLst>
                                      </p:cBhvr>
                                      <p:to>
                                        <p:strVal val="visible"/>
                                      </p:to>
                                    </p:set>
                                    <p:animEffect transition="in" filter="wipe(left)">
                                      <p:cBhvr>
                                        <p:cTn id="74" dur="500"/>
                                        <p:tgtEl>
                                          <p:spTgt spid="26"/>
                                        </p:tgtEl>
                                      </p:cBhvr>
                                    </p:animEffect>
                                  </p:childTnLst>
                                </p:cTn>
                              </p:par>
                            </p:childTnLst>
                          </p:cTn>
                        </p:par>
                        <p:par>
                          <p:cTn id="75" fill="hold">
                            <p:stCondLst>
                              <p:cond delay="16750"/>
                            </p:stCondLst>
                            <p:childTnLst>
                              <p:par>
                                <p:cTn id="76" presetID="10" presetClass="entr" presetSubtype="0" fill="hold" nodeType="afterEffect">
                                  <p:stCondLst>
                                    <p:cond delay="500"/>
                                  </p:stCondLst>
                                  <p:childTnLst>
                                    <p:set>
                                      <p:cBhvr>
                                        <p:cTn id="77" dur="1" fill="hold">
                                          <p:stCondLst>
                                            <p:cond delay="0"/>
                                          </p:stCondLst>
                                        </p:cTn>
                                        <p:tgtEl>
                                          <p:spTgt spid="31"/>
                                        </p:tgtEl>
                                        <p:attrNameLst>
                                          <p:attrName>style.visibility</p:attrName>
                                        </p:attrNameLst>
                                      </p:cBhvr>
                                      <p:to>
                                        <p:strVal val="visible"/>
                                      </p:to>
                                    </p:set>
                                    <p:animEffect transition="in" filter="fade">
                                      <p:cBhvr>
                                        <p:cTn id="78" dur="125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0" grpId="0" animBg="1"/>
      <p:bldP spid="14" grpId="0"/>
      <p:bldP spid="15" grpId="0" animBg="1"/>
      <p:bldP spid="18" grpId="0"/>
      <p:bldP spid="19" grpId="0" animBg="1"/>
      <p:bldP spid="22" grpId="0"/>
      <p:bldP spid="23" grpId="0" animBg="1"/>
      <p:bldP spid="2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r>
              <a:rPr lang="en-US" sz="3600" dirty="0" smtClean="0">
                <a:latin typeface="Calibri" pitchFamily="34" charset="0"/>
                <a:cs typeface="Calibri" pitchFamily="34" charset="0"/>
              </a:rPr>
              <a:t>Application of Trait Theory</a:t>
            </a:r>
          </a:p>
        </p:txBody>
      </p:sp>
      <p:sp>
        <p:nvSpPr>
          <p:cNvPr id="4" name="TextBox 3"/>
          <p:cNvSpPr txBox="1">
            <a:spLocks noChangeArrowheads="1"/>
          </p:cNvSpPr>
          <p:nvPr/>
        </p:nvSpPr>
        <p:spPr bwMode="auto">
          <a:xfrm>
            <a:off x="2971800" y="1163638"/>
            <a:ext cx="6096000" cy="115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500" dirty="0">
                <a:latin typeface="Calibri" pitchFamily="34" charset="0"/>
                <a:cs typeface="Calibri" pitchFamily="34" charset="0"/>
              </a:rPr>
              <a:t>One of the most obvious applications of understanding human traits is our ability to then measure these traits.  We've discussed some of the assessment devices based on trait theory: The Thematic Apperception Test, 16PF, and tests designed to measure the OCEAN personality.  Most of the assessment devices that result from trait theory are self-report type </a:t>
            </a:r>
            <a:r>
              <a:rPr lang="en-US" sz="1500" dirty="0" smtClean="0">
                <a:latin typeface="Calibri" pitchFamily="34" charset="0"/>
                <a:cs typeface="Calibri" pitchFamily="34" charset="0"/>
              </a:rPr>
              <a:t>tests</a:t>
            </a:r>
            <a:endParaRPr lang="en-US" sz="1500" dirty="0">
              <a:latin typeface="Calibri" pitchFamily="34" charset="0"/>
              <a:cs typeface="Calibri" pitchFamily="34" charset="0"/>
            </a:endParaRPr>
          </a:p>
        </p:txBody>
      </p:sp>
      <p:sp>
        <p:nvSpPr>
          <p:cNvPr id="5" name="Right Arrow 4"/>
          <p:cNvSpPr>
            <a:spLocks noChangeArrowheads="1"/>
          </p:cNvSpPr>
          <p:nvPr/>
        </p:nvSpPr>
        <p:spPr bwMode="auto">
          <a:xfrm>
            <a:off x="0" y="946150"/>
            <a:ext cx="2908300" cy="1511300"/>
          </a:xfrm>
          <a:prstGeom prst="rightArrow">
            <a:avLst>
              <a:gd name="adj1" fmla="val 50000"/>
              <a:gd name="adj2" fmla="val 49998"/>
            </a:avLst>
          </a:prstGeom>
          <a:gradFill rotWithShape="1">
            <a:gsLst>
              <a:gs pos="0">
                <a:srgbClr val="008AD7"/>
              </a:gs>
              <a:gs pos="100000">
                <a:srgbClr val="001B57"/>
              </a:gs>
            </a:gsLst>
            <a:lin ang="5400000"/>
          </a:gra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dirty="0">
              <a:solidFill>
                <a:srgbClr val="FFFFFF"/>
              </a:solidFill>
            </a:endParaRPr>
          </a:p>
        </p:txBody>
      </p:sp>
      <p:sp>
        <p:nvSpPr>
          <p:cNvPr id="6" name="Right Arrow 5"/>
          <p:cNvSpPr>
            <a:spLocks noChangeArrowheads="1"/>
          </p:cNvSpPr>
          <p:nvPr/>
        </p:nvSpPr>
        <p:spPr bwMode="auto">
          <a:xfrm>
            <a:off x="0" y="2771775"/>
            <a:ext cx="3733800" cy="1511300"/>
          </a:xfrm>
          <a:prstGeom prst="rightArrow">
            <a:avLst>
              <a:gd name="adj1" fmla="val 50000"/>
              <a:gd name="adj2" fmla="val 49995"/>
            </a:avLst>
          </a:prstGeom>
          <a:gradFill rotWithShape="1">
            <a:gsLst>
              <a:gs pos="0">
                <a:srgbClr val="008AD7"/>
              </a:gs>
              <a:gs pos="100000">
                <a:srgbClr val="001B57"/>
              </a:gs>
            </a:gsLst>
            <a:lin ang="5400000"/>
          </a:gra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dirty="0">
              <a:solidFill>
                <a:srgbClr val="FFFFFF"/>
              </a:solidFill>
            </a:endParaRPr>
          </a:p>
        </p:txBody>
      </p:sp>
      <p:sp>
        <p:nvSpPr>
          <p:cNvPr id="7" name="Right Arrow 6"/>
          <p:cNvSpPr>
            <a:spLocks noChangeArrowheads="1"/>
          </p:cNvSpPr>
          <p:nvPr/>
        </p:nvSpPr>
        <p:spPr bwMode="auto">
          <a:xfrm>
            <a:off x="0" y="4687888"/>
            <a:ext cx="4267200" cy="1511300"/>
          </a:xfrm>
          <a:prstGeom prst="rightArrow">
            <a:avLst>
              <a:gd name="adj1" fmla="val 50000"/>
              <a:gd name="adj2" fmla="val 50000"/>
            </a:avLst>
          </a:prstGeom>
          <a:gradFill rotWithShape="1">
            <a:gsLst>
              <a:gs pos="0">
                <a:srgbClr val="008AD7"/>
              </a:gs>
              <a:gs pos="100000">
                <a:srgbClr val="001B57"/>
              </a:gs>
            </a:gsLst>
            <a:lin ang="5400000"/>
          </a:gra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dirty="0">
              <a:solidFill>
                <a:srgbClr val="FFFFFF"/>
              </a:solidFill>
            </a:endParaRPr>
          </a:p>
        </p:txBody>
      </p:sp>
      <p:sp>
        <p:nvSpPr>
          <p:cNvPr id="8" name="TextBox 7"/>
          <p:cNvSpPr txBox="1">
            <a:spLocks noChangeArrowheads="1"/>
          </p:cNvSpPr>
          <p:nvPr/>
        </p:nvSpPr>
        <p:spPr bwMode="auto">
          <a:xfrm>
            <a:off x="3810000" y="2773363"/>
            <a:ext cx="5029200" cy="1615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500" dirty="0">
                <a:latin typeface="Calibri" pitchFamily="34" charset="0"/>
                <a:cs typeface="Calibri" pitchFamily="34" charset="0"/>
              </a:rPr>
              <a:t>If you are taking a test for a sales job and asked questions regarding your level of extroversion/ introversion, is it likely that you might lie or stretch the truth a little to get the job?  If you are an introvert, you may feel this would hinder your chances.  So instead, you respond positively to the extrovert questions such as "I prefer social activities to solitary activities, " or "I enjoy being the center of </a:t>
            </a:r>
            <a:r>
              <a:rPr lang="en-US" sz="1500" dirty="0" smtClean="0">
                <a:latin typeface="Calibri" pitchFamily="34" charset="0"/>
                <a:cs typeface="Calibri" pitchFamily="34" charset="0"/>
              </a:rPr>
              <a:t>attention"</a:t>
            </a:r>
            <a:r>
              <a:rPr lang="en-US" sz="1500" dirty="0">
                <a:latin typeface="Calibri" pitchFamily="34" charset="0"/>
                <a:cs typeface="Calibri" pitchFamily="34" charset="0"/>
              </a:rPr>
              <a:t> </a:t>
            </a:r>
          </a:p>
        </p:txBody>
      </p:sp>
      <p:sp>
        <p:nvSpPr>
          <p:cNvPr id="9" name="TextBox 8"/>
          <p:cNvSpPr txBox="1">
            <a:spLocks noChangeArrowheads="1"/>
          </p:cNvSpPr>
          <p:nvPr/>
        </p:nvSpPr>
        <p:spPr bwMode="auto">
          <a:xfrm>
            <a:off x="4343400" y="4689475"/>
            <a:ext cx="4343400" cy="1615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500" dirty="0">
                <a:latin typeface="Calibri" pitchFamily="34" charset="0"/>
                <a:cs typeface="Calibri" pitchFamily="34" charset="0"/>
              </a:rPr>
              <a:t>One assessment device that has attempted to address these issues is the Minnesota Multiphasic Personality Inventory.  The MMPI-2 consists of 567 item to which a test taker responds either true or false.  The response styles or factors have been determined based on statistics and depending on how you respond, you will fall on a continuum of an increasing number of </a:t>
            </a:r>
            <a:r>
              <a:rPr lang="en-US" sz="1500" dirty="0" smtClean="0">
                <a:latin typeface="Calibri" pitchFamily="34" charset="0"/>
                <a:cs typeface="Calibri" pitchFamily="34" charset="0"/>
              </a:rPr>
              <a:t>traits</a:t>
            </a:r>
            <a:endParaRPr lang="en-US" sz="1500" dirty="0">
              <a:latin typeface="Calibri" pitchFamily="34" charset="0"/>
              <a:cs typeface="Calibri" pitchFamily="34" charset="0"/>
            </a:endParaRP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90004" y="0"/>
            <a:ext cx="1307684" cy="1325120"/>
          </a:xfrm>
          <a:prstGeom prst="rect">
            <a:avLst/>
          </a:prstGeom>
        </p:spPr>
      </p:pic>
      <p:pic>
        <p:nvPicPr>
          <p:cNvPr id="11" name="Picture 10">
            <a:hlinkClick r:id="" action="ppaction://hlinkshowjump?jump=nextslide"/>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84368" y="6466336"/>
            <a:ext cx="1244445" cy="419048"/>
          </a:xfrm>
          <a:prstGeom prst="rect">
            <a:avLst/>
          </a:prstGeom>
        </p:spPr>
      </p:pic>
      <p:pic>
        <p:nvPicPr>
          <p:cNvPr id="12" name="Picture 11">
            <a:hlinkClick r:id="" action="ppaction://hlinkshowjump?jump=previousslide"/>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187" y="6466336"/>
            <a:ext cx="1244445" cy="419048"/>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grpId="0" nodeType="withEffect">
                                  <p:stCondLst>
                                    <p:cond delay="0"/>
                                  </p:stCondLst>
                                  <p:iterate type="lt">
                                    <p:tmPct val="5000"/>
                                  </p:iterate>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par>
                          <p:cTn id="11" fill="hold" nodeType="afterGroup">
                            <p:stCondLst>
                              <p:cond delay="1000"/>
                            </p:stCondLst>
                            <p:childTnLst>
                              <p:par>
                                <p:cTn id="12" presetID="22" presetClass="entr" presetSubtype="8" fill="hold" grpId="0"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1000"/>
                                        <p:tgtEl>
                                          <p:spTgt spid="4"/>
                                        </p:tgtEl>
                                      </p:cBhvr>
                                    </p:animEffect>
                                  </p:childTnLst>
                                </p:cTn>
                              </p:par>
                            </p:childTnLst>
                          </p:cTn>
                        </p:par>
                        <p:par>
                          <p:cTn id="15" fill="hold" nodeType="afterGroup">
                            <p:stCondLst>
                              <p:cond delay="2000"/>
                            </p:stCondLst>
                            <p:childTnLst>
                              <p:par>
                                <p:cTn id="16" presetID="31" presetClass="entr" presetSubtype="0" fill="hold" grpId="0" nodeType="afterEffect">
                                  <p:stCondLst>
                                    <p:cond delay="2000"/>
                                  </p:stCondLst>
                                  <p:iterate type="lt">
                                    <p:tmPct val="5000"/>
                                  </p:iterate>
                                  <p:childTnLst>
                                    <p:set>
                                      <p:cBhvr>
                                        <p:cTn id="17" dur="1" fill="hold">
                                          <p:stCondLst>
                                            <p:cond delay="0"/>
                                          </p:stCondLst>
                                        </p:cTn>
                                        <p:tgtEl>
                                          <p:spTgt spid="6"/>
                                        </p:tgtEl>
                                        <p:attrNameLst>
                                          <p:attrName>style.visibility</p:attrName>
                                        </p:attrNameLst>
                                      </p:cBhvr>
                                      <p:to>
                                        <p:strVal val="visible"/>
                                      </p:to>
                                    </p:set>
                                    <p:anim calcmode="lin" valueType="num">
                                      <p:cBhvr>
                                        <p:cTn id="18" dur="1000" fill="hold"/>
                                        <p:tgtEl>
                                          <p:spTgt spid="6"/>
                                        </p:tgtEl>
                                        <p:attrNameLst>
                                          <p:attrName>ppt_w</p:attrName>
                                        </p:attrNameLst>
                                      </p:cBhvr>
                                      <p:tavLst>
                                        <p:tav tm="0">
                                          <p:val>
                                            <p:fltVal val="0"/>
                                          </p:val>
                                        </p:tav>
                                        <p:tav tm="100000">
                                          <p:val>
                                            <p:strVal val="#ppt_w"/>
                                          </p:val>
                                        </p:tav>
                                      </p:tavLst>
                                    </p:anim>
                                    <p:anim calcmode="lin" valueType="num">
                                      <p:cBhvr>
                                        <p:cTn id="19" dur="1000" fill="hold"/>
                                        <p:tgtEl>
                                          <p:spTgt spid="6"/>
                                        </p:tgtEl>
                                        <p:attrNameLst>
                                          <p:attrName>ppt_h</p:attrName>
                                        </p:attrNameLst>
                                      </p:cBhvr>
                                      <p:tavLst>
                                        <p:tav tm="0">
                                          <p:val>
                                            <p:fltVal val="0"/>
                                          </p:val>
                                        </p:tav>
                                        <p:tav tm="100000">
                                          <p:val>
                                            <p:strVal val="#ppt_h"/>
                                          </p:val>
                                        </p:tav>
                                      </p:tavLst>
                                    </p:anim>
                                    <p:anim calcmode="lin" valueType="num">
                                      <p:cBhvr>
                                        <p:cTn id="20" dur="1000" fill="hold"/>
                                        <p:tgtEl>
                                          <p:spTgt spid="6"/>
                                        </p:tgtEl>
                                        <p:attrNameLst>
                                          <p:attrName>style.rotation</p:attrName>
                                        </p:attrNameLst>
                                      </p:cBhvr>
                                      <p:tavLst>
                                        <p:tav tm="0">
                                          <p:val>
                                            <p:fltVal val="90"/>
                                          </p:val>
                                        </p:tav>
                                        <p:tav tm="100000">
                                          <p:val>
                                            <p:fltVal val="0"/>
                                          </p:val>
                                        </p:tav>
                                      </p:tavLst>
                                    </p:anim>
                                    <p:animEffect transition="in" filter="fade">
                                      <p:cBhvr>
                                        <p:cTn id="21" dur="1000"/>
                                        <p:tgtEl>
                                          <p:spTgt spid="6"/>
                                        </p:tgtEl>
                                      </p:cBhvr>
                                    </p:animEffect>
                                  </p:childTnLst>
                                </p:cTn>
                              </p:par>
                            </p:childTnLst>
                          </p:cTn>
                        </p:par>
                        <p:par>
                          <p:cTn id="22" fill="hold" nodeType="afterGroup">
                            <p:stCondLst>
                              <p:cond delay="5000"/>
                            </p:stCondLst>
                            <p:childTnLst>
                              <p:par>
                                <p:cTn id="23" presetID="22" presetClass="entr" presetSubtype="8"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left)">
                                      <p:cBhvr>
                                        <p:cTn id="25" dur="1000"/>
                                        <p:tgtEl>
                                          <p:spTgt spid="8"/>
                                        </p:tgtEl>
                                      </p:cBhvr>
                                    </p:animEffect>
                                  </p:childTnLst>
                                </p:cTn>
                              </p:par>
                            </p:childTnLst>
                          </p:cTn>
                        </p:par>
                        <p:par>
                          <p:cTn id="26" fill="hold" nodeType="afterGroup">
                            <p:stCondLst>
                              <p:cond delay="6000"/>
                            </p:stCondLst>
                            <p:childTnLst>
                              <p:par>
                                <p:cTn id="27" presetID="31" presetClass="entr" presetSubtype="0" fill="hold" grpId="0" nodeType="afterEffect">
                                  <p:stCondLst>
                                    <p:cond delay="2750"/>
                                  </p:stCondLst>
                                  <p:iterate type="lt">
                                    <p:tmPct val="5000"/>
                                  </p:iterate>
                                  <p:childTnLst>
                                    <p:set>
                                      <p:cBhvr>
                                        <p:cTn id="28" dur="1" fill="hold">
                                          <p:stCondLst>
                                            <p:cond delay="0"/>
                                          </p:stCondLst>
                                        </p:cTn>
                                        <p:tgtEl>
                                          <p:spTgt spid="7"/>
                                        </p:tgtEl>
                                        <p:attrNameLst>
                                          <p:attrName>style.visibility</p:attrName>
                                        </p:attrNameLst>
                                      </p:cBhvr>
                                      <p:to>
                                        <p:strVal val="visible"/>
                                      </p:to>
                                    </p:set>
                                    <p:anim calcmode="lin" valueType="num">
                                      <p:cBhvr>
                                        <p:cTn id="29" dur="1000" fill="hold"/>
                                        <p:tgtEl>
                                          <p:spTgt spid="7"/>
                                        </p:tgtEl>
                                        <p:attrNameLst>
                                          <p:attrName>ppt_w</p:attrName>
                                        </p:attrNameLst>
                                      </p:cBhvr>
                                      <p:tavLst>
                                        <p:tav tm="0">
                                          <p:val>
                                            <p:fltVal val="0"/>
                                          </p:val>
                                        </p:tav>
                                        <p:tav tm="100000">
                                          <p:val>
                                            <p:strVal val="#ppt_w"/>
                                          </p:val>
                                        </p:tav>
                                      </p:tavLst>
                                    </p:anim>
                                    <p:anim calcmode="lin" valueType="num">
                                      <p:cBhvr>
                                        <p:cTn id="30" dur="1000" fill="hold"/>
                                        <p:tgtEl>
                                          <p:spTgt spid="7"/>
                                        </p:tgtEl>
                                        <p:attrNameLst>
                                          <p:attrName>ppt_h</p:attrName>
                                        </p:attrNameLst>
                                      </p:cBhvr>
                                      <p:tavLst>
                                        <p:tav tm="0">
                                          <p:val>
                                            <p:fltVal val="0"/>
                                          </p:val>
                                        </p:tav>
                                        <p:tav tm="100000">
                                          <p:val>
                                            <p:strVal val="#ppt_h"/>
                                          </p:val>
                                        </p:tav>
                                      </p:tavLst>
                                    </p:anim>
                                    <p:anim calcmode="lin" valueType="num">
                                      <p:cBhvr>
                                        <p:cTn id="31" dur="1000" fill="hold"/>
                                        <p:tgtEl>
                                          <p:spTgt spid="7"/>
                                        </p:tgtEl>
                                        <p:attrNameLst>
                                          <p:attrName>style.rotation</p:attrName>
                                        </p:attrNameLst>
                                      </p:cBhvr>
                                      <p:tavLst>
                                        <p:tav tm="0">
                                          <p:val>
                                            <p:fltVal val="90"/>
                                          </p:val>
                                        </p:tav>
                                        <p:tav tm="100000">
                                          <p:val>
                                            <p:fltVal val="0"/>
                                          </p:val>
                                        </p:tav>
                                      </p:tavLst>
                                    </p:anim>
                                    <p:animEffect transition="in" filter="fade">
                                      <p:cBhvr>
                                        <p:cTn id="32" dur="1000"/>
                                        <p:tgtEl>
                                          <p:spTgt spid="7"/>
                                        </p:tgtEl>
                                      </p:cBhvr>
                                    </p:animEffect>
                                  </p:childTnLst>
                                </p:cTn>
                              </p:par>
                            </p:childTnLst>
                          </p:cTn>
                        </p:par>
                        <p:par>
                          <p:cTn id="33" fill="hold" nodeType="afterGroup">
                            <p:stCondLst>
                              <p:cond delay="9750"/>
                            </p:stCondLst>
                            <p:childTnLst>
                              <p:par>
                                <p:cTn id="34" presetID="22" presetClass="entr" presetSubtype="8" fill="hold" grpId="0" nodeType="after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wipe(left)">
                                      <p:cBhvr>
                                        <p:cTn id="36" dur="1000"/>
                                        <p:tgtEl>
                                          <p:spTgt spid="9"/>
                                        </p:tgtEl>
                                      </p:cBhvr>
                                    </p:animEffect>
                                  </p:childTnLst>
                                </p:cTn>
                              </p:par>
                            </p:childTnLst>
                          </p:cTn>
                        </p:par>
                        <p:par>
                          <p:cTn id="37" fill="hold">
                            <p:stCondLst>
                              <p:cond delay="10750"/>
                            </p:stCondLst>
                            <p:childTnLst>
                              <p:par>
                                <p:cTn id="38" presetID="10" presetClass="entr" presetSubtype="0" fill="hold" nodeType="afterEffect">
                                  <p:stCondLst>
                                    <p:cond delay="50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12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7" grpId="0" animBg="1"/>
      <p:bldP spid="8"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93663" y="0"/>
            <a:ext cx="8897937" cy="762000"/>
          </a:xfrm>
        </p:spPr>
        <p:txBody>
          <a:bodyPr/>
          <a:lstStyle/>
          <a:p>
            <a:pPr eaLnBrk="1" hangingPunct="1"/>
            <a:r>
              <a:rPr lang="en-US" sz="3600" dirty="0" smtClean="0">
                <a:latin typeface="Calibri" pitchFamily="34" charset="0"/>
                <a:cs typeface="Calibri" pitchFamily="34" charset="0"/>
              </a:rPr>
              <a:t>Significant leadership traits</a:t>
            </a:r>
          </a:p>
        </p:txBody>
      </p:sp>
      <p:sp>
        <p:nvSpPr>
          <p:cNvPr id="54" name="Rectangle 38"/>
          <p:cNvSpPr>
            <a:spLocks noChangeArrowheads="1"/>
          </p:cNvSpPr>
          <p:nvPr/>
        </p:nvSpPr>
        <p:spPr bwMode="auto">
          <a:xfrm>
            <a:off x="0" y="4724400"/>
            <a:ext cx="9144000" cy="2160588"/>
          </a:xfrm>
          <a:prstGeom prst="rect">
            <a:avLst/>
          </a:prstGeom>
          <a:solidFill>
            <a:srgbClr val="0D0D0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en-US" dirty="0">
              <a:solidFill>
                <a:srgbClr val="FFFFFF"/>
              </a:solidFill>
              <a:latin typeface="Calibri" pitchFamily="34" charset="0"/>
            </a:endParaRPr>
          </a:p>
        </p:txBody>
      </p:sp>
      <p:sp>
        <p:nvSpPr>
          <p:cNvPr id="55" name="Rektangel 76"/>
          <p:cNvSpPr>
            <a:spLocks noChangeArrowheads="1"/>
          </p:cNvSpPr>
          <p:nvPr/>
        </p:nvSpPr>
        <p:spPr bwMode="auto">
          <a:xfrm>
            <a:off x="617538" y="4800600"/>
            <a:ext cx="8374062" cy="1661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IN" sz="1700" noProof="1">
                <a:solidFill>
                  <a:srgbClr val="FFFFFF"/>
                </a:solidFill>
                <a:latin typeface="Calibri" pitchFamily="34" charset="0"/>
                <a:cs typeface="Calibri" pitchFamily="34" charset="0"/>
              </a:rPr>
              <a:t>Effective leadership often relies upon certain traits held by the leader. Overall, individuals within leadership roles tend to differ from group members in several important ways. These leadership traits are important, but it should be noted that individuals do not become leaders solely because they possess certain traits. More accurately, the traits a leader possesses need to be relevant to </a:t>
            </a:r>
            <a:r>
              <a:rPr lang="en-IN" sz="1700" noProof="1" smtClean="0">
                <a:solidFill>
                  <a:srgbClr val="FFFFFF"/>
                </a:solidFill>
                <a:latin typeface="Calibri" pitchFamily="34" charset="0"/>
                <a:cs typeface="Calibri" pitchFamily="34" charset="0"/>
              </a:rPr>
              <a:t>the situation </a:t>
            </a:r>
            <a:r>
              <a:rPr lang="en-IN" sz="1700" noProof="1">
                <a:solidFill>
                  <a:srgbClr val="FFFFFF"/>
                </a:solidFill>
                <a:latin typeface="Calibri" pitchFamily="34" charset="0"/>
                <a:cs typeface="Calibri" pitchFamily="34" charset="0"/>
              </a:rPr>
              <a:t>in which the leader is performing. So leadership effectiveness is based upon the working relationship between the leader and other group members</a:t>
            </a:r>
            <a:endParaRPr lang="da-DK" sz="1700" dirty="0">
              <a:solidFill>
                <a:srgbClr val="1E1C11"/>
              </a:solidFill>
              <a:latin typeface="Calibri" pitchFamily="34" charset="0"/>
              <a:cs typeface="Calibri" pitchFamily="34" charset="0"/>
            </a:endParaRPr>
          </a:p>
        </p:txBody>
      </p:sp>
      <p:grpSp>
        <p:nvGrpSpPr>
          <p:cNvPr id="56" name="Group 19"/>
          <p:cNvGrpSpPr>
            <a:grpSpLocks/>
          </p:cNvGrpSpPr>
          <p:nvPr/>
        </p:nvGrpSpPr>
        <p:grpSpPr bwMode="auto">
          <a:xfrm>
            <a:off x="304800" y="4962525"/>
            <a:ext cx="250825" cy="250825"/>
            <a:chOff x="530225" y="5016500"/>
            <a:chExt cx="393700" cy="393700"/>
          </a:xfrm>
        </p:grpSpPr>
        <p:sp>
          <p:nvSpPr>
            <p:cNvPr id="45102" name="Oval 23"/>
            <p:cNvSpPr>
              <a:spLocks noChangeArrowheads="1"/>
            </p:cNvSpPr>
            <p:nvPr/>
          </p:nvSpPr>
          <p:spPr bwMode="auto">
            <a:xfrm>
              <a:off x="530225" y="5016500"/>
              <a:ext cx="393700" cy="393700"/>
            </a:xfrm>
            <a:prstGeom prst="ellipse">
              <a:avLst/>
            </a:prstGeom>
            <a:noFill/>
            <a:ln w="9525">
              <a:solidFill>
                <a:srgbClr val="FFFFFF"/>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en-US" sz="1400" dirty="0">
                <a:solidFill>
                  <a:srgbClr val="FFFFFF"/>
                </a:solidFill>
                <a:latin typeface="Calibri" pitchFamily="34" charset="0"/>
              </a:endParaRPr>
            </a:p>
          </p:txBody>
        </p:sp>
        <p:sp>
          <p:nvSpPr>
            <p:cNvPr id="45103" name="Isosceles Triangle 24"/>
            <p:cNvSpPr>
              <a:spLocks noChangeArrowheads="1"/>
            </p:cNvSpPr>
            <p:nvPr/>
          </p:nvSpPr>
          <p:spPr bwMode="auto">
            <a:xfrm rot="5400000">
              <a:off x="634879" y="5111187"/>
              <a:ext cx="234227" cy="204325"/>
            </a:xfrm>
            <a:prstGeom prst="triangle">
              <a:avLst>
                <a:gd name="adj" fmla="val 50000"/>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1400" dirty="0">
                <a:solidFill>
                  <a:srgbClr val="353637"/>
                </a:solidFill>
                <a:latin typeface="Calibri" pitchFamily="34" charset="0"/>
              </a:endParaRPr>
            </a:p>
          </p:txBody>
        </p:sp>
      </p:grpSp>
      <p:sp>
        <p:nvSpPr>
          <p:cNvPr id="63" name="Rounded Rectangle 62"/>
          <p:cNvSpPr/>
          <p:nvPr/>
        </p:nvSpPr>
        <p:spPr>
          <a:xfrm>
            <a:off x="219200" y="2066528"/>
            <a:ext cx="1044000" cy="504056"/>
          </a:xfrm>
          <a:prstGeom prst="roundRect">
            <a:avLst/>
          </a:prstGeom>
          <a:solidFill>
            <a:srgbClr val="D20055"/>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400" b="1" dirty="0">
                <a:latin typeface="Calibri" pitchFamily="34" charset="0"/>
                <a:cs typeface="Calibri" pitchFamily="34" charset="0"/>
              </a:rPr>
              <a:t>More sociable</a:t>
            </a:r>
            <a:endParaRPr lang="en-IN" sz="1400" b="1" dirty="0">
              <a:latin typeface="Calibri" pitchFamily="34" charset="0"/>
              <a:cs typeface="Calibri" pitchFamily="34" charset="0"/>
            </a:endParaRPr>
          </a:p>
        </p:txBody>
      </p:sp>
      <p:sp>
        <p:nvSpPr>
          <p:cNvPr id="64" name="Rounded Rectangle 63"/>
          <p:cNvSpPr/>
          <p:nvPr/>
        </p:nvSpPr>
        <p:spPr>
          <a:xfrm>
            <a:off x="1941120" y="2066528"/>
            <a:ext cx="1183080" cy="504056"/>
          </a:xfrm>
          <a:prstGeom prst="roundRect">
            <a:avLst/>
          </a:prstGeom>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400" b="1" dirty="0">
                <a:latin typeface="Calibri" pitchFamily="34" charset="0"/>
                <a:cs typeface="Calibri" pitchFamily="34" charset="0"/>
              </a:rPr>
              <a:t>Aggressive</a:t>
            </a:r>
            <a:endParaRPr lang="en-IN" sz="1400" b="1" dirty="0">
              <a:latin typeface="Calibri" pitchFamily="34" charset="0"/>
              <a:cs typeface="Calibri" pitchFamily="34" charset="0"/>
            </a:endParaRPr>
          </a:p>
        </p:txBody>
      </p:sp>
      <p:sp>
        <p:nvSpPr>
          <p:cNvPr id="65" name="Rounded Rectangle 64"/>
          <p:cNvSpPr/>
          <p:nvPr/>
        </p:nvSpPr>
        <p:spPr>
          <a:xfrm>
            <a:off x="3805808" y="2066528"/>
            <a:ext cx="1044000" cy="504056"/>
          </a:xfrm>
          <a:prstGeom prst="roundRect">
            <a:avLst/>
          </a:prstGeom>
          <a:solidFill>
            <a:srgbClr val="60593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400" b="1" dirty="0">
                <a:latin typeface="Calibri" pitchFamily="34" charset="0"/>
                <a:cs typeface="Calibri" pitchFamily="34" charset="0"/>
              </a:rPr>
              <a:t>Original (creative)</a:t>
            </a:r>
            <a:endParaRPr lang="en-IN" sz="1400" b="1" dirty="0">
              <a:latin typeface="Calibri" pitchFamily="34" charset="0"/>
              <a:cs typeface="Calibri" pitchFamily="34" charset="0"/>
            </a:endParaRPr>
          </a:p>
        </p:txBody>
      </p:sp>
      <p:sp>
        <p:nvSpPr>
          <p:cNvPr id="66" name="Rounded Rectangle 65"/>
          <p:cNvSpPr/>
          <p:nvPr/>
        </p:nvSpPr>
        <p:spPr>
          <a:xfrm>
            <a:off x="5751120" y="2066528"/>
            <a:ext cx="1044000" cy="504056"/>
          </a:xfrm>
          <a:prstGeom prst="roundRect">
            <a:avLst/>
          </a:prstGeom>
          <a:solidFill>
            <a:schemeClr val="accent3">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400" b="1" dirty="0">
                <a:latin typeface="Calibri" pitchFamily="34" charset="0"/>
                <a:cs typeface="Calibri" pitchFamily="34" charset="0"/>
              </a:rPr>
              <a:t>Popular</a:t>
            </a:r>
            <a:endParaRPr lang="en-IN" sz="1400" b="1" dirty="0">
              <a:latin typeface="Calibri" pitchFamily="34" charset="0"/>
              <a:cs typeface="Calibri" pitchFamily="34" charset="0"/>
            </a:endParaRPr>
          </a:p>
        </p:txBody>
      </p:sp>
      <p:sp>
        <p:nvSpPr>
          <p:cNvPr id="67" name="Rounded Rectangle 66"/>
          <p:cNvSpPr/>
          <p:nvPr/>
        </p:nvSpPr>
        <p:spPr>
          <a:xfrm>
            <a:off x="7620000" y="2066528"/>
            <a:ext cx="1080120" cy="504056"/>
          </a:xfrm>
          <a:prstGeom prst="roundRect">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400" b="1" dirty="0">
                <a:latin typeface="Calibri" pitchFamily="34" charset="0"/>
                <a:cs typeface="Calibri" pitchFamily="34" charset="0"/>
              </a:rPr>
              <a:t>Humorous</a:t>
            </a:r>
            <a:endParaRPr lang="en-IN" sz="1400" b="1" dirty="0">
              <a:latin typeface="Calibri" pitchFamily="34" charset="0"/>
              <a:cs typeface="Calibri" pitchFamily="34" charset="0"/>
            </a:endParaRPr>
          </a:p>
        </p:txBody>
      </p:sp>
      <p:pic>
        <p:nvPicPr>
          <p:cNvPr id="68" name="Picture 67" descr="1.jpg"/>
          <p:cNvPicPr>
            <a:picLocks noChangeAspect="1"/>
          </p:cNvPicPr>
          <p:nvPr/>
        </p:nvPicPr>
        <p:blipFill>
          <a:blip r:embed="rId4" cstate="print">
            <a:clrChange>
              <a:clrFrom>
                <a:srgbClr val="FFFFFF"/>
              </a:clrFrom>
              <a:clrTo>
                <a:srgbClr val="FFFFFF">
                  <a:alpha val="0"/>
                </a:srgbClr>
              </a:clrTo>
            </a:clrChange>
          </a:blip>
          <a:srcRect l="82189" t="25163" b="51552"/>
          <a:stretch>
            <a:fillRect/>
          </a:stretch>
        </p:blipFill>
        <p:spPr>
          <a:xfrm>
            <a:off x="1905000" y="914400"/>
            <a:ext cx="1069317" cy="1080120"/>
          </a:xfrm>
          <a:prstGeom prst="ellipse">
            <a:avLst/>
          </a:prstGeom>
          <a:ln>
            <a:solidFill>
              <a:schemeClr val="tx1"/>
            </a:solidFill>
          </a:ln>
        </p:spPr>
      </p:pic>
      <p:pic>
        <p:nvPicPr>
          <p:cNvPr id="69" name="Picture 68" descr="1.jpg"/>
          <p:cNvPicPr>
            <a:picLocks noChangeAspect="1"/>
          </p:cNvPicPr>
          <p:nvPr/>
        </p:nvPicPr>
        <p:blipFill>
          <a:blip r:embed="rId4" cstate="print">
            <a:clrChange>
              <a:clrFrom>
                <a:srgbClr val="FFFFFF"/>
              </a:clrFrom>
              <a:clrTo>
                <a:srgbClr val="FFFFFF">
                  <a:alpha val="0"/>
                </a:srgbClr>
              </a:clrTo>
            </a:clrChange>
          </a:blip>
          <a:srcRect l="60514" t="25163" r="19315" b="51552"/>
          <a:stretch>
            <a:fillRect/>
          </a:stretch>
        </p:blipFill>
        <p:spPr>
          <a:xfrm>
            <a:off x="3733800" y="914400"/>
            <a:ext cx="1211053" cy="1080120"/>
          </a:xfrm>
          <a:prstGeom prst="ellipse">
            <a:avLst/>
          </a:prstGeom>
          <a:ln>
            <a:solidFill>
              <a:schemeClr val="tx1"/>
            </a:solidFill>
          </a:ln>
        </p:spPr>
      </p:pic>
      <p:pic>
        <p:nvPicPr>
          <p:cNvPr id="70" name="Picture 69" descr="1.jpg"/>
          <p:cNvPicPr>
            <a:picLocks noChangeAspect="1"/>
          </p:cNvPicPr>
          <p:nvPr/>
        </p:nvPicPr>
        <p:blipFill>
          <a:blip r:embed="rId4" cstate="print">
            <a:clrChange>
              <a:clrFrom>
                <a:srgbClr val="FFFFFF"/>
              </a:clrFrom>
              <a:clrTo>
                <a:srgbClr val="FFFFFF">
                  <a:alpha val="0"/>
                </a:srgbClr>
              </a:clrTo>
            </a:clrChange>
          </a:blip>
          <a:srcRect l="40343" t="25163" r="40672" b="51552"/>
          <a:stretch>
            <a:fillRect/>
          </a:stretch>
        </p:blipFill>
        <p:spPr>
          <a:xfrm>
            <a:off x="5715000" y="914400"/>
            <a:ext cx="1139815" cy="1080120"/>
          </a:xfrm>
          <a:prstGeom prst="ellipse">
            <a:avLst/>
          </a:prstGeom>
          <a:ln>
            <a:solidFill>
              <a:schemeClr val="tx1"/>
            </a:solidFill>
          </a:ln>
        </p:spPr>
      </p:pic>
      <p:pic>
        <p:nvPicPr>
          <p:cNvPr id="71" name="Picture 70" descr="1.jpg"/>
          <p:cNvPicPr>
            <a:picLocks noChangeAspect="1"/>
          </p:cNvPicPr>
          <p:nvPr/>
        </p:nvPicPr>
        <p:blipFill>
          <a:blip r:embed="rId4" cstate="print">
            <a:clrChange>
              <a:clrFrom>
                <a:srgbClr val="FFFFFF"/>
              </a:clrFrom>
              <a:clrTo>
                <a:srgbClr val="FFFFFF">
                  <a:alpha val="0"/>
                </a:srgbClr>
              </a:clrTo>
            </a:clrChange>
          </a:blip>
          <a:srcRect l="20171" t="25163" r="62031" b="51552"/>
          <a:stretch>
            <a:fillRect/>
          </a:stretch>
        </p:blipFill>
        <p:spPr>
          <a:xfrm>
            <a:off x="7631543" y="914400"/>
            <a:ext cx="1068577" cy="1080120"/>
          </a:xfrm>
          <a:prstGeom prst="ellipse">
            <a:avLst/>
          </a:prstGeom>
          <a:ln>
            <a:solidFill>
              <a:schemeClr val="tx1"/>
            </a:solidFill>
          </a:ln>
        </p:spPr>
      </p:pic>
      <p:pic>
        <p:nvPicPr>
          <p:cNvPr id="72" name="Picture 71" descr="1.jpg"/>
          <p:cNvPicPr>
            <a:picLocks noChangeAspect="1"/>
          </p:cNvPicPr>
          <p:nvPr/>
        </p:nvPicPr>
        <p:blipFill>
          <a:blip r:embed="rId4" cstate="print">
            <a:clrChange>
              <a:clrFrom>
                <a:srgbClr val="FFFFFF"/>
              </a:clrFrom>
              <a:clrTo>
                <a:srgbClr val="FFFFFF">
                  <a:alpha val="0"/>
                </a:srgbClr>
              </a:clrTo>
            </a:clrChange>
          </a:blip>
          <a:srcRect t="25163" r="83209" b="51552"/>
          <a:stretch>
            <a:fillRect/>
          </a:stretch>
        </p:blipFill>
        <p:spPr>
          <a:xfrm>
            <a:off x="183704" y="914400"/>
            <a:ext cx="1008112" cy="1080120"/>
          </a:xfrm>
          <a:prstGeom prst="ellipse">
            <a:avLst/>
          </a:prstGeom>
          <a:ln>
            <a:solidFill>
              <a:schemeClr val="tx1"/>
            </a:solidFill>
          </a:ln>
        </p:spPr>
      </p:pic>
      <p:sp>
        <p:nvSpPr>
          <p:cNvPr id="73" name="Rounded Rectangle 72"/>
          <p:cNvSpPr/>
          <p:nvPr/>
        </p:nvSpPr>
        <p:spPr>
          <a:xfrm>
            <a:off x="219200" y="3895328"/>
            <a:ext cx="1381000" cy="504056"/>
          </a:xfrm>
          <a:prstGeom prst="roundRect">
            <a:avLst/>
          </a:prstGeom>
          <a:solidFill>
            <a:srgbClr val="D20055"/>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400" b="1" dirty="0">
                <a:latin typeface="Calibri" pitchFamily="34" charset="0"/>
                <a:cs typeface="Calibri" pitchFamily="34" charset="0"/>
              </a:rPr>
              <a:t>Intelligent and persistent</a:t>
            </a:r>
            <a:endParaRPr lang="en-IN" sz="1400" b="1" dirty="0">
              <a:latin typeface="Calibri" pitchFamily="34" charset="0"/>
              <a:cs typeface="Calibri" pitchFamily="34" charset="0"/>
            </a:endParaRPr>
          </a:p>
        </p:txBody>
      </p:sp>
      <p:sp>
        <p:nvSpPr>
          <p:cNvPr id="74" name="Rounded Rectangle 73"/>
          <p:cNvSpPr/>
          <p:nvPr/>
        </p:nvSpPr>
        <p:spPr>
          <a:xfrm>
            <a:off x="1941120" y="3895328"/>
            <a:ext cx="1044000" cy="504056"/>
          </a:xfrm>
          <a:prstGeom prst="roundRect">
            <a:avLst/>
          </a:prstGeom>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400" b="1" dirty="0">
                <a:latin typeface="Calibri" pitchFamily="34" charset="0"/>
                <a:cs typeface="Calibri" pitchFamily="34" charset="0"/>
              </a:rPr>
              <a:t>Alert</a:t>
            </a:r>
            <a:endParaRPr lang="en-IN" sz="1400" b="1" dirty="0">
              <a:latin typeface="Calibri" pitchFamily="34" charset="0"/>
              <a:cs typeface="Calibri" pitchFamily="34" charset="0"/>
            </a:endParaRPr>
          </a:p>
        </p:txBody>
      </p:sp>
      <p:sp>
        <p:nvSpPr>
          <p:cNvPr id="75" name="Rounded Rectangle 74"/>
          <p:cNvSpPr/>
          <p:nvPr/>
        </p:nvSpPr>
        <p:spPr>
          <a:xfrm>
            <a:off x="3805808" y="3895328"/>
            <a:ext cx="1044000" cy="504056"/>
          </a:xfrm>
          <a:prstGeom prst="roundRect">
            <a:avLst/>
          </a:prstGeom>
          <a:solidFill>
            <a:srgbClr val="60593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400" b="1" dirty="0">
                <a:latin typeface="Calibri" pitchFamily="34" charset="0"/>
                <a:cs typeface="Calibri" pitchFamily="34" charset="0"/>
              </a:rPr>
              <a:t>Insightful</a:t>
            </a:r>
            <a:endParaRPr lang="en-IN" sz="1400" b="1" dirty="0">
              <a:latin typeface="Calibri" pitchFamily="34" charset="0"/>
              <a:cs typeface="Calibri" pitchFamily="34" charset="0"/>
            </a:endParaRPr>
          </a:p>
        </p:txBody>
      </p:sp>
      <p:sp>
        <p:nvSpPr>
          <p:cNvPr id="76" name="Rounded Rectangle 75"/>
          <p:cNvSpPr/>
          <p:nvPr/>
        </p:nvSpPr>
        <p:spPr>
          <a:xfrm>
            <a:off x="5638800" y="3895328"/>
            <a:ext cx="1676400" cy="504056"/>
          </a:xfrm>
          <a:prstGeom prst="roundRect">
            <a:avLst/>
          </a:prstGeom>
          <a:solidFill>
            <a:schemeClr val="accent3">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400" b="1" dirty="0">
                <a:latin typeface="Calibri" pitchFamily="34" charset="0"/>
                <a:cs typeface="Calibri" pitchFamily="34" charset="0"/>
              </a:rPr>
              <a:t>Responsible and self-confident</a:t>
            </a:r>
            <a:endParaRPr lang="en-IN" sz="1400" b="1" dirty="0">
              <a:latin typeface="Calibri" pitchFamily="34" charset="0"/>
              <a:cs typeface="Calibri" pitchFamily="34" charset="0"/>
            </a:endParaRPr>
          </a:p>
        </p:txBody>
      </p:sp>
      <p:sp>
        <p:nvSpPr>
          <p:cNvPr id="77" name="Rounded Rectangle 76"/>
          <p:cNvSpPr/>
          <p:nvPr/>
        </p:nvSpPr>
        <p:spPr>
          <a:xfrm>
            <a:off x="7620000" y="3895328"/>
            <a:ext cx="1219200" cy="504056"/>
          </a:xfrm>
          <a:prstGeom prst="roundRect">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400" b="1" dirty="0">
                <a:latin typeface="Calibri" pitchFamily="34" charset="0"/>
                <a:cs typeface="Calibri" pitchFamily="34" charset="0"/>
              </a:rPr>
              <a:t>Able to take initiative</a:t>
            </a:r>
            <a:endParaRPr lang="en-IN" sz="1400" b="1" dirty="0">
              <a:latin typeface="Calibri" pitchFamily="34" charset="0"/>
              <a:cs typeface="Calibri" pitchFamily="34" charset="0"/>
            </a:endParaRPr>
          </a:p>
        </p:txBody>
      </p:sp>
      <p:pic>
        <p:nvPicPr>
          <p:cNvPr id="78" name="Picture 77" descr="1.jpg"/>
          <p:cNvPicPr>
            <a:picLocks noChangeAspect="1"/>
          </p:cNvPicPr>
          <p:nvPr/>
        </p:nvPicPr>
        <p:blipFill>
          <a:blip r:embed="rId4" cstate="print">
            <a:clrChange>
              <a:clrFrom>
                <a:srgbClr val="FFFFFF"/>
              </a:clrFrom>
              <a:clrTo>
                <a:srgbClr val="FFFFFF">
                  <a:alpha val="0"/>
                </a:srgbClr>
              </a:clrTo>
            </a:clrChange>
          </a:blip>
          <a:srcRect l="82189" t="25163" b="51552"/>
          <a:stretch>
            <a:fillRect/>
          </a:stretch>
        </p:blipFill>
        <p:spPr>
          <a:xfrm>
            <a:off x="1905000" y="2743200"/>
            <a:ext cx="1069317" cy="1080120"/>
          </a:xfrm>
          <a:prstGeom prst="ellipse">
            <a:avLst/>
          </a:prstGeom>
          <a:ln>
            <a:solidFill>
              <a:schemeClr val="tx1"/>
            </a:solidFill>
          </a:ln>
        </p:spPr>
      </p:pic>
      <p:pic>
        <p:nvPicPr>
          <p:cNvPr id="79" name="Picture 78" descr="1.jpg"/>
          <p:cNvPicPr>
            <a:picLocks noChangeAspect="1"/>
          </p:cNvPicPr>
          <p:nvPr/>
        </p:nvPicPr>
        <p:blipFill>
          <a:blip r:embed="rId4" cstate="print">
            <a:clrChange>
              <a:clrFrom>
                <a:srgbClr val="FFFFFF"/>
              </a:clrFrom>
              <a:clrTo>
                <a:srgbClr val="FFFFFF">
                  <a:alpha val="0"/>
                </a:srgbClr>
              </a:clrTo>
            </a:clrChange>
          </a:blip>
          <a:srcRect l="60514" t="25163" r="19315" b="51552"/>
          <a:stretch>
            <a:fillRect/>
          </a:stretch>
        </p:blipFill>
        <p:spPr>
          <a:xfrm>
            <a:off x="3733800" y="2743200"/>
            <a:ext cx="1211053" cy="1080120"/>
          </a:xfrm>
          <a:prstGeom prst="ellipse">
            <a:avLst/>
          </a:prstGeom>
          <a:ln>
            <a:solidFill>
              <a:schemeClr val="tx1"/>
            </a:solidFill>
          </a:ln>
        </p:spPr>
      </p:pic>
      <p:pic>
        <p:nvPicPr>
          <p:cNvPr id="80" name="Picture 79" descr="1.jpg"/>
          <p:cNvPicPr>
            <a:picLocks noChangeAspect="1"/>
          </p:cNvPicPr>
          <p:nvPr/>
        </p:nvPicPr>
        <p:blipFill>
          <a:blip r:embed="rId4" cstate="print">
            <a:clrChange>
              <a:clrFrom>
                <a:srgbClr val="FFFFFF"/>
              </a:clrFrom>
              <a:clrTo>
                <a:srgbClr val="FFFFFF">
                  <a:alpha val="0"/>
                </a:srgbClr>
              </a:clrTo>
            </a:clrChange>
          </a:blip>
          <a:srcRect l="40343" t="25163" r="40672" b="51552"/>
          <a:stretch>
            <a:fillRect/>
          </a:stretch>
        </p:blipFill>
        <p:spPr>
          <a:xfrm>
            <a:off x="5715000" y="2743200"/>
            <a:ext cx="1139815" cy="1080120"/>
          </a:xfrm>
          <a:prstGeom prst="ellipse">
            <a:avLst/>
          </a:prstGeom>
          <a:ln>
            <a:solidFill>
              <a:schemeClr val="tx1"/>
            </a:solidFill>
          </a:ln>
        </p:spPr>
      </p:pic>
      <p:pic>
        <p:nvPicPr>
          <p:cNvPr id="81" name="Picture 80" descr="1.jpg"/>
          <p:cNvPicPr>
            <a:picLocks noChangeAspect="1"/>
          </p:cNvPicPr>
          <p:nvPr/>
        </p:nvPicPr>
        <p:blipFill>
          <a:blip r:embed="rId4" cstate="print">
            <a:clrChange>
              <a:clrFrom>
                <a:srgbClr val="FFFFFF"/>
              </a:clrFrom>
              <a:clrTo>
                <a:srgbClr val="FFFFFF">
                  <a:alpha val="0"/>
                </a:srgbClr>
              </a:clrTo>
            </a:clrChange>
          </a:blip>
          <a:srcRect l="20171" t="25163" r="62031" b="51552"/>
          <a:stretch>
            <a:fillRect/>
          </a:stretch>
        </p:blipFill>
        <p:spPr>
          <a:xfrm>
            <a:off x="7631543" y="2743200"/>
            <a:ext cx="1068577" cy="1080120"/>
          </a:xfrm>
          <a:prstGeom prst="ellipse">
            <a:avLst/>
          </a:prstGeom>
          <a:ln>
            <a:solidFill>
              <a:schemeClr val="tx1"/>
            </a:solidFill>
          </a:ln>
        </p:spPr>
      </p:pic>
      <p:pic>
        <p:nvPicPr>
          <p:cNvPr id="82" name="Picture 81" descr="1.jpg"/>
          <p:cNvPicPr>
            <a:picLocks noChangeAspect="1"/>
          </p:cNvPicPr>
          <p:nvPr/>
        </p:nvPicPr>
        <p:blipFill>
          <a:blip r:embed="rId4" cstate="print">
            <a:clrChange>
              <a:clrFrom>
                <a:srgbClr val="FFFFFF"/>
              </a:clrFrom>
              <a:clrTo>
                <a:srgbClr val="FFFFFF">
                  <a:alpha val="0"/>
                </a:srgbClr>
              </a:clrTo>
            </a:clrChange>
          </a:blip>
          <a:srcRect t="25163" r="83209" b="51552"/>
          <a:stretch>
            <a:fillRect/>
          </a:stretch>
        </p:blipFill>
        <p:spPr>
          <a:xfrm>
            <a:off x="183704" y="2743200"/>
            <a:ext cx="1008112" cy="1080120"/>
          </a:xfrm>
          <a:prstGeom prst="ellipse">
            <a:avLst/>
          </a:prstGeom>
          <a:ln>
            <a:solidFill>
              <a:schemeClr val="tx1"/>
            </a:solidFill>
          </a:ln>
        </p:spPr>
      </p:pic>
      <p:pic>
        <p:nvPicPr>
          <p:cNvPr id="28" name="Picture 2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90004" y="0"/>
            <a:ext cx="1307684" cy="1325120"/>
          </a:xfrm>
          <a:prstGeom prst="rect">
            <a:avLst/>
          </a:prstGeom>
        </p:spPr>
      </p:pic>
      <p:pic>
        <p:nvPicPr>
          <p:cNvPr id="29" name="Picture 28">
            <a:hlinkClick r:id="" action="ppaction://hlinkshowjump?jump=nextslide"/>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884368" y="6466336"/>
            <a:ext cx="1244445" cy="419048"/>
          </a:xfrm>
          <a:prstGeom prst="rect">
            <a:avLst/>
          </a:prstGeom>
        </p:spPr>
      </p:pic>
      <p:pic>
        <p:nvPicPr>
          <p:cNvPr id="30" name="Picture 29">
            <a:hlinkClick r:id="" action="ppaction://hlinkshowjump?jump=previousslide"/>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5187" y="6466336"/>
            <a:ext cx="1244445" cy="419048"/>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with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slide(fromBottom)">
                                      <p:cBhvr>
                                        <p:cTn id="7" dur="1000"/>
                                        <p:tgtEl>
                                          <p:spTgt spid="54"/>
                                        </p:tgtEl>
                                      </p:cBhvr>
                                    </p:animEffect>
                                  </p:childTnLst>
                                </p:cTn>
                              </p:par>
                            </p:childTnLst>
                          </p:cTn>
                        </p:par>
                        <p:par>
                          <p:cTn id="8" fill="hold" nodeType="afterGroup">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55"/>
                                        </p:tgtEl>
                                        <p:attrNameLst>
                                          <p:attrName>style.visibility</p:attrName>
                                        </p:attrNameLst>
                                      </p:cBhvr>
                                      <p:to>
                                        <p:strVal val="visible"/>
                                      </p:to>
                                    </p:set>
                                    <p:anim calcmode="lin" valueType="num">
                                      <p:cBhvr additive="base">
                                        <p:cTn id="11" dur="1000" fill="hold"/>
                                        <p:tgtEl>
                                          <p:spTgt spid="55"/>
                                        </p:tgtEl>
                                        <p:attrNameLst>
                                          <p:attrName>ppt_x</p:attrName>
                                        </p:attrNameLst>
                                      </p:cBhvr>
                                      <p:tavLst>
                                        <p:tav tm="0">
                                          <p:val>
                                            <p:strVal val="#ppt_x"/>
                                          </p:val>
                                        </p:tav>
                                        <p:tav tm="100000">
                                          <p:val>
                                            <p:strVal val="#ppt_x"/>
                                          </p:val>
                                        </p:tav>
                                      </p:tavLst>
                                    </p:anim>
                                    <p:anim calcmode="lin" valueType="num">
                                      <p:cBhvr additive="base">
                                        <p:cTn id="12" dur="1000" fill="hold"/>
                                        <p:tgtEl>
                                          <p:spTgt spid="55"/>
                                        </p:tgtEl>
                                        <p:attrNameLst>
                                          <p:attrName>ppt_y</p:attrName>
                                        </p:attrNameLst>
                                      </p:cBhvr>
                                      <p:tavLst>
                                        <p:tav tm="0">
                                          <p:val>
                                            <p:strVal val="1+#ppt_h/2"/>
                                          </p:val>
                                        </p:tav>
                                        <p:tav tm="100000">
                                          <p:val>
                                            <p:strVal val="#ppt_y"/>
                                          </p:val>
                                        </p:tav>
                                      </p:tavLst>
                                    </p:anim>
                                  </p:childTnLst>
                                </p:cTn>
                              </p:par>
                              <p:par>
                                <p:cTn id="13" presetID="49" presetClass="entr" presetSubtype="0" decel="100000" fill="hold" nodeType="withEffect">
                                  <p:stCondLst>
                                    <p:cond delay="0"/>
                                  </p:stCondLst>
                                  <p:childTnLst>
                                    <p:set>
                                      <p:cBhvr>
                                        <p:cTn id="14" dur="1" fill="hold">
                                          <p:stCondLst>
                                            <p:cond delay="0"/>
                                          </p:stCondLst>
                                        </p:cTn>
                                        <p:tgtEl>
                                          <p:spTgt spid="56"/>
                                        </p:tgtEl>
                                        <p:attrNameLst>
                                          <p:attrName>style.visibility</p:attrName>
                                        </p:attrNameLst>
                                      </p:cBhvr>
                                      <p:to>
                                        <p:strVal val="visible"/>
                                      </p:to>
                                    </p:set>
                                    <p:anim calcmode="lin" valueType="num">
                                      <p:cBhvr>
                                        <p:cTn id="15" dur="1000" fill="hold"/>
                                        <p:tgtEl>
                                          <p:spTgt spid="56"/>
                                        </p:tgtEl>
                                        <p:attrNameLst>
                                          <p:attrName>ppt_w</p:attrName>
                                        </p:attrNameLst>
                                      </p:cBhvr>
                                      <p:tavLst>
                                        <p:tav tm="0">
                                          <p:val>
                                            <p:fltVal val="0"/>
                                          </p:val>
                                        </p:tav>
                                        <p:tav tm="100000">
                                          <p:val>
                                            <p:strVal val="#ppt_w"/>
                                          </p:val>
                                        </p:tav>
                                      </p:tavLst>
                                    </p:anim>
                                    <p:anim calcmode="lin" valueType="num">
                                      <p:cBhvr>
                                        <p:cTn id="16" dur="1000" fill="hold"/>
                                        <p:tgtEl>
                                          <p:spTgt spid="56"/>
                                        </p:tgtEl>
                                        <p:attrNameLst>
                                          <p:attrName>ppt_h</p:attrName>
                                        </p:attrNameLst>
                                      </p:cBhvr>
                                      <p:tavLst>
                                        <p:tav tm="0">
                                          <p:val>
                                            <p:fltVal val="0"/>
                                          </p:val>
                                        </p:tav>
                                        <p:tav tm="100000">
                                          <p:val>
                                            <p:strVal val="#ppt_h"/>
                                          </p:val>
                                        </p:tav>
                                      </p:tavLst>
                                    </p:anim>
                                    <p:anim calcmode="lin" valueType="num">
                                      <p:cBhvr>
                                        <p:cTn id="17" dur="1000" fill="hold"/>
                                        <p:tgtEl>
                                          <p:spTgt spid="56"/>
                                        </p:tgtEl>
                                        <p:attrNameLst>
                                          <p:attrName>style.rotation</p:attrName>
                                        </p:attrNameLst>
                                      </p:cBhvr>
                                      <p:tavLst>
                                        <p:tav tm="0">
                                          <p:val>
                                            <p:fltVal val="360"/>
                                          </p:val>
                                        </p:tav>
                                        <p:tav tm="100000">
                                          <p:val>
                                            <p:fltVal val="0"/>
                                          </p:val>
                                        </p:tav>
                                      </p:tavLst>
                                    </p:anim>
                                    <p:animEffect transition="in" filter="fade">
                                      <p:cBhvr>
                                        <p:cTn id="18" dur="1000"/>
                                        <p:tgtEl>
                                          <p:spTgt spid="56"/>
                                        </p:tgtEl>
                                      </p:cBhvr>
                                    </p:animEffect>
                                  </p:childTnLst>
                                </p:cTn>
                              </p:par>
                            </p:childTnLst>
                          </p:cTn>
                        </p:par>
                        <p:par>
                          <p:cTn id="19" fill="hold" nodeType="afterGroup">
                            <p:stCondLst>
                              <p:cond delay="2000"/>
                            </p:stCondLst>
                            <p:childTnLst>
                              <p:par>
                                <p:cTn id="20" presetID="10" presetClass="entr" presetSubtype="0" fill="hold" nodeType="afterEffect">
                                  <p:stCondLst>
                                    <p:cond delay="2000"/>
                                  </p:stCondLst>
                                  <p:childTnLst>
                                    <p:set>
                                      <p:cBhvr>
                                        <p:cTn id="21" dur="1" fill="hold">
                                          <p:stCondLst>
                                            <p:cond delay="0"/>
                                          </p:stCondLst>
                                        </p:cTn>
                                        <p:tgtEl>
                                          <p:spTgt spid="72"/>
                                        </p:tgtEl>
                                        <p:attrNameLst>
                                          <p:attrName>style.visibility</p:attrName>
                                        </p:attrNameLst>
                                      </p:cBhvr>
                                      <p:to>
                                        <p:strVal val="visible"/>
                                      </p:to>
                                    </p:set>
                                    <p:animEffect transition="in" filter="fade">
                                      <p:cBhvr>
                                        <p:cTn id="22" dur="1000"/>
                                        <p:tgtEl>
                                          <p:spTgt spid="72"/>
                                        </p:tgtEl>
                                      </p:cBhvr>
                                    </p:animEffect>
                                  </p:childTnLst>
                                </p:cTn>
                              </p:par>
                              <p:par>
                                <p:cTn id="23" presetID="10" presetClass="entr" presetSubtype="0" fill="hold" nodeType="withEffect">
                                  <p:stCondLst>
                                    <p:cond delay="2000"/>
                                  </p:stCondLst>
                                  <p:childTnLst>
                                    <p:set>
                                      <p:cBhvr>
                                        <p:cTn id="24" dur="1" fill="hold">
                                          <p:stCondLst>
                                            <p:cond delay="0"/>
                                          </p:stCondLst>
                                        </p:cTn>
                                        <p:tgtEl>
                                          <p:spTgt spid="63"/>
                                        </p:tgtEl>
                                        <p:attrNameLst>
                                          <p:attrName>style.visibility</p:attrName>
                                        </p:attrNameLst>
                                      </p:cBhvr>
                                      <p:to>
                                        <p:strVal val="visible"/>
                                      </p:to>
                                    </p:set>
                                    <p:animEffect transition="in" filter="fade">
                                      <p:cBhvr>
                                        <p:cTn id="25" dur="1000"/>
                                        <p:tgtEl>
                                          <p:spTgt spid="63"/>
                                        </p:tgtEl>
                                      </p:cBhvr>
                                    </p:animEffect>
                                  </p:childTnLst>
                                </p:cTn>
                              </p:par>
                            </p:childTnLst>
                          </p:cTn>
                        </p:par>
                        <p:par>
                          <p:cTn id="26" fill="hold" nodeType="afterGroup">
                            <p:stCondLst>
                              <p:cond delay="5000"/>
                            </p:stCondLst>
                            <p:childTnLst>
                              <p:par>
                                <p:cTn id="27" presetID="10" presetClass="entr" presetSubtype="0" fill="hold" nodeType="afterEffect">
                                  <p:stCondLst>
                                    <p:cond delay="0"/>
                                  </p:stCondLst>
                                  <p:childTnLst>
                                    <p:set>
                                      <p:cBhvr>
                                        <p:cTn id="28" dur="1" fill="hold">
                                          <p:stCondLst>
                                            <p:cond delay="0"/>
                                          </p:stCondLst>
                                        </p:cTn>
                                        <p:tgtEl>
                                          <p:spTgt spid="68"/>
                                        </p:tgtEl>
                                        <p:attrNameLst>
                                          <p:attrName>style.visibility</p:attrName>
                                        </p:attrNameLst>
                                      </p:cBhvr>
                                      <p:to>
                                        <p:strVal val="visible"/>
                                      </p:to>
                                    </p:set>
                                    <p:animEffect transition="in" filter="fade">
                                      <p:cBhvr>
                                        <p:cTn id="29" dur="1000"/>
                                        <p:tgtEl>
                                          <p:spTgt spid="68"/>
                                        </p:tgtEl>
                                      </p:cBhvr>
                                    </p:animEffect>
                                  </p:childTnLst>
                                </p:cTn>
                              </p:par>
                              <p:par>
                                <p:cTn id="30" presetID="10" presetClass="entr" presetSubtype="0" fill="hold" nodeType="withEffect">
                                  <p:stCondLst>
                                    <p:cond delay="0"/>
                                  </p:stCondLst>
                                  <p:childTnLst>
                                    <p:set>
                                      <p:cBhvr>
                                        <p:cTn id="31" dur="1" fill="hold">
                                          <p:stCondLst>
                                            <p:cond delay="0"/>
                                          </p:stCondLst>
                                        </p:cTn>
                                        <p:tgtEl>
                                          <p:spTgt spid="64"/>
                                        </p:tgtEl>
                                        <p:attrNameLst>
                                          <p:attrName>style.visibility</p:attrName>
                                        </p:attrNameLst>
                                      </p:cBhvr>
                                      <p:to>
                                        <p:strVal val="visible"/>
                                      </p:to>
                                    </p:set>
                                    <p:animEffect transition="in" filter="fade">
                                      <p:cBhvr>
                                        <p:cTn id="32" dur="1000"/>
                                        <p:tgtEl>
                                          <p:spTgt spid="64"/>
                                        </p:tgtEl>
                                      </p:cBhvr>
                                    </p:animEffect>
                                  </p:childTnLst>
                                </p:cTn>
                              </p:par>
                            </p:childTnLst>
                          </p:cTn>
                        </p:par>
                        <p:par>
                          <p:cTn id="33" fill="hold" nodeType="afterGroup">
                            <p:stCondLst>
                              <p:cond delay="6000"/>
                            </p:stCondLst>
                            <p:childTnLst>
                              <p:par>
                                <p:cTn id="34" presetID="10" presetClass="entr" presetSubtype="0" fill="hold" nodeType="afterEffect">
                                  <p:stCondLst>
                                    <p:cond delay="0"/>
                                  </p:stCondLst>
                                  <p:childTnLst>
                                    <p:set>
                                      <p:cBhvr>
                                        <p:cTn id="35" dur="1" fill="hold">
                                          <p:stCondLst>
                                            <p:cond delay="0"/>
                                          </p:stCondLst>
                                        </p:cTn>
                                        <p:tgtEl>
                                          <p:spTgt spid="69"/>
                                        </p:tgtEl>
                                        <p:attrNameLst>
                                          <p:attrName>style.visibility</p:attrName>
                                        </p:attrNameLst>
                                      </p:cBhvr>
                                      <p:to>
                                        <p:strVal val="visible"/>
                                      </p:to>
                                    </p:set>
                                    <p:animEffect transition="in" filter="fade">
                                      <p:cBhvr>
                                        <p:cTn id="36" dur="1000"/>
                                        <p:tgtEl>
                                          <p:spTgt spid="69"/>
                                        </p:tgtEl>
                                      </p:cBhvr>
                                    </p:animEffect>
                                  </p:childTnLst>
                                </p:cTn>
                              </p:par>
                              <p:par>
                                <p:cTn id="37" presetID="10" presetClass="entr" presetSubtype="0" fill="hold" nodeType="withEffect">
                                  <p:stCondLst>
                                    <p:cond delay="0"/>
                                  </p:stCondLst>
                                  <p:childTnLst>
                                    <p:set>
                                      <p:cBhvr>
                                        <p:cTn id="38" dur="1" fill="hold">
                                          <p:stCondLst>
                                            <p:cond delay="0"/>
                                          </p:stCondLst>
                                        </p:cTn>
                                        <p:tgtEl>
                                          <p:spTgt spid="65"/>
                                        </p:tgtEl>
                                        <p:attrNameLst>
                                          <p:attrName>style.visibility</p:attrName>
                                        </p:attrNameLst>
                                      </p:cBhvr>
                                      <p:to>
                                        <p:strVal val="visible"/>
                                      </p:to>
                                    </p:set>
                                    <p:animEffect transition="in" filter="fade">
                                      <p:cBhvr>
                                        <p:cTn id="39" dur="1000"/>
                                        <p:tgtEl>
                                          <p:spTgt spid="65"/>
                                        </p:tgtEl>
                                      </p:cBhvr>
                                    </p:animEffect>
                                  </p:childTnLst>
                                </p:cTn>
                              </p:par>
                            </p:childTnLst>
                          </p:cTn>
                        </p:par>
                        <p:par>
                          <p:cTn id="40" fill="hold" nodeType="afterGroup">
                            <p:stCondLst>
                              <p:cond delay="7000"/>
                            </p:stCondLst>
                            <p:childTnLst>
                              <p:par>
                                <p:cTn id="41" presetID="10" presetClass="entr" presetSubtype="0" fill="hold" nodeType="afterEffect">
                                  <p:stCondLst>
                                    <p:cond delay="0"/>
                                  </p:stCondLst>
                                  <p:childTnLst>
                                    <p:set>
                                      <p:cBhvr>
                                        <p:cTn id="42" dur="1" fill="hold">
                                          <p:stCondLst>
                                            <p:cond delay="0"/>
                                          </p:stCondLst>
                                        </p:cTn>
                                        <p:tgtEl>
                                          <p:spTgt spid="70"/>
                                        </p:tgtEl>
                                        <p:attrNameLst>
                                          <p:attrName>style.visibility</p:attrName>
                                        </p:attrNameLst>
                                      </p:cBhvr>
                                      <p:to>
                                        <p:strVal val="visible"/>
                                      </p:to>
                                    </p:set>
                                    <p:animEffect transition="in" filter="fade">
                                      <p:cBhvr>
                                        <p:cTn id="43" dur="1000"/>
                                        <p:tgtEl>
                                          <p:spTgt spid="70"/>
                                        </p:tgtEl>
                                      </p:cBhvr>
                                    </p:animEffect>
                                  </p:childTnLst>
                                </p:cTn>
                              </p:par>
                              <p:par>
                                <p:cTn id="44" presetID="10" presetClass="entr" presetSubtype="0" fill="hold" nodeType="withEffect">
                                  <p:stCondLst>
                                    <p:cond delay="0"/>
                                  </p:stCondLst>
                                  <p:childTnLst>
                                    <p:set>
                                      <p:cBhvr>
                                        <p:cTn id="45" dur="1" fill="hold">
                                          <p:stCondLst>
                                            <p:cond delay="0"/>
                                          </p:stCondLst>
                                        </p:cTn>
                                        <p:tgtEl>
                                          <p:spTgt spid="66"/>
                                        </p:tgtEl>
                                        <p:attrNameLst>
                                          <p:attrName>style.visibility</p:attrName>
                                        </p:attrNameLst>
                                      </p:cBhvr>
                                      <p:to>
                                        <p:strVal val="visible"/>
                                      </p:to>
                                    </p:set>
                                    <p:animEffect transition="in" filter="fade">
                                      <p:cBhvr>
                                        <p:cTn id="46" dur="1000"/>
                                        <p:tgtEl>
                                          <p:spTgt spid="66"/>
                                        </p:tgtEl>
                                      </p:cBhvr>
                                    </p:animEffect>
                                  </p:childTnLst>
                                </p:cTn>
                              </p:par>
                            </p:childTnLst>
                          </p:cTn>
                        </p:par>
                        <p:par>
                          <p:cTn id="47" fill="hold" nodeType="afterGroup">
                            <p:stCondLst>
                              <p:cond delay="8000"/>
                            </p:stCondLst>
                            <p:childTnLst>
                              <p:par>
                                <p:cTn id="48" presetID="10" presetClass="entr" presetSubtype="0" fill="hold" nodeType="afterEffect">
                                  <p:stCondLst>
                                    <p:cond delay="0"/>
                                  </p:stCondLst>
                                  <p:childTnLst>
                                    <p:set>
                                      <p:cBhvr>
                                        <p:cTn id="49" dur="1" fill="hold">
                                          <p:stCondLst>
                                            <p:cond delay="0"/>
                                          </p:stCondLst>
                                        </p:cTn>
                                        <p:tgtEl>
                                          <p:spTgt spid="71"/>
                                        </p:tgtEl>
                                        <p:attrNameLst>
                                          <p:attrName>style.visibility</p:attrName>
                                        </p:attrNameLst>
                                      </p:cBhvr>
                                      <p:to>
                                        <p:strVal val="visible"/>
                                      </p:to>
                                    </p:set>
                                    <p:animEffect transition="in" filter="fade">
                                      <p:cBhvr>
                                        <p:cTn id="50" dur="1000"/>
                                        <p:tgtEl>
                                          <p:spTgt spid="71"/>
                                        </p:tgtEl>
                                      </p:cBhvr>
                                    </p:animEffect>
                                  </p:childTnLst>
                                </p:cTn>
                              </p:par>
                              <p:par>
                                <p:cTn id="51" presetID="10" presetClass="entr" presetSubtype="0" fill="hold" nodeType="withEffect">
                                  <p:stCondLst>
                                    <p:cond delay="0"/>
                                  </p:stCondLst>
                                  <p:childTnLst>
                                    <p:set>
                                      <p:cBhvr>
                                        <p:cTn id="52" dur="1" fill="hold">
                                          <p:stCondLst>
                                            <p:cond delay="0"/>
                                          </p:stCondLst>
                                        </p:cTn>
                                        <p:tgtEl>
                                          <p:spTgt spid="67"/>
                                        </p:tgtEl>
                                        <p:attrNameLst>
                                          <p:attrName>style.visibility</p:attrName>
                                        </p:attrNameLst>
                                      </p:cBhvr>
                                      <p:to>
                                        <p:strVal val="visible"/>
                                      </p:to>
                                    </p:set>
                                    <p:animEffect transition="in" filter="fade">
                                      <p:cBhvr>
                                        <p:cTn id="53" dur="1000"/>
                                        <p:tgtEl>
                                          <p:spTgt spid="67"/>
                                        </p:tgtEl>
                                      </p:cBhvr>
                                    </p:animEffect>
                                  </p:childTnLst>
                                </p:cTn>
                              </p:par>
                            </p:childTnLst>
                          </p:cTn>
                        </p:par>
                        <p:par>
                          <p:cTn id="54" fill="hold" nodeType="afterGroup">
                            <p:stCondLst>
                              <p:cond delay="9000"/>
                            </p:stCondLst>
                            <p:childTnLst>
                              <p:par>
                                <p:cTn id="55" presetID="10" presetClass="entr" presetSubtype="0" fill="hold" nodeType="afterEffect">
                                  <p:stCondLst>
                                    <p:cond delay="0"/>
                                  </p:stCondLst>
                                  <p:childTnLst>
                                    <p:set>
                                      <p:cBhvr>
                                        <p:cTn id="56" dur="1" fill="hold">
                                          <p:stCondLst>
                                            <p:cond delay="0"/>
                                          </p:stCondLst>
                                        </p:cTn>
                                        <p:tgtEl>
                                          <p:spTgt spid="82"/>
                                        </p:tgtEl>
                                        <p:attrNameLst>
                                          <p:attrName>style.visibility</p:attrName>
                                        </p:attrNameLst>
                                      </p:cBhvr>
                                      <p:to>
                                        <p:strVal val="visible"/>
                                      </p:to>
                                    </p:set>
                                    <p:animEffect transition="in" filter="fade">
                                      <p:cBhvr>
                                        <p:cTn id="57" dur="1000"/>
                                        <p:tgtEl>
                                          <p:spTgt spid="82"/>
                                        </p:tgtEl>
                                      </p:cBhvr>
                                    </p:animEffect>
                                  </p:childTnLst>
                                </p:cTn>
                              </p:par>
                              <p:par>
                                <p:cTn id="58" presetID="10" presetClass="entr" presetSubtype="0" fill="hold" nodeType="withEffect">
                                  <p:stCondLst>
                                    <p:cond delay="0"/>
                                  </p:stCondLst>
                                  <p:childTnLst>
                                    <p:set>
                                      <p:cBhvr>
                                        <p:cTn id="59" dur="1" fill="hold">
                                          <p:stCondLst>
                                            <p:cond delay="0"/>
                                          </p:stCondLst>
                                        </p:cTn>
                                        <p:tgtEl>
                                          <p:spTgt spid="73"/>
                                        </p:tgtEl>
                                        <p:attrNameLst>
                                          <p:attrName>style.visibility</p:attrName>
                                        </p:attrNameLst>
                                      </p:cBhvr>
                                      <p:to>
                                        <p:strVal val="visible"/>
                                      </p:to>
                                    </p:set>
                                    <p:animEffect transition="in" filter="fade">
                                      <p:cBhvr>
                                        <p:cTn id="60" dur="1000"/>
                                        <p:tgtEl>
                                          <p:spTgt spid="73"/>
                                        </p:tgtEl>
                                      </p:cBhvr>
                                    </p:animEffect>
                                  </p:childTnLst>
                                </p:cTn>
                              </p:par>
                            </p:childTnLst>
                          </p:cTn>
                        </p:par>
                        <p:par>
                          <p:cTn id="61" fill="hold" nodeType="afterGroup">
                            <p:stCondLst>
                              <p:cond delay="10000"/>
                            </p:stCondLst>
                            <p:childTnLst>
                              <p:par>
                                <p:cTn id="62" presetID="10" presetClass="entr" presetSubtype="0" fill="hold" nodeType="afterEffect">
                                  <p:stCondLst>
                                    <p:cond delay="0"/>
                                  </p:stCondLst>
                                  <p:childTnLst>
                                    <p:set>
                                      <p:cBhvr>
                                        <p:cTn id="63" dur="1" fill="hold">
                                          <p:stCondLst>
                                            <p:cond delay="0"/>
                                          </p:stCondLst>
                                        </p:cTn>
                                        <p:tgtEl>
                                          <p:spTgt spid="78"/>
                                        </p:tgtEl>
                                        <p:attrNameLst>
                                          <p:attrName>style.visibility</p:attrName>
                                        </p:attrNameLst>
                                      </p:cBhvr>
                                      <p:to>
                                        <p:strVal val="visible"/>
                                      </p:to>
                                    </p:set>
                                    <p:animEffect transition="in" filter="fade">
                                      <p:cBhvr>
                                        <p:cTn id="64" dur="1000"/>
                                        <p:tgtEl>
                                          <p:spTgt spid="78"/>
                                        </p:tgtEl>
                                      </p:cBhvr>
                                    </p:animEffect>
                                  </p:childTnLst>
                                </p:cTn>
                              </p:par>
                              <p:par>
                                <p:cTn id="65" presetID="10" presetClass="entr" presetSubtype="0" fill="hold" nodeType="withEffect">
                                  <p:stCondLst>
                                    <p:cond delay="0"/>
                                  </p:stCondLst>
                                  <p:childTnLst>
                                    <p:set>
                                      <p:cBhvr>
                                        <p:cTn id="66" dur="1" fill="hold">
                                          <p:stCondLst>
                                            <p:cond delay="0"/>
                                          </p:stCondLst>
                                        </p:cTn>
                                        <p:tgtEl>
                                          <p:spTgt spid="74"/>
                                        </p:tgtEl>
                                        <p:attrNameLst>
                                          <p:attrName>style.visibility</p:attrName>
                                        </p:attrNameLst>
                                      </p:cBhvr>
                                      <p:to>
                                        <p:strVal val="visible"/>
                                      </p:to>
                                    </p:set>
                                    <p:animEffect transition="in" filter="fade">
                                      <p:cBhvr>
                                        <p:cTn id="67" dur="1000"/>
                                        <p:tgtEl>
                                          <p:spTgt spid="74"/>
                                        </p:tgtEl>
                                      </p:cBhvr>
                                    </p:animEffect>
                                  </p:childTnLst>
                                </p:cTn>
                              </p:par>
                            </p:childTnLst>
                          </p:cTn>
                        </p:par>
                        <p:par>
                          <p:cTn id="68" fill="hold" nodeType="afterGroup">
                            <p:stCondLst>
                              <p:cond delay="11000"/>
                            </p:stCondLst>
                            <p:childTnLst>
                              <p:par>
                                <p:cTn id="69" presetID="10" presetClass="entr" presetSubtype="0" fill="hold" nodeType="afterEffect">
                                  <p:stCondLst>
                                    <p:cond delay="0"/>
                                  </p:stCondLst>
                                  <p:childTnLst>
                                    <p:set>
                                      <p:cBhvr>
                                        <p:cTn id="70" dur="1" fill="hold">
                                          <p:stCondLst>
                                            <p:cond delay="0"/>
                                          </p:stCondLst>
                                        </p:cTn>
                                        <p:tgtEl>
                                          <p:spTgt spid="79"/>
                                        </p:tgtEl>
                                        <p:attrNameLst>
                                          <p:attrName>style.visibility</p:attrName>
                                        </p:attrNameLst>
                                      </p:cBhvr>
                                      <p:to>
                                        <p:strVal val="visible"/>
                                      </p:to>
                                    </p:set>
                                    <p:animEffect transition="in" filter="fade">
                                      <p:cBhvr>
                                        <p:cTn id="71" dur="1000"/>
                                        <p:tgtEl>
                                          <p:spTgt spid="79"/>
                                        </p:tgtEl>
                                      </p:cBhvr>
                                    </p:animEffect>
                                  </p:childTnLst>
                                </p:cTn>
                              </p:par>
                              <p:par>
                                <p:cTn id="72" presetID="10" presetClass="entr" presetSubtype="0" fill="hold" nodeType="withEffect">
                                  <p:stCondLst>
                                    <p:cond delay="0"/>
                                  </p:stCondLst>
                                  <p:childTnLst>
                                    <p:set>
                                      <p:cBhvr>
                                        <p:cTn id="73" dur="1" fill="hold">
                                          <p:stCondLst>
                                            <p:cond delay="0"/>
                                          </p:stCondLst>
                                        </p:cTn>
                                        <p:tgtEl>
                                          <p:spTgt spid="75"/>
                                        </p:tgtEl>
                                        <p:attrNameLst>
                                          <p:attrName>style.visibility</p:attrName>
                                        </p:attrNameLst>
                                      </p:cBhvr>
                                      <p:to>
                                        <p:strVal val="visible"/>
                                      </p:to>
                                    </p:set>
                                    <p:animEffect transition="in" filter="fade">
                                      <p:cBhvr>
                                        <p:cTn id="74" dur="1000"/>
                                        <p:tgtEl>
                                          <p:spTgt spid="75"/>
                                        </p:tgtEl>
                                      </p:cBhvr>
                                    </p:animEffect>
                                  </p:childTnLst>
                                </p:cTn>
                              </p:par>
                            </p:childTnLst>
                          </p:cTn>
                        </p:par>
                        <p:par>
                          <p:cTn id="75" fill="hold" nodeType="afterGroup">
                            <p:stCondLst>
                              <p:cond delay="12000"/>
                            </p:stCondLst>
                            <p:childTnLst>
                              <p:par>
                                <p:cTn id="76" presetID="10" presetClass="entr" presetSubtype="0" fill="hold" nodeType="afterEffect">
                                  <p:stCondLst>
                                    <p:cond delay="0"/>
                                  </p:stCondLst>
                                  <p:childTnLst>
                                    <p:set>
                                      <p:cBhvr>
                                        <p:cTn id="77" dur="1" fill="hold">
                                          <p:stCondLst>
                                            <p:cond delay="0"/>
                                          </p:stCondLst>
                                        </p:cTn>
                                        <p:tgtEl>
                                          <p:spTgt spid="80"/>
                                        </p:tgtEl>
                                        <p:attrNameLst>
                                          <p:attrName>style.visibility</p:attrName>
                                        </p:attrNameLst>
                                      </p:cBhvr>
                                      <p:to>
                                        <p:strVal val="visible"/>
                                      </p:to>
                                    </p:set>
                                    <p:animEffect transition="in" filter="fade">
                                      <p:cBhvr>
                                        <p:cTn id="78" dur="1000"/>
                                        <p:tgtEl>
                                          <p:spTgt spid="80"/>
                                        </p:tgtEl>
                                      </p:cBhvr>
                                    </p:animEffect>
                                  </p:childTnLst>
                                </p:cTn>
                              </p:par>
                              <p:par>
                                <p:cTn id="79" presetID="10" presetClass="entr" presetSubtype="0" fill="hold" nodeType="withEffect">
                                  <p:stCondLst>
                                    <p:cond delay="0"/>
                                  </p:stCondLst>
                                  <p:childTnLst>
                                    <p:set>
                                      <p:cBhvr>
                                        <p:cTn id="80" dur="1" fill="hold">
                                          <p:stCondLst>
                                            <p:cond delay="0"/>
                                          </p:stCondLst>
                                        </p:cTn>
                                        <p:tgtEl>
                                          <p:spTgt spid="76"/>
                                        </p:tgtEl>
                                        <p:attrNameLst>
                                          <p:attrName>style.visibility</p:attrName>
                                        </p:attrNameLst>
                                      </p:cBhvr>
                                      <p:to>
                                        <p:strVal val="visible"/>
                                      </p:to>
                                    </p:set>
                                    <p:animEffect transition="in" filter="fade">
                                      <p:cBhvr>
                                        <p:cTn id="81" dur="1000"/>
                                        <p:tgtEl>
                                          <p:spTgt spid="76"/>
                                        </p:tgtEl>
                                      </p:cBhvr>
                                    </p:animEffect>
                                  </p:childTnLst>
                                </p:cTn>
                              </p:par>
                            </p:childTnLst>
                          </p:cTn>
                        </p:par>
                        <p:par>
                          <p:cTn id="82" fill="hold" nodeType="afterGroup">
                            <p:stCondLst>
                              <p:cond delay="13000"/>
                            </p:stCondLst>
                            <p:childTnLst>
                              <p:par>
                                <p:cTn id="83" presetID="10" presetClass="entr" presetSubtype="0" fill="hold" nodeType="afterEffect">
                                  <p:stCondLst>
                                    <p:cond delay="0"/>
                                  </p:stCondLst>
                                  <p:childTnLst>
                                    <p:set>
                                      <p:cBhvr>
                                        <p:cTn id="84" dur="1" fill="hold">
                                          <p:stCondLst>
                                            <p:cond delay="0"/>
                                          </p:stCondLst>
                                        </p:cTn>
                                        <p:tgtEl>
                                          <p:spTgt spid="81"/>
                                        </p:tgtEl>
                                        <p:attrNameLst>
                                          <p:attrName>style.visibility</p:attrName>
                                        </p:attrNameLst>
                                      </p:cBhvr>
                                      <p:to>
                                        <p:strVal val="visible"/>
                                      </p:to>
                                    </p:set>
                                    <p:animEffect transition="in" filter="fade">
                                      <p:cBhvr>
                                        <p:cTn id="85" dur="1000"/>
                                        <p:tgtEl>
                                          <p:spTgt spid="81"/>
                                        </p:tgtEl>
                                      </p:cBhvr>
                                    </p:animEffect>
                                  </p:childTnLst>
                                </p:cTn>
                              </p:par>
                              <p:par>
                                <p:cTn id="86" presetID="10" presetClass="entr" presetSubtype="0" fill="hold" nodeType="withEffect">
                                  <p:stCondLst>
                                    <p:cond delay="0"/>
                                  </p:stCondLst>
                                  <p:childTnLst>
                                    <p:set>
                                      <p:cBhvr>
                                        <p:cTn id="87" dur="1" fill="hold">
                                          <p:stCondLst>
                                            <p:cond delay="0"/>
                                          </p:stCondLst>
                                        </p:cTn>
                                        <p:tgtEl>
                                          <p:spTgt spid="77"/>
                                        </p:tgtEl>
                                        <p:attrNameLst>
                                          <p:attrName>style.visibility</p:attrName>
                                        </p:attrNameLst>
                                      </p:cBhvr>
                                      <p:to>
                                        <p:strVal val="visible"/>
                                      </p:to>
                                    </p:set>
                                    <p:animEffect transition="in" filter="fade">
                                      <p:cBhvr>
                                        <p:cTn id="88" dur="1000"/>
                                        <p:tgtEl>
                                          <p:spTgt spid="77"/>
                                        </p:tgtEl>
                                      </p:cBhvr>
                                    </p:animEffect>
                                  </p:childTnLst>
                                </p:cTn>
                              </p:par>
                            </p:childTnLst>
                          </p:cTn>
                        </p:par>
                        <p:par>
                          <p:cTn id="89" fill="hold">
                            <p:stCondLst>
                              <p:cond delay="14000"/>
                            </p:stCondLst>
                            <p:childTnLst>
                              <p:par>
                                <p:cTn id="90" presetID="10" presetClass="entr" presetSubtype="0" fill="hold" nodeType="afterEffect">
                                  <p:stCondLst>
                                    <p:cond delay="500"/>
                                  </p:stCondLst>
                                  <p:childTnLst>
                                    <p:set>
                                      <p:cBhvr>
                                        <p:cTn id="91" dur="1" fill="hold">
                                          <p:stCondLst>
                                            <p:cond delay="0"/>
                                          </p:stCondLst>
                                        </p:cTn>
                                        <p:tgtEl>
                                          <p:spTgt spid="29"/>
                                        </p:tgtEl>
                                        <p:attrNameLst>
                                          <p:attrName>style.visibility</p:attrName>
                                        </p:attrNameLst>
                                      </p:cBhvr>
                                      <p:to>
                                        <p:strVal val="visible"/>
                                      </p:to>
                                    </p:set>
                                    <p:animEffect transition="in" filter="fade">
                                      <p:cBhvr>
                                        <p:cTn id="92" dur="125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93663" y="0"/>
            <a:ext cx="8745537" cy="762000"/>
          </a:xfrm>
        </p:spPr>
        <p:txBody>
          <a:bodyPr/>
          <a:lstStyle/>
          <a:p>
            <a:pPr eaLnBrk="1" hangingPunct="1"/>
            <a:r>
              <a:rPr lang="en-US" sz="3200" dirty="0" smtClean="0">
                <a:latin typeface="Calibri" pitchFamily="34" charset="0"/>
                <a:cs typeface="Calibri" pitchFamily="34" charset="0"/>
              </a:rPr>
              <a:t>Case Study 1: Choosing a new director for R&amp;D</a:t>
            </a: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914400"/>
            <a:ext cx="3908425" cy="200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5" name="Picture 34" descr="1.jpg"/>
          <p:cNvPicPr>
            <a:picLocks noChangeAspect="1"/>
          </p:cNvPicPr>
          <p:nvPr/>
        </p:nvPicPr>
        <p:blipFill>
          <a:blip r:embed="rId5" cstate="print">
            <a:clrChange>
              <a:clrFrom>
                <a:srgbClr val="FFFFFF"/>
              </a:clrFrom>
              <a:clrTo>
                <a:srgbClr val="FFFFFF">
                  <a:alpha val="0"/>
                </a:srgbClr>
              </a:clrTo>
            </a:clrChange>
          </a:blip>
          <a:srcRect l="20171" t="25163" r="62031" b="51552"/>
          <a:stretch>
            <a:fillRect/>
          </a:stretch>
        </p:blipFill>
        <p:spPr>
          <a:xfrm>
            <a:off x="3233231" y="2941563"/>
            <a:ext cx="1426370" cy="1441776"/>
          </a:xfrm>
          <a:prstGeom prst="ellipse">
            <a:avLst/>
          </a:prstGeom>
          <a:ln>
            <a:solidFill>
              <a:schemeClr val="tx1"/>
            </a:solidFill>
          </a:ln>
        </p:spPr>
      </p:pic>
      <p:sp>
        <p:nvSpPr>
          <p:cNvPr id="36" name="Rounded Rectangle 35"/>
          <p:cNvSpPr/>
          <p:nvPr/>
        </p:nvSpPr>
        <p:spPr>
          <a:xfrm>
            <a:off x="4856233" y="3410423"/>
            <a:ext cx="1044000" cy="504056"/>
          </a:xfrm>
          <a:prstGeom prst="roundRect">
            <a:avLst/>
          </a:prstGeom>
          <a:solidFill>
            <a:srgbClr val="D20055"/>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400" dirty="0"/>
              <a:t>Sandra</a:t>
            </a:r>
            <a:endParaRPr lang="en-IN" sz="1400" dirty="0"/>
          </a:p>
        </p:txBody>
      </p:sp>
      <p:sp>
        <p:nvSpPr>
          <p:cNvPr id="37" name="Rectangle 38"/>
          <p:cNvSpPr>
            <a:spLocks noChangeArrowheads="1"/>
          </p:cNvSpPr>
          <p:nvPr/>
        </p:nvSpPr>
        <p:spPr bwMode="auto">
          <a:xfrm>
            <a:off x="228600" y="4495800"/>
            <a:ext cx="8763000" cy="2209800"/>
          </a:xfrm>
          <a:prstGeom prst="rect">
            <a:avLst/>
          </a:prstGeom>
          <a:solidFill>
            <a:schemeClr val="tx2">
              <a:lumMod val="60000"/>
              <a:lumOff val="40000"/>
            </a:schemeClr>
          </a:solidFill>
          <a:ln w="9525" algn="ctr">
            <a:noFill/>
            <a:miter lim="800000"/>
            <a:headEnd/>
            <a:tailEnd/>
          </a:ln>
        </p:spPr>
        <p:txBody>
          <a:bodyPr anchor="ctr"/>
          <a:lstStyle/>
          <a:p>
            <a:pPr algn="ctr" fontAlgn="auto">
              <a:spcBef>
                <a:spcPts val="0"/>
              </a:spcBef>
              <a:spcAft>
                <a:spcPts val="0"/>
              </a:spcAft>
              <a:defRPr/>
            </a:pPr>
            <a:endParaRPr lang="en-US" sz="1400" dirty="0">
              <a:solidFill>
                <a:srgbClr val="FFFFFF"/>
              </a:solidFill>
              <a:latin typeface="+mn-lt"/>
              <a:cs typeface="+mn-cs"/>
            </a:endParaRPr>
          </a:p>
        </p:txBody>
      </p:sp>
      <p:sp>
        <p:nvSpPr>
          <p:cNvPr id="38" name="Rektangel 76"/>
          <p:cNvSpPr>
            <a:spLocks noChangeArrowheads="1"/>
          </p:cNvSpPr>
          <p:nvPr/>
        </p:nvSpPr>
        <p:spPr bwMode="auto">
          <a:xfrm>
            <a:off x="827088" y="4572000"/>
            <a:ext cx="7993062"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IN" noProof="1">
                <a:solidFill>
                  <a:srgbClr val="FFFFFF"/>
                </a:solidFill>
                <a:latin typeface="Calibri" pitchFamily="34" charset="0"/>
                <a:cs typeface="Calibri" pitchFamily="34" charset="0"/>
              </a:rPr>
              <a:t>Sandra Coke is vice president for research and development at Great Lakes Foods (GLF), a large snack food company that has approximately 1,000 employees. As a result of a recent reorganization, Sandra must choose the new director of research</a:t>
            </a:r>
            <a:endParaRPr lang="da-DK" dirty="0">
              <a:solidFill>
                <a:srgbClr val="1E1C11"/>
              </a:solidFill>
              <a:latin typeface="Calibri" pitchFamily="34" charset="0"/>
              <a:cs typeface="Calibri" pitchFamily="34" charset="0"/>
            </a:endParaRPr>
          </a:p>
        </p:txBody>
      </p:sp>
      <p:grpSp>
        <p:nvGrpSpPr>
          <p:cNvPr id="39" name="Group 19"/>
          <p:cNvGrpSpPr>
            <a:grpSpLocks/>
          </p:cNvGrpSpPr>
          <p:nvPr/>
        </p:nvGrpSpPr>
        <p:grpSpPr bwMode="auto">
          <a:xfrm>
            <a:off x="522288" y="4660900"/>
            <a:ext cx="250825" cy="250825"/>
            <a:chOff x="530225" y="5016500"/>
            <a:chExt cx="393700" cy="393700"/>
          </a:xfrm>
        </p:grpSpPr>
        <p:sp>
          <p:nvSpPr>
            <p:cNvPr id="55311" name="Oval 23"/>
            <p:cNvSpPr>
              <a:spLocks noChangeArrowheads="1"/>
            </p:cNvSpPr>
            <p:nvPr/>
          </p:nvSpPr>
          <p:spPr bwMode="auto">
            <a:xfrm>
              <a:off x="530225" y="5016500"/>
              <a:ext cx="393700" cy="393700"/>
            </a:xfrm>
            <a:prstGeom prst="ellipse">
              <a:avLst/>
            </a:prstGeom>
            <a:noFill/>
            <a:ln w="9525">
              <a:solidFill>
                <a:srgbClr val="FFFFFF"/>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en-US" sz="1400" dirty="0">
                <a:solidFill>
                  <a:srgbClr val="FFFFFF"/>
                </a:solidFill>
              </a:endParaRPr>
            </a:p>
          </p:txBody>
        </p:sp>
        <p:sp>
          <p:nvSpPr>
            <p:cNvPr id="55312" name="Isosceles Triangle 24"/>
            <p:cNvSpPr>
              <a:spLocks noChangeArrowheads="1"/>
            </p:cNvSpPr>
            <p:nvPr/>
          </p:nvSpPr>
          <p:spPr bwMode="auto">
            <a:xfrm rot="5400000">
              <a:off x="634879" y="5111187"/>
              <a:ext cx="234227" cy="204325"/>
            </a:xfrm>
            <a:prstGeom prst="triangle">
              <a:avLst>
                <a:gd name="adj" fmla="val 50000"/>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1400" dirty="0">
                <a:solidFill>
                  <a:srgbClr val="353637"/>
                </a:solidFill>
              </a:endParaRPr>
            </a:p>
          </p:txBody>
        </p:sp>
      </p:grpSp>
      <p:sp>
        <p:nvSpPr>
          <p:cNvPr id="43" name="Rektangel 76"/>
          <p:cNvSpPr>
            <a:spLocks noChangeArrowheads="1"/>
          </p:cNvSpPr>
          <p:nvPr/>
        </p:nvSpPr>
        <p:spPr bwMode="auto">
          <a:xfrm>
            <a:off x="827088" y="5715000"/>
            <a:ext cx="799306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IN" noProof="1">
                <a:solidFill>
                  <a:srgbClr val="FFFFFF"/>
                </a:solidFill>
                <a:latin typeface="Calibri" pitchFamily="34" charset="0"/>
                <a:cs typeface="Calibri" pitchFamily="34" charset="0"/>
              </a:rPr>
              <a:t>The director will report directly to Sandra and will be responsible for developing and testing new products. The research division of GLF employs about 200 people</a:t>
            </a:r>
            <a:endParaRPr lang="da-DK">
              <a:solidFill>
                <a:srgbClr val="1E1C11"/>
              </a:solidFill>
              <a:latin typeface="Calibri" pitchFamily="34" charset="0"/>
              <a:cs typeface="Calibri" pitchFamily="34" charset="0"/>
            </a:endParaRPr>
          </a:p>
        </p:txBody>
      </p:sp>
      <p:grpSp>
        <p:nvGrpSpPr>
          <p:cNvPr id="44" name="Group 19"/>
          <p:cNvGrpSpPr>
            <a:grpSpLocks/>
          </p:cNvGrpSpPr>
          <p:nvPr/>
        </p:nvGrpSpPr>
        <p:grpSpPr bwMode="auto">
          <a:xfrm>
            <a:off x="522288" y="5803900"/>
            <a:ext cx="250825" cy="250825"/>
            <a:chOff x="530225" y="5016500"/>
            <a:chExt cx="393700" cy="393700"/>
          </a:xfrm>
        </p:grpSpPr>
        <p:sp>
          <p:nvSpPr>
            <p:cNvPr id="55309" name="Oval 23"/>
            <p:cNvSpPr>
              <a:spLocks noChangeArrowheads="1"/>
            </p:cNvSpPr>
            <p:nvPr/>
          </p:nvSpPr>
          <p:spPr bwMode="auto">
            <a:xfrm>
              <a:off x="530225" y="5016500"/>
              <a:ext cx="393700" cy="393700"/>
            </a:xfrm>
            <a:prstGeom prst="ellipse">
              <a:avLst/>
            </a:prstGeom>
            <a:noFill/>
            <a:ln w="9525">
              <a:solidFill>
                <a:srgbClr val="FFFFFF"/>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en-US" sz="1400" dirty="0">
                <a:solidFill>
                  <a:srgbClr val="FFFFFF"/>
                </a:solidFill>
              </a:endParaRPr>
            </a:p>
          </p:txBody>
        </p:sp>
        <p:sp>
          <p:nvSpPr>
            <p:cNvPr id="55310" name="Isosceles Triangle 24"/>
            <p:cNvSpPr>
              <a:spLocks noChangeArrowheads="1"/>
            </p:cNvSpPr>
            <p:nvPr/>
          </p:nvSpPr>
          <p:spPr bwMode="auto">
            <a:xfrm rot="5400000">
              <a:off x="634879" y="5111187"/>
              <a:ext cx="234227" cy="204325"/>
            </a:xfrm>
            <a:prstGeom prst="triangle">
              <a:avLst>
                <a:gd name="adj" fmla="val 50000"/>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1400" dirty="0">
                <a:solidFill>
                  <a:srgbClr val="353637"/>
                </a:solidFill>
              </a:endParaRPr>
            </a:p>
          </p:txBody>
        </p:sp>
      </p:grpSp>
      <p:pic>
        <p:nvPicPr>
          <p:cNvPr id="15" name="Picture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790004" y="0"/>
            <a:ext cx="1307684" cy="1325120"/>
          </a:xfrm>
          <a:prstGeom prst="rect">
            <a:avLst/>
          </a:prstGeom>
        </p:spPr>
      </p:pic>
      <p:pic>
        <p:nvPicPr>
          <p:cNvPr id="16" name="Picture 15">
            <a:hlinkClick r:id="" action="ppaction://hlinkshowjump?jump=nextslide"/>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884368" y="6466336"/>
            <a:ext cx="1244445" cy="419048"/>
          </a:xfrm>
          <a:prstGeom prst="rect">
            <a:avLst/>
          </a:prstGeom>
        </p:spPr>
      </p:pic>
      <p:pic>
        <p:nvPicPr>
          <p:cNvPr id="17" name="Picture 16">
            <a:hlinkClick r:id="" action="ppaction://hlinkshowjump?jump=previousslide"/>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5187" y="6466336"/>
            <a:ext cx="1244445" cy="419048"/>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16"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ircle(in)">
                                      <p:cBhvr>
                                        <p:cTn id="7" dur="2000"/>
                                        <p:tgtEl>
                                          <p:spTgt spid="1026"/>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35"/>
                                        </p:tgtEl>
                                        <p:attrNameLst>
                                          <p:attrName>style.visibility</p:attrName>
                                        </p:attrNameLst>
                                      </p:cBhvr>
                                      <p:to>
                                        <p:strVal val="visible"/>
                                      </p:to>
                                    </p:set>
                                    <p:animEffect transition="in" filter="fade">
                                      <p:cBhvr>
                                        <p:cTn id="11" dur="1000"/>
                                        <p:tgtEl>
                                          <p:spTgt spid="35"/>
                                        </p:tgtEl>
                                      </p:cBhvr>
                                    </p:animEffect>
                                  </p:childTnLst>
                                </p:cTn>
                              </p:par>
                            </p:childTnLst>
                          </p:cTn>
                        </p:par>
                        <p:par>
                          <p:cTn id="12" fill="hold" nodeType="afterGroup">
                            <p:stCondLst>
                              <p:cond delay="3000"/>
                            </p:stCondLst>
                            <p:childTnLst>
                              <p:par>
                                <p:cTn id="13" presetID="10" presetClass="entr" presetSubtype="0" fill="hold" nodeType="after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fade">
                                      <p:cBhvr>
                                        <p:cTn id="15" dur="1000"/>
                                        <p:tgtEl>
                                          <p:spTgt spid="36"/>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37"/>
                                        </p:tgtEl>
                                        <p:attrNameLst>
                                          <p:attrName>style.visibility</p:attrName>
                                        </p:attrNameLst>
                                      </p:cBhvr>
                                      <p:to>
                                        <p:strVal val="visible"/>
                                      </p:to>
                                    </p:set>
                                    <p:animEffect transition="in" filter="slide(fromBottom)">
                                      <p:cBhvr>
                                        <p:cTn id="18" dur="1000"/>
                                        <p:tgtEl>
                                          <p:spTgt spid="37"/>
                                        </p:tgtEl>
                                      </p:cBhvr>
                                    </p:animEffect>
                                  </p:childTnLst>
                                </p:cTn>
                              </p:par>
                            </p:childTnLst>
                          </p:cTn>
                        </p:par>
                        <p:par>
                          <p:cTn id="19" fill="hold" nodeType="afterGroup">
                            <p:stCondLst>
                              <p:cond delay="4000"/>
                            </p:stCondLst>
                            <p:childTnLst>
                              <p:par>
                                <p:cTn id="20" presetID="2" presetClass="entr" presetSubtype="4" fill="hold" grpId="0" nodeType="afterEffect">
                                  <p:stCondLst>
                                    <p:cond delay="0"/>
                                  </p:stCondLst>
                                  <p:childTnLst>
                                    <p:set>
                                      <p:cBhvr>
                                        <p:cTn id="21" dur="1" fill="hold">
                                          <p:stCondLst>
                                            <p:cond delay="0"/>
                                          </p:stCondLst>
                                        </p:cTn>
                                        <p:tgtEl>
                                          <p:spTgt spid="38"/>
                                        </p:tgtEl>
                                        <p:attrNameLst>
                                          <p:attrName>style.visibility</p:attrName>
                                        </p:attrNameLst>
                                      </p:cBhvr>
                                      <p:to>
                                        <p:strVal val="visible"/>
                                      </p:to>
                                    </p:set>
                                    <p:anim calcmode="lin" valueType="num">
                                      <p:cBhvr additive="base">
                                        <p:cTn id="22" dur="1000" fill="hold"/>
                                        <p:tgtEl>
                                          <p:spTgt spid="38"/>
                                        </p:tgtEl>
                                        <p:attrNameLst>
                                          <p:attrName>ppt_x</p:attrName>
                                        </p:attrNameLst>
                                      </p:cBhvr>
                                      <p:tavLst>
                                        <p:tav tm="0">
                                          <p:val>
                                            <p:strVal val="#ppt_x"/>
                                          </p:val>
                                        </p:tav>
                                        <p:tav tm="100000">
                                          <p:val>
                                            <p:strVal val="#ppt_x"/>
                                          </p:val>
                                        </p:tav>
                                      </p:tavLst>
                                    </p:anim>
                                    <p:anim calcmode="lin" valueType="num">
                                      <p:cBhvr additive="base">
                                        <p:cTn id="23" dur="1000" fill="hold"/>
                                        <p:tgtEl>
                                          <p:spTgt spid="38"/>
                                        </p:tgtEl>
                                        <p:attrNameLst>
                                          <p:attrName>ppt_y</p:attrName>
                                        </p:attrNameLst>
                                      </p:cBhvr>
                                      <p:tavLst>
                                        <p:tav tm="0">
                                          <p:val>
                                            <p:strVal val="1+#ppt_h/2"/>
                                          </p:val>
                                        </p:tav>
                                        <p:tav tm="100000">
                                          <p:val>
                                            <p:strVal val="#ppt_y"/>
                                          </p:val>
                                        </p:tav>
                                      </p:tavLst>
                                    </p:anim>
                                  </p:childTnLst>
                                </p:cTn>
                              </p:par>
                              <p:par>
                                <p:cTn id="24" presetID="49" presetClass="entr" presetSubtype="0" decel="100000" fill="hold" nodeType="withEffect">
                                  <p:stCondLst>
                                    <p:cond delay="0"/>
                                  </p:stCondLst>
                                  <p:childTnLst>
                                    <p:set>
                                      <p:cBhvr>
                                        <p:cTn id="25" dur="1" fill="hold">
                                          <p:stCondLst>
                                            <p:cond delay="0"/>
                                          </p:stCondLst>
                                        </p:cTn>
                                        <p:tgtEl>
                                          <p:spTgt spid="39"/>
                                        </p:tgtEl>
                                        <p:attrNameLst>
                                          <p:attrName>style.visibility</p:attrName>
                                        </p:attrNameLst>
                                      </p:cBhvr>
                                      <p:to>
                                        <p:strVal val="visible"/>
                                      </p:to>
                                    </p:set>
                                    <p:anim calcmode="lin" valueType="num">
                                      <p:cBhvr>
                                        <p:cTn id="26" dur="1000" fill="hold"/>
                                        <p:tgtEl>
                                          <p:spTgt spid="39"/>
                                        </p:tgtEl>
                                        <p:attrNameLst>
                                          <p:attrName>ppt_w</p:attrName>
                                        </p:attrNameLst>
                                      </p:cBhvr>
                                      <p:tavLst>
                                        <p:tav tm="0">
                                          <p:val>
                                            <p:fltVal val="0"/>
                                          </p:val>
                                        </p:tav>
                                        <p:tav tm="100000">
                                          <p:val>
                                            <p:strVal val="#ppt_w"/>
                                          </p:val>
                                        </p:tav>
                                      </p:tavLst>
                                    </p:anim>
                                    <p:anim calcmode="lin" valueType="num">
                                      <p:cBhvr>
                                        <p:cTn id="27" dur="1000" fill="hold"/>
                                        <p:tgtEl>
                                          <p:spTgt spid="39"/>
                                        </p:tgtEl>
                                        <p:attrNameLst>
                                          <p:attrName>ppt_h</p:attrName>
                                        </p:attrNameLst>
                                      </p:cBhvr>
                                      <p:tavLst>
                                        <p:tav tm="0">
                                          <p:val>
                                            <p:fltVal val="0"/>
                                          </p:val>
                                        </p:tav>
                                        <p:tav tm="100000">
                                          <p:val>
                                            <p:strVal val="#ppt_h"/>
                                          </p:val>
                                        </p:tav>
                                      </p:tavLst>
                                    </p:anim>
                                    <p:anim calcmode="lin" valueType="num">
                                      <p:cBhvr>
                                        <p:cTn id="28" dur="1000" fill="hold"/>
                                        <p:tgtEl>
                                          <p:spTgt spid="39"/>
                                        </p:tgtEl>
                                        <p:attrNameLst>
                                          <p:attrName>style.rotation</p:attrName>
                                        </p:attrNameLst>
                                      </p:cBhvr>
                                      <p:tavLst>
                                        <p:tav tm="0">
                                          <p:val>
                                            <p:fltVal val="360"/>
                                          </p:val>
                                        </p:tav>
                                        <p:tav tm="100000">
                                          <p:val>
                                            <p:fltVal val="0"/>
                                          </p:val>
                                        </p:tav>
                                      </p:tavLst>
                                    </p:anim>
                                    <p:animEffect transition="in" filter="fade">
                                      <p:cBhvr>
                                        <p:cTn id="29" dur="1000"/>
                                        <p:tgtEl>
                                          <p:spTgt spid="39"/>
                                        </p:tgtEl>
                                      </p:cBhvr>
                                    </p:animEffect>
                                  </p:childTnLst>
                                </p:cTn>
                              </p:par>
                            </p:childTnLst>
                          </p:cTn>
                        </p:par>
                        <p:par>
                          <p:cTn id="30" fill="hold" nodeType="afterGroup">
                            <p:stCondLst>
                              <p:cond delay="5000"/>
                            </p:stCondLst>
                            <p:childTnLst>
                              <p:par>
                                <p:cTn id="31" presetID="2" presetClass="entr" presetSubtype="4" fill="hold" grpId="0" nodeType="afterEffect">
                                  <p:stCondLst>
                                    <p:cond delay="4000"/>
                                  </p:stCondLst>
                                  <p:childTnLst>
                                    <p:set>
                                      <p:cBhvr>
                                        <p:cTn id="32" dur="1" fill="hold">
                                          <p:stCondLst>
                                            <p:cond delay="0"/>
                                          </p:stCondLst>
                                        </p:cTn>
                                        <p:tgtEl>
                                          <p:spTgt spid="43"/>
                                        </p:tgtEl>
                                        <p:attrNameLst>
                                          <p:attrName>style.visibility</p:attrName>
                                        </p:attrNameLst>
                                      </p:cBhvr>
                                      <p:to>
                                        <p:strVal val="visible"/>
                                      </p:to>
                                    </p:set>
                                    <p:anim calcmode="lin" valueType="num">
                                      <p:cBhvr additive="base">
                                        <p:cTn id="33" dur="1000" fill="hold"/>
                                        <p:tgtEl>
                                          <p:spTgt spid="43"/>
                                        </p:tgtEl>
                                        <p:attrNameLst>
                                          <p:attrName>ppt_x</p:attrName>
                                        </p:attrNameLst>
                                      </p:cBhvr>
                                      <p:tavLst>
                                        <p:tav tm="0">
                                          <p:val>
                                            <p:strVal val="#ppt_x"/>
                                          </p:val>
                                        </p:tav>
                                        <p:tav tm="100000">
                                          <p:val>
                                            <p:strVal val="#ppt_x"/>
                                          </p:val>
                                        </p:tav>
                                      </p:tavLst>
                                    </p:anim>
                                    <p:anim calcmode="lin" valueType="num">
                                      <p:cBhvr additive="base">
                                        <p:cTn id="34" dur="1000" fill="hold"/>
                                        <p:tgtEl>
                                          <p:spTgt spid="43"/>
                                        </p:tgtEl>
                                        <p:attrNameLst>
                                          <p:attrName>ppt_y</p:attrName>
                                        </p:attrNameLst>
                                      </p:cBhvr>
                                      <p:tavLst>
                                        <p:tav tm="0">
                                          <p:val>
                                            <p:strVal val="1+#ppt_h/2"/>
                                          </p:val>
                                        </p:tav>
                                        <p:tav tm="100000">
                                          <p:val>
                                            <p:strVal val="#ppt_y"/>
                                          </p:val>
                                        </p:tav>
                                      </p:tavLst>
                                    </p:anim>
                                  </p:childTnLst>
                                </p:cTn>
                              </p:par>
                              <p:par>
                                <p:cTn id="35" presetID="49" presetClass="entr" presetSubtype="0" decel="100000" fill="hold" nodeType="withEffect">
                                  <p:stCondLst>
                                    <p:cond delay="4000"/>
                                  </p:stCondLst>
                                  <p:childTnLst>
                                    <p:set>
                                      <p:cBhvr>
                                        <p:cTn id="36" dur="1" fill="hold">
                                          <p:stCondLst>
                                            <p:cond delay="0"/>
                                          </p:stCondLst>
                                        </p:cTn>
                                        <p:tgtEl>
                                          <p:spTgt spid="44"/>
                                        </p:tgtEl>
                                        <p:attrNameLst>
                                          <p:attrName>style.visibility</p:attrName>
                                        </p:attrNameLst>
                                      </p:cBhvr>
                                      <p:to>
                                        <p:strVal val="visible"/>
                                      </p:to>
                                    </p:set>
                                    <p:anim calcmode="lin" valueType="num">
                                      <p:cBhvr>
                                        <p:cTn id="37" dur="1000" fill="hold"/>
                                        <p:tgtEl>
                                          <p:spTgt spid="44"/>
                                        </p:tgtEl>
                                        <p:attrNameLst>
                                          <p:attrName>ppt_w</p:attrName>
                                        </p:attrNameLst>
                                      </p:cBhvr>
                                      <p:tavLst>
                                        <p:tav tm="0">
                                          <p:val>
                                            <p:fltVal val="0"/>
                                          </p:val>
                                        </p:tav>
                                        <p:tav tm="100000">
                                          <p:val>
                                            <p:strVal val="#ppt_w"/>
                                          </p:val>
                                        </p:tav>
                                      </p:tavLst>
                                    </p:anim>
                                    <p:anim calcmode="lin" valueType="num">
                                      <p:cBhvr>
                                        <p:cTn id="38" dur="1000" fill="hold"/>
                                        <p:tgtEl>
                                          <p:spTgt spid="44"/>
                                        </p:tgtEl>
                                        <p:attrNameLst>
                                          <p:attrName>ppt_h</p:attrName>
                                        </p:attrNameLst>
                                      </p:cBhvr>
                                      <p:tavLst>
                                        <p:tav tm="0">
                                          <p:val>
                                            <p:fltVal val="0"/>
                                          </p:val>
                                        </p:tav>
                                        <p:tav tm="100000">
                                          <p:val>
                                            <p:strVal val="#ppt_h"/>
                                          </p:val>
                                        </p:tav>
                                      </p:tavLst>
                                    </p:anim>
                                    <p:anim calcmode="lin" valueType="num">
                                      <p:cBhvr>
                                        <p:cTn id="39" dur="1000" fill="hold"/>
                                        <p:tgtEl>
                                          <p:spTgt spid="44"/>
                                        </p:tgtEl>
                                        <p:attrNameLst>
                                          <p:attrName>style.rotation</p:attrName>
                                        </p:attrNameLst>
                                      </p:cBhvr>
                                      <p:tavLst>
                                        <p:tav tm="0">
                                          <p:val>
                                            <p:fltVal val="360"/>
                                          </p:val>
                                        </p:tav>
                                        <p:tav tm="100000">
                                          <p:val>
                                            <p:fltVal val="0"/>
                                          </p:val>
                                        </p:tav>
                                      </p:tavLst>
                                    </p:anim>
                                    <p:animEffect transition="in" filter="fade">
                                      <p:cBhvr>
                                        <p:cTn id="40" dur="1000"/>
                                        <p:tgtEl>
                                          <p:spTgt spid="44"/>
                                        </p:tgtEl>
                                      </p:cBhvr>
                                    </p:animEffect>
                                  </p:childTnLst>
                                </p:cTn>
                              </p:par>
                            </p:childTnLst>
                          </p:cTn>
                        </p:par>
                        <p:par>
                          <p:cTn id="41" fill="hold">
                            <p:stCondLst>
                              <p:cond delay="10000"/>
                            </p:stCondLst>
                            <p:childTnLst>
                              <p:par>
                                <p:cTn id="42" presetID="10" presetClass="entr" presetSubtype="0" fill="hold" nodeType="afterEffect">
                                  <p:stCondLst>
                                    <p:cond delay="500"/>
                                  </p:stCondLst>
                                  <p:childTnLst>
                                    <p:set>
                                      <p:cBhvr>
                                        <p:cTn id="43" dur="1" fill="hold">
                                          <p:stCondLst>
                                            <p:cond delay="0"/>
                                          </p:stCondLst>
                                        </p:cTn>
                                        <p:tgtEl>
                                          <p:spTgt spid="16"/>
                                        </p:tgtEl>
                                        <p:attrNameLst>
                                          <p:attrName>style.visibility</p:attrName>
                                        </p:attrNameLst>
                                      </p:cBhvr>
                                      <p:to>
                                        <p:strVal val="visible"/>
                                      </p:to>
                                    </p:set>
                                    <p:animEffect transition="in" filter="fade">
                                      <p:cBhvr>
                                        <p:cTn id="44" dur="12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p:bldP spid="4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pieren 20"/>
          <p:cNvGrpSpPr/>
          <p:nvPr/>
        </p:nvGrpSpPr>
        <p:grpSpPr>
          <a:xfrm>
            <a:off x="-338885" y="235462"/>
            <a:ext cx="9375381" cy="5569803"/>
            <a:chOff x="2474457" y="-1964085"/>
            <a:chExt cx="14235640" cy="4913314"/>
          </a:xfrm>
        </p:grpSpPr>
        <p:sp>
          <p:nvSpPr>
            <p:cNvPr id="10" name="Rechteck 21"/>
            <p:cNvSpPr/>
            <p:nvPr/>
          </p:nvSpPr>
          <p:spPr bwMode="auto">
            <a:xfrm>
              <a:off x="3261593" y="-1759905"/>
              <a:ext cx="13448504" cy="4709134"/>
            </a:xfrm>
            <a:prstGeom prst="rect">
              <a:avLst/>
            </a:prstGeom>
            <a:gradFill flip="none" rotWithShape="1">
              <a:gsLst>
                <a:gs pos="0">
                  <a:schemeClr val="tx2">
                    <a:shade val="30000"/>
                    <a:satMod val="115000"/>
                  </a:schemeClr>
                </a:gs>
                <a:gs pos="50000">
                  <a:schemeClr val="tx2">
                    <a:shade val="67500"/>
                    <a:satMod val="115000"/>
                  </a:schemeClr>
                </a:gs>
                <a:gs pos="100000">
                  <a:schemeClr val="tx2">
                    <a:shade val="100000"/>
                    <a:satMod val="115000"/>
                  </a:schemeClr>
                </a:gs>
              </a:gsLst>
              <a:lin ang="13500000" scaled="1"/>
              <a:tileRect/>
            </a:gradFill>
            <a:ln w="12700">
              <a:noFill/>
              <a:round/>
              <a:headEnd/>
              <a:tailEnd/>
            </a:ln>
            <a:effectLst>
              <a:outerShdw blurRad="127000" dist="63500" dir="2700000" algn="tl" rotWithShape="0">
                <a:prstClr val="black">
                  <a:alpha val="40000"/>
                </a:prstClr>
              </a:outerShdw>
            </a:effectLst>
          </p:spPr>
          <p:txBody>
            <a:bodyPr lIns="144000" tIns="180000" rIns="72000" rtlCol="0" anchor="t"/>
            <a:lstStyle/>
            <a:p>
              <a:pPr fontAlgn="auto">
                <a:spcBef>
                  <a:spcPts val="0"/>
                </a:spcBef>
                <a:spcAft>
                  <a:spcPts val="1200"/>
                </a:spcAft>
              </a:pPr>
              <a:r>
                <a:rPr lang="en-US" sz="3200" b="1" dirty="0" smtClean="0">
                  <a:solidFill>
                    <a:srgbClr val="92D050"/>
                  </a:solidFill>
                  <a:latin typeface="FreesiaUPC" pitchFamily="34" charset="-34"/>
                  <a:ea typeface="ＭＳ Ｐゴシック" pitchFamily="34" charset="-128"/>
                  <a:cs typeface="FreesiaUPC" pitchFamily="34" charset="-34"/>
                </a:rPr>
                <a:t>Learn Management the Easy Way with the Help of Downloadable Power-point Presentations </a:t>
              </a:r>
              <a:r>
                <a:rPr lang="en-US" sz="3600" b="1" dirty="0" smtClean="0">
                  <a:solidFill>
                    <a:srgbClr val="92D050"/>
                  </a:solidFill>
                  <a:latin typeface="FreesiaUPC" pitchFamily="34" charset="-34"/>
                  <a:ea typeface="ＭＳ Ｐゴシック" pitchFamily="34" charset="-128"/>
                  <a:cs typeface="FreesiaUPC" pitchFamily="34" charset="-34"/>
                </a:rPr>
                <a:t>-</a:t>
              </a:r>
              <a:r>
                <a:rPr lang="en-US" sz="3200" b="1" dirty="0" smtClean="0">
                  <a:solidFill>
                    <a:srgbClr val="92D050"/>
                  </a:solidFill>
                  <a:latin typeface="FreesiaUPC" pitchFamily="34" charset="-34"/>
                  <a:ea typeface="ＭＳ Ｐゴシック" pitchFamily="34" charset="-128"/>
                  <a:cs typeface="FreesiaUPC" pitchFamily="34" charset="-34"/>
                </a:rPr>
                <a:t> Learn at Your Own Pace.</a:t>
              </a:r>
            </a:p>
            <a:p>
              <a:pPr fontAlgn="auto">
                <a:spcBef>
                  <a:spcPts val="0"/>
                </a:spcBef>
                <a:spcAft>
                  <a:spcPts val="1200"/>
                </a:spcAft>
              </a:pPr>
              <a:r>
                <a:rPr lang="en-US" sz="3200" b="1" dirty="0" smtClean="0">
                  <a:solidFill>
                    <a:srgbClr val="92D050"/>
                  </a:solidFill>
                  <a:latin typeface="FreesiaUPC" pitchFamily="34" charset="-34"/>
                  <a:ea typeface="ＭＳ Ｐゴシック" pitchFamily="34" charset="-128"/>
                  <a:cs typeface="FreesiaUPC" pitchFamily="34" charset="-34"/>
                </a:rPr>
                <a:t>Just Download the Presentation and Run the Slide-Show.</a:t>
              </a:r>
              <a:endParaRPr lang="en-IN" sz="3200" b="1" dirty="0" smtClean="0">
                <a:solidFill>
                  <a:srgbClr val="92D050"/>
                </a:solidFill>
                <a:latin typeface="FreesiaUPC" pitchFamily="34" charset="-34"/>
                <a:ea typeface="ＭＳ Ｐゴシック" pitchFamily="34" charset="-128"/>
                <a:cs typeface="FreesiaUPC" pitchFamily="34" charset="-34"/>
              </a:endParaRPr>
            </a:p>
            <a:p>
              <a:pPr fontAlgn="auto">
                <a:spcBef>
                  <a:spcPts val="0"/>
                </a:spcBef>
                <a:spcAft>
                  <a:spcPts val="1200"/>
                </a:spcAft>
              </a:pPr>
              <a:r>
                <a:rPr lang="en-IN" sz="2800" b="1" dirty="0" smtClean="0">
                  <a:solidFill>
                    <a:prstClr val="white"/>
                  </a:solidFill>
                  <a:latin typeface="FreesiaUPC" pitchFamily="34" charset="-34"/>
                  <a:ea typeface="ＭＳ Ｐゴシック" pitchFamily="34" charset="-128"/>
                  <a:cs typeface="FreesiaUPC" pitchFamily="34" charset="-34"/>
                </a:rPr>
                <a:t>This is a DEMO Course On – Trait Theory of Leadership. The Complete Course Consists of 59 Slides.</a:t>
              </a:r>
            </a:p>
            <a:p>
              <a:pPr fontAlgn="auto">
                <a:spcBef>
                  <a:spcPts val="0"/>
                </a:spcBef>
                <a:spcAft>
                  <a:spcPts val="1200"/>
                </a:spcAft>
              </a:pPr>
              <a:r>
                <a:rPr lang="en-US" sz="3600" b="1" dirty="0" smtClean="0">
                  <a:solidFill>
                    <a:srgbClr val="FFFF00"/>
                  </a:solidFill>
                  <a:latin typeface="FreesiaUPC" pitchFamily="34" charset="-34"/>
                  <a:ea typeface="ＭＳ Ｐゴシック" pitchFamily="34" charset="-128"/>
                  <a:cs typeface="FreesiaUPC" pitchFamily="34" charset="-34"/>
                  <a:hlinkClick r:id="rId4"/>
                </a:rPr>
                <a:t>Click here to Register Now</a:t>
              </a:r>
              <a:r>
                <a:rPr lang="en-US" sz="2800" b="1" dirty="0" smtClean="0">
                  <a:solidFill>
                    <a:prstClr val="white"/>
                  </a:solidFill>
                  <a:latin typeface="FreesiaUPC" pitchFamily="34" charset="-34"/>
                  <a:ea typeface="ＭＳ Ｐゴシック" pitchFamily="34" charset="-128"/>
                  <a:cs typeface="FreesiaUPC" pitchFamily="34" charset="-34"/>
                </a:rPr>
                <a:t> </a:t>
              </a:r>
              <a:r>
                <a:rPr lang="en-US" sz="3200" b="1" dirty="0" smtClean="0">
                  <a:solidFill>
                    <a:prstClr val="white"/>
                  </a:solidFill>
                  <a:latin typeface="FreesiaUPC" pitchFamily="34" charset="-34"/>
                  <a:ea typeface="ＭＳ Ｐゴシック" pitchFamily="34" charset="-128"/>
                  <a:cs typeface="FreesiaUPC" pitchFamily="34" charset="-34"/>
                </a:rPr>
                <a:t>&amp; Download Your Set of</a:t>
              </a:r>
              <a:r>
                <a:rPr lang="en-US" sz="2800" b="1" dirty="0" smtClean="0">
                  <a:solidFill>
                    <a:prstClr val="white"/>
                  </a:solidFill>
                  <a:latin typeface="FreesiaUPC" pitchFamily="34" charset="-34"/>
                  <a:ea typeface="ＭＳ Ｐゴシック" pitchFamily="34" charset="-128"/>
                  <a:cs typeface="FreesiaUPC" pitchFamily="34" charset="-34"/>
                </a:rPr>
                <a:t> </a:t>
              </a:r>
              <a:r>
                <a:rPr lang="en-US" sz="3200" b="1" dirty="0" smtClean="0">
                  <a:solidFill>
                    <a:prstClr val="white"/>
                  </a:solidFill>
                  <a:latin typeface="FreesiaUPC" pitchFamily="34" charset="-34"/>
                  <a:ea typeface="ＭＳ Ｐゴシック" pitchFamily="34" charset="-128"/>
                  <a:cs typeface="FreesiaUPC" pitchFamily="34" charset="-34"/>
                </a:rPr>
                <a:t>6 Free </a:t>
              </a:r>
              <a:r>
                <a:rPr lang="en-US" sz="3200" b="1" dirty="0" err="1" smtClean="0">
                  <a:solidFill>
                    <a:prstClr val="white"/>
                  </a:solidFill>
                  <a:latin typeface="FreesiaUPC" pitchFamily="34" charset="-34"/>
                  <a:ea typeface="ＭＳ Ｐゴシック" pitchFamily="34" charset="-128"/>
                  <a:cs typeface="FreesiaUPC" pitchFamily="34" charset="-34"/>
                </a:rPr>
                <a:t>Powerpoint</a:t>
              </a:r>
              <a:r>
                <a:rPr lang="en-US" sz="3200" b="1" dirty="0" smtClean="0">
                  <a:solidFill>
                    <a:prstClr val="white"/>
                  </a:solidFill>
                  <a:latin typeface="FreesiaUPC" pitchFamily="34" charset="-34"/>
                  <a:ea typeface="ＭＳ Ｐゴシック" pitchFamily="34" charset="-128"/>
                  <a:cs typeface="FreesiaUPC" pitchFamily="34" charset="-34"/>
                </a:rPr>
                <a:t> Presentations with total of more than 1,000 Sl</a:t>
              </a:r>
              <a:r>
                <a:rPr lang="en-US" sz="2800" b="1" dirty="0" smtClean="0">
                  <a:solidFill>
                    <a:prstClr val="white"/>
                  </a:solidFill>
                  <a:latin typeface="FreesiaUPC" pitchFamily="34" charset="-34"/>
                  <a:ea typeface="ＭＳ Ｐゴシック" pitchFamily="34" charset="-128"/>
                  <a:cs typeface="FreesiaUPC" pitchFamily="34" charset="-34"/>
                </a:rPr>
                <a:t>i</a:t>
              </a:r>
              <a:r>
                <a:rPr lang="en-US" sz="3200" b="1" dirty="0" smtClean="0">
                  <a:solidFill>
                    <a:prstClr val="white"/>
                  </a:solidFill>
                  <a:latin typeface="FreesiaUPC" pitchFamily="34" charset="-34"/>
                  <a:ea typeface="ＭＳ Ｐゴシック" pitchFamily="34" charset="-128"/>
                  <a:cs typeface="FreesiaUPC" pitchFamily="34" charset="-34"/>
                </a:rPr>
                <a:t>des</a:t>
              </a:r>
              <a:r>
                <a:rPr lang="en-US" sz="2800" b="1" dirty="0" smtClean="0">
                  <a:solidFill>
                    <a:prstClr val="white"/>
                  </a:solidFill>
                  <a:latin typeface="FreesiaUPC" pitchFamily="34" charset="-34"/>
                  <a:ea typeface="ＭＳ Ｐゴシック" pitchFamily="34" charset="-128"/>
                  <a:cs typeface="FreesiaUPC" pitchFamily="34" charset="-34"/>
                </a:rPr>
                <a:t>.</a:t>
              </a:r>
              <a:r>
                <a:rPr lang="en-US" sz="3600" b="1" dirty="0" smtClean="0">
                  <a:solidFill>
                    <a:prstClr val="white"/>
                  </a:solidFill>
                  <a:latin typeface="FreesiaUPC" pitchFamily="34" charset="-34"/>
                  <a:ea typeface="ＭＳ Ｐゴシック" pitchFamily="34" charset="-128"/>
                  <a:cs typeface="FreesiaUPC" pitchFamily="34" charset="-34"/>
                </a:rPr>
                <a:t>75 Courses Added So far with more than </a:t>
              </a:r>
              <a:r>
                <a:rPr lang="en-US" sz="3600" b="1" dirty="0" smtClean="0">
                  <a:solidFill>
                    <a:srgbClr val="F8A45E"/>
                  </a:solidFill>
                  <a:latin typeface="FreesiaUPC" pitchFamily="34" charset="-34"/>
                  <a:ea typeface="ＭＳ Ｐゴシック" pitchFamily="34" charset="-128"/>
                  <a:cs typeface="FreesiaUPC" pitchFamily="34" charset="-34"/>
                </a:rPr>
                <a:t>15,000 Slides</a:t>
              </a:r>
              <a:r>
                <a:rPr lang="en-US" sz="3600" b="1" dirty="0" smtClean="0">
                  <a:solidFill>
                    <a:prstClr val="white"/>
                  </a:solidFill>
                  <a:latin typeface="FreesiaUPC" pitchFamily="34" charset="-34"/>
                  <a:ea typeface="ＭＳ Ｐゴシック" pitchFamily="34" charset="-128"/>
                  <a:cs typeface="FreesiaUPC" pitchFamily="34" charset="-34"/>
                </a:rPr>
                <a:t> </a:t>
              </a:r>
              <a:r>
                <a:rPr lang="en-US" sz="5400" b="1" dirty="0" smtClean="0">
                  <a:solidFill>
                    <a:prstClr val="white"/>
                  </a:solidFill>
                  <a:latin typeface="FreesiaUPC" pitchFamily="34" charset="-34"/>
                  <a:ea typeface="ＭＳ Ｐゴシック" pitchFamily="34" charset="-128"/>
                  <a:cs typeface="FreesiaUPC" pitchFamily="34" charset="-34"/>
                </a:rPr>
                <a:t>+</a:t>
              </a:r>
              <a:r>
                <a:rPr lang="en-US" sz="3600" b="1" dirty="0" smtClean="0">
                  <a:solidFill>
                    <a:prstClr val="white"/>
                  </a:solidFill>
                  <a:latin typeface="FreesiaUPC" pitchFamily="34" charset="-34"/>
                  <a:ea typeface="ＭＳ Ｐゴシック" pitchFamily="34" charset="-128"/>
                  <a:cs typeface="FreesiaUPC" pitchFamily="34" charset="-34"/>
                </a:rPr>
                <a:t> </a:t>
              </a:r>
              <a:r>
                <a:rPr lang="en-US" sz="3600" b="1" dirty="0" smtClean="0">
                  <a:solidFill>
                    <a:srgbClr val="FFFF00"/>
                  </a:solidFill>
                  <a:latin typeface="FreesiaUPC" pitchFamily="34" charset="-34"/>
                  <a:ea typeface="ＭＳ Ｐゴシック" pitchFamily="34" charset="-128"/>
                  <a:cs typeface="FreesiaUPC" pitchFamily="34" charset="-34"/>
                </a:rPr>
                <a:t>New Courses Added Every Week. – </a:t>
              </a:r>
              <a:r>
                <a:rPr lang="en-US" sz="3600" b="1" dirty="0" smtClean="0">
                  <a:solidFill>
                    <a:srgbClr val="FFFF00"/>
                  </a:solidFill>
                  <a:latin typeface="FreesiaUPC" pitchFamily="34" charset="-34"/>
                  <a:ea typeface="ＭＳ Ｐゴシック" pitchFamily="34" charset="-128"/>
                  <a:cs typeface="FreesiaUPC" pitchFamily="34" charset="-34"/>
                  <a:hlinkClick r:id="rId5"/>
                </a:rPr>
                <a:t>Click here to Go to All Courses</a:t>
              </a:r>
              <a:endParaRPr lang="en-US" sz="3600" b="1" dirty="0" smtClean="0">
                <a:solidFill>
                  <a:srgbClr val="FFFF00"/>
                </a:solidFill>
                <a:latin typeface="FreesiaUPC" pitchFamily="34" charset="-34"/>
                <a:ea typeface="ＭＳ Ｐゴシック" pitchFamily="34" charset="-128"/>
                <a:cs typeface="FreesiaUPC" pitchFamily="34" charset="-34"/>
              </a:endParaRPr>
            </a:p>
            <a:p>
              <a:pPr fontAlgn="auto">
                <a:spcBef>
                  <a:spcPts val="0"/>
                </a:spcBef>
                <a:spcAft>
                  <a:spcPts val="1200"/>
                </a:spcAft>
              </a:pPr>
              <a:endParaRPr lang="en-US" sz="2800" b="1" dirty="0" smtClean="0">
                <a:solidFill>
                  <a:prstClr val="white"/>
                </a:solidFill>
                <a:latin typeface="FreesiaUPC" pitchFamily="34" charset="-34"/>
                <a:ea typeface="ＭＳ Ｐゴシック" pitchFamily="34" charset="-128"/>
                <a:cs typeface="FreesiaUPC" pitchFamily="34" charset="-34"/>
              </a:endParaRPr>
            </a:p>
          </p:txBody>
        </p:sp>
        <p:pic>
          <p:nvPicPr>
            <p:cNvPr id="11" name="Picture 5" descr="Tessafilm_4"/>
            <p:cNvPicPr>
              <a:picLocks noChangeAspect="1" noChangeArrowheads="1"/>
            </p:cNvPicPr>
            <p:nvPr/>
          </p:nvPicPr>
          <p:blipFill>
            <a:blip r:embed="rId6" cstate="print"/>
            <a:srcRect l="59392" b="89844"/>
            <a:stretch>
              <a:fillRect/>
            </a:stretch>
          </p:blipFill>
          <p:spPr bwMode="gray">
            <a:xfrm rot="20222041">
              <a:off x="2474457" y="-1964085"/>
              <a:ext cx="2229621" cy="525903"/>
            </a:xfrm>
            <a:prstGeom prst="rect">
              <a:avLst/>
            </a:prstGeom>
            <a:noFill/>
          </p:spPr>
        </p:pic>
      </p:grpSp>
      <p:pic>
        <p:nvPicPr>
          <p:cNvPr id="12" name="Picture 11">
            <a:hlinkClick r:id="rId7" action="ppaction://hlinksldjump"/>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707904" y="5805264"/>
            <a:ext cx="1062980" cy="1018690"/>
          </a:xfrm>
          <a:prstGeom prst="rect">
            <a:avLst/>
          </a:prstGeom>
        </p:spPr>
      </p:pic>
      <p:sp>
        <p:nvSpPr>
          <p:cNvPr id="13" name="TextBox 12"/>
          <p:cNvSpPr txBox="1"/>
          <p:nvPr/>
        </p:nvSpPr>
        <p:spPr>
          <a:xfrm>
            <a:off x="395536" y="-148753"/>
            <a:ext cx="8352928" cy="769441"/>
          </a:xfrm>
          <a:prstGeom prst="rect">
            <a:avLst/>
          </a:prstGeom>
          <a:noFill/>
        </p:spPr>
        <p:txBody>
          <a:bodyPr wrap="square" rtlCol="0">
            <a:spAutoFit/>
          </a:bodyPr>
          <a:lstStyle/>
          <a:p>
            <a:pPr fontAlgn="auto">
              <a:spcBef>
                <a:spcPts val="0"/>
              </a:spcBef>
              <a:spcAft>
                <a:spcPts val="0"/>
              </a:spcAft>
            </a:pPr>
            <a:r>
              <a:rPr lang="en-US" sz="4400" dirty="0" smtClean="0">
                <a:solidFill>
                  <a:prstClr val="black"/>
                </a:solidFill>
                <a:latin typeface="Arial Rounded MT Bold" pitchFamily="34" charset="0"/>
                <a:ea typeface="ＭＳ Ｐゴシック" pitchFamily="34" charset="-128"/>
                <a:cs typeface="Arial" pitchFamily="34" charset="0"/>
              </a:rPr>
              <a:t>ManagementStudyGuide.com</a:t>
            </a:r>
            <a:endParaRPr lang="en-IN" sz="4400" dirty="0">
              <a:solidFill>
                <a:prstClr val="black"/>
              </a:solidFill>
              <a:latin typeface="Arial Rounded MT Bold" pitchFamily="34" charset="0"/>
              <a:ea typeface="ＭＳ Ｐゴシック" pitchFamily="34" charset="-128"/>
              <a:cs typeface="Arial" pitchFamily="34" charset="0"/>
            </a:endParaRPr>
          </a:p>
        </p:txBody>
      </p:sp>
      <p:pic>
        <p:nvPicPr>
          <p:cNvPr id="8" name="Picture 7">
            <a:hlinkClick r:id="" action="ppaction://hlinkshowjump?jump=previousslide"/>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5187" y="6466336"/>
            <a:ext cx="1244445" cy="419048"/>
          </a:xfrm>
          <a:prstGeom prst="rect">
            <a:avLst/>
          </a:prstGeom>
        </p:spPr>
      </p:pic>
    </p:spTree>
    <p:custDataLst>
      <p:tags r:id="rId1"/>
    </p:custDataLst>
    <p:extLst>
      <p:ext uri="{BB962C8B-B14F-4D97-AF65-F5344CB8AC3E}">
        <p14:creationId xmlns:p14="http://schemas.microsoft.com/office/powerpoint/2010/main" val="19240875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75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750"/>
                                        <p:tgtEl>
                                          <p:spTgt spid="13"/>
                                        </p:tgtEl>
                                      </p:cBhvr>
                                    </p:animEffect>
                                  </p:childTnLst>
                                </p:cTn>
                              </p:par>
                              <p:par>
                                <p:cTn id="11" presetID="10"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7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90004" y="0"/>
            <a:ext cx="1307684" cy="1325120"/>
          </a:xfrm>
          <a:prstGeom prst="rect">
            <a:avLst/>
          </a:prstGeom>
        </p:spPr>
      </p:pic>
      <p:pic>
        <p:nvPicPr>
          <p:cNvPr id="3" name="Picture 2">
            <a:hlinkClick r:id="" action="ppaction://hlinkshowjump?jump=nextslide"/>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84368" y="6466336"/>
            <a:ext cx="1244445" cy="419048"/>
          </a:xfrm>
          <a:prstGeom prst="rect">
            <a:avLst/>
          </a:prstGeom>
        </p:spPr>
      </p:pic>
      <p:pic>
        <p:nvPicPr>
          <p:cNvPr id="4" name="Picture 3">
            <a:hlinkClick r:id="" action="ppaction://hlinkshowjump?jump=previousslide"/>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187" y="6466336"/>
            <a:ext cx="1244445" cy="419048"/>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ktangel 36"/>
          <p:cNvSpPr>
            <a:spLocks noChangeArrowheads="1"/>
          </p:cNvSpPr>
          <p:nvPr/>
        </p:nvSpPr>
        <p:spPr bwMode="auto">
          <a:xfrm>
            <a:off x="7713663" y="2557463"/>
            <a:ext cx="1187450" cy="1377950"/>
          </a:xfrm>
          <a:prstGeom prst="rect">
            <a:avLst/>
          </a:prstGeom>
          <a:gradFill rotWithShape="1">
            <a:gsLst>
              <a:gs pos="0">
                <a:srgbClr val="E6E6E6"/>
              </a:gs>
              <a:gs pos="100000">
                <a:srgbClr val="F3F3F3"/>
              </a:gs>
            </a:gsLst>
            <a:lin ang="16200000"/>
          </a:gradFill>
          <a:ln w="9525">
            <a:solidFill>
              <a:srgbClr val="D9D9D9"/>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lang="en-US" sz="1600" dirty="0">
                <a:solidFill>
                  <a:schemeClr val="accent4"/>
                </a:solidFill>
                <a:latin typeface="Calibri" pitchFamily="34" charset="0"/>
                <a:ea typeface="ＭＳ Ｐゴシック" pitchFamily="-112" charset="-128"/>
                <a:cs typeface="Calibri" pitchFamily="34" charset="0"/>
              </a:rPr>
              <a:t>Case studies on Trait Approach</a:t>
            </a:r>
          </a:p>
        </p:txBody>
      </p:sp>
      <p:sp>
        <p:nvSpPr>
          <p:cNvPr id="43" name="Rektangel 36"/>
          <p:cNvSpPr>
            <a:spLocks noChangeArrowheads="1"/>
          </p:cNvSpPr>
          <p:nvPr/>
        </p:nvSpPr>
        <p:spPr bwMode="auto">
          <a:xfrm>
            <a:off x="4683125" y="2776538"/>
            <a:ext cx="1187450" cy="1377950"/>
          </a:xfrm>
          <a:prstGeom prst="rect">
            <a:avLst/>
          </a:prstGeom>
          <a:gradFill rotWithShape="1">
            <a:gsLst>
              <a:gs pos="0">
                <a:srgbClr val="E6E6E6"/>
              </a:gs>
              <a:gs pos="100000">
                <a:srgbClr val="F3F3F3"/>
              </a:gs>
            </a:gsLst>
            <a:lin ang="16200000"/>
          </a:gradFill>
          <a:ln w="9525">
            <a:solidFill>
              <a:srgbClr val="D9D9D9"/>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lang="en-US" sz="1600" dirty="0">
                <a:solidFill>
                  <a:schemeClr val="accent4"/>
                </a:solidFill>
                <a:latin typeface="Calibri" pitchFamily="34" charset="0"/>
                <a:ea typeface="ＭＳ Ｐゴシック" pitchFamily="-112" charset="-128"/>
                <a:cs typeface="Calibri" pitchFamily="34" charset="0"/>
              </a:rPr>
              <a:t>Leadership and behavioral theory</a:t>
            </a:r>
          </a:p>
        </p:txBody>
      </p:sp>
      <p:sp>
        <p:nvSpPr>
          <p:cNvPr id="44" name="Rektangel 36"/>
          <p:cNvSpPr>
            <a:spLocks noChangeArrowheads="1"/>
          </p:cNvSpPr>
          <p:nvPr/>
        </p:nvSpPr>
        <p:spPr bwMode="auto">
          <a:xfrm>
            <a:off x="6224588" y="2665413"/>
            <a:ext cx="1187450" cy="1377950"/>
          </a:xfrm>
          <a:prstGeom prst="rect">
            <a:avLst/>
          </a:prstGeom>
          <a:gradFill rotWithShape="1">
            <a:gsLst>
              <a:gs pos="0">
                <a:srgbClr val="E6E6E6"/>
              </a:gs>
              <a:gs pos="100000">
                <a:srgbClr val="F3F3F3"/>
              </a:gs>
            </a:gsLst>
            <a:lin ang="16200000"/>
          </a:gradFill>
          <a:ln w="9525">
            <a:solidFill>
              <a:srgbClr val="D9D9D9"/>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lang="en-US" sz="1600" dirty="0">
                <a:solidFill>
                  <a:schemeClr val="accent4"/>
                </a:solidFill>
                <a:latin typeface="Calibri" pitchFamily="34" charset="0"/>
                <a:ea typeface="ＭＳ Ｐゴシック" pitchFamily="-112" charset="-128"/>
                <a:cs typeface="Calibri" pitchFamily="34" charset="0"/>
              </a:rPr>
              <a:t>Trait Approach</a:t>
            </a:r>
          </a:p>
        </p:txBody>
      </p:sp>
      <p:sp>
        <p:nvSpPr>
          <p:cNvPr id="42" name="Rektangel 36"/>
          <p:cNvSpPr>
            <a:spLocks noChangeArrowheads="1"/>
          </p:cNvSpPr>
          <p:nvPr/>
        </p:nvSpPr>
        <p:spPr bwMode="auto">
          <a:xfrm>
            <a:off x="3238500" y="2947988"/>
            <a:ext cx="1189038" cy="1377950"/>
          </a:xfrm>
          <a:prstGeom prst="rect">
            <a:avLst/>
          </a:prstGeom>
          <a:gradFill rotWithShape="1">
            <a:gsLst>
              <a:gs pos="0">
                <a:srgbClr val="E6E6E6"/>
              </a:gs>
              <a:gs pos="100000">
                <a:srgbClr val="F3F3F3"/>
              </a:gs>
            </a:gsLst>
            <a:lin ang="16200000"/>
          </a:gradFill>
          <a:ln w="9525">
            <a:solidFill>
              <a:srgbClr val="D9D9D9"/>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lang="en-US" sz="1600" dirty="0">
                <a:solidFill>
                  <a:schemeClr val="accent4"/>
                </a:solidFill>
                <a:latin typeface="Calibri" pitchFamily="34" charset="0"/>
                <a:ea typeface="ＭＳ Ｐゴシック" pitchFamily="-112" charset="-128"/>
                <a:cs typeface="Calibri" pitchFamily="34" charset="0"/>
              </a:rPr>
              <a:t>Personality Synopsis</a:t>
            </a:r>
          </a:p>
        </p:txBody>
      </p:sp>
      <p:sp>
        <p:nvSpPr>
          <p:cNvPr id="41" name="Rektangel 36"/>
          <p:cNvSpPr>
            <a:spLocks noChangeArrowheads="1"/>
          </p:cNvSpPr>
          <p:nvPr/>
        </p:nvSpPr>
        <p:spPr bwMode="auto">
          <a:xfrm>
            <a:off x="1774825" y="2965450"/>
            <a:ext cx="1187450" cy="1377950"/>
          </a:xfrm>
          <a:prstGeom prst="rect">
            <a:avLst/>
          </a:prstGeom>
          <a:gradFill rotWithShape="1">
            <a:gsLst>
              <a:gs pos="0">
                <a:srgbClr val="E6E6E6"/>
              </a:gs>
              <a:gs pos="100000">
                <a:srgbClr val="F3F3F3"/>
              </a:gs>
            </a:gsLst>
            <a:lin ang="16200000"/>
          </a:gradFill>
          <a:ln w="9525">
            <a:solidFill>
              <a:srgbClr val="D9D9D9"/>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lang="en-US" sz="1600" dirty="0">
                <a:solidFill>
                  <a:schemeClr val="accent4"/>
                </a:solidFill>
                <a:latin typeface="Calibri" pitchFamily="34" charset="0"/>
                <a:ea typeface="ＭＳ Ｐゴシック" pitchFamily="-112" charset="-128"/>
                <a:cs typeface="Calibri" pitchFamily="34" charset="0"/>
              </a:rPr>
              <a:t> Exploring Trait Theory</a:t>
            </a:r>
          </a:p>
        </p:txBody>
      </p:sp>
      <p:sp>
        <p:nvSpPr>
          <p:cNvPr id="13319" name="Title 1"/>
          <p:cNvSpPr>
            <a:spLocks noGrp="1"/>
          </p:cNvSpPr>
          <p:nvPr>
            <p:ph type="title"/>
          </p:nvPr>
        </p:nvSpPr>
        <p:spPr/>
        <p:txBody>
          <a:bodyPr/>
          <a:lstStyle/>
          <a:p>
            <a:pPr eaLnBrk="1" hangingPunct="1"/>
            <a:r>
              <a:rPr lang="en-US" sz="3600" dirty="0" smtClean="0">
                <a:latin typeface="Calibri" pitchFamily="34" charset="0"/>
                <a:cs typeface="Calibri" pitchFamily="34" charset="0"/>
              </a:rPr>
              <a:t>Course Objectives</a:t>
            </a:r>
          </a:p>
        </p:txBody>
      </p:sp>
      <p:sp>
        <p:nvSpPr>
          <p:cNvPr id="4" name="Freeform 3"/>
          <p:cNvSpPr/>
          <p:nvPr/>
        </p:nvSpPr>
        <p:spPr>
          <a:xfrm>
            <a:off x="76200" y="2282126"/>
            <a:ext cx="8991600" cy="539156"/>
          </a:xfrm>
          <a:custGeom>
            <a:avLst/>
            <a:gdLst>
              <a:gd name="connsiteX0" fmla="*/ 0 w 9214339"/>
              <a:gd name="connsiteY0" fmla="*/ 0 h 752621"/>
              <a:gd name="connsiteX1" fmla="*/ 633046 w 9214339"/>
              <a:gd name="connsiteY1" fmla="*/ 379827 h 752621"/>
              <a:gd name="connsiteX2" fmla="*/ 1800665 w 9214339"/>
              <a:gd name="connsiteY2" fmla="*/ 647114 h 752621"/>
              <a:gd name="connsiteX3" fmla="*/ 3896751 w 9214339"/>
              <a:gd name="connsiteY3" fmla="*/ 745587 h 752621"/>
              <a:gd name="connsiteX4" fmla="*/ 5627077 w 9214339"/>
              <a:gd name="connsiteY4" fmla="*/ 689317 h 752621"/>
              <a:gd name="connsiteX5" fmla="*/ 7216726 w 9214339"/>
              <a:gd name="connsiteY5" fmla="*/ 590843 h 752621"/>
              <a:gd name="connsiteX6" fmla="*/ 8314006 w 9214339"/>
              <a:gd name="connsiteY6" fmla="*/ 393895 h 752621"/>
              <a:gd name="connsiteX7" fmla="*/ 9073662 w 9214339"/>
              <a:gd name="connsiteY7" fmla="*/ 168812 h 752621"/>
              <a:gd name="connsiteX8" fmla="*/ 9158068 w 9214339"/>
              <a:gd name="connsiteY8" fmla="*/ 84406 h 752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14339" h="752621">
                <a:moveTo>
                  <a:pt x="0" y="0"/>
                </a:moveTo>
                <a:cubicBezTo>
                  <a:pt x="166467" y="135987"/>
                  <a:pt x="332935" y="271975"/>
                  <a:pt x="633046" y="379827"/>
                </a:cubicBezTo>
                <a:cubicBezTo>
                  <a:pt x="933157" y="487679"/>
                  <a:pt x="1256714" y="586154"/>
                  <a:pt x="1800665" y="647114"/>
                </a:cubicBezTo>
                <a:cubicBezTo>
                  <a:pt x="2344616" y="708074"/>
                  <a:pt x="3259016" y="738553"/>
                  <a:pt x="3896751" y="745587"/>
                </a:cubicBezTo>
                <a:cubicBezTo>
                  <a:pt x="4534486" y="752621"/>
                  <a:pt x="5073748" y="715108"/>
                  <a:pt x="5627077" y="689317"/>
                </a:cubicBezTo>
                <a:cubicBezTo>
                  <a:pt x="6180406" y="663526"/>
                  <a:pt x="6768904" y="640080"/>
                  <a:pt x="7216726" y="590843"/>
                </a:cubicBezTo>
                <a:cubicBezTo>
                  <a:pt x="7664548" y="541606"/>
                  <a:pt x="8004517" y="464233"/>
                  <a:pt x="8314006" y="393895"/>
                </a:cubicBezTo>
                <a:cubicBezTo>
                  <a:pt x="8623495" y="323557"/>
                  <a:pt x="8932985" y="220393"/>
                  <a:pt x="9073662" y="168812"/>
                </a:cubicBezTo>
                <a:cubicBezTo>
                  <a:pt x="9214339" y="117231"/>
                  <a:pt x="9186203" y="100818"/>
                  <a:pt x="9158068" y="84406"/>
                </a:cubicBezTo>
              </a:path>
            </a:pathLst>
          </a:custGeom>
          <a:ln w="76200" cap="rnd">
            <a:solidFill>
              <a:srgbClr val="876739"/>
            </a:solidFill>
            <a:miter lim="800000"/>
          </a:ln>
          <a:scene3d>
            <a:camera prst="orthographicFront"/>
            <a:lightRig rig="threePt" dir="t"/>
          </a:scene3d>
          <a:sp3d extrusionH="76200" contourW="12700" prstMaterial="plastic">
            <a:bevelT/>
            <a:bevelB/>
            <a:extrusionClr>
              <a:srgbClr val="75B000"/>
            </a:extrusionClr>
            <a:contourClr>
              <a:srgbClr val="75B000"/>
            </a:contourClr>
          </a:sp3d>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IN" sz="1600" dirty="0">
              <a:latin typeface="Calibri" pitchFamily="34" charset="0"/>
              <a:cs typeface="Calibri" pitchFamily="34" charset="0"/>
            </a:endParaRPr>
          </a:p>
        </p:txBody>
      </p:sp>
      <p:sp>
        <p:nvSpPr>
          <p:cNvPr id="6" name="Rektangel 36"/>
          <p:cNvSpPr>
            <a:spLocks noChangeArrowheads="1"/>
          </p:cNvSpPr>
          <p:nvPr/>
        </p:nvSpPr>
        <p:spPr bwMode="auto">
          <a:xfrm>
            <a:off x="417513" y="2665413"/>
            <a:ext cx="1187450" cy="1377950"/>
          </a:xfrm>
          <a:prstGeom prst="rect">
            <a:avLst/>
          </a:prstGeom>
          <a:gradFill rotWithShape="1">
            <a:gsLst>
              <a:gs pos="0">
                <a:srgbClr val="E6E6E6"/>
              </a:gs>
              <a:gs pos="100000">
                <a:srgbClr val="F3F3F3"/>
              </a:gs>
            </a:gsLst>
            <a:lin ang="16200000"/>
          </a:gradFill>
          <a:ln w="9525">
            <a:solidFill>
              <a:srgbClr val="D9D9D9"/>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lang="en-US" sz="1600" dirty="0">
                <a:solidFill>
                  <a:schemeClr val="accent4"/>
                </a:solidFill>
                <a:latin typeface="Calibri" pitchFamily="34" charset="0"/>
                <a:ea typeface="ＭＳ Ｐゴシック" pitchFamily="-112" charset="-128"/>
                <a:cs typeface="Calibri" pitchFamily="34" charset="0"/>
              </a:rPr>
              <a:t> What is Trait Theory</a:t>
            </a:r>
          </a:p>
        </p:txBody>
      </p:sp>
      <p:grpSp>
        <p:nvGrpSpPr>
          <p:cNvPr id="8" name="Group 24"/>
          <p:cNvGrpSpPr/>
          <p:nvPr/>
        </p:nvGrpSpPr>
        <p:grpSpPr>
          <a:xfrm>
            <a:off x="651755" y="2011193"/>
            <a:ext cx="360040" cy="720080"/>
            <a:chOff x="2195736" y="5085184"/>
            <a:chExt cx="360040" cy="864096"/>
          </a:xfrm>
          <a:scene3d>
            <a:camera prst="orthographicFront">
              <a:rot lat="0" lon="0" rev="0"/>
            </a:camera>
            <a:lightRig rig="balanced" dir="t">
              <a:rot lat="0" lon="0" rev="8700000"/>
            </a:lightRig>
          </a:scene3d>
        </p:grpSpPr>
        <p:sp>
          <p:nvSpPr>
            <p:cNvPr id="9" name="Rectangle 8"/>
            <p:cNvSpPr/>
            <p:nvPr/>
          </p:nvSpPr>
          <p:spPr>
            <a:xfrm>
              <a:off x="2195736" y="5085184"/>
              <a:ext cx="360040" cy="576064"/>
            </a:xfrm>
            <a:prstGeom prst="rect">
              <a:avLst/>
            </a:prstGeom>
            <a:blipFill>
              <a:blip r:embed="rId4" cstate="print"/>
              <a:tile tx="0" ty="0" sx="100000" sy="100000" flip="none" algn="tl"/>
            </a:bli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sz="1600" dirty="0">
                <a:latin typeface="Calibri" pitchFamily="34" charset="0"/>
                <a:cs typeface="Calibri" pitchFamily="34" charset="0"/>
              </a:endParaRPr>
            </a:p>
          </p:txBody>
        </p:sp>
        <p:sp>
          <p:nvSpPr>
            <p:cNvPr id="10" name="Rectangle 9"/>
            <p:cNvSpPr/>
            <p:nvPr/>
          </p:nvSpPr>
          <p:spPr>
            <a:xfrm>
              <a:off x="2195736" y="5589240"/>
              <a:ext cx="360040" cy="144016"/>
            </a:xfrm>
            <a:prstGeom prst="rect">
              <a:avLst/>
            </a:prstGeom>
            <a:solidFill>
              <a:schemeClr val="bg1">
                <a:lumMod val="65000"/>
              </a:schemeClr>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sz="1600" dirty="0">
                <a:latin typeface="Calibri" pitchFamily="34" charset="0"/>
                <a:cs typeface="Calibri" pitchFamily="34" charset="0"/>
              </a:endParaRPr>
            </a:p>
          </p:txBody>
        </p:sp>
        <p:sp>
          <p:nvSpPr>
            <p:cNvPr id="11" name="Rectangle 10"/>
            <p:cNvSpPr/>
            <p:nvPr/>
          </p:nvSpPr>
          <p:spPr>
            <a:xfrm>
              <a:off x="2195736" y="5733256"/>
              <a:ext cx="360040" cy="216024"/>
            </a:xfrm>
            <a:prstGeom prst="rect">
              <a:avLst/>
            </a:prstGeom>
            <a:blipFill>
              <a:blip r:embed="rId4" cstate="print"/>
              <a:tile tx="0" ty="0" sx="100000" sy="100000" flip="none" algn="tl"/>
            </a:bli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sz="1600" dirty="0">
                <a:latin typeface="Calibri" pitchFamily="34" charset="0"/>
                <a:cs typeface="Calibri" pitchFamily="34" charset="0"/>
              </a:endParaRPr>
            </a:p>
          </p:txBody>
        </p:sp>
      </p:grpSp>
      <p:grpSp>
        <p:nvGrpSpPr>
          <p:cNvPr id="15" name="Group 25"/>
          <p:cNvGrpSpPr/>
          <p:nvPr/>
        </p:nvGrpSpPr>
        <p:grpSpPr>
          <a:xfrm>
            <a:off x="2189143" y="2317226"/>
            <a:ext cx="360040" cy="720080"/>
            <a:chOff x="2195736" y="5085184"/>
            <a:chExt cx="360040" cy="864096"/>
          </a:xfrm>
          <a:scene3d>
            <a:camera prst="orthographicFront">
              <a:rot lat="0" lon="0" rev="0"/>
            </a:camera>
            <a:lightRig rig="balanced" dir="t">
              <a:rot lat="0" lon="0" rev="8700000"/>
            </a:lightRig>
          </a:scene3d>
        </p:grpSpPr>
        <p:sp>
          <p:nvSpPr>
            <p:cNvPr id="16" name="Rectangle 15"/>
            <p:cNvSpPr/>
            <p:nvPr/>
          </p:nvSpPr>
          <p:spPr>
            <a:xfrm>
              <a:off x="2195736" y="5085184"/>
              <a:ext cx="360040" cy="576064"/>
            </a:xfrm>
            <a:prstGeom prst="rect">
              <a:avLst/>
            </a:prstGeom>
            <a:blipFill>
              <a:blip r:embed="rId4" cstate="print"/>
              <a:tile tx="0" ty="0" sx="100000" sy="100000" flip="none" algn="tl"/>
            </a:bli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sz="1600" dirty="0">
                <a:latin typeface="Calibri" pitchFamily="34" charset="0"/>
                <a:cs typeface="Calibri" pitchFamily="34" charset="0"/>
              </a:endParaRPr>
            </a:p>
          </p:txBody>
        </p:sp>
        <p:sp>
          <p:nvSpPr>
            <p:cNvPr id="17" name="Rectangle 16"/>
            <p:cNvSpPr/>
            <p:nvPr/>
          </p:nvSpPr>
          <p:spPr>
            <a:xfrm>
              <a:off x="2195736" y="5589240"/>
              <a:ext cx="360040" cy="144016"/>
            </a:xfrm>
            <a:prstGeom prst="rect">
              <a:avLst/>
            </a:prstGeom>
            <a:solidFill>
              <a:schemeClr val="bg1">
                <a:lumMod val="65000"/>
              </a:schemeClr>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sz="1600" dirty="0">
                <a:latin typeface="Calibri" pitchFamily="34" charset="0"/>
                <a:cs typeface="Calibri" pitchFamily="34" charset="0"/>
              </a:endParaRPr>
            </a:p>
          </p:txBody>
        </p:sp>
        <p:sp>
          <p:nvSpPr>
            <p:cNvPr id="18" name="Rectangle 17"/>
            <p:cNvSpPr/>
            <p:nvPr/>
          </p:nvSpPr>
          <p:spPr>
            <a:xfrm>
              <a:off x="2195736" y="5733256"/>
              <a:ext cx="360040" cy="216024"/>
            </a:xfrm>
            <a:prstGeom prst="rect">
              <a:avLst/>
            </a:prstGeom>
            <a:blipFill>
              <a:blip r:embed="rId4" cstate="print"/>
              <a:tile tx="0" ty="0" sx="100000" sy="100000" flip="none" algn="tl"/>
            </a:bli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sz="1600" dirty="0">
                <a:latin typeface="Calibri" pitchFamily="34" charset="0"/>
                <a:cs typeface="Calibri" pitchFamily="34" charset="0"/>
              </a:endParaRPr>
            </a:p>
          </p:txBody>
        </p:sp>
      </p:grpSp>
      <p:grpSp>
        <p:nvGrpSpPr>
          <p:cNvPr id="22" name="Group 29"/>
          <p:cNvGrpSpPr/>
          <p:nvPr/>
        </p:nvGrpSpPr>
        <p:grpSpPr>
          <a:xfrm>
            <a:off x="3652928" y="2245218"/>
            <a:ext cx="360040" cy="720080"/>
            <a:chOff x="2195736" y="5085184"/>
            <a:chExt cx="360040" cy="864096"/>
          </a:xfrm>
          <a:scene3d>
            <a:camera prst="orthographicFront">
              <a:rot lat="0" lon="0" rev="0"/>
            </a:camera>
            <a:lightRig rig="balanced" dir="t">
              <a:rot lat="0" lon="0" rev="8700000"/>
            </a:lightRig>
          </a:scene3d>
        </p:grpSpPr>
        <p:sp>
          <p:nvSpPr>
            <p:cNvPr id="23" name="Rectangle 22"/>
            <p:cNvSpPr/>
            <p:nvPr/>
          </p:nvSpPr>
          <p:spPr>
            <a:xfrm>
              <a:off x="2195736" y="5085184"/>
              <a:ext cx="360040" cy="576064"/>
            </a:xfrm>
            <a:prstGeom prst="rect">
              <a:avLst/>
            </a:prstGeom>
            <a:blipFill>
              <a:blip r:embed="rId4" cstate="print"/>
              <a:tile tx="0" ty="0" sx="100000" sy="100000" flip="none" algn="tl"/>
            </a:bli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sz="1600" dirty="0">
                <a:latin typeface="Calibri" pitchFamily="34" charset="0"/>
                <a:cs typeface="Calibri" pitchFamily="34" charset="0"/>
              </a:endParaRPr>
            </a:p>
          </p:txBody>
        </p:sp>
        <p:sp>
          <p:nvSpPr>
            <p:cNvPr id="24" name="Rectangle 23"/>
            <p:cNvSpPr/>
            <p:nvPr/>
          </p:nvSpPr>
          <p:spPr>
            <a:xfrm>
              <a:off x="2195736" y="5589240"/>
              <a:ext cx="360040" cy="144016"/>
            </a:xfrm>
            <a:prstGeom prst="rect">
              <a:avLst/>
            </a:prstGeom>
            <a:solidFill>
              <a:schemeClr val="bg1">
                <a:lumMod val="65000"/>
              </a:schemeClr>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sz="1600" dirty="0">
                <a:latin typeface="Calibri" pitchFamily="34" charset="0"/>
                <a:cs typeface="Calibri" pitchFamily="34" charset="0"/>
              </a:endParaRPr>
            </a:p>
          </p:txBody>
        </p:sp>
        <p:sp>
          <p:nvSpPr>
            <p:cNvPr id="25" name="Rectangle 24"/>
            <p:cNvSpPr/>
            <p:nvPr/>
          </p:nvSpPr>
          <p:spPr>
            <a:xfrm>
              <a:off x="2195736" y="5733256"/>
              <a:ext cx="360040" cy="216024"/>
            </a:xfrm>
            <a:prstGeom prst="rect">
              <a:avLst/>
            </a:prstGeom>
            <a:blipFill>
              <a:blip r:embed="rId4" cstate="print"/>
              <a:tile tx="0" ty="0" sx="100000" sy="100000" flip="none" algn="tl"/>
            </a:bli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sz="1600" dirty="0">
                <a:latin typeface="Calibri" pitchFamily="34" charset="0"/>
                <a:cs typeface="Calibri" pitchFamily="34" charset="0"/>
              </a:endParaRPr>
            </a:p>
          </p:txBody>
        </p:sp>
      </p:grpSp>
      <p:grpSp>
        <p:nvGrpSpPr>
          <p:cNvPr id="29" name="Group 33"/>
          <p:cNvGrpSpPr/>
          <p:nvPr/>
        </p:nvGrpSpPr>
        <p:grpSpPr>
          <a:xfrm>
            <a:off x="5028155" y="2173210"/>
            <a:ext cx="360040" cy="720080"/>
            <a:chOff x="2195736" y="5085184"/>
            <a:chExt cx="360040" cy="864096"/>
          </a:xfrm>
          <a:scene3d>
            <a:camera prst="orthographicFront">
              <a:rot lat="0" lon="0" rev="0"/>
            </a:camera>
            <a:lightRig rig="balanced" dir="t">
              <a:rot lat="0" lon="0" rev="8700000"/>
            </a:lightRig>
          </a:scene3d>
        </p:grpSpPr>
        <p:sp>
          <p:nvSpPr>
            <p:cNvPr id="30" name="Rectangle 29"/>
            <p:cNvSpPr/>
            <p:nvPr/>
          </p:nvSpPr>
          <p:spPr>
            <a:xfrm>
              <a:off x="2195736" y="5085184"/>
              <a:ext cx="360040" cy="576064"/>
            </a:xfrm>
            <a:prstGeom prst="rect">
              <a:avLst/>
            </a:prstGeom>
            <a:blipFill>
              <a:blip r:embed="rId4" cstate="print"/>
              <a:tile tx="0" ty="0" sx="100000" sy="100000" flip="none" algn="tl"/>
            </a:bli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sz="1600" dirty="0">
                <a:latin typeface="Calibri" pitchFamily="34" charset="0"/>
                <a:cs typeface="Calibri" pitchFamily="34" charset="0"/>
              </a:endParaRPr>
            </a:p>
          </p:txBody>
        </p:sp>
        <p:sp>
          <p:nvSpPr>
            <p:cNvPr id="31" name="Rectangle 30"/>
            <p:cNvSpPr/>
            <p:nvPr/>
          </p:nvSpPr>
          <p:spPr>
            <a:xfrm>
              <a:off x="2195736" y="5589240"/>
              <a:ext cx="360040" cy="144016"/>
            </a:xfrm>
            <a:prstGeom prst="rect">
              <a:avLst/>
            </a:prstGeom>
            <a:solidFill>
              <a:schemeClr val="bg1">
                <a:lumMod val="65000"/>
              </a:schemeClr>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sz="1600" dirty="0">
                <a:latin typeface="Calibri" pitchFamily="34" charset="0"/>
                <a:cs typeface="Calibri" pitchFamily="34" charset="0"/>
              </a:endParaRPr>
            </a:p>
          </p:txBody>
        </p:sp>
        <p:sp>
          <p:nvSpPr>
            <p:cNvPr id="32" name="Rectangle 31"/>
            <p:cNvSpPr/>
            <p:nvPr/>
          </p:nvSpPr>
          <p:spPr>
            <a:xfrm>
              <a:off x="2195736" y="5733256"/>
              <a:ext cx="360040" cy="216024"/>
            </a:xfrm>
            <a:prstGeom prst="rect">
              <a:avLst/>
            </a:prstGeom>
            <a:blipFill>
              <a:blip r:embed="rId4" cstate="print"/>
              <a:tile tx="0" ty="0" sx="100000" sy="100000" flip="none" algn="tl"/>
            </a:bli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sz="1600" dirty="0">
                <a:latin typeface="Calibri" pitchFamily="34" charset="0"/>
                <a:cs typeface="Calibri" pitchFamily="34" charset="0"/>
              </a:endParaRPr>
            </a:p>
          </p:txBody>
        </p:sp>
      </p:grpSp>
      <p:grpSp>
        <p:nvGrpSpPr>
          <p:cNvPr id="33" name="Group 33"/>
          <p:cNvGrpSpPr/>
          <p:nvPr/>
        </p:nvGrpSpPr>
        <p:grpSpPr>
          <a:xfrm>
            <a:off x="6549366" y="2173210"/>
            <a:ext cx="360040" cy="720080"/>
            <a:chOff x="2195736" y="5085184"/>
            <a:chExt cx="360040" cy="864096"/>
          </a:xfrm>
          <a:scene3d>
            <a:camera prst="orthographicFront">
              <a:rot lat="0" lon="0" rev="0"/>
            </a:camera>
            <a:lightRig rig="balanced" dir="t">
              <a:rot lat="0" lon="0" rev="8700000"/>
            </a:lightRig>
          </a:scene3d>
        </p:grpSpPr>
        <p:sp>
          <p:nvSpPr>
            <p:cNvPr id="34" name="Rectangle 33"/>
            <p:cNvSpPr/>
            <p:nvPr/>
          </p:nvSpPr>
          <p:spPr>
            <a:xfrm>
              <a:off x="2195736" y="5085184"/>
              <a:ext cx="360040" cy="576064"/>
            </a:xfrm>
            <a:prstGeom prst="rect">
              <a:avLst/>
            </a:prstGeom>
            <a:blipFill>
              <a:blip r:embed="rId4" cstate="print"/>
              <a:tile tx="0" ty="0" sx="100000" sy="100000" flip="none" algn="tl"/>
            </a:bli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sz="1600" dirty="0">
                <a:latin typeface="Calibri" pitchFamily="34" charset="0"/>
                <a:cs typeface="Calibri" pitchFamily="34" charset="0"/>
              </a:endParaRPr>
            </a:p>
          </p:txBody>
        </p:sp>
        <p:sp>
          <p:nvSpPr>
            <p:cNvPr id="35" name="Rectangle 34"/>
            <p:cNvSpPr/>
            <p:nvPr/>
          </p:nvSpPr>
          <p:spPr>
            <a:xfrm>
              <a:off x="2195736" y="5589240"/>
              <a:ext cx="360040" cy="144016"/>
            </a:xfrm>
            <a:prstGeom prst="rect">
              <a:avLst/>
            </a:prstGeom>
            <a:solidFill>
              <a:schemeClr val="bg1">
                <a:lumMod val="65000"/>
              </a:schemeClr>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sz="1600" dirty="0">
                <a:latin typeface="Calibri" pitchFamily="34" charset="0"/>
                <a:cs typeface="Calibri" pitchFamily="34" charset="0"/>
              </a:endParaRPr>
            </a:p>
          </p:txBody>
        </p:sp>
        <p:sp>
          <p:nvSpPr>
            <p:cNvPr id="36" name="Rectangle 35"/>
            <p:cNvSpPr/>
            <p:nvPr/>
          </p:nvSpPr>
          <p:spPr>
            <a:xfrm>
              <a:off x="2195736" y="5733256"/>
              <a:ext cx="360040" cy="216024"/>
            </a:xfrm>
            <a:prstGeom prst="rect">
              <a:avLst/>
            </a:prstGeom>
            <a:blipFill>
              <a:blip r:embed="rId4" cstate="print"/>
              <a:tile tx="0" ty="0" sx="100000" sy="100000" flip="none" algn="tl"/>
            </a:bli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sz="1600" dirty="0">
                <a:latin typeface="Calibri" pitchFamily="34" charset="0"/>
                <a:cs typeface="Calibri" pitchFamily="34" charset="0"/>
              </a:endParaRPr>
            </a:p>
          </p:txBody>
        </p:sp>
      </p:grpSp>
      <p:grpSp>
        <p:nvGrpSpPr>
          <p:cNvPr id="37" name="Group 33"/>
          <p:cNvGrpSpPr/>
          <p:nvPr/>
        </p:nvGrpSpPr>
        <p:grpSpPr>
          <a:xfrm>
            <a:off x="8127188" y="1922086"/>
            <a:ext cx="360040" cy="720080"/>
            <a:chOff x="2195736" y="5085184"/>
            <a:chExt cx="360040" cy="864096"/>
          </a:xfrm>
          <a:scene3d>
            <a:camera prst="orthographicFront">
              <a:rot lat="0" lon="0" rev="0"/>
            </a:camera>
            <a:lightRig rig="balanced" dir="t">
              <a:rot lat="0" lon="0" rev="8700000"/>
            </a:lightRig>
          </a:scene3d>
        </p:grpSpPr>
        <p:sp>
          <p:nvSpPr>
            <p:cNvPr id="38" name="Rectangle 37"/>
            <p:cNvSpPr/>
            <p:nvPr/>
          </p:nvSpPr>
          <p:spPr>
            <a:xfrm>
              <a:off x="2195736" y="5085184"/>
              <a:ext cx="360040" cy="576064"/>
            </a:xfrm>
            <a:prstGeom prst="rect">
              <a:avLst/>
            </a:prstGeom>
            <a:blipFill>
              <a:blip r:embed="rId4" cstate="print"/>
              <a:tile tx="0" ty="0" sx="100000" sy="100000" flip="none" algn="tl"/>
            </a:bli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sz="1600" dirty="0">
                <a:latin typeface="Calibri" pitchFamily="34" charset="0"/>
                <a:cs typeface="Calibri" pitchFamily="34" charset="0"/>
              </a:endParaRPr>
            </a:p>
          </p:txBody>
        </p:sp>
        <p:sp>
          <p:nvSpPr>
            <p:cNvPr id="39" name="Rectangle 38"/>
            <p:cNvSpPr/>
            <p:nvPr/>
          </p:nvSpPr>
          <p:spPr>
            <a:xfrm>
              <a:off x="2195736" y="5589240"/>
              <a:ext cx="360040" cy="144016"/>
            </a:xfrm>
            <a:prstGeom prst="rect">
              <a:avLst/>
            </a:prstGeom>
            <a:solidFill>
              <a:schemeClr val="bg1">
                <a:lumMod val="65000"/>
              </a:schemeClr>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sz="1600" dirty="0">
                <a:latin typeface="Calibri" pitchFamily="34" charset="0"/>
                <a:cs typeface="Calibri" pitchFamily="34" charset="0"/>
              </a:endParaRPr>
            </a:p>
          </p:txBody>
        </p:sp>
        <p:sp>
          <p:nvSpPr>
            <p:cNvPr id="40" name="Rectangle 39"/>
            <p:cNvSpPr/>
            <p:nvPr/>
          </p:nvSpPr>
          <p:spPr>
            <a:xfrm>
              <a:off x="2195736" y="5733256"/>
              <a:ext cx="360040" cy="216024"/>
            </a:xfrm>
            <a:prstGeom prst="rect">
              <a:avLst/>
            </a:prstGeom>
            <a:blipFill>
              <a:blip r:embed="rId4" cstate="print"/>
              <a:tile tx="0" ty="0" sx="100000" sy="100000" flip="none" algn="tl"/>
            </a:blip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sz="1600" dirty="0">
                <a:latin typeface="Calibri" pitchFamily="34" charset="0"/>
                <a:cs typeface="Calibri" pitchFamily="34" charset="0"/>
              </a:endParaRPr>
            </a:p>
          </p:txBody>
        </p:sp>
      </p:grpSp>
      <p:pic>
        <p:nvPicPr>
          <p:cNvPr id="46" name="Picture 4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90004" y="0"/>
            <a:ext cx="1307684" cy="1325120"/>
          </a:xfrm>
          <a:prstGeom prst="rect">
            <a:avLst/>
          </a:prstGeom>
        </p:spPr>
      </p:pic>
      <p:pic>
        <p:nvPicPr>
          <p:cNvPr id="47" name="Picture 46">
            <a:hlinkClick r:id="" action="ppaction://hlinkshowjump?jump=nextslide"/>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884368" y="6466336"/>
            <a:ext cx="1244445" cy="419048"/>
          </a:xfrm>
          <a:prstGeom prst="rect">
            <a:avLst/>
          </a:prstGeom>
        </p:spPr>
      </p:pic>
      <p:pic>
        <p:nvPicPr>
          <p:cNvPr id="48" name="Picture 47">
            <a:hlinkClick r:id="" action="ppaction://hlinkshowjump?jump=previousslide"/>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5187" y="6466336"/>
            <a:ext cx="1244445" cy="419048"/>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125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z="3600" dirty="0" smtClean="0">
                <a:latin typeface="Calibri" pitchFamily="34" charset="0"/>
                <a:cs typeface="Calibri" pitchFamily="34" charset="0"/>
              </a:rPr>
              <a:t>Definition of Trait theory</a:t>
            </a:r>
          </a:p>
        </p:txBody>
      </p:sp>
      <p:sp>
        <p:nvSpPr>
          <p:cNvPr id="3" name="TextBox 2"/>
          <p:cNvSpPr txBox="1">
            <a:spLocks noChangeArrowheads="1"/>
          </p:cNvSpPr>
          <p:nvPr/>
        </p:nvSpPr>
        <p:spPr bwMode="auto">
          <a:xfrm>
            <a:off x="3324452" y="2460813"/>
            <a:ext cx="2362200" cy="1538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b="1" dirty="0">
                <a:latin typeface="Calibri" pitchFamily="34" charset="0"/>
                <a:cs typeface="Calibri" pitchFamily="34" charset="0"/>
              </a:rPr>
              <a:t>Leaders possess </a:t>
            </a:r>
          </a:p>
          <a:p>
            <a:pPr algn="ctr" eaLnBrk="1" hangingPunct="1"/>
            <a:r>
              <a:rPr lang="en-US" sz="2000" b="1" dirty="0">
                <a:latin typeface="Calibri" pitchFamily="34" charset="0"/>
                <a:cs typeface="Calibri" pitchFamily="34" charset="0"/>
              </a:rPr>
              <a:t>certain key personality traits which identify them as natural leaders</a:t>
            </a:r>
          </a:p>
        </p:txBody>
      </p:sp>
      <p:sp>
        <p:nvSpPr>
          <p:cNvPr id="9" name="Donut 120"/>
          <p:cNvSpPr>
            <a:spLocks noChangeArrowheads="1"/>
          </p:cNvSpPr>
          <p:nvPr/>
        </p:nvSpPr>
        <p:spPr bwMode="auto">
          <a:xfrm>
            <a:off x="2703036" y="1433563"/>
            <a:ext cx="3600000" cy="3600000"/>
          </a:xfrm>
          <a:custGeom>
            <a:avLst/>
            <a:gdLst>
              <a:gd name="T0" fmla="*/ 1314450 w 2628900"/>
              <a:gd name="T1" fmla="*/ 0 h 2628900"/>
              <a:gd name="T2" fmla="*/ 384993 w 2628900"/>
              <a:gd name="T3" fmla="*/ 384993 h 2628900"/>
              <a:gd name="T4" fmla="*/ 0 w 2628900"/>
              <a:gd name="T5" fmla="*/ 1314450 h 2628900"/>
              <a:gd name="T6" fmla="*/ 384993 w 2628900"/>
              <a:gd name="T7" fmla="*/ 2243907 h 2628900"/>
              <a:gd name="T8" fmla="*/ 1314450 w 2628900"/>
              <a:gd name="T9" fmla="*/ 2628900 h 2628900"/>
              <a:gd name="T10" fmla="*/ 2243907 w 2628900"/>
              <a:gd name="T11" fmla="*/ 2243907 h 2628900"/>
              <a:gd name="T12" fmla="*/ 2628900 w 2628900"/>
              <a:gd name="T13" fmla="*/ 1314450 h 2628900"/>
              <a:gd name="T14" fmla="*/ 2243907 w 2628900"/>
              <a:gd name="T15" fmla="*/ 384993 h 2628900"/>
              <a:gd name="T16" fmla="*/ 0 60000 65536"/>
              <a:gd name="T17" fmla="*/ 0 60000 65536"/>
              <a:gd name="T18" fmla="*/ 0 60000 65536"/>
              <a:gd name="T19" fmla="*/ 0 60000 65536"/>
              <a:gd name="T20" fmla="*/ 0 60000 65536"/>
              <a:gd name="T21" fmla="*/ 0 60000 65536"/>
              <a:gd name="T22" fmla="*/ 0 60000 65536"/>
              <a:gd name="T23" fmla="*/ 0 60000 65536"/>
              <a:gd name="T24" fmla="*/ 384993 w 2628900"/>
              <a:gd name="T25" fmla="*/ 384993 h 2628900"/>
              <a:gd name="T26" fmla="*/ 2243907 w 2628900"/>
              <a:gd name="T27" fmla="*/ 2243907 h 26289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628900" h="2628900">
                <a:moveTo>
                  <a:pt x="0" y="1314450"/>
                </a:moveTo>
                <a:lnTo>
                  <a:pt x="0" y="1314450"/>
                </a:lnTo>
                <a:cubicBezTo>
                  <a:pt x="0" y="588499"/>
                  <a:pt x="588499" y="0"/>
                  <a:pt x="1314449" y="0"/>
                </a:cubicBezTo>
                <a:cubicBezTo>
                  <a:pt x="2040400" y="0"/>
                  <a:pt x="2628900" y="588499"/>
                  <a:pt x="2628900" y="1314450"/>
                </a:cubicBezTo>
                <a:cubicBezTo>
                  <a:pt x="2628900" y="2040400"/>
                  <a:pt x="2040400" y="2628899"/>
                  <a:pt x="1314450" y="2628900"/>
                </a:cubicBezTo>
                <a:cubicBezTo>
                  <a:pt x="588499" y="2628900"/>
                  <a:pt x="0" y="2040400"/>
                  <a:pt x="0" y="1314450"/>
                </a:cubicBezTo>
                <a:close/>
                <a:moveTo>
                  <a:pt x="283369" y="1314450"/>
                </a:moveTo>
                <a:lnTo>
                  <a:pt x="283369" y="1314450"/>
                </a:lnTo>
                <a:cubicBezTo>
                  <a:pt x="283369" y="1883900"/>
                  <a:pt x="744999" y="2345530"/>
                  <a:pt x="1314449" y="2345531"/>
                </a:cubicBezTo>
                <a:lnTo>
                  <a:pt x="1314450" y="2345531"/>
                </a:lnTo>
                <a:cubicBezTo>
                  <a:pt x="1883900" y="2345530"/>
                  <a:pt x="2345531" y="1883900"/>
                  <a:pt x="2345531" y="1314450"/>
                </a:cubicBezTo>
                <a:cubicBezTo>
                  <a:pt x="2345531" y="744999"/>
                  <a:pt x="1883900" y="283369"/>
                  <a:pt x="1314450" y="283369"/>
                </a:cubicBezTo>
                <a:lnTo>
                  <a:pt x="1314449" y="283369"/>
                </a:lnTo>
                <a:cubicBezTo>
                  <a:pt x="744999" y="283369"/>
                  <a:pt x="283369" y="744999"/>
                  <a:pt x="283369" y="1314449"/>
                </a:cubicBezTo>
                <a:lnTo>
                  <a:pt x="283369" y="1314450"/>
                </a:lnTo>
                <a:close/>
              </a:path>
            </a:pathLst>
          </a:custGeom>
          <a:solidFill>
            <a:srgbClr val="00206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fontAlgn="auto">
              <a:spcBef>
                <a:spcPts val="0"/>
              </a:spcBef>
              <a:spcAft>
                <a:spcPts val="0"/>
              </a:spcAft>
              <a:defRPr/>
            </a:pPr>
            <a:endParaRPr lang="en-IN" sz="2000" dirty="0">
              <a:latin typeface="Calibri" pitchFamily="34" charset="0"/>
              <a:cs typeface="Calibri" pitchFamily="34" charset="0"/>
            </a:endParaRPr>
          </a:p>
        </p:txBody>
      </p:sp>
      <p:grpSp>
        <p:nvGrpSpPr>
          <p:cNvPr id="10" name="Group 53"/>
          <p:cNvGrpSpPr>
            <a:grpSpLocks/>
          </p:cNvGrpSpPr>
          <p:nvPr/>
        </p:nvGrpSpPr>
        <p:grpSpPr bwMode="auto">
          <a:xfrm rot="-469996">
            <a:off x="109538" y="2466975"/>
            <a:ext cx="2609850" cy="1785938"/>
            <a:chOff x="2618243" y="917095"/>
            <a:chExt cx="2021901" cy="1904925"/>
          </a:xfrm>
        </p:grpSpPr>
        <p:sp>
          <p:nvSpPr>
            <p:cNvPr id="15377" name="Rectangle 85"/>
            <p:cNvSpPr>
              <a:spLocks noChangeArrowheads="1"/>
            </p:cNvSpPr>
            <p:nvPr/>
          </p:nvSpPr>
          <p:spPr bwMode="auto">
            <a:xfrm rot="10800000">
              <a:off x="2647071" y="917095"/>
              <a:ext cx="1929273" cy="1904925"/>
            </a:xfrm>
            <a:prstGeom prst="rect">
              <a:avLst/>
            </a:prstGeom>
            <a:solidFill>
              <a:srgbClr val="FFB19F"/>
            </a:soli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000" dirty="0">
                <a:solidFill>
                  <a:srgbClr val="FFFFFF"/>
                </a:solidFill>
                <a:latin typeface="Calibri" pitchFamily="34" charset="0"/>
                <a:cs typeface="Calibri" pitchFamily="34" charset="0"/>
              </a:endParaRPr>
            </a:p>
          </p:txBody>
        </p:sp>
        <p:sp>
          <p:nvSpPr>
            <p:cNvPr id="15378" name="TextBox 11"/>
            <p:cNvSpPr txBox="1">
              <a:spLocks noChangeArrowheads="1"/>
            </p:cNvSpPr>
            <p:nvPr/>
          </p:nvSpPr>
          <p:spPr bwMode="auto">
            <a:xfrm>
              <a:off x="2618243" y="1414618"/>
              <a:ext cx="2021901" cy="755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dirty="0">
                  <a:latin typeface="Calibri" pitchFamily="34" charset="0"/>
                  <a:cs typeface="Calibri" pitchFamily="34" charset="0"/>
                </a:rPr>
                <a:t>Leaders are born, not made</a:t>
              </a:r>
            </a:p>
          </p:txBody>
        </p:sp>
      </p:grpSp>
      <p:sp>
        <p:nvSpPr>
          <p:cNvPr id="13" name="Freeform 12"/>
          <p:cNvSpPr>
            <a:spLocks noChangeArrowheads="1"/>
          </p:cNvSpPr>
          <p:nvPr/>
        </p:nvSpPr>
        <p:spPr bwMode="auto">
          <a:xfrm rot="1630047">
            <a:off x="2255838" y="2319338"/>
            <a:ext cx="835025" cy="450850"/>
          </a:xfrm>
          <a:custGeom>
            <a:avLst/>
            <a:gdLst>
              <a:gd name="T0" fmla="*/ 2866 w 1371600"/>
              <a:gd name="T1" fmla="*/ 0 h 393700"/>
              <a:gd name="T2" fmla="*/ 286563 w 1371600"/>
              <a:gd name="T3" fmla="*/ 19073 h 393700"/>
              <a:gd name="T4" fmla="*/ 295160 w 1371600"/>
              <a:gd name="T5" fmla="*/ 228869 h 393700"/>
              <a:gd name="T6" fmla="*/ 309488 w 1371600"/>
              <a:gd name="T7" fmla="*/ 362374 h 393700"/>
              <a:gd name="T8" fmla="*/ 309488 w 1371600"/>
              <a:gd name="T9" fmla="*/ 591242 h 393700"/>
              <a:gd name="T10" fmla="*/ 0 w 1371600"/>
              <a:gd name="T11" fmla="*/ 572170 h 393700"/>
              <a:gd name="T12" fmla="*/ 2866 w 1371600"/>
              <a:gd name="T13" fmla="*/ 0 h 393700"/>
              <a:gd name="T14" fmla="*/ 0 60000 65536"/>
              <a:gd name="T15" fmla="*/ 0 60000 65536"/>
              <a:gd name="T16" fmla="*/ 0 60000 65536"/>
              <a:gd name="T17" fmla="*/ 0 60000 65536"/>
              <a:gd name="T18" fmla="*/ 0 60000 65536"/>
              <a:gd name="T19" fmla="*/ 0 60000 65536"/>
              <a:gd name="T20" fmla="*/ 0 60000 65536"/>
              <a:gd name="T21" fmla="*/ 0 w 1371600"/>
              <a:gd name="T22" fmla="*/ 0 h 393700"/>
              <a:gd name="T23" fmla="*/ 1371600 w 1371600"/>
              <a:gd name="T24" fmla="*/ 393700 h 3937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71600" h="393700">
                <a:moveTo>
                  <a:pt x="12700" y="0"/>
                </a:moveTo>
                <a:lnTo>
                  <a:pt x="1270000" y="12700"/>
                </a:lnTo>
                <a:lnTo>
                  <a:pt x="1308100" y="152400"/>
                </a:lnTo>
                <a:lnTo>
                  <a:pt x="1371600" y="241300"/>
                </a:lnTo>
                <a:lnTo>
                  <a:pt x="1371600" y="393700"/>
                </a:lnTo>
                <a:lnTo>
                  <a:pt x="0" y="381000"/>
                </a:lnTo>
                <a:lnTo>
                  <a:pt x="12700" y="0"/>
                </a:lnTo>
                <a:close/>
              </a:path>
            </a:pathLst>
          </a:custGeom>
          <a:solidFill>
            <a:schemeClr val="bg2">
              <a:lumMod val="75000"/>
              <a:alpha val="61176"/>
            </a:schemeClr>
          </a:solidFill>
          <a:ln w="9525">
            <a:noFill/>
            <a:miter lim="800000"/>
            <a:headEnd/>
            <a:tailEnd/>
          </a:ln>
          <a:effectLst>
            <a:outerShdw dist="23000" dir="5400000" rotWithShape="0">
              <a:srgbClr val="808080">
                <a:alpha val="34998"/>
              </a:srgbClr>
            </a:outerShdw>
          </a:effectLst>
        </p:spPr>
        <p:txBody>
          <a:bodyPr anchor="ctr"/>
          <a:lstStyle/>
          <a:p>
            <a:pPr fontAlgn="auto">
              <a:spcBef>
                <a:spcPts val="0"/>
              </a:spcBef>
              <a:spcAft>
                <a:spcPts val="0"/>
              </a:spcAft>
              <a:defRPr/>
            </a:pPr>
            <a:endParaRPr lang="en-IN" sz="2000" dirty="0">
              <a:latin typeface="Calibri" pitchFamily="34" charset="0"/>
              <a:cs typeface="Calibri" pitchFamily="34" charset="0"/>
            </a:endParaRPr>
          </a:p>
        </p:txBody>
      </p:sp>
      <p:grpSp>
        <p:nvGrpSpPr>
          <p:cNvPr id="14" name="Group 79"/>
          <p:cNvGrpSpPr>
            <a:grpSpLocks/>
          </p:cNvGrpSpPr>
          <p:nvPr/>
        </p:nvGrpSpPr>
        <p:grpSpPr bwMode="auto">
          <a:xfrm rot="-605273">
            <a:off x="5328234" y="4236278"/>
            <a:ext cx="3255963" cy="1458913"/>
            <a:chOff x="2647073" y="1000777"/>
            <a:chExt cx="2021401" cy="1660644"/>
          </a:xfrm>
        </p:grpSpPr>
        <p:sp>
          <p:nvSpPr>
            <p:cNvPr id="15" name="Rectangle 85"/>
            <p:cNvSpPr>
              <a:spLocks noChangeArrowheads="1"/>
            </p:cNvSpPr>
            <p:nvPr/>
          </p:nvSpPr>
          <p:spPr bwMode="auto">
            <a:xfrm rot="10800000">
              <a:off x="2647073" y="1000777"/>
              <a:ext cx="2021401" cy="1660644"/>
            </a:xfrm>
            <a:prstGeom prst="rect">
              <a:avLst/>
            </a:prstGeom>
            <a:solidFill>
              <a:schemeClr val="accent3"/>
            </a:solidFill>
            <a:ln w="9525">
              <a:noFill/>
              <a:miter lim="800000"/>
              <a:headEnd/>
              <a:tailEnd/>
            </a:ln>
            <a:effectLst>
              <a:outerShdw dist="23000" dir="5400000" rotWithShape="0">
                <a:srgbClr val="808080">
                  <a:alpha val="34998"/>
                </a:srgbClr>
              </a:outerShdw>
            </a:effectLst>
          </p:spPr>
          <p:txBody>
            <a:bodyPr anchor="ctr"/>
            <a:lstStyle/>
            <a:p>
              <a:pPr algn="ctr" fontAlgn="auto">
                <a:spcBef>
                  <a:spcPts val="0"/>
                </a:spcBef>
                <a:spcAft>
                  <a:spcPts val="0"/>
                </a:spcAft>
                <a:defRPr/>
              </a:pPr>
              <a:endParaRPr lang="en-US" sz="2000" dirty="0">
                <a:solidFill>
                  <a:srgbClr val="FFFFFF"/>
                </a:solidFill>
                <a:latin typeface="Calibri" pitchFamily="34" charset="0"/>
                <a:cs typeface="Calibri" pitchFamily="34" charset="0"/>
              </a:endParaRPr>
            </a:p>
          </p:txBody>
        </p:sp>
        <p:sp>
          <p:nvSpPr>
            <p:cNvPr id="15376" name="TextBox 10"/>
            <p:cNvSpPr txBox="1">
              <a:spLocks noChangeArrowheads="1"/>
            </p:cNvSpPr>
            <p:nvPr/>
          </p:nvSpPr>
          <p:spPr bwMode="auto">
            <a:xfrm>
              <a:off x="2716962" y="1295541"/>
              <a:ext cx="1942892" cy="1156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dirty="0">
                  <a:solidFill>
                    <a:schemeClr val="bg1"/>
                  </a:solidFill>
                  <a:latin typeface="Calibri" pitchFamily="34" charset="0"/>
                  <a:cs typeface="Calibri" pitchFamily="34" charset="0"/>
                </a:rPr>
                <a:t>People who make good leaders have the right combination of traits</a:t>
              </a:r>
            </a:p>
          </p:txBody>
        </p:sp>
      </p:grpSp>
      <p:sp>
        <p:nvSpPr>
          <p:cNvPr id="17" name="Freeform 16"/>
          <p:cNvSpPr>
            <a:spLocks noChangeArrowheads="1"/>
          </p:cNvSpPr>
          <p:nvPr/>
        </p:nvSpPr>
        <p:spPr bwMode="auto">
          <a:xfrm rot="16521556">
            <a:off x="4875123" y="4405763"/>
            <a:ext cx="835025" cy="450850"/>
          </a:xfrm>
          <a:custGeom>
            <a:avLst/>
            <a:gdLst>
              <a:gd name="T0" fmla="*/ 2866 w 1371600"/>
              <a:gd name="T1" fmla="*/ 0 h 393700"/>
              <a:gd name="T2" fmla="*/ 286563 w 1371600"/>
              <a:gd name="T3" fmla="*/ 19073 h 393700"/>
              <a:gd name="T4" fmla="*/ 295160 w 1371600"/>
              <a:gd name="T5" fmla="*/ 228869 h 393700"/>
              <a:gd name="T6" fmla="*/ 309488 w 1371600"/>
              <a:gd name="T7" fmla="*/ 362374 h 393700"/>
              <a:gd name="T8" fmla="*/ 309488 w 1371600"/>
              <a:gd name="T9" fmla="*/ 591242 h 393700"/>
              <a:gd name="T10" fmla="*/ 0 w 1371600"/>
              <a:gd name="T11" fmla="*/ 572170 h 393700"/>
              <a:gd name="T12" fmla="*/ 2866 w 1371600"/>
              <a:gd name="T13" fmla="*/ 0 h 393700"/>
              <a:gd name="T14" fmla="*/ 0 60000 65536"/>
              <a:gd name="T15" fmla="*/ 0 60000 65536"/>
              <a:gd name="T16" fmla="*/ 0 60000 65536"/>
              <a:gd name="T17" fmla="*/ 0 60000 65536"/>
              <a:gd name="T18" fmla="*/ 0 60000 65536"/>
              <a:gd name="T19" fmla="*/ 0 60000 65536"/>
              <a:gd name="T20" fmla="*/ 0 60000 65536"/>
              <a:gd name="T21" fmla="*/ 0 w 1371600"/>
              <a:gd name="T22" fmla="*/ 0 h 393700"/>
              <a:gd name="T23" fmla="*/ 1371600 w 1371600"/>
              <a:gd name="T24" fmla="*/ 393700 h 3937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71600" h="393700">
                <a:moveTo>
                  <a:pt x="12700" y="0"/>
                </a:moveTo>
                <a:lnTo>
                  <a:pt x="1270000" y="12700"/>
                </a:lnTo>
                <a:lnTo>
                  <a:pt x="1308100" y="152400"/>
                </a:lnTo>
                <a:lnTo>
                  <a:pt x="1371600" y="241300"/>
                </a:lnTo>
                <a:lnTo>
                  <a:pt x="1371600" y="393700"/>
                </a:lnTo>
                <a:lnTo>
                  <a:pt x="0" y="381000"/>
                </a:lnTo>
                <a:lnTo>
                  <a:pt x="12700" y="0"/>
                </a:lnTo>
                <a:close/>
              </a:path>
            </a:pathLst>
          </a:custGeom>
          <a:solidFill>
            <a:schemeClr val="bg2">
              <a:lumMod val="75000"/>
              <a:alpha val="61176"/>
            </a:schemeClr>
          </a:solidFill>
          <a:ln w="9525">
            <a:noFill/>
            <a:miter lim="800000"/>
            <a:headEnd/>
            <a:tailEnd/>
          </a:ln>
          <a:effectLst>
            <a:outerShdw dist="23000" dir="5400000" rotWithShape="0">
              <a:srgbClr val="808080">
                <a:alpha val="34998"/>
              </a:srgbClr>
            </a:outerShdw>
          </a:effectLst>
        </p:spPr>
        <p:txBody>
          <a:bodyPr anchor="ctr"/>
          <a:lstStyle/>
          <a:p>
            <a:pPr fontAlgn="auto">
              <a:spcBef>
                <a:spcPts val="0"/>
              </a:spcBef>
              <a:spcAft>
                <a:spcPts val="0"/>
              </a:spcAft>
              <a:defRPr/>
            </a:pPr>
            <a:endParaRPr lang="en-IN" sz="2000" dirty="0">
              <a:latin typeface="Calibri" pitchFamily="34" charset="0"/>
              <a:cs typeface="Calibri" pitchFamily="34" charset="0"/>
            </a:endParaRPr>
          </a:p>
        </p:txBody>
      </p:sp>
      <p:grpSp>
        <p:nvGrpSpPr>
          <p:cNvPr id="18" name="Group 87"/>
          <p:cNvGrpSpPr>
            <a:grpSpLocks/>
          </p:cNvGrpSpPr>
          <p:nvPr/>
        </p:nvGrpSpPr>
        <p:grpSpPr bwMode="auto">
          <a:xfrm rot="-469996">
            <a:off x="6146378" y="1481246"/>
            <a:ext cx="2879725" cy="1485900"/>
            <a:chOff x="2751771" y="762007"/>
            <a:chExt cx="1942892" cy="1689968"/>
          </a:xfrm>
        </p:grpSpPr>
        <p:sp>
          <p:nvSpPr>
            <p:cNvPr id="19" name="Rectangle 85"/>
            <p:cNvSpPr>
              <a:spLocks noChangeArrowheads="1"/>
            </p:cNvSpPr>
            <p:nvPr/>
          </p:nvSpPr>
          <p:spPr bwMode="auto">
            <a:xfrm rot="10800000">
              <a:off x="2796048" y="762007"/>
              <a:ext cx="1871131" cy="1689968"/>
            </a:xfrm>
            <a:prstGeom prst="rect">
              <a:avLst/>
            </a:prstGeom>
            <a:solidFill>
              <a:schemeClr val="accent6"/>
            </a:solidFill>
            <a:ln w="9525">
              <a:noFill/>
              <a:miter lim="800000"/>
              <a:headEnd/>
              <a:tailEnd/>
            </a:ln>
            <a:effectLst>
              <a:outerShdw dist="23000" dir="5400000" rotWithShape="0">
                <a:srgbClr val="808080">
                  <a:alpha val="34998"/>
                </a:srgbClr>
              </a:outerShdw>
            </a:effectLst>
          </p:spPr>
          <p:txBody>
            <a:bodyPr anchor="ctr"/>
            <a:lstStyle/>
            <a:p>
              <a:pPr algn="ctr" fontAlgn="auto">
                <a:spcBef>
                  <a:spcPts val="0"/>
                </a:spcBef>
                <a:spcAft>
                  <a:spcPts val="0"/>
                </a:spcAft>
                <a:defRPr/>
              </a:pPr>
              <a:endParaRPr lang="en-US" sz="2000" dirty="0">
                <a:solidFill>
                  <a:srgbClr val="FFFFFF"/>
                </a:solidFill>
                <a:latin typeface="Calibri" pitchFamily="34" charset="0"/>
                <a:cs typeface="Calibri" pitchFamily="34" charset="0"/>
              </a:endParaRPr>
            </a:p>
          </p:txBody>
        </p:sp>
        <p:sp>
          <p:nvSpPr>
            <p:cNvPr id="15374" name="TextBox 10"/>
            <p:cNvSpPr txBox="1">
              <a:spLocks noChangeArrowheads="1"/>
            </p:cNvSpPr>
            <p:nvPr/>
          </p:nvSpPr>
          <p:spPr bwMode="auto">
            <a:xfrm>
              <a:off x="2751771" y="1021485"/>
              <a:ext cx="1942892" cy="115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dirty="0">
                  <a:latin typeface="Calibri" pitchFamily="34" charset="0"/>
                  <a:cs typeface="Calibri" pitchFamily="34" charset="0"/>
                </a:rPr>
                <a:t>Some traits are particularly suited to leadership</a:t>
              </a:r>
            </a:p>
          </p:txBody>
        </p:sp>
      </p:grpSp>
      <p:sp>
        <p:nvSpPr>
          <p:cNvPr id="21" name="Freeform 20"/>
          <p:cNvSpPr>
            <a:spLocks noChangeArrowheads="1"/>
          </p:cNvSpPr>
          <p:nvPr/>
        </p:nvSpPr>
        <p:spPr bwMode="auto">
          <a:xfrm rot="1364334">
            <a:off x="5556250" y="1739900"/>
            <a:ext cx="835025" cy="450850"/>
          </a:xfrm>
          <a:custGeom>
            <a:avLst/>
            <a:gdLst>
              <a:gd name="T0" fmla="*/ 2866 w 1371600"/>
              <a:gd name="T1" fmla="*/ 0 h 393700"/>
              <a:gd name="T2" fmla="*/ 286563 w 1371600"/>
              <a:gd name="T3" fmla="*/ 19073 h 393700"/>
              <a:gd name="T4" fmla="*/ 295160 w 1371600"/>
              <a:gd name="T5" fmla="*/ 228869 h 393700"/>
              <a:gd name="T6" fmla="*/ 309488 w 1371600"/>
              <a:gd name="T7" fmla="*/ 362374 h 393700"/>
              <a:gd name="T8" fmla="*/ 309488 w 1371600"/>
              <a:gd name="T9" fmla="*/ 591242 h 393700"/>
              <a:gd name="T10" fmla="*/ 0 w 1371600"/>
              <a:gd name="T11" fmla="*/ 572170 h 393700"/>
              <a:gd name="T12" fmla="*/ 2866 w 1371600"/>
              <a:gd name="T13" fmla="*/ 0 h 393700"/>
              <a:gd name="T14" fmla="*/ 0 60000 65536"/>
              <a:gd name="T15" fmla="*/ 0 60000 65536"/>
              <a:gd name="T16" fmla="*/ 0 60000 65536"/>
              <a:gd name="T17" fmla="*/ 0 60000 65536"/>
              <a:gd name="T18" fmla="*/ 0 60000 65536"/>
              <a:gd name="T19" fmla="*/ 0 60000 65536"/>
              <a:gd name="T20" fmla="*/ 0 60000 65536"/>
              <a:gd name="T21" fmla="*/ 0 w 1371600"/>
              <a:gd name="T22" fmla="*/ 0 h 393700"/>
              <a:gd name="T23" fmla="*/ 1371600 w 1371600"/>
              <a:gd name="T24" fmla="*/ 393700 h 3937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71600" h="393700">
                <a:moveTo>
                  <a:pt x="12700" y="0"/>
                </a:moveTo>
                <a:lnTo>
                  <a:pt x="1270000" y="12700"/>
                </a:lnTo>
                <a:lnTo>
                  <a:pt x="1308100" y="152400"/>
                </a:lnTo>
                <a:lnTo>
                  <a:pt x="1371600" y="241300"/>
                </a:lnTo>
                <a:lnTo>
                  <a:pt x="1371600" y="393700"/>
                </a:lnTo>
                <a:lnTo>
                  <a:pt x="0" y="381000"/>
                </a:lnTo>
                <a:lnTo>
                  <a:pt x="12700" y="0"/>
                </a:lnTo>
                <a:close/>
              </a:path>
            </a:pathLst>
          </a:custGeom>
          <a:solidFill>
            <a:schemeClr val="bg2">
              <a:lumMod val="75000"/>
              <a:alpha val="61176"/>
            </a:schemeClr>
          </a:solidFill>
          <a:ln w="9525">
            <a:noFill/>
            <a:miter lim="800000"/>
            <a:headEnd/>
            <a:tailEnd/>
          </a:ln>
          <a:effectLst>
            <a:outerShdw dist="23000" dir="5400000" rotWithShape="0">
              <a:srgbClr val="808080">
                <a:alpha val="34998"/>
              </a:srgbClr>
            </a:outerShdw>
          </a:effectLst>
        </p:spPr>
        <p:txBody>
          <a:bodyPr anchor="ctr"/>
          <a:lstStyle/>
          <a:p>
            <a:pPr fontAlgn="auto">
              <a:spcBef>
                <a:spcPts val="0"/>
              </a:spcBef>
              <a:spcAft>
                <a:spcPts val="0"/>
              </a:spcAft>
              <a:defRPr/>
            </a:pPr>
            <a:endParaRPr lang="en-IN" sz="2000" dirty="0">
              <a:latin typeface="Calibri" pitchFamily="34" charset="0"/>
              <a:cs typeface="Calibri" pitchFamily="34" charset="0"/>
            </a:endParaRPr>
          </a:p>
        </p:txBody>
      </p:sp>
      <p:pic>
        <p:nvPicPr>
          <p:cNvPr id="20" name="Picture 1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90004" y="0"/>
            <a:ext cx="1307684" cy="1325120"/>
          </a:xfrm>
          <a:prstGeom prst="rect">
            <a:avLst/>
          </a:prstGeom>
        </p:spPr>
      </p:pic>
      <p:pic>
        <p:nvPicPr>
          <p:cNvPr id="22" name="Picture 21">
            <a:hlinkClick r:id="" action="ppaction://hlinkshowjump?jump=nextslide"/>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84368" y="6466336"/>
            <a:ext cx="1244445" cy="419048"/>
          </a:xfrm>
          <a:prstGeom prst="rect">
            <a:avLst/>
          </a:prstGeom>
        </p:spPr>
      </p:pic>
      <p:pic>
        <p:nvPicPr>
          <p:cNvPr id="23" name="Picture 22">
            <a:hlinkClick r:id="" action="ppaction://hlinkshowjump?jump=previousslide"/>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187" y="6466336"/>
            <a:ext cx="1244445" cy="419048"/>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decel="5000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750" fill="hold"/>
                                        <p:tgtEl>
                                          <p:spTgt spid="9"/>
                                        </p:tgtEl>
                                        <p:attrNameLst>
                                          <p:attrName>ppt_x</p:attrName>
                                        </p:attrNameLst>
                                      </p:cBhvr>
                                      <p:tavLst>
                                        <p:tav tm="0">
                                          <p:val>
                                            <p:strVal val="#ppt_x"/>
                                          </p:val>
                                        </p:tav>
                                        <p:tav tm="100000">
                                          <p:val>
                                            <p:strVal val="#ppt_x"/>
                                          </p:val>
                                        </p:tav>
                                      </p:tavLst>
                                    </p:anim>
                                    <p:anim calcmode="lin" valueType="num">
                                      <p:cBhvr additive="base">
                                        <p:cTn id="8" dur="750" fill="hold"/>
                                        <p:tgtEl>
                                          <p:spTgt spid="9"/>
                                        </p:tgtEl>
                                        <p:attrNameLst>
                                          <p:attrName>ppt_y</p:attrName>
                                        </p:attrNameLst>
                                      </p:cBhvr>
                                      <p:tavLst>
                                        <p:tav tm="0">
                                          <p:val>
                                            <p:strVal val="0-#ppt_h/2"/>
                                          </p:val>
                                        </p:tav>
                                        <p:tav tm="100000">
                                          <p:val>
                                            <p:strVal val="#ppt_y"/>
                                          </p:val>
                                        </p:tav>
                                      </p:tavLst>
                                    </p:anim>
                                  </p:childTnLst>
                                </p:cTn>
                              </p:par>
                              <p:par>
                                <p:cTn id="9" presetID="42"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750"/>
                                        <p:tgtEl>
                                          <p:spTgt spid="3"/>
                                        </p:tgtEl>
                                      </p:cBhvr>
                                    </p:animEffect>
                                    <p:anim calcmode="lin" valueType="num">
                                      <p:cBhvr>
                                        <p:cTn id="12" dur="750" fill="hold"/>
                                        <p:tgtEl>
                                          <p:spTgt spid="3"/>
                                        </p:tgtEl>
                                        <p:attrNameLst>
                                          <p:attrName>ppt_x</p:attrName>
                                        </p:attrNameLst>
                                      </p:cBhvr>
                                      <p:tavLst>
                                        <p:tav tm="0">
                                          <p:val>
                                            <p:strVal val="#ppt_x"/>
                                          </p:val>
                                        </p:tav>
                                        <p:tav tm="100000">
                                          <p:val>
                                            <p:strVal val="#ppt_x"/>
                                          </p:val>
                                        </p:tav>
                                      </p:tavLst>
                                    </p:anim>
                                    <p:anim calcmode="lin" valueType="num">
                                      <p:cBhvr>
                                        <p:cTn id="13" dur="750" fill="hold"/>
                                        <p:tgtEl>
                                          <p:spTgt spid="3"/>
                                        </p:tgtEl>
                                        <p:attrNameLst>
                                          <p:attrName>ppt_y</p:attrName>
                                        </p:attrNameLst>
                                      </p:cBhvr>
                                      <p:tavLst>
                                        <p:tav tm="0">
                                          <p:val>
                                            <p:strVal val="#ppt_y+.1"/>
                                          </p:val>
                                        </p:tav>
                                        <p:tav tm="100000">
                                          <p:val>
                                            <p:strVal val="#ppt_y"/>
                                          </p:val>
                                        </p:tav>
                                      </p:tavLst>
                                    </p:anim>
                                  </p:childTnLst>
                                </p:cTn>
                              </p:par>
                            </p:childTnLst>
                          </p:cTn>
                        </p:par>
                        <p:par>
                          <p:cTn id="14" fill="hold" nodeType="afterGroup">
                            <p:stCondLst>
                              <p:cond delay="750"/>
                            </p:stCondLst>
                            <p:childTnLst>
                              <p:par>
                                <p:cTn id="15" presetID="10" presetClass="entr" presetSubtype="0"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par>
                                <p:cTn id="18" presetID="0" presetClass="path" presetSubtype="0" accel="50000" decel="50000" fill="hold" nodeType="withEffect">
                                  <p:stCondLst>
                                    <p:cond delay="0"/>
                                  </p:stCondLst>
                                  <p:childTnLst>
                                    <p:animMotion origin="layout" path="M -0.18046 -0.23553 C -0.2575 -0.15169 -0.33454 -0.06786 -0.30452 -0.02872 C -0.2745 0.01042 -0.13725 0.00509 -1.29967E-6 9.35618E-7 " pathEditMode="relative" ptsTypes="aaA">
                                      <p:cBhvr>
                                        <p:cTn id="19" dur="1000" fill="hold"/>
                                        <p:tgtEl>
                                          <p:spTgt spid="10"/>
                                        </p:tgtEl>
                                        <p:attrNameLst>
                                          <p:attrName>ppt_x</p:attrName>
                                          <p:attrName>ppt_y</p:attrName>
                                        </p:attrNameLst>
                                      </p:cBhvr>
                                    </p:animMotion>
                                  </p:childTnLst>
                                </p:cTn>
                              </p:par>
                              <p:par>
                                <p:cTn id="20" presetID="8" presetClass="emph" presetSubtype="0" repeatCount="2000" fill="hold" nodeType="withEffect">
                                  <p:stCondLst>
                                    <p:cond delay="0"/>
                                  </p:stCondLst>
                                  <p:childTnLst>
                                    <p:animRot by="21600000">
                                      <p:cBhvr>
                                        <p:cTn id="21" dur="500" fill="hold"/>
                                        <p:tgtEl>
                                          <p:spTgt spid="10"/>
                                        </p:tgtEl>
                                        <p:attrNameLst>
                                          <p:attrName>r</p:attrName>
                                        </p:attrNameLst>
                                      </p:cBhvr>
                                    </p:animRot>
                                  </p:childTnLst>
                                </p:cTn>
                              </p:par>
                            </p:childTnLst>
                          </p:cTn>
                        </p:par>
                        <p:par>
                          <p:cTn id="22" fill="hold">
                            <p:stCondLst>
                              <p:cond delay="1750"/>
                            </p:stCondLst>
                            <p:childTnLst>
                              <p:par>
                                <p:cTn id="23" presetID="22" presetClass="entr" presetSubtype="4" fill="hold" nodeType="after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down)">
                                      <p:cBhvr>
                                        <p:cTn id="25" dur="750"/>
                                        <p:tgtEl>
                                          <p:spTgt spid="13"/>
                                        </p:tgtEl>
                                      </p:cBhvr>
                                    </p:animEffect>
                                  </p:childTnLst>
                                </p:cTn>
                              </p:par>
                            </p:childTnLst>
                          </p:cTn>
                        </p:par>
                        <p:par>
                          <p:cTn id="26" fill="hold">
                            <p:stCondLst>
                              <p:cond delay="2500"/>
                            </p:stCondLst>
                            <p:childTnLst>
                              <p:par>
                                <p:cTn id="27" presetID="10" presetClass="entr" presetSubtype="0" fill="hold" nodeType="afterEffect">
                                  <p:stCondLst>
                                    <p:cond delay="1000"/>
                                  </p:stCondLst>
                                  <p:childTnLst>
                                    <p:set>
                                      <p:cBhvr>
                                        <p:cTn id="28" dur="1" fill="hold">
                                          <p:stCondLst>
                                            <p:cond delay="0"/>
                                          </p:stCondLst>
                                        </p:cTn>
                                        <p:tgtEl>
                                          <p:spTgt spid="18"/>
                                        </p:tgtEl>
                                        <p:attrNameLst>
                                          <p:attrName>style.visibility</p:attrName>
                                        </p:attrNameLst>
                                      </p:cBhvr>
                                      <p:to>
                                        <p:strVal val="visible"/>
                                      </p:to>
                                    </p:set>
                                    <p:animEffect transition="in" filter="fade">
                                      <p:cBhvr>
                                        <p:cTn id="29" dur="500"/>
                                        <p:tgtEl>
                                          <p:spTgt spid="18"/>
                                        </p:tgtEl>
                                      </p:cBhvr>
                                    </p:animEffect>
                                  </p:childTnLst>
                                </p:cTn>
                              </p:par>
                              <p:par>
                                <p:cTn id="30" presetID="0" presetClass="path" presetSubtype="0" accel="50000" decel="50000" fill="hold" nodeType="withEffect">
                                  <p:stCondLst>
                                    <p:cond delay="1000"/>
                                  </p:stCondLst>
                                  <p:childTnLst>
                                    <p:animMotion origin="layout" path="M -0.18046 -0.23553 C -0.2575 -0.15169 -0.33454 -0.06786 -0.30452 -0.02872 C -0.2745 0.01042 -0.13725 0.00509 -1.29967E-6 9.35618E-7 " pathEditMode="relative" ptsTypes="aaA">
                                      <p:cBhvr>
                                        <p:cTn id="31" dur="1000" fill="hold"/>
                                        <p:tgtEl>
                                          <p:spTgt spid="18"/>
                                        </p:tgtEl>
                                        <p:attrNameLst>
                                          <p:attrName>ppt_x</p:attrName>
                                          <p:attrName>ppt_y</p:attrName>
                                        </p:attrNameLst>
                                      </p:cBhvr>
                                    </p:animMotion>
                                  </p:childTnLst>
                                </p:cTn>
                              </p:par>
                              <p:par>
                                <p:cTn id="32" presetID="8" presetClass="emph" presetSubtype="0" repeatCount="2000" fill="hold" nodeType="withEffect">
                                  <p:stCondLst>
                                    <p:cond delay="1000"/>
                                  </p:stCondLst>
                                  <p:childTnLst>
                                    <p:animRot by="21600000">
                                      <p:cBhvr>
                                        <p:cTn id="33" dur="500" fill="hold"/>
                                        <p:tgtEl>
                                          <p:spTgt spid="18"/>
                                        </p:tgtEl>
                                        <p:attrNameLst>
                                          <p:attrName>r</p:attrName>
                                        </p:attrNameLst>
                                      </p:cBhvr>
                                    </p:animRot>
                                  </p:childTnLst>
                                </p:cTn>
                              </p:par>
                            </p:childTnLst>
                          </p:cTn>
                        </p:par>
                        <p:par>
                          <p:cTn id="34" fill="hold" nodeType="afterGroup">
                            <p:stCondLst>
                              <p:cond delay="4500"/>
                            </p:stCondLst>
                            <p:childTnLst>
                              <p:par>
                                <p:cTn id="35" presetID="22" presetClass="entr" presetSubtype="4" fill="hold" nodeType="after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wipe(down)">
                                      <p:cBhvr>
                                        <p:cTn id="37" dur="750"/>
                                        <p:tgtEl>
                                          <p:spTgt spid="21"/>
                                        </p:tgtEl>
                                      </p:cBhvr>
                                    </p:animEffect>
                                  </p:childTnLst>
                                </p:cTn>
                              </p:par>
                            </p:childTnLst>
                          </p:cTn>
                        </p:par>
                        <p:par>
                          <p:cTn id="38" fill="hold">
                            <p:stCondLst>
                              <p:cond delay="5250"/>
                            </p:stCondLst>
                            <p:childTnLst>
                              <p:par>
                                <p:cTn id="39" presetID="10" presetClass="entr" presetSubtype="0" fill="hold" nodeType="afterEffect">
                                  <p:stCondLst>
                                    <p:cond delay="1000"/>
                                  </p:stCondLst>
                                  <p:childTnLst>
                                    <p:set>
                                      <p:cBhvr>
                                        <p:cTn id="40" dur="1" fill="hold">
                                          <p:stCondLst>
                                            <p:cond delay="0"/>
                                          </p:stCondLst>
                                        </p:cTn>
                                        <p:tgtEl>
                                          <p:spTgt spid="14"/>
                                        </p:tgtEl>
                                        <p:attrNameLst>
                                          <p:attrName>style.visibility</p:attrName>
                                        </p:attrNameLst>
                                      </p:cBhvr>
                                      <p:to>
                                        <p:strVal val="visible"/>
                                      </p:to>
                                    </p:set>
                                    <p:animEffect transition="in" filter="fade">
                                      <p:cBhvr>
                                        <p:cTn id="41" dur="500"/>
                                        <p:tgtEl>
                                          <p:spTgt spid="14"/>
                                        </p:tgtEl>
                                      </p:cBhvr>
                                    </p:animEffect>
                                  </p:childTnLst>
                                </p:cTn>
                              </p:par>
                              <p:par>
                                <p:cTn id="42" presetID="0" presetClass="path" presetSubtype="0" accel="50000" decel="50000" fill="hold" nodeType="withEffect">
                                  <p:stCondLst>
                                    <p:cond delay="1000"/>
                                  </p:stCondLst>
                                  <p:childTnLst>
                                    <p:animMotion origin="layout" path="M -0.18046 -0.23553 C -0.2575 -0.15169 -0.33454 -0.06786 -0.30452 -0.02872 C -0.2745 0.01042 -0.13725 0.00509 -1.29967E-6 9.35618E-7 " pathEditMode="relative" ptsTypes="aaA">
                                      <p:cBhvr>
                                        <p:cTn id="43" dur="1000" fill="hold"/>
                                        <p:tgtEl>
                                          <p:spTgt spid="14"/>
                                        </p:tgtEl>
                                        <p:attrNameLst>
                                          <p:attrName>ppt_x</p:attrName>
                                          <p:attrName>ppt_y</p:attrName>
                                        </p:attrNameLst>
                                      </p:cBhvr>
                                    </p:animMotion>
                                  </p:childTnLst>
                                </p:cTn>
                              </p:par>
                              <p:par>
                                <p:cTn id="44" presetID="8" presetClass="emph" presetSubtype="0" repeatCount="2000" fill="hold" nodeType="withEffect">
                                  <p:stCondLst>
                                    <p:cond delay="1000"/>
                                  </p:stCondLst>
                                  <p:childTnLst>
                                    <p:animRot by="21600000">
                                      <p:cBhvr>
                                        <p:cTn id="45" dur="500" fill="hold"/>
                                        <p:tgtEl>
                                          <p:spTgt spid="14"/>
                                        </p:tgtEl>
                                        <p:attrNameLst>
                                          <p:attrName>r</p:attrName>
                                        </p:attrNameLst>
                                      </p:cBhvr>
                                    </p:animRot>
                                  </p:childTnLst>
                                </p:cTn>
                              </p:par>
                            </p:childTnLst>
                          </p:cTn>
                        </p:par>
                        <p:par>
                          <p:cTn id="46" fill="hold" nodeType="afterGroup">
                            <p:stCondLst>
                              <p:cond delay="7250"/>
                            </p:stCondLst>
                            <p:childTnLst>
                              <p:par>
                                <p:cTn id="47" presetID="22" presetClass="entr" presetSubtype="4" fill="hold" nodeType="after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wipe(down)">
                                      <p:cBhvr>
                                        <p:cTn id="49" dur="750"/>
                                        <p:tgtEl>
                                          <p:spTgt spid="17"/>
                                        </p:tgtEl>
                                      </p:cBhvr>
                                    </p:animEffect>
                                  </p:childTnLst>
                                </p:cTn>
                              </p:par>
                            </p:childTnLst>
                          </p:cTn>
                        </p:par>
                        <p:par>
                          <p:cTn id="50" fill="hold">
                            <p:stCondLst>
                              <p:cond delay="8000"/>
                            </p:stCondLst>
                            <p:childTnLst>
                              <p:par>
                                <p:cTn id="51" presetID="10" presetClass="entr" presetSubtype="0" fill="hold" nodeType="afterEffect">
                                  <p:stCondLst>
                                    <p:cond delay="50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125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sz="3600" dirty="0" smtClean="0">
                <a:latin typeface="Calibri" pitchFamily="34" charset="0"/>
                <a:cs typeface="Calibri" pitchFamily="34" charset="0"/>
              </a:rPr>
              <a:t>The Trait Theory</a:t>
            </a:r>
          </a:p>
        </p:txBody>
      </p:sp>
      <p:sp>
        <p:nvSpPr>
          <p:cNvPr id="3" name="TextBox 2"/>
          <p:cNvSpPr txBox="1">
            <a:spLocks noChangeArrowheads="1"/>
          </p:cNvSpPr>
          <p:nvPr/>
        </p:nvSpPr>
        <p:spPr bwMode="auto">
          <a:xfrm>
            <a:off x="228600" y="685800"/>
            <a:ext cx="80772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dirty="0">
                <a:latin typeface="Calibri" pitchFamily="34" charset="0"/>
                <a:cs typeface="Calibri" pitchFamily="34" charset="0"/>
              </a:rPr>
              <a:t>Three questions that guided trait theory research prior to World War II:</a:t>
            </a:r>
          </a:p>
        </p:txBody>
      </p:sp>
      <p:sp>
        <p:nvSpPr>
          <p:cNvPr id="5" name="Rectangle 4"/>
          <p:cNvSpPr/>
          <p:nvPr/>
        </p:nvSpPr>
        <p:spPr>
          <a:xfrm>
            <a:off x="4499992" y="1048544"/>
            <a:ext cx="288032" cy="5733256"/>
          </a:xfrm>
          <a:prstGeom prst="rect">
            <a:avLst/>
          </a:prstGeom>
          <a:blipFill>
            <a:blip r:embed="rId4" cstate="print"/>
            <a:tile tx="0" ty="0" sx="100000" sy="100000" flip="none" algn="tl"/>
          </a:bli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dirty="0"/>
          </a:p>
        </p:txBody>
      </p:sp>
      <p:grpSp>
        <p:nvGrpSpPr>
          <p:cNvPr id="6" name="Group 11"/>
          <p:cNvGrpSpPr>
            <a:grpSpLocks/>
          </p:cNvGrpSpPr>
          <p:nvPr/>
        </p:nvGrpSpPr>
        <p:grpSpPr bwMode="auto">
          <a:xfrm>
            <a:off x="2627313" y="1336675"/>
            <a:ext cx="3865562" cy="1511300"/>
            <a:chOff x="2627784" y="1412776"/>
            <a:chExt cx="3865612" cy="1512168"/>
          </a:xfrm>
        </p:grpSpPr>
        <p:pic>
          <p:nvPicPr>
            <p:cNvPr id="17422" name="Picture 6" descr="31jS-OD0rBL._SL500_AA300_.jpg"/>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t="24800" b="27319"/>
            <a:stretch>
              <a:fillRect/>
            </a:stretch>
          </p:blipFill>
          <p:spPr bwMode="auto">
            <a:xfrm rot="-483710">
              <a:off x="2627784" y="1412776"/>
              <a:ext cx="3865612" cy="1512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23" name="TextBox 7"/>
            <p:cNvSpPr txBox="1">
              <a:spLocks noChangeArrowheads="1"/>
            </p:cNvSpPr>
            <p:nvPr/>
          </p:nvSpPr>
          <p:spPr bwMode="auto">
            <a:xfrm rot="21179810">
              <a:off x="3390435" y="1755733"/>
              <a:ext cx="2558036" cy="831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dirty="0">
                  <a:latin typeface="Calibri" pitchFamily="34" charset="0"/>
                  <a:cs typeface="Calibri" pitchFamily="34" charset="0"/>
                </a:rPr>
                <a:t>Which are the common traits underlying all great leaders?</a:t>
              </a:r>
            </a:p>
          </p:txBody>
        </p:sp>
      </p:grpSp>
      <p:grpSp>
        <p:nvGrpSpPr>
          <p:cNvPr id="9" name="Group 12"/>
          <p:cNvGrpSpPr>
            <a:grpSpLocks/>
          </p:cNvGrpSpPr>
          <p:nvPr/>
        </p:nvGrpSpPr>
        <p:grpSpPr bwMode="auto">
          <a:xfrm>
            <a:off x="2786063" y="3068638"/>
            <a:ext cx="3865562" cy="1512887"/>
            <a:chOff x="2786725" y="3116524"/>
            <a:chExt cx="3865612" cy="1512168"/>
          </a:xfrm>
        </p:grpSpPr>
        <p:pic>
          <p:nvPicPr>
            <p:cNvPr id="17420" name="Picture 9" descr="31jS-OD0rBL._SL500_AA300_.jpg"/>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t="24800" b="27319"/>
            <a:stretch>
              <a:fillRect/>
            </a:stretch>
          </p:blipFill>
          <p:spPr bwMode="auto">
            <a:xfrm rot="483710" flipH="1">
              <a:off x="2786725" y="3116524"/>
              <a:ext cx="3865612" cy="1512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21" name="TextBox 10"/>
            <p:cNvSpPr txBox="1">
              <a:spLocks noChangeArrowheads="1"/>
            </p:cNvSpPr>
            <p:nvPr/>
          </p:nvSpPr>
          <p:spPr bwMode="auto">
            <a:xfrm rot="553034">
              <a:off x="3448680" y="3546318"/>
              <a:ext cx="2890286" cy="830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dirty="0">
                  <a:latin typeface="Calibri" pitchFamily="34" charset="0"/>
                  <a:cs typeface="Calibri" pitchFamily="34" charset="0"/>
                </a:rPr>
                <a:t>Can we predict people’s leadership potential on the basis of these appropriate traits?</a:t>
              </a:r>
            </a:p>
          </p:txBody>
        </p:sp>
      </p:grpSp>
      <p:grpSp>
        <p:nvGrpSpPr>
          <p:cNvPr id="12" name="Group 11"/>
          <p:cNvGrpSpPr>
            <a:grpSpLocks/>
          </p:cNvGrpSpPr>
          <p:nvPr/>
        </p:nvGrpSpPr>
        <p:grpSpPr bwMode="auto">
          <a:xfrm>
            <a:off x="2627313" y="4800600"/>
            <a:ext cx="3865562" cy="1512888"/>
            <a:chOff x="2627784" y="1412776"/>
            <a:chExt cx="3865612" cy="1512168"/>
          </a:xfrm>
        </p:grpSpPr>
        <p:pic>
          <p:nvPicPr>
            <p:cNvPr id="17418" name="Picture 12" descr="31jS-OD0rBL._SL500_AA300_.jpg"/>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t="24800" b="27319"/>
            <a:stretch>
              <a:fillRect/>
            </a:stretch>
          </p:blipFill>
          <p:spPr bwMode="auto">
            <a:xfrm rot="-483710">
              <a:off x="2627784" y="1412776"/>
              <a:ext cx="3865612" cy="1512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9" name="TextBox 13"/>
            <p:cNvSpPr txBox="1">
              <a:spLocks noChangeArrowheads="1"/>
            </p:cNvSpPr>
            <p:nvPr/>
          </p:nvSpPr>
          <p:spPr bwMode="auto">
            <a:xfrm rot="21179810">
              <a:off x="3185078" y="1903315"/>
              <a:ext cx="2576234" cy="584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dirty="0">
                  <a:latin typeface="Calibri" pitchFamily="34" charset="0"/>
                  <a:cs typeface="Calibri" pitchFamily="34" charset="0"/>
                </a:rPr>
                <a:t>Can people learn to become effective leaders?</a:t>
              </a:r>
            </a:p>
          </p:txBody>
        </p:sp>
      </p:grpSp>
      <p:pic>
        <p:nvPicPr>
          <p:cNvPr id="14" name="Picture 1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790004" y="0"/>
            <a:ext cx="1307684" cy="1325120"/>
          </a:xfrm>
          <a:prstGeom prst="rect">
            <a:avLst/>
          </a:prstGeom>
        </p:spPr>
      </p:pic>
      <p:pic>
        <p:nvPicPr>
          <p:cNvPr id="15" name="Picture 14">
            <a:hlinkClick r:id="" action="ppaction://hlinkshowjump?jump=nextslide"/>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884368" y="6466336"/>
            <a:ext cx="1244445" cy="419048"/>
          </a:xfrm>
          <a:prstGeom prst="rect">
            <a:avLst/>
          </a:prstGeom>
        </p:spPr>
      </p:pic>
      <p:pic>
        <p:nvPicPr>
          <p:cNvPr id="16" name="Picture 15">
            <a:hlinkClick r:id="" action="ppaction://hlinkshowjump?jump=previousslide"/>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5187" y="6466336"/>
            <a:ext cx="1244445" cy="419048"/>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2" presetClass="entr" presetSubtype="4"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slide(fromBottom)">
                                      <p:cBhvr>
                                        <p:cTn id="13" dur="500"/>
                                        <p:tgtEl>
                                          <p:spTgt spid="5"/>
                                        </p:tgtEl>
                                      </p:cBhvr>
                                    </p:animEffect>
                                  </p:childTnLst>
                                </p:cTn>
                              </p:par>
                            </p:childTnLst>
                          </p:cTn>
                        </p:par>
                        <p:par>
                          <p:cTn id="14" fill="hold" nodeType="afterGroup">
                            <p:stCondLst>
                              <p:cond delay="1500"/>
                            </p:stCondLst>
                            <p:childTnLst>
                              <p:par>
                                <p:cTn id="15" presetID="10" presetClass="entr" presetSubtype="0"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childTnLst>
                                </p:cTn>
                              </p:par>
                            </p:childTnLst>
                          </p:cTn>
                        </p:par>
                        <p:par>
                          <p:cTn id="18" fill="hold" nodeType="afterGroup">
                            <p:stCondLst>
                              <p:cond delay="3500"/>
                            </p:stCondLst>
                            <p:childTnLst>
                              <p:par>
                                <p:cTn id="19" presetID="10" presetClass="entr" presetSubtype="0" fill="hold"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2000"/>
                                        <p:tgtEl>
                                          <p:spTgt spid="9"/>
                                        </p:tgtEl>
                                      </p:cBhvr>
                                    </p:animEffect>
                                  </p:childTnLst>
                                </p:cTn>
                              </p:par>
                            </p:childTnLst>
                          </p:cTn>
                        </p:par>
                        <p:par>
                          <p:cTn id="22" fill="hold" nodeType="afterGroup">
                            <p:stCondLst>
                              <p:cond delay="5500"/>
                            </p:stCondLst>
                            <p:childTnLst>
                              <p:par>
                                <p:cTn id="23" presetID="10" presetClass="entr" presetSubtype="0" fill="hold" nodeType="after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2000"/>
                                        <p:tgtEl>
                                          <p:spTgt spid="12"/>
                                        </p:tgtEl>
                                      </p:cBhvr>
                                    </p:animEffect>
                                  </p:childTnLst>
                                </p:cTn>
                              </p:par>
                            </p:childTnLst>
                          </p:cTn>
                        </p:par>
                        <p:par>
                          <p:cTn id="26" fill="hold">
                            <p:stCondLst>
                              <p:cond delay="7500"/>
                            </p:stCondLst>
                            <p:childTnLst>
                              <p:par>
                                <p:cTn id="27" presetID="10" presetClass="entr" presetSubtype="0" fill="hold" nodeType="afterEffect">
                                  <p:stCondLst>
                                    <p:cond delay="50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12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sz="3600" dirty="0" smtClean="0">
                <a:latin typeface="Calibri" pitchFamily="34" charset="0"/>
                <a:cs typeface="Calibri" pitchFamily="34" charset="0"/>
              </a:rPr>
              <a:t>Strengths of Trait theory</a:t>
            </a:r>
          </a:p>
        </p:txBody>
      </p:sp>
      <p:grpSp>
        <p:nvGrpSpPr>
          <p:cNvPr id="8" name="Group 7"/>
          <p:cNvGrpSpPr/>
          <p:nvPr/>
        </p:nvGrpSpPr>
        <p:grpSpPr>
          <a:xfrm>
            <a:off x="4652978" y="2450946"/>
            <a:ext cx="2730671" cy="3392724"/>
            <a:chOff x="5289705" y="1347770"/>
            <a:chExt cx="3308602" cy="4110775"/>
          </a:xfrm>
          <a:gradFill flip="none" rotWithShape="1">
            <a:gsLst>
              <a:gs pos="0">
                <a:schemeClr val="tx1"/>
              </a:gs>
              <a:gs pos="100000">
                <a:schemeClr val="tx1">
                  <a:lumMod val="75000"/>
                  <a:lumOff val="25000"/>
                </a:schemeClr>
              </a:gs>
            </a:gsLst>
            <a:lin ang="16200000" scaled="0"/>
            <a:tileRect/>
          </a:gradFill>
          <a:effectLst>
            <a:outerShdw dist="76200" dir="720000" algn="tl" rotWithShape="0">
              <a:srgbClr val="000000"/>
            </a:outerShdw>
            <a:reflection stA="34000" endPos="29000" dist="12700" dir="5400000" sy="-100000" algn="bl" rotWithShape="0"/>
          </a:effectLst>
        </p:grpSpPr>
        <p:sp>
          <p:nvSpPr>
            <p:cNvPr id="9" name="Oval 8"/>
            <p:cNvSpPr/>
            <p:nvPr/>
          </p:nvSpPr>
          <p:spPr>
            <a:xfrm>
              <a:off x="6564672" y="1347770"/>
              <a:ext cx="715205" cy="764806"/>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Rounded Rectangle 9"/>
            <p:cNvSpPr/>
            <p:nvPr/>
          </p:nvSpPr>
          <p:spPr>
            <a:xfrm>
              <a:off x="6428263" y="2170296"/>
              <a:ext cx="989399" cy="1712832"/>
            </a:xfrm>
            <a:prstGeom prst="roundRect">
              <a:avLst>
                <a:gd name="adj" fmla="val 29794"/>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Rounded Rectangle 10"/>
            <p:cNvSpPr/>
            <p:nvPr/>
          </p:nvSpPr>
          <p:spPr>
            <a:xfrm>
              <a:off x="6514849" y="3550378"/>
              <a:ext cx="361165" cy="1908167"/>
            </a:xfrm>
            <a:prstGeom prst="roundRect">
              <a:avLst>
                <a:gd name="adj" fmla="val 50000"/>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Rounded Rectangle 11"/>
            <p:cNvSpPr/>
            <p:nvPr/>
          </p:nvSpPr>
          <p:spPr>
            <a:xfrm>
              <a:off x="6996976" y="3550378"/>
              <a:ext cx="361165" cy="1908167"/>
            </a:xfrm>
            <a:prstGeom prst="roundRect">
              <a:avLst>
                <a:gd name="adj" fmla="val 50000"/>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Rounded Rectangle 12"/>
            <p:cNvSpPr/>
            <p:nvPr/>
          </p:nvSpPr>
          <p:spPr>
            <a:xfrm rot="7480175">
              <a:off x="5900435" y="1253344"/>
              <a:ext cx="361164" cy="1582624"/>
            </a:xfrm>
            <a:prstGeom prst="roundRect">
              <a:avLst>
                <a:gd name="adj" fmla="val 50000"/>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ed Rectangle 13"/>
            <p:cNvSpPr/>
            <p:nvPr/>
          </p:nvSpPr>
          <p:spPr>
            <a:xfrm rot="14157995">
              <a:off x="7634344" y="1247420"/>
              <a:ext cx="361164" cy="1566762"/>
            </a:xfrm>
            <a:prstGeom prst="roundRect">
              <a:avLst>
                <a:gd name="adj" fmla="val 50000"/>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15" name="Group 3"/>
          <p:cNvGrpSpPr>
            <a:grpSpLocks/>
          </p:cNvGrpSpPr>
          <p:nvPr/>
        </p:nvGrpSpPr>
        <p:grpSpPr bwMode="auto">
          <a:xfrm rot="-720499">
            <a:off x="2466975" y="1539875"/>
            <a:ext cx="6905625" cy="1822450"/>
            <a:chOff x="2491934" y="1616999"/>
            <a:chExt cx="6904999" cy="1823371"/>
          </a:xfrm>
        </p:grpSpPr>
        <p:sp>
          <p:nvSpPr>
            <p:cNvPr id="16" name="Rounded Rectangle 15"/>
            <p:cNvSpPr/>
            <p:nvPr/>
          </p:nvSpPr>
          <p:spPr>
            <a:xfrm rot="1322958">
              <a:off x="4428016" y="1876252"/>
              <a:ext cx="1195279" cy="673440"/>
            </a:xfrm>
            <a:prstGeom prst="roundRect">
              <a:avLst>
                <a:gd name="adj" fmla="val 50000"/>
              </a:avLst>
            </a:prstGeom>
            <a:noFill/>
            <a:ln w="25400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solidFill>
                  <a:srgbClr val="FFFFFF"/>
                </a:solidFill>
                <a:ea typeface="ＭＳ Ｐゴシック" charset="-128"/>
              </a:endParaRPr>
            </a:p>
          </p:txBody>
        </p:sp>
        <p:sp>
          <p:nvSpPr>
            <p:cNvPr id="17" name="Rounded Rectangle 16"/>
            <p:cNvSpPr/>
            <p:nvPr/>
          </p:nvSpPr>
          <p:spPr>
            <a:xfrm rot="21378271">
              <a:off x="6335723" y="2269289"/>
              <a:ext cx="1195280" cy="673440"/>
            </a:xfrm>
            <a:prstGeom prst="roundRect">
              <a:avLst>
                <a:gd name="adj" fmla="val 50000"/>
              </a:avLst>
            </a:prstGeom>
            <a:noFill/>
            <a:ln w="25400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solidFill>
                  <a:srgbClr val="FFFFFF"/>
                </a:solidFill>
                <a:ea typeface="ＭＳ Ｐゴシック" charset="-128"/>
              </a:endParaRPr>
            </a:p>
          </p:txBody>
        </p:sp>
        <p:sp>
          <p:nvSpPr>
            <p:cNvPr id="18" name="Rounded Rectangle 17"/>
            <p:cNvSpPr/>
            <p:nvPr/>
          </p:nvSpPr>
          <p:spPr>
            <a:xfrm rot="21378271">
              <a:off x="2528013" y="1630983"/>
              <a:ext cx="1195280" cy="671852"/>
            </a:xfrm>
            <a:prstGeom prst="roundRect">
              <a:avLst>
                <a:gd name="adj" fmla="val 50000"/>
              </a:avLst>
            </a:prstGeom>
            <a:noFill/>
            <a:ln w="25400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solidFill>
                  <a:srgbClr val="FFFFFF"/>
                </a:solidFill>
                <a:ea typeface="ＭＳ Ｐゴシック" charset="-128"/>
              </a:endParaRPr>
            </a:p>
          </p:txBody>
        </p:sp>
        <p:sp>
          <p:nvSpPr>
            <p:cNvPr id="19" name="Rounded Rectangle 18"/>
            <p:cNvSpPr/>
            <p:nvPr/>
          </p:nvSpPr>
          <p:spPr>
            <a:xfrm rot="1322958">
              <a:off x="8160915" y="2714588"/>
              <a:ext cx="1195279" cy="673440"/>
            </a:xfrm>
            <a:prstGeom prst="roundRect">
              <a:avLst>
                <a:gd name="adj" fmla="val 50000"/>
              </a:avLst>
            </a:prstGeom>
            <a:noFill/>
            <a:ln w="254000">
              <a:solidFill>
                <a:schemeClr val="bg1">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solidFill>
                  <a:srgbClr val="FFFFFF"/>
                </a:solidFill>
                <a:ea typeface="ＭＳ Ｐゴシック" charset="-128"/>
              </a:endParaRPr>
            </a:p>
          </p:txBody>
        </p:sp>
        <p:sp>
          <p:nvSpPr>
            <p:cNvPr id="20" name="Rounded Rectangle 19"/>
            <p:cNvSpPr/>
            <p:nvPr/>
          </p:nvSpPr>
          <p:spPr>
            <a:xfrm rot="21378271">
              <a:off x="2491934" y="1616999"/>
              <a:ext cx="1251391" cy="737780"/>
            </a:xfrm>
            <a:prstGeom prst="roundRect">
              <a:avLst>
                <a:gd name="adj" fmla="val 50000"/>
              </a:avLst>
            </a:prstGeom>
            <a:noFill/>
            <a:ln w="177800">
              <a:gradFill flip="none" rotWithShape="1">
                <a:gsLst>
                  <a:gs pos="98000">
                    <a:srgbClr val="FFFFFF">
                      <a:alpha val="34000"/>
                    </a:srgbClr>
                  </a:gs>
                  <a:gs pos="0">
                    <a:srgbClr val="FFFFFF">
                      <a:alpha val="0"/>
                    </a:srgbClr>
                  </a:gs>
                </a:gsLst>
                <a:lin ang="13920000" scaled="0"/>
                <a:tileRect/>
              </a:grad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Calibri" charset="0"/>
                  <a:ea typeface="ＭＳ Ｐゴシック" charset="-128"/>
                </a:defRPr>
              </a:lvl1pPr>
              <a:lvl2pPr marL="37931725" indent="-37474525" eaLnBrk="0" hangingPunct="0">
                <a:defRPr sz="2400">
                  <a:solidFill>
                    <a:schemeClr val="tx1"/>
                  </a:solidFill>
                  <a:latin typeface="Calibri" charset="0"/>
                  <a:ea typeface="ＭＳ Ｐゴシック" charset="-128"/>
                </a:defRPr>
              </a:lvl2pPr>
              <a:lvl3pPr eaLnBrk="0" hangingPunct="0">
                <a:defRPr sz="2400">
                  <a:solidFill>
                    <a:schemeClr val="tx1"/>
                  </a:solidFill>
                  <a:latin typeface="Calibri" charset="0"/>
                  <a:ea typeface="ＭＳ Ｐゴシック" charset="-128"/>
                </a:defRPr>
              </a:lvl3pPr>
              <a:lvl4pPr eaLnBrk="0" hangingPunct="0">
                <a:defRPr sz="2400">
                  <a:solidFill>
                    <a:schemeClr val="tx1"/>
                  </a:solidFill>
                  <a:latin typeface="Calibri" charset="0"/>
                  <a:ea typeface="ＭＳ Ｐゴシック" charset="-128"/>
                </a:defRPr>
              </a:lvl4pPr>
              <a:lvl5pPr eaLnBrk="0" hangingPunct="0">
                <a:defRPr sz="2400">
                  <a:solidFill>
                    <a:schemeClr val="tx1"/>
                  </a:solidFill>
                  <a:latin typeface="Calibri" charset="0"/>
                  <a:ea typeface="ＭＳ Ｐゴシック" charset="-128"/>
                </a:defRPr>
              </a:lvl5pPr>
              <a:lvl6pPr marL="457200" eaLnBrk="0" fontAlgn="base" hangingPunct="0">
                <a:spcBef>
                  <a:spcPct val="0"/>
                </a:spcBef>
                <a:spcAft>
                  <a:spcPct val="0"/>
                </a:spcAft>
                <a:defRPr sz="2400">
                  <a:solidFill>
                    <a:schemeClr val="tx1"/>
                  </a:solidFill>
                  <a:latin typeface="Calibri" charset="0"/>
                  <a:ea typeface="ＭＳ Ｐゴシック" charset="-128"/>
                </a:defRPr>
              </a:lvl6pPr>
              <a:lvl7pPr marL="914400" eaLnBrk="0" fontAlgn="base" hangingPunct="0">
                <a:spcBef>
                  <a:spcPct val="0"/>
                </a:spcBef>
                <a:spcAft>
                  <a:spcPct val="0"/>
                </a:spcAft>
                <a:defRPr sz="2400">
                  <a:solidFill>
                    <a:schemeClr val="tx1"/>
                  </a:solidFill>
                  <a:latin typeface="Calibri" charset="0"/>
                  <a:ea typeface="ＭＳ Ｐゴシック" charset="-128"/>
                </a:defRPr>
              </a:lvl7pPr>
              <a:lvl8pPr marL="1371600" eaLnBrk="0" fontAlgn="base" hangingPunct="0">
                <a:spcBef>
                  <a:spcPct val="0"/>
                </a:spcBef>
                <a:spcAft>
                  <a:spcPct val="0"/>
                </a:spcAft>
                <a:defRPr sz="2400">
                  <a:solidFill>
                    <a:schemeClr val="tx1"/>
                  </a:solidFill>
                  <a:latin typeface="Calibri" charset="0"/>
                  <a:ea typeface="ＭＳ Ｐゴシック" charset="-128"/>
                </a:defRPr>
              </a:lvl8pPr>
              <a:lvl9pPr marL="1828800" eaLnBrk="0" fontAlgn="base" hangingPunct="0">
                <a:spcBef>
                  <a:spcPct val="0"/>
                </a:spcBef>
                <a:spcAft>
                  <a:spcPct val="0"/>
                </a:spcAft>
                <a:defRPr sz="2400">
                  <a:solidFill>
                    <a:schemeClr val="tx1"/>
                  </a:solidFill>
                  <a:latin typeface="Calibri" charset="0"/>
                  <a:ea typeface="ＭＳ Ｐゴシック" charset="-128"/>
                </a:defRPr>
              </a:lvl9pPr>
            </a:lstStyle>
            <a:p>
              <a:pPr algn="ctr" eaLnBrk="1" fontAlgn="auto" hangingPunct="1">
                <a:spcBef>
                  <a:spcPts val="0"/>
                </a:spcBef>
                <a:spcAft>
                  <a:spcPts val="0"/>
                </a:spcAft>
                <a:defRPr/>
              </a:pPr>
              <a:endParaRPr lang="nb-NO" sz="1800" smtClean="0">
                <a:solidFill>
                  <a:srgbClr val="FFFFFF"/>
                </a:solidFill>
              </a:endParaRPr>
            </a:p>
          </p:txBody>
        </p:sp>
        <p:sp>
          <p:nvSpPr>
            <p:cNvPr id="21" name="Rounded Rectangle 20"/>
            <p:cNvSpPr/>
            <p:nvPr/>
          </p:nvSpPr>
          <p:spPr>
            <a:xfrm rot="1290935">
              <a:off x="4414167" y="1838094"/>
              <a:ext cx="1251391" cy="737780"/>
            </a:xfrm>
            <a:prstGeom prst="roundRect">
              <a:avLst>
                <a:gd name="adj" fmla="val 50000"/>
              </a:avLst>
            </a:prstGeom>
            <a:noFill/>
            <a:ln w="177800">
              <a:gradFill flip="none" rotWithShape="1">
                <a:gsLst>
                  <a:gs pos="98000">
                    <a:srgbClr val="FFFFFF">
                      <a:alpha val="34000"/>
                    </a:srgbClr>
                  </a:gs>
                  <a:gs pos="0">
                    <a:srgbClr val="FFFFFF">
                      <a:alpha val="0"/>
                    </a:srgbClr>
                  </a:gs>
                </a:gsLst>
                <a:lin ang="13920000" scaled="0"/>
                <a:tileRect/>
              </a:grad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Calibri" charset="0"/>
                  <a:ea typeface="ＭＳ Ｐゴシック" charset="-128"/>
                </a:defRPr>
              </a:lvl1pPr>
              <a:lvl2pPr marL="37931725" indent="-37474525" eaLnBrk="0" hangingPunct="0">
                <a:defRPr sz="2400">
                  <a:solidFill>
                    <a:schemeClr val="tx1"/>
                  </a:solidFill>
                  <a:latin typeface="Calibri" charset="0"/>
                  <a:ea typeface="ＭＳ Ｐゴシック" charset="-128"/>
                </a:defRPr>
              </a:lvl2pPr>
              <a:lvl3pPr eaLnBrk="0" hangingPunct="0">
                <a:defRPr sz="2400">
                  <a:solidFill>
                    <a:schemeClr val="tx1"/>
                  </a:solidFill>
                  <a:latin typeface="Calibri" charset="0"/>
                  <a:ea typeface="ＭＳ Ｐゴシック" charset="-128"/>
                </a:defRPr>
              </a:lvl3pPr>
              <a:lvl4pPr eaLnBrk="0" hangingPunct="0">
                <a:defRPr sz="2400">
                  <a:solidFill>
                    <a:schemeClr val="tx1"/>
                  </a:solidFill>
                  <a:latin typeface="Calibri" charset="0"/>
                  <a:ea typeface="ＭＳ Ｐゴシック" charset="-128"/>
                </a:defRPr>
              </a:lvl4pPr>
              <a:lvl5pPr eaLnBrk="0" hangingPunct="0">
                <a:defRPr sz="2400">
                  <a:solidFill>
                    <a:schemeClr val="tx1"/>
                  </a:solidFill>
                  <a:latin typeface="Calibri" charset="0"/>
                  <a:ea typeface="ＭＳ Ｐゴシック" charset="-128"/>
                </a:defRPr>
              </a:lvl5pPr>
              <a:lvl6pPr marL="457200" eaLnBrk="0" fontAlgn="base" hangingPunct="0">
                <a:spcBef>
                  <a:spcPct val="0"/>
                </a:spcBef>
                <a:spcAft>
                  <a:spcPct val="0"/>
                </a:spcAft>
                <a:defRPr sz="2400">
                  <a:solidFill>
                    <a:schemeClr val="tx1"/>
                  </a:solidFill>
                  <a:latin typeface="Calibri" charset="0"/>
                  <a:ea typeface="ＭＳ Ｐゴシック" charset="-128"/>
                </a:defRPr>
              </a:lvl6pPr>
              <a:lvl7pPr marL="914400" eaLnBrk="0" fontAlgn="base" hangingPunct="0">
                <a:spcBef>
                  <a:spcPct val="0"/>
                </a:spcBef>
                <a:spcAft>
                  <a:spcPct val="0"/>
                </a:spcAft>
                <a:defRPr sz="2400">
                  <a:solidFill>
                    <a:schemeClr val="tx1"/>
                  </a:solidFill>
                  <a:latin typeface="Calibri" charset="0"/>
                  <a:ea typeface="ＭＳ Ｐゴシック" charset="-128"/>
                </a:defRPr>
              </a:lvl7pPr>
              <a:lvl8pPr marL="1371600" eaLnBrk="0" fontAlgn="base" hangingPunct="0">
                <a:spcBef>
                  <a:spcPct val="0"/>
                </a:spcBef>
                <a:spcAft>
                  <a:spcPct val="0"/>
                </a:spcAft>
                <a:defRPr sz="2400">
                  <a:solidFill>
                    <a:schemeClr val="tx1"/>
                  </a:solidFill>
                  <a:latin typeface="Calibri" charset="0"/>
                  <a:ea typeface="ＭＳ Ｐゴシック" charset="-128"/>
                </a:defRPr>
              </a:lvl8pPr>
              <a:lvl9pPr marL="1828800" eaLnBrk="0" fontAlgn="base" hangingPunct="0">
                <a:spcBef>
                  <a:spcPct val="0"/>
                </a:spcBef>
                <a:spcAft>
                  <a:spcPct val="0"/>
                </a:spcAft>
                <a:defRPr sz="2400">
                  <a:solidFill>
                    <a:schemeClr val="tx1"/>
                  </a:solidFill>
                  <a:latin typeface="Calibri" charset="0"/>
                  <a:ea typeface="ＭＳ Ｐゴシック" charset="-128"/>
                </a:defRPr>
              </a:lvl9pPr>
            </a:lstStyle>
            <a:p>
              <a:pPr algn="ctr" eaLnBrk="1" fontAlgn="auto" hangingPunct="1">
                <a:spcBef>
                  <a:spcPts val="0"/>
                </a:spcBef>
                <a:spcAft>
                  <a:spcPts val="0"/>
                </a:spcAft>
                <a:defRPr/>
              </a:pPr>
              <a:endParaRPr lang="nb-NO" sz="1800" smtClean="0">
                <a:solidFill>
                  <a:srgbClr val="FFFFFF"/>
                </a:solidFill>
              </a:endParaRPr>
            </a:p>
          </p:txBody>
        </p:sp>
        <p:sp>
          <p:nvSpPr>
            <p:cNvPr id="22" name="Rounded Rectangle 21"/>
            <p:cNvSpPr/>
            <p:nvPr/>
          </p:nvSpPr>
          <p:spPr>
            <a:xfrm rot="21447133">
              <a:off x="6320002" y="2246134"/>
              <a:ext cx="1251391" cy="737780"/>
            </a:xfrm>
            <a:prstGeom prst="roundRect">
              <a:avLst>
                <a:gd name="adj" fmla="val 50000"/>
              </a:avLst>
            </a:prstGeom>
            <a:noFill/>
            <a:ln w="177800">
              <a:gradFill flip="none" rotWithShape="1">
                <a:gsLst>
                  <a:gs pos="98000">
                    <a:srgbClr val="FFFFFF">
                      <a:alpha val="34000"/>
                    </a:srgbClr>
                  </a:gs>
                  <a:gs pos="0">
                    <a:srgbClr val="FFFFFF">
                      <a:alpha val="0"/>
                    </a:srgbClr>
                  </a:gs>
                </a:gsLst>
                <a:lin ang="13920000" scaled="0"/>
                <a:tileRect/>
              </a:grad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Calibri" charset="0"/>
                  <a:ea typeface="ＭＳ Ｐゴシック" charset="-128"/>
                </a:defRPr>
              </a:lvl1pPr>
              <a:lvl2pPr marL="37931725" indent="-37474525" eaLnBrk="0" hangingPunct="0">
                <a:defRPr sz="2400">
                  <a:solidFill>
                    <a:schemeClr val="tx1"/>
                  </a:solidFill>
                  <a:latin typeface="Calibri" charset="0"/>
                  <a:ea typeface="ＭＳ Ｐゴシック" charset="-128"/>
                </a:defRPr>
              </a:lvl2pPr>
              <a:lvl3pPr eaLnBrk="0" hangingPunct="0">
                <a:defRPr sz="2400">
                  <a:solidFill>
                    <a:schemeClr val="tx1"/>
                  </a:solidFill>
                  <a:latin typeface="Calibri" charset="0"/>
                  <a:ea typeface="ＭＳ Ｐゴシック" charset="-128"/>
                </a:defRPr>
              </a:lvl3pPr>
              <a:lvl4pPr eaLnBrk="0" hangingPunct="0">
                <a:defRPr sz="2400">
                  <a:solidFill>
                    <a:schemeClr val="tx1"/>
                  </a:solidFill>
                  <a:latin typeface="Calibri" charset="0"/>
                  <a:ea typeface="ＭＳ Ｐゴシック" charset="-128"/>
                </a:defRPr>
              </a:lvl4pPr>
              <a:lvl5pPr eaLnBrk="0" hangingPunct="0">
                <a:defRPr sz="2400">
                  <a:solidFill>
                    <a:schemeClr val="tx1"/>
                  </a:solidFill>
                  <a:latin typeface="Calibri" charset="0"/>
                  <a:ea typeface="ＭＳ Ｐゴシック" charset="-128"/>
                </a:defRPr>
              </a:lvl5pPr>
              <a:lvl6pPr marL="457200" eaLnBrk="0" fontAlgn="base" hangingPunct="0">
                <a:spcBef>
                  <a:spcPct val="0"/>
                </a:spcBef>
                <a:spcAft>
                  <a:spcPct val="0"/>
                </a:spcAft>
                <a:defRPr sz="2400">
                  <a:solidFill>
                    <a:schemeClr val="tx1"/>
                  </a:solidFill>
                  <a:latin typeface="Calibri" charset="0"/>
                  <a:ea typeface="ＭＳ Ｐゴシック" charset="-128"/>
                </a:defRPr>
              </a:lvl6pPr>
              <a:lvl7pPr marL="914400" eaLnBrk="0" fontAlgn="base" hangingPunct="0">
                <a:spcBef>
                  <a:spcPct val="0"/>
                </a:spcBef>
                <a:spcAft>
                  <a:spcPct val="0"/>
                </a:spcAft>
                <a:defRPr sz="2400">
                  <a:solidFill>
                    <a:schemeClr val="tx1"/>
                  </a:solidFill>
                  <a:latin typeface="Calibri" charset="0"/>
                  <a:ea typeface="ＭＳ Ｐゴシック" charset="-128"/>
                </a:defRPr>
              </a:lvl7pPr>
              <a:lvl8pPr marL="1371600" eaLnBrk="0" fontAlgn="base" hangingPunct="0">
                <a:spcBef>
                  <a:spcPct val="0"/>
                </a:spcBef>
                <a:spcAft>
                  <a:spcPct val="0"/>
                </a:spcAft>
                <a:defRPr sz="2400">
                  <a:solidFill>
                    <a:schemeClr val="tx1"/>
                  </a:solidFill>
                  <a:latin typeface="Calibri" charset="0"/>
                  <a:ea typeface="ＭＳ Ｐゴシック" charset="-128"/>
                </a:defRPr>
              </a:lvl8pPr>
              <a:lvl9pPr marL="1828800" eaLnBrk="0" fontAlgn="base" hangingPunct="0">
                <a:spcBef>
                  <a:spcPct val="0"/>
                </a:spcBef>
                <a:spcAft>
                  <a:spcPct val="0"/>
                </a:spcAft>
                <a:defRPr sz="2400">
                  <a:solidFill>
                    <a:schemeClr val="tx1"/>
                  </a:solidFill>
                  <a:latin typeface="Calibri" charset="0"/>
                  <a:ea typeface="ＭＳ Ｐゴシック" charset="-128"/>
                </a:defRPr>
              </a:lvl9pPr>
            </a:lstStyle>
            <a:p>
              <a:pPr algn="ctr" eaLnBrk="1" fontAlgn="auto" hangingPunct="1">
                <a:spcBef>
                  <a:spcPts val="0"/>
                </a:spcBef>
                <a:spcAft>
                  <a:spcPts val="0"/>
                </a:spcAft>
                <a:defRPr/>
              </a:pPr>
              <a:endParaRPr lang="nb-NO" sz="1800" smtClean="0">
                <a:solidFill>
                  <a:srgbClr val="FFFFFF"/>
                </a:solidFill>
              </a:endParaRPr>
            </a:p>
          </p:txBody>
        </p:sp>
        <p:sp>
          <p:nvSpPr>
            <p:cNvPr id="23" name="Rounded Rectangle 22"/>
            <p:cNvSpPr/>
            <p:nvPr/>
          </p:nvSpPr>
          <p:spPr>
            <a:xfrm rot="1322332">
              <a:off x="8145542" y="2702590"/>
              <a:ext cx="1251391" cy="737780"/>
            </a:xfrm>
            <a:prstGeom prst="roundRect">
              <a:avLst>
                <a:gd name="adj" fmla="val 50000"/>
              </a:avLst>
            </a:prstGeom>
            <a:noFill/>
            <a:ln w="177800">
              <a:gradFill flip="none" rotWithShape="1">
                <a:gsLst>
                  <a:gs pos="98000">
                    <a:srgbClr val="FFFFFF">
                      <a:alpha val="34000"/>
                    </a:srgbClr>
                  </a:gs>
                  <a:gs pos="0">
                    <a:srgbClr val="FFFFFF">
                      <a:alpha val="0"/>
                    </a:srgbClr>
                  </a:gs>
                </a:gsLst>
                <a:lin ang="13920000" scaled="0"/>
                <a:tileRect/>
              </a:grad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Calibri" charset="0"/>
                  <a:ea typeface="ＭＳ Ｐゴシック" charset="-128"/>
                </a:defRPr>
              </a:lvl1pPr>
              <a:lvl2pPr marL="37931725" indent="-37474525" eaLnBrk="0" hangingPunct="0">
                <a:defRPr sz="2400">
                  <a:solidFill>
                    <a:schemeClr val="tx1"/>
                  </a:solidFill>
                  <a:latin typeface="Calibri" charset="0"/>
                  <a:ea typeface="ＭＳ Ｐゴシック" charset="-128"/>
                </a:defRPr>
              </a:lvl2pPr>
              <a:lvl3pPr eaLnBrk="0" hangingPunct="0">
                <a:defRPr sz="2400">
                  <a:solidFill>
                    <a:schemeClr val="tx1"/>
                  </a:solidFill>
                  <a:latin typeface="Calibri" charset="0"/>
                  <a:ea typeface="ＭＳ Ｐゴシック" charset="-128"/>
                </a:defRPr>
              </a:lvl3pPr>
              <a:lvl4pPr eaLnBrk="0" hangingPunct="0">
                <a:defRPr sz="2400">
                  <a:solidFill>
                    <a:schemeClr val="tx1"/>
                  </a:solidFill>
                  <a:latin typeface="Calibri" charset="0"/>
                  <a:ea typeface="ＭＳ Ｐゴシック" charset="-128"/>
                </a:defRPr>
              </a:lvl4pPr>
              <a:lvl5pPr eaLnBrk="0" hangingPunct="0">
                <a:defRPr sz="2400">
                  <a:solidFill>
                    <a:schemeClr val="tx1"/>
                  </a:solidFill>
                  <a:latin typeface="Calibri" charset="0"/>
                  <a:ea typeface="ＭＳ Ｐゴシック" charset="-128"/>
                </a:defRPr>
              </a:lvl5pPr>
              <a:lvl6pPr marL="457200" eaLnBrk="0" fontAlgn="base" hangingPunct="0">
                <a:spcBef>
                  <a:spcPct val="0"/>
                </a:spcBef>
                <a:spcAft>
                  <a:spcPct val="0"/>
                </a:spcAft>
                <a:defRPr sz="2400">
                  <a:solidFill>
                    <a:schemeClr val="tx1"/>
                  </a:solidFill>
                  <a:latin typeface="Calibri" charset="0"/>
                  <a:ea typeface="ＭＳ Ｐゴシック" charset="-128"/>
                </a:defRPr>
              </a:lvl6pPr>
              <a:lvl7pPr marL="914400" eaLnBrk="0" fontAlgn="base" hangingPunct="0">
                <a:spcBef>
                  <a:spcPct val="0"/>
                </a:spcBef>
                <a:spcAft>
                  <a:spcPct val="0"/>
                </a:spcAft>
                <a:defRPr sz="2400">
                  <a:solidFill>
                    <a:schemeClr val="tx1"/>
                  </a:solidFill>
                  <a:latin typeface="Calibri" charset="0"/>
                  <a:ea typeface="ＭＳ Ｐゴシック" charset="-128"/>
                </a:defRPr>
              </a:lvl7pPr>
              <a:lvl8pPr marL="1371600" eaLnBrk="0" fontAlgn="base" hangingPunct="0">
                <a:spcBef>
                  <a:spcPct val="0"/>
                </a:spcBef>
                <a:spcAft>
                  <a:spcPct val="0"/>
                </a:spcAft>
                <a:defRPr sz="2400">
                  <a:solidFill>
                    <a:schemeClr val="tx1"/>
                  </a:solidFill>
                  <a:latin typeface="Calibri" charset="0"/>
                  <a:ea typeface="ＭＳ Ｐゴシック" charset="-128"/>
                </a:defRPr>
              </a:lvl8pPr>
              <a:lvl9pPr marL="1828800" eaLnBrk="0" fontAlgn="base" hangingPunct="0">
                <a:spcBef>
                  <a:spcPct val="0"/>
                </a:spcBef>
                <a:spcAft>
                  <a:spcPct val="0"/>
                </a:spcAft>
                <a:defRPr sz="2400">
                  <a:solidFill>
                    <a:schemeClr val="tx1"/>
                  </a:solidFill>
                  <a:latin typeface="Calibri" charset="0"/>
                  <a:ea typeface="ＭＳ Ｐゴシック" charset="-128"/>
                </a:defRPr>
              </a:lvl9pPr>
            </a:lstStyle>
            <a:p>
              <a:pPr algn="ctr" eaLnBrk="1" fontAlgn="auto" hangingPunct="1">
                <a:spcBef>
                  <a:spcPts val="0"/>
                </a:spcBef>
                <a:spcAft>
                  <a:spcPts val="0"/>
                </a:spcAft>
                <a:defRPr/>
              </a:pPr>
              <a:endParaRPr lang="nb-NO" sz="1800" smtClean="0">
                <a:solidFill>
                  <a:srgbClr val="FFFFFF"/>
                </a:solidFill>
              </a:endParaRPr>
            </a:p>
          </p:txBody>
        </p:sp>
        <p:sp>
          <p:nvSpPr>
            <p:cNvPr id="24" name="Rounded Rectangle 23"/>
            <p:cNvSpPr/>
            <p:nvPr/>
          </p:nvSpPr>
          <p:spPr>
            <a:xfrm rot="678271" flipV="1">
              <a:off x="5353282" y="2433150"/>
              <a:ext cx="1195279" cy="46061"/>
            </a:xfrm>
            <a:prstGeom prst="roundRect">
              <a:avLst/>
            </a:prstGeom>
            <a:noFill/>
            <a:ln w="254000">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solidFill>
                  <a:srgbClr val="FFFFFF"/>
                </a:solidFill>
                <a:ea typeface="ＭＳ Ｐゴシック" charset="-128"/>
              </a:endParaRPr>
            </a:p>
          </p:txBody>
        </p:sp>
        <p:sp>
          <p:nvSpPr>
            <p:cNvPr id="25" name="Rounded Rectangle 24"/>
            <p:cNvSpPr/>
            <p:nvPr/>
          </p:nvSpPr>
          <p:spPr>
            <a:xfrm rot="1092255" flipV="1">
              <a:off x="7310385" y="2731320"/>
              <a:ext cx="1196866" cy="46060"/>
            </a:xfrm>
            <a:prstGeom prst="roundRect">
              <a:avLst/>
            </a:prstGeom>
            <a:noFill/>
            <a:ln w="254000">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solidFill>
                  <a:srgbClr val="FFFFFF"/>
                </a:solidFill>
                <a:ea typeface="ＭＳ Ｐゴシック" charset="-128"/>
              </a:endParaRPr>
            </a:p>
          </p:txBody>
        </p:sp>
        <p:sp>
          <p:nvSpPr>
            <p:cNvPr id="26" name="Rounded Rectangle 25"/>
            <p:cNvSpPr/>
            <p:nvPr/>
          </p:nvSpPr>
          <p:spPr>
            <a:xfrm rot="458187" flipV="1">
              <a:off x="3465888" y="2021686"/>
              <a:ext cx="1195280" cy="44472"/>
            </a:xfrm>
            <a:prstGeom prst="roundRect">
              <a:avLst/>
            </a:prstGeom>
            <a:noFill/>
            <a:ln w="254000">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solidFill>
                  <a:srgbClr val="FFFFFF"/>
                </a:solidFill>
                <a:ea typeface="ＭＳ Ｐゴシック" charset="-128"/>
              </a:endParaRPr>
            </a:p>
          </p:txBody>
        </p:sp>
        <p:sp>
          <p:nvSpPr>
            <p:cNvPr id="28" name="Rounded Rectangle 27"/>
            <p:cNvSpPr/>
            <p:nvPr/>
          </p:nvSpPr>
          <p:spPr>
            <a:xfrm rot="418607">
              <a:off x="3371290" y="1909155"/>
              <a:ext cx="1357190" cy="260482"/>
            </a:xfrm>
            <a:prstGeom prst="roundRect">
              <a:avLst>
                <a:gd name="adj" fmla="val 43431"/>
              </a:avLst>
            </a:prstGeom>
            <a:gradFill flip="none" rotWithShape="1">
              <a:gsLst>
                <a:gs pos="0">
                  <a:schemeClr val="bg1">
                    <a:alpha val="28000"/>
                  </a:schemeClr>
                </a:gs>
                <a:gs pos="76000">
                  <a:schemeClr val="bg1">
                    <a:alpha val="0"/>
                  </a:schemeClr>
                </a:gs>
              </a:gsLst>
              <a:lin ang="6600000" scaled="0"/>
              <a:tileRect/>
            </a:gradFill>
            <a:ln w="177800">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solidFill>
                  <a:srgbClr val="FFFFFF"/>
                </a:solidFill>
                <a:ea typeface="ＭＳ Ｐゴシック" charset="-128"/>
              </a:endParaRPr>
            </a:p>
          </p:txBody>
        </p:sp>
        <p:sp>
          <p:nvSpPr>
            <p:cNvPr id="29" name="Rounded Rectangle 28"/>
            <p:cNvSpPr/>
            <p:nvPr/>
          </p:nvSpPr>
          <p:spPr>
            <a:xfrm rot="1051751">
              <a:off x="7229415" y="2639364"/>
              <a:ext cx="1357189" cy="260482"/>
            </a:xfrm>
            <a:prstGeom prst="roundRect">
              <a:avLst>
                <a:gd name="adj" fmla="val 43431"/>
              </a:avLst>
            </a:prstGeom>
            <a:gradFill flip="none" rotWithShape="1">
              <a:gsLst>
                <a:gs pos="0">
                  <a:schemeClr val="bg1">
                    <a:alpha val="28000"/>
                  </a:schemeClr>
                </a:gs>
                <a:gs pos="76000">
                  <a:schemeClr val="bg1">
                    <a:alpha val="0"/>
                  </a:schemeClr>
                </a:gs>
              </a:gsLst>
              <a:lin ang="6600000" scaled="0"/>
              <a:tileRect/>
            </a:gradFill>
            <a:ln w="177800">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nb-NO">
                <a:solidFill>
                  <a:srgbClr val="FFFFFF"/>
                </a:solidFill>
                <a:ea typeface="ＭＳ Ｐゴシック" charset="-128"/>
              </a:endParaRPr>
            </a:p>
          </p:txBody>
        </p:sp>
      </p:grpSp>
      <p:sp>
        <p:nvSpPr>
          <p:cNvPr id="30" name="Rectangle 29"/>
          <p:cNvSpPr/>
          <p:nvPr/>
        </p:nvSpPr>
        <p:spPr bwMode="auto">
          <a:xfrm>
            <a:off x="304802" y="1341003"/>
            <a:ext cx="4293220" cy="4626682"/>
          </a:xfrm>
          <a:prstGeom prst="rect">
            <a:avLst/>
          </a:prstGeom>
          <a:gradFill>
            <a:gsLst>
              <a:gs pos="0">
                <a:schemeClr val="bg1">
                  <a:lumMod val="85000"/>
                </a:schemeClr>
              </a:gs>
              <a:gs pos="100000">
                <a:schemeClr val="bg1"/>
              </a:gs>
            </a:gsLst>
          </a:gradFill>
          <a:ln w="3175" cmpd="sng">
            <a:noFill/>
          </a:ln>
          <a:effectLst>
            <a:outerShdw blurRad="40000" dist="23000" dir="5400000" rotWithShape="0">
              <a:srgbClr val="000000">
                <a:alpha val="35000"/>
              </a:srgbClr>
            </a:outerShdw>
            <a:reflection stA="50000" endPos="160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2000" dirty="0">
              <a:latin typeface="Calibri" pitchFamily="34" charset="0"/>
              <a:cs typeface="Calibri" pitchFamily="34" charset="0"/>
            </a:endParaRPr>
          </a:p>
        </p:txBody>
      </p:sp>
      <p:sp>
        <p:nvSpPr>
          <p:cNvPr id="31" name="Round Same Side Corner Rectangle 39"/>
          <p:cNvSpPr>
            <a:spLocks noChangeArrowheads="1"/>
          </p:cNvSpPr>
          <p:nvPr/>
        </p:nvSpPr>
        <p:spPr bwMode="auto">
          <a:xfrm>
            <a:off x="304800" y="1287463"/>
            <a:ext cx="4292600" cy="384175"/>
          </a:xfrm>
          <a:custGeom>
            <a:avLst/>
            <a:gdLst>
              <a:gd name="T0" fmla="*/ 20598465 w 3261463"/>
              <a:gd name="T1" fmla="*/ 510220 h 348420"/>
              <a:gd name="T2" fmla="*/ 10299236 w 3261463"/>
              <a:gd name="T3" fmla="*/ 1020445 h 348420"/>
              <a:gd name="T4" fmla="*/ 0 w 3261463"/>
              <a:gd name="T5" fmla="*/ 510220 h 348420"/>
              <a:gd name="T6" fmla="*/ 10299236 w 3261463"/>
              <a:gd name="T7" fmla="*/ 0 h 348420"/>
              <a:gd name="T8" fmla="*/ 0 60000 65536"/>
              <a:gd name="T9" fmla="*/ 0 60000 65536"/>
              <a:gd name="T10" fmla="*/ 0 60000 65536"/>
              <a:gd name="T11" fmla="*/ 0 60000 65536"/>
              <a:gd name="T12" fmla="*/ 17008 w 3261463"/>
              <a:gd name="T13" fmla="*/ 17008 h 348420"/>
              <a:gd name="T14" fmla="*/ 3244455 w 3261463"/>
              <a:gd name="T15" fmla="*/ 348420 h 348420"/>
            </a:gdLst>
            <a:ahLst/>
            <a:cxnLst>
              <a:cxn ang="T8">
                <a:pos x="T0" y="T1"/>
              </a:cxn>
              <a:cxn ang="T9">
                <a:pos x="T2" y="T3"/>
              </a:cxn>
              <a:cxn ang="T10">
                <a:pos x="T4" y="T5"/>
              </a:cxn>
              <a:cxn ang="T11">
                <a:pos x="T6" y="T7"/>
              </a:cxn>
            </a:cxnLst>
            <a:rect l="T12" t="T13" r="T14" b="T15"/>
            <a:pathLst>
              <a:path w="3261463" h="348420">
                <a:moveTo>
                  <a:pt x="58071" y="0"/>
                </a:moveTo>
                <a:lnTo>
                  <a:pt x="3203392" y="0"/>
                </a:lnTo>
                <a:lnTo>
                  <a:pt x="3203391" y="0"/>
                </a:lnTo>
                <a:cubicBezTo>
                  <a:pt x="3235463" y="0"/>
                  <a:pt x="3261463" y="25999"/>
                  <a:pt x="3261463" y="58071"/>
                </a:cubicBezTo>
                <a:lnTo>
                  <a:pt x="3261463" y="348420"/>
                </a:lnTo>
                <a:lnTo>
                  <a:pt x="0" y="348420"/>
                </a:lnTo>
                <a:lnTo>
                  <a:pt x="0" y="58071"/>
                </a:lnTo>
                <a:cubicBezTo>
                  <a:pt x="0" y="25999"/>
                  <a:pt x="25999" y="0"/>
                  <a:pt x="58070" y="0"/>
                </a:cubicBezTo>
                <a:lnTo>
                  <a:pt x="58071" y="0"/>
                </a:lnTo>
                <a:close/>
              </a:path>
            </a:pathLst>
          </a:custGeom>
          <a:gradFill rotWithShape="1">
            <a:gsLst>
              <a:gs pos="0">
                <a:srgbClr val="FF8D00"/>
              </a:gs>
              <a:gs pos="100000">
                <a:srgbClr val="E46C0A"/>
              </a:gs>
            </a:gsLst>
            <a:lin ang="5400000"/>
          </a:gradFill>
          <a:ln>
            <a:noFill/>
          </a:ln>
          <a:effectLst>
            <a:outerShdw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2000" b="1" dirty="0">
                <a:solidFill>
                  <a:srgbClr val="FFFFFF"/>
                </a:solidFill>
                <a:latin typeface="Calibri" pitchFamily="34" charset="0"/>
                <a:cs typeface="Calibri" pitchFamily="34" charset="0"/>
              </a:rPr>
              <a:t>Strengths</a:t>
            </a:r>
          </a:p>
        </p:txBody>
      </p:sp>
      <p:sp>
        <p:nvSpPr>
          <p:cNvPr id="32" name="TextBox 1"/>
          <p:cNvSpPr txBox="1">
            <a:spLocks noChangeArrowheads="1"/>
          </p:cNvSpPr>
          <p:nvPr/>
        </p:nvSpPr>
        <p:spPr bwMode="auto">
          <a:xfrm>
            <a:off x="782638" y="1841500"/>
            <a:ext cx="381476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itchFamily="34" charset="0"/>
                <a:ea typeface="ＭＳ Ｐゴシック" charset="-128"/>
              </a:defRPr>
            </a:lvl1pPr>
            <a:lvl2pPr marL="742950" indent="-285750" eaLnBrk="0" hangingPunct="0">
              <a:defRPr sz="2400">
                <a:solidFill>
                  <a:schemeClr val="tx1"/>
                </a:solidFill>
                <a:latin typeface="Calibri" pitchFamily="34" charset="0"/>
                <a:ea typeface="ＭＳ Ｐゴシック" charset="-128"/>
              </a:defRPr>
            </a:lvl2pPr>
            <a:lvl3pPr marL="1143000" indent="-228600" eaLnBrk="0" hangingPunct="0">
              <a:defRPr sz="2400">
                <a:solidFill>
                  <a:schemeClr val="tx1"/>
                </a:solidFill>
                <a:latin typeface="Calibri" pitchFamily="34" charset="0"/>
                <a:ea typeface="ＭＳ Ｐゴシック" charset="-128"/>
              </a:defRPr>
            </a:lvl3pPr>
            <a:lvl4pPr marL="1600200" indent="-228600" eaLnBrk="0" hangingPunct="0">
              <a:defRPr sz="2400">
                <a:solidFill>
                  <a:schemeClr val="tx1"/>
                </a:solidFill>
                <a:latin typeface="Calibri" pitchFamily="34" charset="0"/>
                <a:ea typeface="ＭＳ Ｐゴシック" charset="-128"/>
              </a:defRPr>
            </a:lvl4pPr>
            <a:lvl5pPr marL="2057400" indent="-228600" eaLnBrk="0" hangingPunct="0">
              <a:defRPr sz="2400">
                <a:solidFill>
                  <a:schemeClr val="tx1"/>
                </a:solidFill>
                <a:latin typeface="Calibri" pitchFamily="34"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charset="-128"/>
              </a:defRPr>
            </a:lvl9pPr>
          </a:lstStyle>
          <a:p>
            <a:pPr eaLnBrk="1" fontAlgn="auto" hangingPunct="1">
              <a:spcBef>
                <a:spcPts val="0"/>
              </a:spcBef>
              <a:spcAft>
                <a:spcPts val="0"/>
              </a:spcAft>
              <a:defRPr/>
            </a:pPr>
            <a:r>
              <a:rPr lang="en-IN" sz="2000" dirty="0" smtClean="0">
                <a:cs typeface="Calibri" pitchFamily="34" charset="0"/>
              </a:rPr>
              <a:t>It is naturally pleasing theory.</a:t>
            </a:r>
            <a:endParaRPr lang="en-US" sz="2000" dirty="0">
              <a:cs typeface="Calibri" pitchFamily="34" charset="0"/>
            </a:endParaRPr>
          </a:p>
        </p:txBody>
      </p:sp>
      <p:sp>
        <p:nvSpPr>
          <p:cNvPr id="33" name="TextBox 40"/>
          <p:cNvSpPr txBox="1">
            <a:spLocks noChangeArrowheads="1"/>
          </p:cNvSpPr>
          <p:nvPr/>
        </p:nvSpPr>
        <p:spPr bwMode="auto">
          <a:xfrm>
            <a:off x="782638" y="2438400"/>
            <a:ext cx="3814762"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itchFamily="34" charset="0"/>
                <a:ea typeface="ＭＳ Ｐゴシック" charset="-128"/>
              </a:defRPr>
            </a:lvl1pPr>
            <a:lvl2pPr marL="742950" indent="-285750" eaLnBrk="0" hangingPunct="0">
              <a:defRPr sz="2400">
                <a:solidFill>
                  <a:schemeClr val="tx1"/>
                </a:solidFill>
                <a:latin typeface="Calibri" pitchFamily="34" charset="0"/>
                <a:ea typeface="ＭＳ Ｐゴシック" charset="-128"/>
              </a:defRPr>
            </a:lvl2pPr>
            <a:lvl3pPr marL="1143000" indent="-228600" eaLnBrk="0" hangingPunct="0">
              <a:defRPr sz="2400">
                <a:solidFill>
                  <a:schemeClr val="tx1"/>
                </a:solidFill>
                <a:latin typeface="Calibri" pitchFamily="34" charset="0"/>
                <a:ea typeface="ＭＳ Ｐゴシック" charset="-128"/>
              </a:defRPr>
            </a:lvl3pPr>
            <a:lvl4pPr marL="1600200" indent="-228600" eaLnBrk="0" hangingPunct="0">
              <a:defRPr sz="2400">
                <a:solidFill>
                  <a:schemeClr val="tx1"/>
                </a:solidFill>
                <a:latin typeface="Calibri" pitchFamily="34" charset="0"/>
                <a:ea typeface="ＭＳ Ｐゴシック" charset="-128"/>
              </a:defRPr>
            </a:lvl4pPr>
            <a:lvl5pPr marL="2057400" indent="-228600" eaLnBrk="0" hangingPunct="0">
              <a:defRPr sz="2400">
                <a:solidFill>
                  <a:schemeClr val="tx1"/>
                </a:solidFill>
                <a:latin typeface="Calibri" pitchFamily="34"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charset="-128"/>
              </a:defRPr>
            </a:lvl9pPr>
          </a:lstStyle>
          <a:p>
            <a:pPr eaLnBrk="1" fontAlgn="auto" hangingPunct="1">
              <a:spcBef>
                <a:spcPts val="0"/>
              </a:spcBef>
              <a:spcAft>
                <a:spcPts val="0"/>
              </a:spcAft>
              <a:defRPr/>
            </a:pPr>
            <a:r>
              <a:rPr lang="en-US" sz="2000" dirty="0">
                <a:cs typeface="Calibri" pitchFamily="34" charset="0"/>
              </a:rPr>
              <a:t>It is valid as lot of research has validated the foundation and basis of the theory. </a:t>
            </a:r>
          </a:p>
        </p:txBody>
      </p:sp>
      <p:sp>
        <p:nvSpPr>
          <p:cNvPr id="34" name="TextBox 41"/>
          <p:cNvSpPr txBox="1">
            <a:spLocks noChangeArrowheads="1"/>
          </p:cNvSpPr>
          <p:nvPr/>
        </p:nvSpPr>
        <p:spPr bwMode="auto">
          <a:xfrm>
            <a:off x="782638" y="3708737"/>
            <a:ext cx="3814762"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itchFamily="34" charset="0"/>
                <a:ea typeface="ＭＳ Ｐゴシック" charset="-128"/>
              </a:defRPr>
            </a:lvl1pPr>
            <a:lvl2pPr marL="742950" indent="-285750" eaLnBrk="0" hangingPunct="0">
              <a:defRPr sz="2400">
                <a:solidFill>
                  <a:schemeClr val="tx1"/>
                </a:solidFill>
                <a:latin typeface="Calibri" pitchFamily="34" charset="0"/>
                <a:ea typeface="ＭＳ Ｐゴシック" charset="-128"/>
              </a:defRPr>
            </a:lvl2pPr>
            <a:lvl3pPr marL="1143000" indent="-228600" eaLnBrk="0" hangingPunct="0">
              <a:defRPr sz="2400">
                <a:solidFill>
                  <a:schemeClr val="tx1"/>
                </a:solidFill>
                <a:latin typeface="Calibri" pitchFamily="34" charset="0"/>
                <a:ea typeface="ＭＳ Ｐゴシック" charset="-128"/>
              </a:defRPr>
            </a:lvl3pPr>
            <a:lvl4pPr marL="1600200" indent="-228600" eaLnBrk="0" hangingPunct="0">
              <a:defRPr sz="2400">
                <a:solidFill>
                  <a:schemeClr val="tx1"/>
                </a:solidFill>
                <a:latin typeface="Calibri" pitchFamily="34" charset="0"/>
                <a:ea typeface="ＭＳ Ｐゴシック" charset="-128"/>
              </a:defRPr>
            </a:lvl4pPr>
            <a:lvl5pPr marL="2057400" indent="-228600" eaLnBrk="0" hangingPunct="0">
              <a:defRPr sz="2400">
                <a:solidFill>
                  <a:schemeClr val="tx1"/>
                </a:solidFill>
                <a:latin typeface="Calibri" pitchFamily="34"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charset="-128"/>
              </a:defRPr>
            </a:lvl9pPr>
          </a:lstStyle>
          <a:p>
            <a:pPr eaLnBrk="1" fontAlgn="auto" hangingPunct="1">
              <a:spcBef>
                <a:spcPts val="0"/>
              </a:spcBef>
              <a:spcAft>
                <a:spcPts val="0"/>
              </a:spcAft>
              <a:defRPr/>
            </a:pPr>
            <a:r>
              <a:rPr lang="en-US" sz="2000" dirty="0">
                <a:cs typeface="Calibri" pitchFamily="34" charset="0"/>
              </a:rPr>
              <a:t>It serves as a yardstick against which the leadership traits of an individual can be assessed. </a:t>
            </a:r>
          </a:p>
        </p:txBody>
      </p:sp>
      <p:sp>
        <p:nvSpPr>
          <p:cNvPr id="35" name="TextBox 43"/>
          <p:cNvSpPr txBox="1">
            <a:spLocks noChangeArrowheads="1"/>
          </p:cNvSpPr>
          <p:nvPr/>
        </p:nvSpPr>
        <p:spPr bwMode="auto">
          <a:xfrm>
            <a:off x="782638" y="4876800"/>
            <a:ext cx="3887787"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itchFamily="34" charset="0"/>
                <a:ea typeface="ＭＳ Ｐゴシック" charset="-128"/>
              </a:defRPr>
            </a:lvl1pPr>
            <a:lvl2pPr marL="742950" indent="-285750" eaLnBrk="0" hangingPunct="0">
              <a:defRPr sz="2400">
                <a:solidFill>
                  <a:schemeClr val="tx1"/>
                </a:solidFill>
                <a:latin typeface="Calibri" pitchFamily="34" charset="0"/>
                <a:ea typeface="ＭＳ Ｐゴシック" charset="-128"/>
              </a:defRPr>
            </a:lvl2pPr>
            <a:lvl3pPr marL="1143000" indent="-228600" eaLnBrk="0" hangingPunct="0">
              <a:defRPr sz="2400">
                <a:solidFill>
                  <a:schemeClr val="tx1"/>
                </a:solidFill>
                <a:latin typeface="Calibri" pitchFamily="34" charset="0"/>
                <a:ea typeface="ＭＳ Ｐゴシック" charset="-128"/>
              </a:defRPr>
            </a:lvl3pPr>
            <a:lvl4pPr marL="1600200" indent="-228600" eaLnBrk="0" hangingPunct="0">
              <a:defRPr sz="2400">
                <a:solidFill>
                  <a:schemeClr val="tx1"/>
                </a:solidFill>
                <a:latin typeface="Calibri" pitchFamily="34" charset="0"/>
                <a:ea typeface="ＭＳ Ｐゴシック" charset="-128"/>
              </a:defRPr>
            </a:lvl4pPr>
            <a:lvl5pPr marL="2057400" indent="-228600" eaLnBrk="0" hangingPunct="0">
              <a:defRPr sz="2400">
                <a:solidFill>
                  <a:schemeClr val="tx1"/>
                </a:solidFill>
                <a:latin typeface="Calibri" pitchFamily="34"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charset="-128"/>
              </a:defRPr>
            </a:lvl9pPr>
          </a:lstStyle>
          <a:p>
            <a:pPr eaLnBrk="1" fontAlgn="auto" hangingPunct="1">
              <a:spcBef>
                <a:spcPts val="0"/>
              </a:spcBef>
              <a:spcAft>
                <a:spcPts val="0"/>
              </a:spcAft>
              <a:defRPr/>
            </a:pPr>
            <a:r>
              <a:rPr lang="en-US" sz="2000" dirty="0">
                <a:cs typeface="Calibri" pitchFamily="34" charset="0"/>
              </a:rPr>
              <a:t>It gives a detailed knowledge and understanding of the leader element in the leadership process.</a:t>
            </a:r>
          </a:p>
        </p:txBody>
      </p:sp>
      <p:grpSp>
        <p:nvGrpSpPr>
          <p:cNvPr id="51" name="Group 19"/>
          <p:cNvGrpSpPr>
            <a:grpSpLocks/>
          </p:cNvGrpSpPr>
          <p:nvPr/>
        </p:nvGrpSpPr>
        <p:grpSpPr bwMode="auto">
          <a:xfrm>
            <a:off x="439738" y="1870075"/>
            <a:ext cx="250825" cy="250825"/>
            <a:chOff x="530225" y="5016500"/>
            <a:chExt cx="393700" cy="393700"/>
          </a:xfrm>
        </p:grpSpPr>
        <p:sp>
          <p:nvSpPr>
            <p:cNvPr id="20502" name="Oval 17"/>
            <p:cNvSpPr>
              <a:spLocks noChangeArrowheads="1"/>
            </p:cNvSpPr>
            <p:nvPr/>
          </p:nvSpPr>
          <p:spPr bwMode="auto">
            <a:xfrm>
              <a:off x="530225" y="5016500"/>
              <a:ext cx="393700" cy="393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en-US" sz="2000" dirty="0">
                <a:latin typeface="Calibri" pitchFamily="34" charset="0"/>
                <a:cs typeface="Calibri" pitchFamily="34" charset="0"/>
              </a:endParaRPr>
            </a:p>
          </p:txBody>
        </p:sp>
        <p:sp>
          <p:nvSpPr>
            <p:cNvPr id="53" name="Isosceles Triangle 52"/>
            <p:cNvSpPr/>
            <p:nvPr/>
          </p:nvSpPr>
          <p:spPr>
            <a:xfrm rot="5400000">
              <a:off x="634879" y="5111187"/>
              <a:ext cx="234227" cy="204325"/>
            </a:xfrm>
            <a:prstGeom prst="triangle">
              <a:avLst/>
            </a:prstGeom>
            <a:solidFill>
              <a:schemeClr val="tx1">
                <a:lumMod val="95000"/>
                <a:lumOff val="5000"/>
              </a:schemeClr>
            </a:solidFill>
            <a:ln w="9525" cap="flat" cmpd="sng" algn="ctr">
              <a:noFill/>
              <a:prstDash val="solid"/>
            </a:ln>
            <a:effectLst/>
          </p:spPr>
          <p:txBody>
            <a:bodyPr anchor="ctr"/>
            <a:lstStyle/>
            <a:p>
              <a:pPr algn="ctr" fontAlgn="auto">
                <a:spcBef>
                  <a:spcPts val="0"/>
                </a:spcBef>
                <a:spcAft>
                  <a:spcPts val="0"/>
                </a:spcAft>
                <a:defRPr/>
              </a:pPr>
              <a:endParaRPr lang="en-US" sz="2000" dirty="0">
                <a:latin typeface="Calibri" pitchFamily="34" charset="0"/>
                <a:cs typeface="Calibri" pitchFamily="34" charset="0"/>
              </a:endParaRPr>
            </a:p>
          </p:txBody>
        </p:sp>
      </p:grpSp>
      <p:grpSp>
        <p:nvGrpSpPr>
          <p:cNvPr id="54" name="Group 19"/>
          <p:cNvGrpSpPr>
            <a:grpSpLocks/>
          </p:cNvGrpSpPr>
          <p:nvPr/>
        </p:nvGrpSpPr>
        <p:grpSpPr bwMode="auto">
          <a:xfrm>
            <a:off x="436563" y="2514600"/>
            <a:ext cx="250825" cy="250825"/>
            <a:chOff x="530225" y="5016500"/>
            <a:chExt cx="393700" cy="393700"/>
          </a:xfrm>
        </p:grpSpPr>
        <p:sp>
          <p:nvSpPr>
            <p:cNvPr id="20500" name="Oval 43"/>
            <p:cNvSpPr>
              <a:spLocks noChangeArrowheads="1"/>
            </p:cNvSpPr>
            <p:nvPr/>
          </p:nvSpPr>
          <p:spPr bwMode="auto">
            <a:xfrm>
              <a:off x="530225" y="5016500"/>
              <a:ext cx="393700" cy="393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en-US" sz="2000" dirty="0">
                <a:latin typeface="Calibri" pitchFamily="34" charset="0"/>
                <a:cs typeface="Calibri" pitchFamily="34" charset="0"/>
              </a:endParaRPr>
            </a:p>
          </p:txBody>
        </p:sp>
        <p:sp>
          <p:nvSpPr>
            <p:cNvPr id="56" name="Isosceles Triangle 55"/>
            <p:cNvSpPr/>
            <p:nvPr/>
          </p:nvSpPr>
          <p:spPr>
            <a:xfrm rot="5400000">
              <a:off x="634879" y="5111187"/>
              <a:ext cx="234227" cy="204325"/>
            </a:xfrm>
            <a:prstGeom prst="triangle">
              <a:avLst/>
            </a:prstGeom>
            <a:solidFill>
              <a:schemeClr val="tx1">
                <a:lumMod val="95000"/>
                <a:lumOff val="5000"/>
              </a:schemeClr>
            </a:solidFill>
            <a:ln w="9525" cap="flat" cmpd="sng" algn="ctr">
              <a:noFill/>
              <a:prstDash val="solid"/>
            </a:ln>
            <a:effectLst/>
          </p:spPr>
          <p:txBody>
            <a:bodyPr anchor="ctr"/>
            <a:lstStyle/>
            <a:p>
              <a:pPr algn="ctr" fontAlgn="auto">
                <a:spcBef>
                  <a:spcPts val="0"/>
                </a:spcBef>
                <a:spcAft>
                  <a:spcPts val="0"/>
                </a:spcAft>
                <a:defRPr/>
              </a:pPr>
              <a:endParaRPr lang="en-US" sz="2000" dirty="0">
                <a:latin typeface="Calibri" pitchFamily="34" charset="0"/>
                <a:cs typeface="Calibri" pitchFamily="34" charset="0"/>
              </a:endParaRPr>
            </a:p>
          </p:txBody>
        </p:sp>
      </p:grpSp>
      <p:grpSp>
        <p:nvGrpSpPr>
          <p:cNvPr id="57" name="Group 19"/>
          <p:cNvGrpSpPr>
            <a:grpSpLocks/>
          </p:cNvGrpSpPr>
          <p:nvPr/>
        </p:nvGrpSpPr>
        <p:grpSpPr bwMode="auto">
          <a:xfrm>
            <a:off x="433388" y="3787775"/>
            <a:ext cx="250825" cy="250825"/>
            <a:chOff x="530225" y="5016500"/>
            <a:chExt cx="393700" cy="393700"/>
          </a:xfrm>
        </p:grpSpPr>
        <p:sp>
          <p:nvSpPr>
            <p:cNvPr id="20498" name="Oval 47"/>
            <p:cNvSpPr>
              <a:spLocks noChangeArrowheads="1"/>
            </p:cNvSpPr>
            <p:nvPr/>
          </p:nvSpPr>
          <p:spPr bwMode="auto">
            <a:xfrm>
              <a:off x="530225" y="5016500"/>
              <a:ext cx="393700" cy="393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en-US" sz="2000" dirty="0">
                <a:latin typeface="Calibri" pitchFamily="34" charset="0"/>
                <a:cs typeface="Calibri" pitchFamily="34" charset="0"/>
              </a:endParaRPr>
            </a:p>
          </p:txBody>
        </p:sp>
        <p:sp>
          <p:nvSpPr>
            <p:cNvPr id="59" name="Isosceles Triangle 58"/>
            <p:cNvSpPr/>
            <p:nvPr/>
          </p:nvSpPr>
          <p:spPr>
            <a:xfrm rot="5400000">
              <a:off x="634879" y="5111187"/>
              <a:ext cx="234227" cy="204325"/>
            </a:xfrm>
            <a:prstGeom prst="triangle">
              <a:avLst/>
            </a:prstGeom>
            <a:solidFill>
              <a:schemeClr val="tx1">
                <a:lumMod val="95000"/>
                <a:lumOff val="5000"/>
              </a:schemeClr>
            </a:solidFill>
            <a:ln w="9525" cap="flat" cmpd="sng" algn="ctr">
              <a:noFill/>
              <a:prstDash val="solid"/>
            </a:ln>
            <a:effectLst/>
          </p:spPr>
          <p:txBody>
            <a:bodyPr anchor="ctr"/>
            <a:lstStyle/>
            <a:p>
              <a:pPr algn="ctr" fontAlgn="auto">
                <a:spcBef>
                  <a:spcPts val="0"/>
                </a:spcBef>
                <a:spcAft>
                  <a:spcPts val="0"/>
                </a:spcAft>
                <a:defRPr/>
              </a:pPr>
              <a:endParaRPr lang="en-US" sz="2000" dirty="0">
                <a:latin typeface="Calibri" pitchFamily="34" charset="0"/>
                <a:cs typeface="Calibri" pitchFamily="34" charset="0"/>
              </a:endParaRPr>
            </a:p>
          </p:txBody>
        </p:sp>
      </p:grpSp>
      <p:grpSp>
        <p:nvGrpSpPr>
          <p:cNvPr id="60" name="Group 19"/>
          <p:cNvGrpSpPr>
            <a:grpSpLocks/>
          </p:cNvGrpSpPr>
          <p:nvPr/>
        </p:nvGrpSpPr>
        <p:grpSpPr bwMode="auto">
          <a:xfrm>
            <a:off x="428625" y="4943475"/>
            <a:ext cx="250825" cy="250825"/>
            <a:chOff x="530225" y="5016500"/>
            <a:chExt cx="393700" cy="393700"/>
          </a:xfrm>
        </p:grpSpPr>
        <p:sp>
          <p:nvSpPr>
            <p:cNvPr id="20496" name="Oval 51"/>
            <p:cNvSpPr>
              <a:spLocks noChangeArrowheads="1"/>
            </p:cNvSpPr>
            <p:nvPr/>
          </p:nvSpPr>
          <p:spPr bwMode="auto">
            <a:xfrm>
              <a:off x="530225" y="5016500"/>
              <a:ext cx="393700" cy="3937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en-US" sz="2000" dirty="0">
                <a:latin typeface="Calibri" pitchFamily="34" charset="0"/>
                <a:cs typeface="Calibri" pitchFamily="34" charset="0"/>
              </a:endParaRPr>
            </a:p>
          </p:txBody>
        </p:sp>
        <p:sp>
          <p:nvSpPr>
            <p:cNvPr id="62" name="Isosceles Triangle 61"/>
            <p:cNvSpPr/>
            <p:nvPr/>
          </p:nvSpPr>
          <p:spPr>
            <a:xfrm rot="5400000">
              <a:off x="634879" y="5111187"/>
              <a:ext cx="234227" cy="204325"/>
            </a:xfrm>
            <a:prstGeom prst="triangle">
              <a:avLst/>
            </a:prstGeom>
            <a:solidFill>
              <a:schemeClr val="tx1">
                <a:lumMod val="95000"/>
                <a:lumOff val="5000"/>
              </a:schemeClr>
            </a:solidFill>
            <a:ln w="9525" cap="flat" cmpd="sng" algn="ctr">
              <a:noFill/>
              <a:prstDash val="solid"/>
            </a:ln>
            <a:effectLst/>
          </p:spPr>
          <p:txBody>
            <a:bodyPr anchor="ctr"/>
            <a:lstStyle/>
            <a:p>
              <a:pPr algn="ctr" fontAlgn="auto">
                <a:spcBef>
                  <a:spcPts val="0"/>
                </a:spcBef>
                <a:spcAft>
                  <a:spcPts val="0"/>
                </a:spcAft>
                <a:defRPr/>
              </a:pPr>
              <a:endParaRPr lang="en-US" sz="2000" dirty="0">
                <a:latin typeface="Calibri" pitchFamily="34" charset="0"/>
                <a:cs typeface="Calibri" pitchFamily="34" charset="0"/>
              </a:endParaRPr>
            </a:p>
          </p:txBody>
        </p:sp>
      </p:grpSp>
      <p:pic>
        <p:nvPicPr>
          <p:cNvPr id="42" name="Picture 4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90004" y="0"/>
            <a:ext cx="1307684" cy="1325120"/>
          </a:xfrm>
          <a:prstGeom prst="rect">
            <a:avLst/>
          </a:prstGeom>
        </p:spPr>
      </p:pic>
      <p:pic>
        <p:nvPicPr>
          <p:cNvPr id="43" name="Picture 42">
            <a:hlinkClick r:id="" action="ppaction://hlinkshowjump?jump=nextslide"/>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84368" y="6466336"/>
            <a:ext cx="1244445" cy="419048"/>
          </a:xfrm>
          <a:prstGeom prst="rect">
            <a:avLst/>
          </a:prstGeom>
        </p:spPr>
      </p:pic>
      <p:pic>
        <p:nvPicPr>
          <p:cNvPr id="44" name="Picture 43">
            <a:hlinkClick r:id="" action="ppaction://hlinkshowjump?jump=previousslide"/>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187" y="6466336"/>
            <a:ext cx="1244445" cy="419048"/>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125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sz="3600" dirty="0" smtClean="0">
                <a:latin typeface="Calibri" pitchFamily="34" charset="0"/>
                <a:cs typeface="Calibri" pitchFamily="34" charset="0"/>
              </a:rPr>
              <a:t>Relationship among leadership variables</a:t>
            </a:r>
          </a:p>
        </p:txBody>
      </p:sp>
      <p:sp>
        <p:nvSpPr>
          <p:cNvPr id="3" name="Rectangle 2"/>
          <p:cNvSpPr>
            <a:spLocks/>
          </p:cNvSpPr>
          <p:nvPr/>
        </p:nvSpPr>
        <p:spPr bwMode="auto">
          <a:xfrm>
            <a:off x="361950" y="1905000"/>
            <a:ext cx="1390650" cy="1219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latin typeface="Calibri" pitchFamily="34" charset="0"/>
                <a:cs typeface="Calibri" pitchFamily="34" charset="0"/>
              </a:rPr>
              <a:t>Leader traits and skills</a:t>
            </a:r>
          </a:p>
        </p:txBody>
      </p:sp>
      <p:sp>
        <p:nvSpPr>
          <p:cNvPr id="6" name="Rectangle 5"/>
          <p:cNvSpPr>
            <a:spLocks/>
          </p:cNvSpPr>
          <p:nvPr/>
        </p:nvSpPr>
        <p:spPr bwMode="auto">
          <a:xfrm>
            <a:off x="2114550" y="1905000"/>
            <a:ext cx="1390650" cy="1219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latin typeface="Calibri" pitchFamily="34" charset="0"/>
                <a:cs typeface="Calibri" pitchFamily="34" charset="0"/>
              </a:rPr>
              <a:t>Leader behaviors</a:t>
            </a:r>
          </a:p>
        </p:txBody>
      </p:sp>
      <p:sp>
        <p:nvSpPr>
          <p:cNvPr id="7" name="Rectangle 6"/>
          <p:cNvSpPr>
            <a:spLocks/>
          </p:cNvSpPr>
          <p:nvPr/>
        </p:nvSpPr>
        <p:spPr bwMode="auto">
          <a:xfrm>
            <a:off x="3867150" y="1905000"/>
            <a:ext cx="1390650" cy="1219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latin typeface="Calibri" pitchFamily="34" charset="0"/>
                <a:cs typeface="Calibri" pitchFamily="34" charset="0"/>
              </a:rPr>
              <a:t>Influence processes</a:t>
            </a:r>
          </a:p>
        </p:txBody>
      </p:sp>
      <p:sp>
        <p:nvSpPr>
          <p:cNvPr id="8" name="Rectangle 7"/>
          <p:cNvSpPr>
            <a:spLocks/>
          </p:cNvSpPr>
          <p:nvPr/>
        </p:nvSpPr>
        <p:spPr bwMode="auto">
          <a:xfrm>
            <a:off x="5619749" y="1905000"/>
            <a:ext cx="1390650" cy="1219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latin typeface="Calibri" pitchFamily="34" charset="0"/>
                <a:cs typeface="Calibri" pitchFamily="34" charset="0"/>
              </a:rPr>
              <a:t>Follower attitudes and behaviors</a:t>
            </a:r>
          </a:p>
        </p:txBody>
      </p:sp>
      <p:sp>
        <p:nvSpPr>
          <p:cNvPr id="10" name="Rectangle 9"/>
          <p:cNvSpPr>
            <a:spLocks/>
          </p:cNvSpPr>
          <p:nvPr/>
        </p:nvSpPr>
        <p:spPr bwMode="auto">
          <a:xfrm>
            <a:off x="7372349" y="1905000"/>
            <a:ext cx="1390650" cy="12192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latin typeface="Calibri" pitchFamily="34" charset="0"/>
                <a:cs typeface="Calibri" pitchFamily="34" charset="0"/>
              </a:rPr>
              <a:t>Performance outcomes</a:t>
            </a:r>
          </a:p>
        </p:txBody>
      </p:sp>
      <p:sp>
        <p:nvSpPr>
          <p:cNvPr id="12" name="Rectangle 11"/>
          <p:cNvSpPr>
            <a:spLocks/>
          </p:cNvSpPr>
          <p:nvPr/>
        </p:nvSpPr>
        <p:spPr bwMode="auto">
          <a:xfrm>
            <a:off x="3867150" y="4038600"/>
            <a:ext cx="1390650" cy="1219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tx1"/>
                </a:solidFill>
                <a:latin typeface="Calibri" pitchFamily="34" charset="0"/>
                <a:cs typeface="Calibri" pitchFamily="34" charset="0"/>
              </a:rPr>
              <a:t>Situational factors</a:t>
            </a:r>
          </a:p>
        </p:txBody>
      </p:sp>
      <p:cxnSp>
        <p:nvCxnSpPr>
          <p:cNvPr id="13" name="Straight Arrow Connector 12"/>
          <p:cNvCxnSpPr>
            <a:stCxn id="3" idx="3"/>
            <a:endCxn id="6" idx="1"/>
          </p:cNvCxnSpPr>
          <p:nvPr/>
        </p:nvCxnSpPr>
        <p:spPr bwMode="auto">
          <a:xfrm>
            <a:off x="1752600" y="2514600"/>
            <a:ext cx="36195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6" idx="3"/>
            <a:endCxn id="7" idx="1"/>
          </p:cNvCxnSpPr>
          <p:nvPr/>
        </p:nvCxnSpPr>
        <p:spPr bwMode="auto">
          <a:xfrm>
            <a:off x="3505200" y="2514600"/>
            <a:ext cx="36195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bwMode="auto">
          <a:xfrm flipH="1">
            <a:off x="3505200" y="2667000"/>
            <a:ext cx="36195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7" idx="3"/>
            <a:endCxn id="8" idx="1"/>
          </p:cNvCxnSpPr>
          <p:nvPr/>
        </p:nvCxnSpPr>
        <p:spPr bwMode="auto">
          <a:xfrm>
            <a:off x="5257800" y="2514600"/>
            <a:ext cx="361949"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bwMode="auto">
          <a:xfrm flipH="1">
            <a:off x="5257800" y="2667000"/>
            <a:ext cx="36195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8" idx="3"/>
            <a:endCxn id="10" idx="1"/>
          </p:cNvCxnSpPr>
          <p:nvPr/>
        </p:nvCxnSpPr>
        <p:spPr bwMode="auto">
          <a:xfrm>
            <a:off x="7010399" y="2514600"/>
            <a:ext cx="36195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2" idx="0"/>
            <a:endCxn id="7" idx="2"/>
          </p:cNvCxnSpPr>
          <p:nvPr/>
        </p:nvCxnSpPr>
        <p:spPr bwMode="auto">
          <a:xfrm flipV="1">
            <a:off x="4562475" y="3124200"/>
            <a:ext cx="0" cy="9144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Elbow Connector 27"/>
          <p:cNvCxnSpPr>
            <a:stCxn id="12" idx="1"/>
            <a:endCxn id="6" idx="2"/>
          </p:cNvCxnSpPr>
          <p:nvPr/>
        </p:nvCxnSpPr>
        <p:spPr bwMode="auto">
          <a:xfrm rot="10800000">
            <a:off x="2809876" y="3124200"/>
            <a:ext cx="1057275" cy="1524000"/>
          </a:xfrm>
          <a:prstGeom prst="bentConnector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Elbow Connector 29"/>
          <p:cNvCxnSpPr>
            <a:stCxn id="12" idx="3"/>
            <a:endCxn id="8" idx="2"/>
          </p:cNvCxnSpPr>
          <p:nvPr/>
        </p:nvCxnSpPr>
        <p:spPr bwMode="auto">
          <a:xfrm flipV="1">
            <a:off x="5257800" y="3124200"/>
            <a:ext cx="1057274" cy="1524000"/>
          </a:xfrm>
          <a:prstGeom prst="bentConnector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8" name="Picture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90004" y="0"/>
            <a:ext cx="1307684" cy="1325120"/>
          </a:xfrm>
          <a:prstGeom prst="rect">
            <a:avLst/>
          </a:prstGeom>
        </p:spPr>
      </p:pic>
      <p:pic>
        <p:nvPicPr>
          <p:cNvPr id="19" name="Picture 18">
            <a:hlinkClick r:id="" action="ppaction://hlinkshowjump?jump=nextslide"/>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84368" y="6466336"/>
            <a:ext cx="1244445" cy="419048"/>
          </a:xfrm>
          <a:prstGeom prst="rect">
            <a:avLst/>
          </a:prstGeom>
        </p:spPr>
      </p:pic>
      <p:pic>
        <p:nvPicPr>
          <p:cNvPr id="20" name="Picture 19">
            <a:hlinkClick r:id="" action="ppaction://hlinkshowjump?jump=previousslide"/>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187" y="6466336"/>
            <a:ext cx="1244445" cy="419048"/>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25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sz="3600" dirty="0" smtClean="0">
                <a:latin typeface="Calibri" pitchFamily="34" charset="0"/>
                <a:cs typeface="Calibri" pitchFamily="34" charset="0"/>
              </a:rPr>
              <a:t>The Michigan Studies</a:t>
            </a:r>
          </a:p>
        </p:txBody>
      </p:sp>
      <p:sp>
        <p:nvSpPr>
          <p:cNvPr id="4" name="TextBox 3"/>
          <p:cNvSpPr txBox="1">
            <a:spLocks noChangeArrowheads="1"/>
          </p:cNvSpPr>
          <p:nvPr/>
        </p:nvSpPr>
        <p:spPr bwMode="auto">
          <a:xfrm>
            <a:off x="304800" y="762000"/>
            <a:ext cx="6934200"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dirty="0">
                <a:latin typeface="Calibri" pitchFamily="34" charset="0"/>
                <a:cs typeface="Calibri" pitchFamily="34" charset="0"/>
              </a:rPr>
              <a:t>The Michigan studies, which began in the late 1950s, found three critical </a:t>
            </a:r>
            <a:r>
              <a:rPr lang="en-US" sz="2000" dirty="0" smtClean="0">
                <a:latin typeface="Calibri" pitchFamily="34" charset="0"/>
                <a:cs typeface="Calibri" pitchFamily="34" charset="0"/>
              </a:rPr>
              <a:t>characteristics of </a:t>
            </a:r>
            <a:r>
              <a:rPr lang="en-US" sz="2000" dirty="0">
                <a:latin typeface="Calibri" pitchFamily="34" charset="0"/>
                <a:cs typeface="Calibri" pitchFamily="34" charset="0"/>
              </a:rPr>
              <a:t>effective </a:t>
            </a:r>
            <a:r>
              <a:rPr lang="en-US" sz="2000" dirty="0" smtClean="0">
                <a:latin typeface="Calibri" pitchFamily="34" charset="0"/>
                <a:cs typeface="Calibri" pitchFamily="34" charset="0"/>
              </a:rPr>
              <a:t>leaders</a:t>
            </a:r>
            <a:endParaRPr lang="en-US" sz="2000" dirty="0">
              <a:latin typeface="Calibri" pitchFamily="34" charset="0"/>
              <a:cs typeface="Calibri" pitchFamily="34" charset="0"/>
            </a:endParaRPr>
          </a:p>
        </p:txBody>
      </p:sp>
      <p:sp>
        <p:nvSpPr>
          <p:cNvPr id="5" name="TextBox 4"/>
          <p:cNvSpPr txBox="1">
            <a:spLocks noChangeArrowheads="1"/>
          </p:cNvSpPr>
          <p:nvPr/>
        </p:nvSpPr>
        <p:spPr bwMode="auto">
          <a:xfrm>
            <a:off x="1676400" y="1969294"/>
            <a:ext cx="6934200"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dirty="0">
                <a:latin typeface="Calibri" pitchFamily="34" charset="0"/>
                <a:cs typeface="Calibri" pitchFamily="34" charset="0"/>
              </a:rPr>
              <a:t>First, they identified </a:t>
            </a:r>
            <a:r>
              <a:rPr lang="en-US" sz="2000" i="1" dirty="0">
                <a:latin typeface="Calibri" pitchFamily="34" charset="0"/>
                <a:cs typeface="Calibri" pitchFamily="34" charset="0"/>
              </a:rPr>
              <a:t>task-oriented </a:t>
            </a:r>
            <a:r>
              <a:rPr lang="en-US" sz="2000" dirty="0">
                <a:latin typeface="Calibri" pitchFamily="34" charset="0"/>
                <a:cs typeface="Calibri" pitchFamily="34" charset="0"/>
              </a:rPr>
              <a:t>behavior in managers who did not do the same types of tasks as their subordinates. This group of managers spent time planning, coordinating, and overseeing their subordinates’ execution of </a:t>
            </a:r>
            <a:r>
              <a:rPr lang="en-US" sz="2000" dirty="0" smtClean="0">
                <a:latin typeface="Calibri" pitchFamily="34" charset="0"/>
                <a:cs typeface="Calibri" pitchFamily="34" charset="0"/>
              </a:rPr>
              <a:t>tasks</a:t>
            </a:r>
            <a:endParaRPr lang="en-US" sz="2000" dirty="0">
              <a:latin typeface="Calibri" pitchFamily="34" charset="0"/>
              <a:cs typeface="Calibri" pitchFamily="34" charset="0"/>
            </a:endParaRPr>
          </a:p>
        </p:txBody>
      </p:sp>
      <p:sp>
        <p:nvSpPr>
          <p:cNvPr id="3" name="Freeform 2"/>
          <p:cNvSpPr/>
          <p:nvPr/>
        </p:nvSpPr>
        <p:spPr>
          <a:xfrm>
            <a:off x="1219200" y="1693862"/>
            <a:ext cx="0" cy="4783138"/>
          </a:xfrm>
          <a:custGeom>
            <a:avLst/>
            <a:gdLst>
              <a:gd name="connsiteX0" fmla="*/ 0 w 0"/>
              <a:gd name="connsiteY0" fmla="*/ 0 h 4783016"/>
              <a:gd name="connsiteX1" fmla="*/ 0 w 0"/>
              <a:gd name="connsiteY1" fmla="*/ 4783016 h 4783016"/>
            </a:gdLst>
            <a:ahLst/>
            <a:cxnLst>
              <a:cxn ang="0">
                <a:pos x="connsiteX0" y="connsiteY0"/>
              </a:cxn>
              <a:cxn ang="0">
                <a:pos x="connsiteX1" y="connsiteY1"/>
              </a:cxn>
            </a:cxnLst>
            <a:rect l="l" t="t" r="r" b="b"/>
            <a:pathLst>
              <a:path h="4783016">
                <a:moveTo>
                  <a:pt x="0" y="0"/>
                </a:moveTo>
                <a:lnTo>
                  <a:pt x="0" y="4783016"/>
                </a:lnTo>
              </a:path>
            </a:pathLst>
          </a:custGeom>
          <a:ln w="38100">
            <a:solidFill>
              <a:schemeClr val="accent4"/>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sz="1600" dirty="0">
              <a:latin typeface="Calibri" pitchFamily="34" charset="0"/>
              <a:cs typeface="Calibri" pitchFamily="34" charset="0"/>
            </a:endParaRPr>
          </a:p>
        </p:txBody>
      </p:sp>
      <p:sp>
        <p:nvSpPr>
          <p:cNvPr id="6" name="Oval 5"/>
          <p:cNvSpPr/>
          <p:nvPr/>
        </p:nvSpPr>
        <p:spPr>
          <a:xfrm>
            <a:off x="914400" y="1987659"/>
            <a:ext cx="609600" cy="609600"/>
          </a:xfrm>
          <a:prstGeom prst="ellipse">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dirty="0">
              <a:latin typeface="Calibri" pitchFamily="34" charset="0"/>
              <a:cs typeface="Calibri" pitchFamily="34" charset="0"/>
            </a:endParaRPr>
          </a:p>
        </p:txBody>
      </p:sp>
      <p:sp>
        <p:nvSpPr>
          <p:cNvPr id="7" name="Oval 6"/>
          <p:cNvSpPr/>
          <p:nvPr/>
        </p:nvSpPr>
        <p:spPr>
          <a:xfrm>
            <a:off x="914400" y="3581400"/>
            <a:ext cx="609600" cy="609600"/>
          </a:xfrm>
          <a:prstGeom prst="ellipse">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dirty="0">
              <a:latin typeface="Calibri" pitchFamily="34" charset="0"/>
              <a:cs typeface="Calibri" pitchFamily="34" charset="0"/>
            </a:endParaRPr>
          </a:p>
        </p:txBody>
      </p:sp>
      <p:sp>
        <p:nvSpPr>
          <p:cNvPr id="8" name="Oval 7"/>
          <p:cNvSpPr/>
          <p:nvPr/>
        </p:nvSpPr>
        <p:spPr>
          <a:xfrm>
            <a:off x="914400" y="5334000"/>
            <a:ext cx="609600" cy="609600"/>
          </a:xfrm>
          <a:prstGeom prst="ellipse">
            <a:avLst/>
          </a:prstGeom>
          <a:solidFill>
            <a:srgbClr val="0033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dirty="0">
              <a:latin typeface="Calibri" pitchFamily="34" charset="0"/>
              <a:cs typeface="Calibri" pitchFamily="34" charset="0"/>
            </a:endParaRPr>
          </a:p>
        </p:txBody>
      </p:sp>
      <p:sp>
        <p:nvSpPr>
          <p:cNvPr id="9" name="TextBox 8"/>
          <p:cNvSpPr txBox="1">
            <a:spLocks noChangeArrowheads="1"/>
          </p:cNvSpPr>
          <p:nvPr/>
        </p:nvSpPr>
        <p:spPr bwMode="auto">
          <a:xfrm>
            <a:off x="1676400" y="3645694"/>
            <a:ext cx="7162800"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dirty="0">
                <a:latin typeface="Calibri" pitchFamily="34" charset="0"/>
                <a:cs typeface="Calibri" pitchFamily="34" charset="0"/>
              </a:rPr>
              <a:t>A second type of leader exhibited </a:t>
            </a:r>
            <a:r>
              <a:rPr lang="en-US" sz="2000" i="1" dirty="0">
                <a:latin typeface="Calibri" pitchFamily="34" charset="0"/>
                <a:cs typeface="Calibri" pitchFamily="34" charset="0"/>
              </a:rPr>
              <a:t>relationship-oriented </a:t>
            </a:r>
            <a:r>
              <a:rPr lang="en-US" sz="2000" dirty="0">
                <a:latin typeface="Calibri" pitchFamily="34" charset="0"/>
                <a:cs typeface="Calibri" pitchFamily="34" charset="0"/>
              </a:rPr>
              <a:t>behavior. These </a:t>
            </a:r>
            <a:r>
              <a:rPr lang="en-US" sz="2000" dirty="0" smtClean="0">
                <a:latin typeface="Calibri" pitchFamily="34" charset="0"/>
                <a:cs typeface="Calibri" pitchFamily="34" charset="0"/>
              </a:rPr>
              <a:t>managers concentrated </a:t>
            </a:r>
            <a:r>
              <a:rPr lang="en-US" sz="2000" dirty="0">
                <a:latin typeface="Calibri" pitchFamily="34" charset="0"/>
                <a:cs typeface="Calibri" pitchFamily="34" charset="0"/>
              </a:rPr>
              <a:t>on the task results, but also developed relationships with their subordinates. They were supportive and focused on internal rewards as well as external </a:t>
            </a:r>
            <a:r>
              <a:rPr lang="en-US" sz="2000" dirty="0" smtClean="0">
                <a:latin typeface="Calibri" pitchFamily="34" charset="0"/>
                <a:cs typeface="Calibri" pitchFamily="34" charset="0"/>
              </a:rPr>
              <a:t>rewards</a:t>
            </a:r>
            <a:endParaRPr lang="en-US" sz="2000" dirty="0">
              <a:latin typeface="Calibri" pitchFamily="34" charset="0"/>
              <a:cs typeface="Calibri" pitchFamily="34" charset="0"/>
            </a:endParaRPr>
          </a:p>
        </p:txBody>
      </p:sp>
      <p:sp>
        <p:nvSpPr>
          <p:cNvPr id="10" name="TextBox 9"/>
          <p:cNvSpPr txBox="1">
            <a:spLocks noChangeArrowheads="1"/>
          </p:cNvSpPr>
          <p:nvPr/>
        </p:nvSpPr>
        <p:spPr bwMode="auto">
          <a:xfrm>
            <a:off x="1676400" y="5410200"/>
            <a:ext cx="6934200"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dirty="0">
                <a:latin typeface="Calibri" pitchFamily="34" charset="0"/>
                <a:cs typeface="Calibri" pitchFamily="34" charset="0"/>
              </a:rPr>
              <a:t>The third style of leadership was </a:t>
            </a:r>
            <a:r>
              <a:rPr lang="en-US" sz="2000" i="1" dirty="0">
                <a:latin typeface="Calibri" pitchFamily="34" charset="0"/>
                <a:cs typeface="Calibri" pitchFamily="34" charset="0"/>
              </a:rPr>
              <a:t>participative leadership. </a:t>
            </a:r>
            <a:r>
              <a:rPr lang="en-US" sz="2000" dirty="0">
                <a:latin typeface="Calibri" pitchFamily="34" charset="0"/>
                <a:cs typeface="Calibri" pitchFamily="34" charset="0"/>
              </a:rPr>
              <a:t>Here, the manager facilitated rather than directed, working to build a cohesive team to achieve team results rather than focusing on </a:t>
            </a:r>
            <a:r>
              <a:rPr lang="en-US" sz="2000" dirty="0" smtClean="0">
                <a:latin typeface="Calibri" pitchFamily="34" charset="0"/>
                <a:cs typeface="Calibri" pitchFamily="34" charset="0"/>
              </a:rPr>
              <a:t>individuals</a:t>
            </a:r>
            <a:endParaRPr lang="en-US" sz="2000" dirty="0">
              <a:latin typeface="Calibri" pitchFamily="34" charset="0"/>
              <a:cs typeface="Calibri" pitchFamily="34" charset="0"/>
            </a:endParaRPr>
          </a:p>
        </p:txBody>
      </p: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90004" y="0"/>
            <a:ext cx="1307684" cy="1325120"/>
          </a:xfrm>
          <a:prstGeom prst="rect">
            <a:avLst/>
          </a:prstGeom>
        </p:spPr>
      </p:pic>
      <p:pic>
        <p:nvPicPr>
          <p:cNvPr id="12" name="Picture 11">
            <a:hlinkClick r:id="" action="ppaction://hlinkshowjump?jump=nextslide"/>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84368" y="6466336"/>
            <a:ext cx="1244445" cy="419048"/>
          </a:xfrm>
          <a:prstGeom prst="rect">
            <a:avLst/>
          </a:prstGeom>
        </p:spPr>
      </p:pic>
      <p:pic>
        <p:nvPicPr>
          <p:cNvPr id="13" name="Picture 12">
            <a:hlinkClick r:id="" action="ppaction://hlinkshowjump?jump=previousslide"/>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187" y="6466336"/>
            <a:ext cx="1244445" cy="419048"/>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6" presetClass="entr" presetSubtype="26" fill="hold" nodeType="afterEffect">
                                  <p:stCondLst>
                                    <p:cond delay="500"/>
                                  </p:stCondLst>
                                  <p:childTnLst>
                                    <p:set>
                                      <p:cBhvr>
                                        <p:cTn id="12" dur="1" fill="hold">
                                          <p:stCondLst>
                                            <p:cond delay="0"/>
                                          </p:stCondLst>
                                        </p:cTn>
                                        <p:tgtEl>
                                          <p:spTgt spid="3"/>
                                        </p:tgtEl>
                                        <p:attrNameLst>
                                          <p:attrName>style.visibility</p:attrName>
                                        </p:attrNameLst>
                                      </p:cBhvr>
                                      <p:to>
                                        <p:strVal val="visible"/>
                                      </p:to>
                                    </p:set>
                                    <p:animEffect transition="in" filter="barn(inHorizontal)">
                                      <p:cBhvr>
                                        <p:cTn id="13" dur="1000"/>
                                        <p:tgtEl>
                                          <p:spTgt spid="3"/>
                                        </p:tgtEl>
                                      </p:cBhvr>
                                    </p:animEffect>
                                  </p:childTnLst>
                                </p:cTn>
                              </p:par>
                            </p:childTnLst>
                          </p:cTn>
                        </p:par>
                        <p:par>
                          <p:cTn id="14" fill="hold" nodeType="afterGroup">
                            <p:stCondLst>
                              <p:cond delay="2500"/>
                            </p:stCondLst>
                            <p:childTnLst>
                              <p:par>
                                <p:cTn id="15" presetID="42" presetClass="entr" presetSubtype="0"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3500"/>
                            </p:stCondLst>
                            <p:childTnLst>
                              <p:par>
                                <p:cTn id="21" presetID="22" presetClass="entr" presetSubtype="8" fill="hold" grpId="0"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left)">
                                      <p:cBhvr>
                                        <p:cTn id="23" dur="1000"/>
                                        <p:tgtEl>
                                          <p:spTgt spid="5"/>
                                        </p:tgtEl>
                                      </p:cBhvr>
                                    </p:animEffect>
                                  </p:childTnLst>
                                </p:cTn>
                              </p:par>
                            </p:childTnLst>
                          </p:cTn>
                        </p:par>
                        <p:par>
                          <p:cTn id="24" fill="hold" nodeType="afterGroup">
                            <p:stCondLst>
                              <p:cond delay="4500"/>
                            </p:stCondLst>
                            <p:childTnLst>
                              <p:par>
                                <p:cTn id="25" presetID="42" presetClass="entr" presetSubtype="0" fill="hold" nodeType="afterEffect">
                                  <p:stCondLst>
                                    <p:cond delay="125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anim calcmode="lin" valueType="num">
                                      <p:cBhvr>
                                        <p:cTn id="28" dur="1000" fill="hold"/>
                                        <p:tgtEl>
                                          <p:spTgt spid="7"/>
                                        </p:tgtEl>
                                        <p:attrNameLst>
                                          <p:attrName>ppt_x</p:attrName>
                                        </p:attrNameLst>
                                      </p:cBhvr>
                                      <p:tavLst>
                                        <p:tav tm="0">
                                          <p:val>
                                            <p:strVal val="#ppt_x"/>
                                          </p:val>
                                        </p:tav>
                                        <p:tav tm="100000">
                                          <p:val>
                                            <p:strVal val="#ppt_x"/>
                                          </p:val>
                                        </p:tav>
                                      </p:tavLst>
                                    </p:anim>
                                    <p:anim calcmode="lin" valueType="num">
                                      <p:cBhvr>
                                        <p:cTn id="29" dur="1000" fill="hold"/>
                                        <p:tgtEl>
                                          <p:spTgt spid="7"/>
                                        </p:tgtEl>
                                        <p:attrNameLst>
                                          <p:attrName>ppt_y</p:attrName>
                                        </p:attrNameLst>
                                      </p:cBhvr>
                                      <p:tavLst>
                                        <p:tav tm="0">
                                          <p:val>
                                            <p:strVal val="#ppt_y+.1"/>
                                          </p:val>
                                        </p:tav>
                                        <p:tav tm="100000">
                                          <p:val>
                                            <p:strVal val="#ppt_y"/>
                                          </p:val>
                                        </p:tav>
                                      </p:tavLst>
                                    </p:anim>
                                  </p:childTnLst>
                                </p:cTn>
                              </p:par>
                            </p:childTnLst>
                          </p:cTn>
                        </p:par>
                        <p:par>
                          <p:cTn id="30" fill="hold" nodeType="afterGroup">
                            <p:stCondLst>
                              <p:cond delay="6750"/>
                            </p:stCondLst>
                            <p:childTnLst>
                              <p:par>
                                <p:cTn id="31" presetID="22" presetClass="entr" presetSubtype="8"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left)">
                                      <p:cBhvr>
                                        <p:cTn id="33" dur="1000"/>
                                        <p:tgtEl>
                                          <p:spTgt spid="9"/>
                                        </p:tgtEl>
                                      </p:cBhvr>
                                    </p:animEffect>
                                  </p:childTnLst>
                                </p:cTn>
                              </p:par>
                            </p:childTnLst>
                          </p:cTn>
                        </p:par>
                        <p:par>
                          <p:cTn id="34" fill="hold" nodeType="afterGroup">
                            <p:stCondLst>
                              <p:cond delay="7750"/>
                            </p:stCondLst>
                            <p:childTnLst>
                              <p:par>
                                <p:cTn id="35" presetID="42" presetClass="entr" presetSubtype="0" fill="hold" grpId="0" nodeType="afterEffect">
                                  <p:stCondLst>
                                    <p:cond delay="150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1000"/>
                                        <p:tgtEl>
                                          <p:spTgt spid="8"/>
                                        </p:tgtEl>
                                      </p:cBhvr>
                                    </p:animEffect>
                                    <p:anim calcmode="lin" valueType="num">
                                      <p:cBhvr>
                                        <p:cTn id="38" dur="1000" fill="hold"/>
                                        <p:tgtEl>
                                          <p:spTgt spid="8"/>
                                        </p:tgtEl>
                                        <p:attrNameLst>
                                          <p:attrName>ppt_x</p:attrName>
                                        </p:attrNameLst>
                                      </p:cBhvr>
                                      <p:tavLst>
                                        <p:tav tm="0">
                                          <p:val>
                                            <p:strVal val="#ppt_x"/>
                                          </p:val>
                                        </p:tav>
                                        <p:tav tm="100000">
                                          <p:val>
                                            <p:strVal val="#ppt_x"/>
                                          </p:val>
                                        </p:tav>
                                      </p:tavLst>
                                    </p:anim>
                                    <p:anim calcmode="lin" valueType="num">
                                      <p:cBhvr>
                                        <p:cTn id="39" dur="1000" fill="hold"/>
                                        <p:tgtEl>
                                          <p:spTgt spid="8"/>
                                        </p:tgtEl>
                                        <p:attrNameLst>
                                          <p:attrName>ppt_y</p:attrName>
                                        </p:attrNameLst>
                                      </p:cBhvr>
                                      <p:tavLst>
                                        <p:tav tm="0">
                                          <p:val>
                                            <p:strVal val="#ppt_y+.1"/>
                                          </p:val>
                                        </p:tav>
                                        <p:tav tm="100000">
                                          <p:val>
                                            <p:strVal val="#ppt_y"/>
                                          </p:val>
                                        </p:tav>
                                      </p:tavLst>
                                    </p:anim>
                                  </p:childTnLst>
                                </p:cTn>
                              </p:par>
                            </p:childTnLst>
                          </p:cTn>
                        </p:par>
                        <p:par>
                          <p:cTn id="40" fill="hold" nodeType="afterGroup">
                            <p:stCondLst>
                              <p:cond delay="10250"/>
                            </p:stCondLst>
                            <p:childTnLst>
                              <p:par>
                                <p:cTn id="41" presetID="22" presetClass="entr" presetSubtype="8" fill="hold" grpId="0" nodeType="after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wipe(left)">
                                      <p:cBhvr>
                                        <p:cTn id="43" dur="1000"/>
                                        <p:tgtEl>
                                          <p:spTgt spid="10"/>
                                        </p:tgtEl>
                                      </p:cBhvr>
                                    </p:animEffect>
                                  </p:childTnLst>
                                </p:cTn>
                              </p:par>
                            </p:childTnLst>
                          </p:cTn>
                        </p:par>
                        <p:par>
                          <p:cTn id="44" fill="hold">
                            <p:stCondLst>
                              <p:cond delay="11250"/>
                            </p:stCondLst>
                            <p:childTnLst>
                              <p:par>
                                <p:cTn id="45" presetID="10" presetClass="entr" presetSubtype="0" fill="hold" nodeType="afterEffect">
                                  <p:stCondLst>
                                    <p:cond delay="50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12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animBg="1"/>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5800" y="762074"/>
            <a:ext cx="7620000" cy="566710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600"/>
              </a:spcAft>
              <a:defRPr/>
            </a:pPr>
            <a:endParaRPr lang="en-US" dirty="0">
              <a:latin typeface="Calibri" pitchFamily="34" charset="0"/>
              <a:cs typeface="Calibri" pitchFamily="34" charset="0"/>
            </a:endParaRPr>
          </a:p>
        </p:txBody>
      </p:sp>
      <p:sp>
        <p:nvSpPr>
          <p:cNvPr id="36867" name="Title 1"/>
          <p:cNvSpPr>
            <a:spLocks noGrp="1"/>
          </p:cNvSpPr>
          <p:nvPr>
            <p:ph type="title"/>
          </p:nvPr>
        </p:nvSpPr>
        <p:spPr/>
        <p:txBody>
          <a:bodyPr/>
          <a:lstStyle/>
          <a:p>
            <a:pPr eaLnBrk="1" hangingPunct="1"/>
            <a:r>
              <a:rPr lang="en-US" sz="3600" dirty="0" smtClean="0">
                <a:latin typeface="Calibri" pitchFamily="34" charset="0"/>
                <a:cs typeface="Calibri" pitchFamily="34" charset="0"/>
              </a:rPr>
              <a:t>Cattell's 16 Personality Factors</a:t>
            </a:r>
          </a:p>
        </p:txBody>
      </p:sp>
      <p:grpSp>
        <p:nvGrpSpPr>
          <p:cNvPr id="6" name="Group 5"/>
          <p:cNvGrpSpPr>
            <a:grpSpLocks/>
          </p:cNvGrpSpPr>
          <p:nvPr/>
        </p:nvGrpSpPr>
        <p:grpSpPr bwMode="auto">
          <a:xfrm>
            <a:off x="1028701" y="802554"/>
            <a:ext cx="6972299" cy="6436446"/>
            <a:chOff x="1752600" y="1107876"/>
            <a:chExt cx="6541023" cy="5584602"/>
          </a:xfrm>
        </p:grpSpPr>
        <p:sp>
          <p:nvSpPr>
            <p:cNvPr id="4" name="TextBox 3"/>
            <p:cNvSpPr txBox="1"/>
            <p:nvPr/>
          </p:nvSpPr>
          <p:spPr>
            <a:xfrm>
              <a:off x="1752600" y="1107876"/>
              <a:ext cx="1828800" cy="5584602"/>
            </a:xfrm>
            <a:prstGeom prst="rect">
              <a:avLst/>
            </a:prstGeom>
            <a:noFill/>
          </p:spPr>
          <p:txBody>
            <a:bodyPr lIns="0" tIns="0" rIns="0" bIns="0">
              <a:spAutoFit/>
            </a:bodyPr>
            <a:lstStyle/>
            <a:p>
              <a:pPr fontAlgn="auto">
                <a:spcBef>
                  <a:spcPts val="0"/>
                </a:spcBef>
                <a:spcAft>
                  <a:spcPts val="600"/>
                </a:spcAft>
                <a:defRPr/>
              </a:pPr>
              <a:r>
                <a:rPr lang="en-US" b="1" dirty="0">
                  <a:solidFill>
                    <a:schemeClr val="accent4"/>
                  </a:solidFill>
                  <a:latin typeface="Calibri" pitchFamily="34" charset="0"/>
                  <a:cs typeface="Calibri" pitchFamily="34" charset="0"/>
                </a:rPr>
                <a:t>Abstractedness     </a:t>
              </a:r>
            </a:p>
            <a:p>
              <a:pPr fontAlgn="auto">
                <a:spcBef>
                  <a:spcPts val="0"/>
                </a:spcBef>
                <a:spcAft>
                  <a:spcPts val="600"/>
                </a:spcAft>
                <a:defRPr/>
              </a:pPr>
              <a:r>
                <a:rPr lang="en-US" b="1" dirty="0">
                  <a:solidFill>
                    <a:schemeClr val="accent4"/>
                  </a:solidFill>
                  <a:latin typeface="Calibri" pitchFamily="34" charset="0"/>
                  <a:cs typeface="Calibri" pitchFamily="34" charset="0"/>
                </a:rPr>
                <a:t>Apprehension</a:t>
              </a:r>
            </a:p>
            <a:p>
              <a:pPr fontAlgn="auto">
                <a:spcBef>
                  <a:spcPts val="0"/>
                </a:spcBef>
                <a:spcAft>
                  <a:spcPts val="600"/>
                </a:spcAft>
                <a:defRPr/>
              </a:pPr>
              <a:r>
                <a:rPr lang="en-US" b="1" dirty="0">
                  <a:solidFill>
                    <a:schemeClr val="accent4"/>
                  </a:solidFill>
                  <a:latin typeface="Calibri" pitchFamily="34" charset="0"/>
                  <a:cs typeface="Calibri" pitchFamily="34" charset="0"/>
                </a:rPr>
                <a:t>Dominance </a:t>
              </a:r>
            </a:p>
            <a:p>
              <a:pPr fontAlgn="auto">
                <a:spcBef>
                  <a:spcPts val="0"/>
                </a:spcBef>
                <a:spcAft>
                  <a:spcPts val="600"/>
                </a:spcAft>
                <a:defRPr/>
              </a:pPr>
              <a:r>
                <a:rPr lang="en-US" b="1" dirty="0">
                  <a:solidFill>
                    <a:schemeClr val="accent4"/>
                  </a:solidFill>
                  <a:latin typeface="Calibri" pitchFamily="34" charset="0"/>
                  <a:cs typeface="Calibri" pitchFamily="34" charset="0"/>
                </a:rPr>
                <a:t>Emotional Stability</a:t>
              </a:r>
            </a:p>
            <a:p>
              <a:pPr fontAlgn="auto">
                <a:spcBef>
                  <a:spcPts val="0"/>
                </a:spcBef>
                <a:spcAft>
                  <a:spcPts val="600"/>
                </a:spcAft>
                <a:defRPr/>
              </a:pPr>
              <a:r>
                <a:rPr lang="en-US" b="1" dirty="0">
                  <a:solidFill>
                    <a:schemeClr val="accent4"/>
                  </a:solidFill>
                  <a:latin typeface="Calibri" pitchFamily="34" charset="0"/>
                  <a:cs typeface="Calibri" pitchFamily="34" charset="0"/>
                </a:rPr>
                <a:t>Liveliness </a:t>
              </a:r>
            </a:p>
            <a:p>
              <a:pPr fontAlgn="auto">
                <a:spcBef>
                  <a:spcPts val="0"/>
                </a:spcBef>
                <a:spcAft>
                  <a:spcPts val="600"/>
                </a:spcAft>
                <a:defRPr/>
              </a:pPr>
              <a:r>
                <a:rPr lang="en-US" b="1" dirty="0">
                  <a:solidFill>
                    <a:schemeClr val="accent4"/>
                  </a:solidFill>
                  <a:latin typeface="Calibri" pitchFamily="34" charset="0"/>
                  <a:cs typeface="Calibri" pitchFamily="34" charset="0"/>
                </a:rPr>
                <a:t>Openness to Change </a:t>
              </a:r>
            </a:p>
            <a:p>
              <a:pPr fontAlgn="auto">
                <a:spcBef>
                  <a:spcPts val="0"/>
                </a:spcBef>
                <a:spcAft>
                  <a:spcPts val="600"/>
                </a:spcAft>
                <a:defRPr/>
              </a:pPr>
              <a:r>
                <a:rPr lang="en-US" b="1" dirty="0">
                  <a:solidFill>
                    <a:schemeClr val="accent4"/>
                  </a:solidFill>
                  <a:latin typeface="Calibri" pitchFamily="34" charset="0"/>
                  <a:cs typeface="Calibri" pitchFamily="34" charset="0"/>
                </a:rPr>
                <a:t>Perfectionism  </a:t>
              </a:r>
            </a:p>
            <a:p>
              <a:pPr fontAlgn="auto">
                <a:spcBef>
                  <a:spcPts val="0"/>
                </a:spcBef>
                <a:spcAft>
                  <a:spcPts val="600"/>
                </a:spcAft>
                <a:defRPr/>
              </a:pPr>
              <a:r>
                <a:rPr lang="en-US" b="1" dirty="0">
                  <a:solidFill>
                    <a:schemeClr val="accent4"/>
                  </a:solidFill>
                  <a:latin typeface="Calibri" pitchFamily="34" charset="0"/>
                  <a:cs typeface="Calibri" pitchFamily="34" charset="0"/>
                </a:rPr>
                <a:t>Privateness </a:t>
              </a:r>
            </a:p>
            <a:p>
              <a:pPr fontAlgn="auto">
                <a:spcBef>
                  <a:spcPts val="0"/>
                </a:spcBef>
                <a:spcAft>
                  <a:spcPts val="600"/>
                </a:spcAft>
                <a:defRPr/>
              </a:pPr>
              <a:r>
                <a:rPr lang="en-US" b="1" dirty="0">
                  <a:solidFill>
                    <a:schemeClr val="accent4"/>
                  </a:solidFill>
                  <a:latin typeface="Calibri" pitchFamily="34" charset="0"/>
                  <a:cs typeface="Calibri" pitchFamily="34" charset="0"/>
                </a:rPr>
                <a:t>Reasoning</a:t>
              </a:r>
            </a:p>
            <a:p>
              <a:pPr fontAlgn="auto">
                <a:spcBef>
                  <a:spcPts val="0"/>
                </a:spcBef>
                <a:spcAft>
                  <a:spcPts val="600"/>
                </a:spcAft>
                <a:defRPr/>
              </a:pPr>
              <a:r>
                <a:rPr lang="en-US" b="1" dirty="0">
                  <a:solidFill>
                    <a:schemeClr val="accent4"/>
                  </a:solidFill>
                  <a:latin typeface="Calibri" pitchFamily="34" charset="0"/>
                  <a:cs typeface="Calibri" pitchFamily="34" charset="0"/>
                </a:rPr>
                <a:t>Rule Consciousness  </a:t>
              </a:r>
            </a:p>
            <a:p>
              <a:pPr fontAlgn="auto">
                <a:spcBef>
                  <a:spcPts val="0"/>
                </a:spcBef>
                <a:spcAft>
                  <a:spcPts val="600"/>
                </a:spcAft>
                <a:defRPr/>
              </a:pPr>
              <a:r>
                <a:rPr lang="en-US" b="1" dirty="0">
                  <a:solidFill>
                    <a:schemeClr val="accent4"/>
                  </a:solidFill>
                  <a:latin typeface="Calibri" pitchFamily="34" charset="0"/>
                  <a:cs typeface="Calibri" pitchFamily="34" charset="0"/>
                </a:rPr>
                <a:t>Self-Reliance</a:t>
              </a:r>
            </a:p>
            <a:p>
              <a:pPr fontAlgn="auto">
                <a:spcBef>
                  <a:spcPts val="0"/>
                </a:spcBef>
                <a:spcAft>
                  <a:spcPts val="600"/>
                </a:spcAft>
                <a:defRPr/>
              </a:pPr>
              <a:r>
                <a:rPr lang="en-US" b="1" dirty="0">
                  <a:solidFill>
                    <a:schemeClr val="accent4"/>
                  </a:solidFill>
                  <a:latin typeface="Calibri" pitchFamily="34" charset="0"/>
                  <a:cs typeface="Calibri" pitchFamily="34" charset="0"/>
                </a:rPr>
                <a:t>Sensitivity</a:t>
              </a:r>
            </a:p>
            <a:p>
              <a:pPr fontAlgn="auto">
                <a:spcBef>
                  <a:spcPts val="0"/>
                </a:spcBef>
                <a:spcAft>
                  <a:spcPts val="600"/>
                </a:spcAft>
                <a:defRPr/>
              </a:pPr>
              <a:r>
                <a:rPr lang="en-US" b="1" dirty="0">
                  <a:solidFill>
                    <a:schemeClr val="accent4"/>
                  </a:solidFill>
                  <a:latin typeface="Calibri" pitchFamily="34" charset="0"/>
                  <a:cs typeface="Calibri" pitchFamily="34" charset="0"/>
                </a:rPr>
                <a:t>Social Boldness  </a:t>
              </a:r>
            </a:p>
            <a:p>
              <a:pPr fontAlgn="auto">
                <a:spcBef>
                  <a:spcPts val="0"/>
                </a:spcBef>
                <a:spcAft>
                  <a:spcPts val="600"/>
                </a:spcAft>
                <a:defRPr/>
              </a:pPr>
              <a:r>
                <a:rPr lang="en-US" b="1" dirty="0">
                  <a:solidFill>
                    <a:schemeClr val="accent4"/>
                  </a:solidFill>
                  <a:latin typeface="Calibri" pitchFamily="34" charset="0"/>
                  <a:cs typeface="Calibri" pitchFamily="34" charset="0"/>
                </a:rPr>
                <a:t>Tension </a:t>
              </a:r>
            </a:p>
            <a:p>
              <a:pPr fontAlgn="auto">
                <a:spcBef>
                  <a:spcPts val="0"/>
                </a:spcBef>
                <a:spcAft>
                  <a:spcPts val="600"/>
                </a:spcAft>
                <a:defRPr/>
              </a:pPr>
              <a:r>
                <a:rPr lang="en-US" b="1" dirty="0">
                  <a:solidFill>
                    <a:schemeClr val="accent4"/>
                  </a:solidFill>
                  <a:latin typeface="Calibri" pitchFamily="34" charset="0"/>
                  <a:cs typeface="Calibri" pitchFamily="34" charset="0"/>
                </a:rPr>
                <a:t>Vigilance  </a:t>
              </a:r>
            </a:p>
            <a:p>
              <a:pPr fontAlgn="auto">
                <a:spcBef>
                  <a:spcPts val="0"/>
                </a:spcBef>
                <a:spcAft>
                  <a:spcPts val="600"/>
                </a:spcAft>
                <a:defRPr/>
              </a:pPr>
              <a:r>
                <a:rPr lang="en-US" b="1" dirty="0">
                  <a:solidFill>
                    <a:schemeClr val="accent4"/>
                  </a:solidFill>
                  <a:latin typeface="Calibri" pitchFamily="34" charset="0"/>
                  <a:cs typeface="Calibri" pitchFamily="34" charset="0"/>
                </a:rPr>
                <a:t>Warmth </a:t>
              </a:r>
            </a:p>
          </p:txBody>
        </p:sp>
        <p:sp>
          <p:nvSpPr>
            <p:cNvPr id="36870" name="TextBox 4"/>
            <p:cNvSpPr txBox="1">
              <a:spLocks noChangeArrowheads="1"/>
            </p:cNvSpPr>
            <p:nvPr/>
          </p:nvSpPr>
          <p:spPr bwMode="auto">
            <a:xfrm>
              <a:off x="3810000" y="1107876"/>
              <a:ext cx="4483623" cy="4846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Aft>
                  <a:spcPts val="600"/>
                </a:spcAft>
              </a:pPr>
              <a:r>
                <a:rPr lang="en-US" b="1" dirty="0">
                  <a:solidFill>
                    <a:srgbClr val="7030A0"/>
                  </a:solidFill>
                  <a:latin typeface="Calibri" pitchFamily="34" charset="0"/>
                  <a:cs typeface="Calibri" pitchFamily="34" charset="0"/>
                </a:rPr>
                <a:t>Imaginative versus practical </a:t>
              </a:r>
            </a:p>
            <a:p>
              <a:pPr eaLnBrk="1" hangingPunct="1">
                <a:spcAft>
                  <a:spcPts val="600"/>
                </a:spcAft>
              </a:pPr>
              <a:r>
                <a:rPr lang="en-US" b="1" dirty="0">
                  <a:solidFill>
                    <a:srgbClr val="7030A0"/>
                  </a:solidFill>
                  <a:latin typeface="Calibri" pitchFamily="34" charset="0"/>
                  <a:cs typeface="Calibri" pitchFamily="34" charset="0"/>
                </a:rPr>
                <a:t>Insecure versus complacent </a:t>
              </a:r>
            </a:p>
            <a:p>
              <a:pPr eaLnBrk="1" hangingPunct="1">
                <a:spcAft>
                  <a:spcPts val="600"/>
                </a:spcAft>
              </a:pPr>
              <a:r>
                <a:rPr lang="en-US" b="1" dirty="0">
                  <a:solidFill>
                    <a:srgbClr val="7030A0"/>
                  </a:solidFill>
                  <a:latin typeface="Calibri" pitchFamily="34" charset="0"/>
                  <a:cs typeface="Calibri" pitchFamily="34" charset="0"/>
                </a:rPr>
                <a:t>Aggressive versus passive </a:t>
              </a:r>
            </a:p>
            <a:p>
              <a:pPr eaLnBrk="1" hangingPunct="1">
                <a:spcAft>
                  <a:spcPts val="600"/>
                </a:spcAft>
              </a:pPr>
              <a:r>
                <a:rPr lang="en-US" b="1" dirty="0">
                  <a:solidFill>
                    <a:srgbClr val="7030A0"/>
                  </a:solidFill>
                  <a:latin typeface="Calibri" pitchFamily="34" charset="0"/>
                  <a:cs typeface="Calibri" pitchFamily="34" charset="0"/>
                </a:rPr>
                <a:t>Calm and stable versus high-strung </a:t>
              </a:r>
            </a:p>
            <a:p>
              <a:pPr eaLnBrk="1" hangingPunct="1">
                <a:spcAft>
                  <a:spcPts val="600"/>
                </a:spcAft>
              </a:pPr>
              <a:r>
                <a:rPr lang="en-US" b="1" dirty="0">
                  <a:solidFill>
                    <a:srgbClr val="7030A0"/>
                  </a:solidFill>
                  <a:latin typeface="Calibri" pitchFamily="34" charset="0"/>
                  <a:cs typeface="Calibri" pitchFamily="34" charset="0"/>
                </a:rPr>
                <a:t>Enthusiastic versus serious </a:t>
              </a:r>
            </a:p>
            <a:p>
              <a:pPr eaLnBrk="1" hangingPunct="1">
                <a:spcAft>
                  <a:spcPts val="600"/>
                </a:spcAft>
              </a:pPr>
              <a:r>
                <a:rPr lang="en-US" b="1" dirty="0">
                  <a:solidFill>
                    <a:srgbClr val="7030A0"/>
                  </a:solidFill>
                  <a:latin typeface="Calibri" pitchFamily="34" charset="0"/>
                  <a:cs typeface="Calibri" pitchFamily="34" charset="0"/>
                </a:rPr>
                <a:t>Liberal versus traditional </a:t>
              </a:r>
            </a:p>
            <a:p>
              <a:pPr eaLnBrk="1" hangingPunct="1">
                <a:spcAft>
                  <a:spcPts val="600"/>
                </a:spcAft>
              </a:pPr>
              <a:r>
                <a:rPr lang="en-US" b="1" dirty="0">
                  <a:solidFill>
                    <a:srgbClr val="7030A0"/>
                  </a:solidFill>
                  <a:latin typeface="Calibri" pitchFamily="34" charset="0"/>
                  <a:cs typeface="Calibri" pitchFamily="34" charset="0"/>
                </a:rPr>
                <a:t>Compulsive and controlled versus indifferent </a:t>
              </a:r>
            </a:p>
            <a:p>
              <a:pPr eaLnBrk="1" hangingPunct="1">
                <a:spcAft>
                  <a:spcPts val="600"/>
                </a:spcAft>
              </a:pPr>
              <a:r>
                <a:rPr lang="en-US" b="1" dirty="0">
                  <a:solidFill>
                    <a:srgbClr val="7030A0"/>
                  </a:solidFill>
                  <a:latin typeface="Calibri" pitchFamily="34" charset="0"/>
                  <a:cs typeface="Calibri" pitchFamily="34" charset="0"/>
                </a:rPr>
                <a:t>Pretentious versus unpretentious </a:t>
              </a:r>
            </a:p>
            <a:p>
              <a:pPr eaLnBrk="1" hangingPunct="1">
                <a:spcAft>
                  <a:spcPts val="600"/>
                </a:spcAft>
              </a:pPr>
              <a:r>
                <a:rPr lang="en-US" b="1" dirty="0">
                  <a:solidFill>
                    <a:srgbClr val="7030A0"/>
                  </a:solidFill>
                  <a:latin typeface="Calibri" pitchFamily="34" charset="0"/>
                  <a:cs typeface="Calibri" pitchFamily="34" charset="0"/>
                </a:rPr>
                <a:t>Abstract versus concrete </a:t>
              </a:r>
            </a:p>
            <a:p>
              <a:pPr eaLnBrk="1" hangingPunct="1">
                <a:spcAft>
                  <a:spcPts val="600"/>
                </a:spcAft>
              </a:pPr>
              <a:r>
                <a:rPr lang="en-US" b="1" dirty="0">
                  <a:solidFill>
                    <a:srgbClr val="7030A0"/>
                  </a:solidFill>
                  <a:latin typeface="Calibri" pitchFamily="34" charset="0"/>
                  <a:cs typeface="Calibri" pitchFamily="34" charset="0"/>
                </a:rPr>
                <a:t>Moralistic versus free-thinking </a:t>
              </a:r>
            </a:p>
            <a:p>
              <a:pPr eaLnBrk="1" hangingPunct="1">
                <a:spcAft>
                  <a:spcPts val="600"/>
                </a:spcAft>
              </a:pPr>
              <a:r>
                <a:rPr lang="en-US" b="1" dirty="0">
                  <a:solidFill>
                    <a:srgbClr val="7030A0"/>
                  </a:solidFill>
                  <a:latin typeface="Calibri" pitchFamily="34" charset="0"/>
                  <a:cs typeface="Calibri" pitchFamily="34" charset="0"/>
                </a:rPr>
                <a:t>Leader versus follower </a:t>
              </a:r>
            </a:p>
            <a:p>
              <a:pPr eaLnBrk="1" hangingPunct="1">
                <a:spcAft>
                  <a:spcPts val="600"/>
                </a:spcAft>
              </a:pPr>
              <a:r>
                <a:rPr lang="en-US" b="1" dirty="0">
                  <a:solidFill>
                    <a:srgbClr val="7030A0"/>
                  </a:solidFill>
                  <a:latin typeface="Calibri" pitchFamily="34" charset="0"/>
                  <a:cs typeface="Calibri" pitchFamily="34" charset="0"/>
                </a:rPr>
                <a:t>Sensitive versus tough-minded </a:t>
              </a:r>
            </a:p>
            <a:p>
              <a:pPr eaLnBrk="1" hangingPunct="1">
                <a:spcAft>
                  <a:spcPts val="600"/>
                </a:spcAft>
              </a:pPr>
              <a:r>
                <a:rPr lang="en-US" b="1" dirty="0">
                  <a:solidFill>
                    <a:srgbClr val="7030A0"/>
                  </a:solidFill>
                  <a:latin typeface="Calibri" pitchFamily="34" charset="0"/>
                  <a:cs typeface="Calibri" pitchFamily="34" charset="0"/>
                </a:rPr>
                <a:t>Uninhibited versus timid </a:t>
              </a:r>
            </a:p>
            <a:p>
              <a:pPr eaLnBrk="1" hangingPunct="1">
                <a:spcAft>
                  <a:spcPts val="600"/>
                </a:spcAft>
              </a:pPr>
              <a:r>
                <a:rPr lang="en-US" b="1" dirty="0">
                  <a:solidFill>
                    <a:srgbClr val="7030A0"/>
                  </a:solidFill>
                  <a:latin typeface="Calibri" pitchFamily="34" charset="0"/>
                  <a:cs typeface="Calibri" pitchFamily="34" charset="0"/>
                </a:rPr>
                <a:t>Driven and tense versus relaxed and easy going </a:t>
              </a:r>
            </a:p>
            <a:p>
              <a:pPr eaLnBrk="1" hangingPunct="1">
                <a:spcAft>
                  <a:spcPts val="600"/>
                </a:spcAft>
              </a:pPr>
              <a:r>
                <a:rPr lang="en-US" b="1" dirty="0">
                  <a:solidFill>
                    <a:srgbClr val="7030A0"/>
                  </a:solidFill>
                  <a:latin typeface="Calibri" pitchFamily="34" charset="0"/>
                  <a:cs typeface="Calibri" pitchFamily="34" charset="0"/>
                </a:rPr>
                <a:t>Suspicious versus accepting </a:t>
              </a:r>
            </a:p>
            <a:p>
              <a:pPr eaLnBrk="1" hangingPunct="1">
                <a:spcAft>
                  <a:spcPts val="300"/>
                </a:spcAft>
              </a:pPr>
              <a:r>
                <a:rPr lang="en-US" b="1" dirty="0">
                  <a:solidFill>
                    <a:srgbClr val="7030A0"/>
                  </a:solidFill>
                  <a:latin typeface="Calibri" pitchFamily="34" charset="0"/>
                  <a:cs typeface="Calibri" pitchFamily="34" charset="0"/>
                </a:rPr>
                <a:t>Open and warmhearted versus aloof and critical</a:t>
              </a:r>
            </a:p>
          </p:txBody>
        </p:sp>
      </p:gr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90004" y="0"/>
            <a:ext cx="1307684" cy="1325120"/>
          </a:xfrm>
          <a:prstGeom prst="rect">
            <a:avLst/>
          </a:prstGeom>
        </p:spPr>
      </p:pic>
      <p:pic>
        <p:nvPicPr>
          <p:cNvPr id="8" name="Picture 7">
            <a:hlinkClick r:id="" action="ppaction://hlinkshowjump?jump=nextslide"/>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84368" y="6466336"/>
            <a:ext cx="1244445" cy="419048"/>
          </a:xfrm>
          <a:prstGeom prst="rect">
            <a:avLst/>
          </a:prstGeom>
        </p:spPr>
      </p:pic>
      <p:pic>
        <p:nvPicPr>
          <p:cNvPr id="9" name="Picture 8">
            <a:hlinkClick r:id="" action="ppaction://hlinkshowjump?jump=previousslide"/>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187" y="6466336"/>
            <a:ext cx="1244445" cy="419048"/>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2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66142c83531616d97464b2bd263331c971ec2f"/>
  <p:tag name="ISPRING_PRESENTER_PHOTO_0" val="png|iVBORw0KGgoAAAANSUhEUgAAARYAAABECAYAAABEfBoHAAAACXBIWXMAAAsTAAALEwEAmpwYAAAK&#10;T2lDQ1BQaG90b3Nob3AgSUNDIHByb2ZpbGUAAHjanVNnVFPpFj333vRCS4iAlEtvUhUIIFJCi4AU&#10;kSYqIQkQSoghodkVUcERRUUEG8igiAOOjoCMFVEsDIoK2AfkIaKOg6OIisr74Xuja9a89+bN/rXX&#10;Pues852zzwfACAyWSDNRNYAMqUIeEeCDx8TG4eQuQIEKJHAAEAizZCFz/SMBAPh+PDwrIsAHvgAB&#10;eNMLCADATZvAMByH/w/qQplcAYCEAcB0kThLCIAUAEB6jkKmAEBGAYCdmCZTAKAEAGDLY2LjAFAt&#10;AGAnf+bTAICd+Jl7AQBblCEVAaCRACATZYhEAGg7AKzPVopFAFgwABRmS8Q5ANgtADBJV2ZIALC3&#10;AMDOEAuyAAgMADBRiIUpAAR7AGDIIyN4AISZABRG8lc88SuuEOcqAAB4mbI8uSQ5RYFbCC1xB1dX&#10;Lh4ozkkXKxQ2YQJhmkAuwnmZGTKBNA/g88wAAKCRFRHgg/P9eM4Ors7ONo62Dl8t6r8G/yJiYuP+&#10;5c+rcEAAAOF0ftH+LC+zGoA7BoBt/qIl7gRoXgugdfeLZrIPQLUAoOnaV/Nw+H48PEWhkLnZ2eXk&#10;5NhKxEJbYcpXff5nwl/AV/1s+X48/Pf14L7iJIEyXYFHBPjgwsz0TKUcz5IJhGLc5o9H/LcL//wd&#10;0yLESWK5WCoU41EScY5EmozzMqUiiUKSKcUl0v9k4t8s+wM+3zUAsGo+AXuRLahdYwP2SycQWHTA&#10;4vcAAPK7b8HUKAgDgGiD4c93/+8//UegJQCAZkmScQAAXkQkLlTKsz/HCAAARKCBKrBBG/TBGCzA&#10;BhzBBdzBC/xgNoRCJMTCQhBCCmSAHHJgKayCQiiGzbAdKmAv1EAdNMBRaIaTcA4uwlW4Dj1wD/ph&#10;CJ7BKLyBCQRByAgTYSHaiAFiilgjjggXmYX4IcFIBBKLJCDJiBRRIkuRNUgxUopUIFVIHfI9cgI5&#10;h1xGupE7yAAygvyGvEcxlIGyUT3UDLVDuag3GoRGogvQZHQxmo8WoJvQcrQaPYw2oefQq2gP2o8+&#10;Q8cwwOgYBzPEbDAuxsNCsTgsCZNjy7EirAyrxhqwVqwDu4n1Y8+xdwQSgUXACTYEd0IgYR5BSFhM&#10;WE7YSKggHCQ0EdoJNwkDhFHCJyKTqEu0JroR+cQYYjIxh1hILCPWEo8TLxB7iEPENyQSiUMyJ7mQ&#10;AkmxpFTSEtJG0m5SI+ksqZs0SBojk8naZGuyBzmULCAryIXkneTD5DPkG+Qh8lsKnWJAcaT4U+Io&#10;UspqShnlEOU05QZlmDJBVaOaUt2ooVQRNY9aQq2htlKvUYeoEzR1mjnNgxZJS6WtopXTGmgXaPdp&#10;r+h0uhHdlR5Ol9BX0svpR+iX6AP0dwwNhhWDx4hnKBmbGAcYZxl3GK+YTKYZ04sZx1QwNzHrmOeZ&#10;D5lvVVgqtip8FZHKCpVKlSaVGyovVKmqpqreqgtV81XLVI+pXlN9rkZVM1PjqQnUlqtVqp1Q61Mb&#10;U2epO6iHqmeob1Q/pH5Z/YkGWcNMw09DpFGgsV/jvMYgC2MZs3gsIWsNq4Z1gTXEJrHN2Xx2KruY&#10;/R27iz2qqaE5QzNKM1ezUvOUZj8H45hx+Jx0TgnnKKeX836K3hTvKeIpG6Y0TLkxZVxrqpaXllir&#10;SKtRq0frvTau7aedpr1Fu1n7gQ5Bx0onXCdHZ4/OBZ3nU9lT3acKpxZNPTr1ri6qa6UbobtEd79u&#10;p+6Ynr5egJ5Mb6feeb3n+hx9L/1U/W36p/VHDFgGswwkBtsMzhg8xTVxbzwdL8fb8VFDXcNAQ6Vh&#10;lWGX4YSRudE8o9VGjUYPjGnGXOMk423GbcajJgYmISZLTepN7ppSTbmmKaY7TDtMx83MzaLN1pk1&#10;mz0x1zLnm+eb15vft2BaeFostqi2uGVJsuRaplnutrxuhVo5WaVYVVpds0atna0l1rutu6cRp7lO&#10;k06rntZnw7Dxtsm2qbcZsOXYBtuutm22fWFnYhdnt8Wuw+6TvZN9un2N/T0HDYfZDqsdWh1+c7Ry&#10;FDpWOt6azpzuP33F9JbpL2dYzxDP2DPjthPLKcRpnVOb00dnF2e5c4PziIuJS4LLLpc+Lpsbxt3I&#10;veRKdPVxXeF60vWdm7Obwu2o26/uNu5p7ofcn8w0nymeWTNz0MPIQ+BR5dE/C5+VMGvfrH5PQ0+B&#10;Z7XnIy9jL5FXrdewt6V3qvdh7xc+9j5yn+M+4zw33jLeWV/MN8C3yLfLT8Nvnl+F30N/I/9k/3r/&#10;0QCngCUBZwOJgUGBWwL7+Hp8Ib+OPzrbZfay2e1BjKC5QRVBj4KtguXBrSFoyOyQrSH355jOkc5p&#10;DoVQfujW0Adh5mGLw34MJ4WHhVeGP45wiFga0TGXNXfR3ENz30T6RJZE3ptnMU85ry1KNSo+qi5q&#10;PNo3ujS6P8YuZlnM1VidWElsSxw5LiquNm5svt/87fOH4p3iC+N7F5gvyF1weaHOwvSFpxapLhIs&#10;OpZATIhOOJTwQRAqqBaMJfITdyWOCnnCHcJnIi/RNtGI2ENcKh5O8kgqTXqS7JG8NXkkxTOlLOW5&#10;hCepkLxMDUzdmzqeFpp2IG0yPTq9MYOSkZBxQqohTZO2Z+pn5mZ2y6xlhbL+xW6Lty8elQfJa7OQ&#10;rAVZLQq2QqboVFoo1yoHsmdlV2a/zYnKOZarnivN7cyzytuQN5zvn//tEsIS4ZK2pYZLVy0dWOa9&#10;rGo5sjxxedsK4xUFK4ZWBqw8uIq2Km3VT6vtV5eufr0mek1rgV7ByoLBtQFr6wtVCuWFfevc1+1d&#10;T1gvWd+1YfqGnRs+FYmKrhTbF5cVf9go3HjlG4dvyr+Z3JS0qavEuWTPZtJm6ebeLZ5bDpaql+aX&#10;Dm4N2dq0Dd9WtO319kXbL5fNKNu7g7ZDuaO/PLi8ZafJzs07P1SkVPRU+lQ27tLdtWHX+G7R7ht7&#10;vPY07NXbW7z3/T7JvttVAVVN1WbVZftJ+7P3P66Jqun4lvttXa1ObXHtxwPSA/0HIw6217nU1R3S&#10;PVRSj9Yr60cOxx++/p3vdy0NNg1VjZzG4iNwRHnk6fcJ3/ceDTradox7rOEH0x92HWcdL2pCmvKa&#10;RptTmvtbYlu6T8w+0dbq3nr8R9sfD5w0PFl5SvNUyWna6YLTk2fyz4ydlZ19fi753GDborZ752PO&#10;32oPb++6EHTh0kX/i+c7vDvOXPK4dPKy2+UTV7hXmq86X23qdOo8/pPTT8e7nLuarrlca7nuer21&#10;e2b36RueN87d9L158Rb/1tWeOT3dvfN6b/fF9/XfFt1+cif9zsu72Xcn7q28T7xf9EDtQdlD3YfV&#10;P1v+3Njv3H9qwHeg89HcR/cGhYPP/pH1jw9DBY+Zj8uGDYbrnjg+OTniP3L96fynQ89kzyaeF/6i&#10;/suuFxYvfvjV69fO0ZjRoZfyl5O/bXyl/erA6xmv28bCxh6+yXgzMV70VvvtwXfcdx3vo98PT+R8&#10;IH8o/2j5sfVT0Kf7kxmTk/8EA5jz/GMzLdsAAAAEZ0FNQQAAsY58+1GTAAAAIGNIUk0AAHolAACA&#10;gwAA+f8AAIDpAAB1MAAA6mAAADqYAAAXb5JfxUYAACgESURBVHja7H19fFTFuf/37PtuErKRAAm3&#10;yWajkI0SAouFIBgwEawiq1ZtAxX6E5L2d+VFraHVS7BeAbWKLS/qbSHhVmgD1qtCUBGUQAJoQBNY&#10;XmSDms0GJS/GZkPI5n3n/jFnz559P9ks4LXngfPJZs/MPHMmZ77zvM0zjNK0mkAkkUQSKYIkEYdA&#10;JJFEEoFFJJFEEoFFJJFE+tcjGfCvamIhHj98iPH5IJJIIgkHlsFMQNdnAWDEMO6JGXKSXmkeXu0T&#10;J0AItFFKjNcn8Mq461aeqXf/zjAsD4bHa7CAIxTIRDAT6QcPLIROBOJE9jgdssfpABAQAZOeYSfh&#10;9vKTsLVcAhgJwBA/k8abRzKLK8J5VJ6xofKMzQ8P4gEmuhHDYJpiwNyp6cgenypogGzNbexlxyt7&#10;qmC2tlAN0u+z+AMx4vHTkPxvXmVpG63tHWhtv8QDMPj5LIKOSD8UiYU4AWc/br0pCUW/yBk0A/tl&#10;B14pO0atOYzE/zwkA4BzAEXzZgie8Hxa/bePUHmqzosHO5mJE1q1HC8W3I2FsyYNum3dqDjoRsUB&#10;AOqbv4P5q4uAROb1LDwwIU6AOBEfGw3j2FQkjYpHcsIIJCeMFMyzoakFju4e9mcvahsuoqHlOzh6&#10;+ljwDB9gTFlpGJ8yivt9zc7KoOUz9QmYO2UsAKDd0YNNZccCj9VILUxZaQAQsJw2SoWlcydzv7+y&#10;5zjsnd0+5ZaZpiBWo4wIz0DPlJ2RwntPu3HK2oQ9x87DbG3y6Ucw4o9hJMd3sLyF/K3443+qvhll&#10;VbUAgKK8bMHvkO3bdmw/YB4CsLAThQz0QTciJqwXWRcfA+Lso9IFkXjNB3Y1dw4gVikJC1QAoOFi&#10;ixcPFlScAxivi8f+PxRAG60eOgwP9IMM9IFhJLxncQOYRiHH9PE3Ylpm+qCAxJtcdQ0pSR7fP7x6&#10;AwU1SIYkuBTNm8F95r9c/mjp3MlYkJspaOIW5WVjQW4mbC32gGXtnd2Ym5WGTFYFjY1SYUXJft8x&#10;GBGLZaYpEeHJn1Sbl5tgykqDrcWONTsrYWu2QzdKi5cWz+YAig8srn5Q9diGytP1HKC5xsUbPCI1&#10;voPlbWuxe/C2tdh9ePPH/2fP/8Onz2VVtThlbUJ2RgqroQDbD5hha7Fz9SrP2IQASzCVg0orGOiF&#10;bqQ2rJd4fGoC0N9LV1qJBJ6OKAKQAZCBPpiyMsKeKPXfNAIDfYBEStsniDyoAJTHQB8gZSc3YViJ&#10;bgCzJmfi3hlZ0KhUV0y8JP09YGRw8w+DXC+nix66bTzKqiwBpQHXCwwAh8/aAhqJtFEqrqxupBaZ&#10;+lEeE9SzDzYOWJaZpmDPsVrWpgUPXstMUyLGUxulwr61C5CpT4DZ2oQ7Vm5zS0pngFN1Tdj8qAne&#10;hjBXP1xjt2Znhfs5ztZjy/J7PMpHcnwHy9ve2QWztYkb283LTag8vdFHInSNP+0r4QBnRck+DjCK&#10;ADewlJtReYbyf2nxHchMHYVQTp/gbychIMQJDPTTCRQGzZiYBgz00na87SYEgNMJOPtwa0bqECY8&#10;VaWo5MBKQCop3ly1IHKgAiA2SkmB1unkVMTk+Fj8Z0Ee5t8x84qCCgCgvwfE2S/MsB1INfV6yUxZ&#10;hoCLxoKcTC+1tjtguwtyMz3A4SGvunxq9+rDlkdN0Eap/PKKFM+VeTO4Cfez5/7hMw4usDlV3yz4&#10;mbcfMKNg4+4rNr6D5e09ti4JLVAZfl/vWLktpBQCACtK9mFF8f6Q5SShjbdO96QNk7IzUtk2nDyk&#10;c7etVcux8M5bhiJK8OwcFAgX5GZCl3BdROd15phkwDkAQgaA/j5MvCEZv/vlg0hOGHV1LGIDfV5j&#10;GBlaOneK/+9NUwS38VBOJraXmzmJwaVWBCPXSq4bqfU7ASLFUzdSy638ZVUW2FrsAUE3kHQRbIJf&#10;jfEdDG+ztYl7RlOWgXv2YBRI0gu3rDB5mjiROVYXPrBkXk8NtIR4zQkCQgZgmnrjkAbY3uHgJCw4&#10;qU1o2X3ZEZ/XxOmkz9Hfh2kZaVied++Vl1I8+A+w0tLQgYX/UvLFcf532iiVoImTqU9Apj4Be6pq&#10;8bdyM081SQha71cby7hV05RlgCnLIBzkB8GTDzinrM2RW2jYPlzp8R0s7/bObhRsKPOQ1sI1ZYRL&#10;EoIQ/4gTBE5oY6LCZmK6dSKIsx+EDIDAybZLQJzUvjJ3WsaQHuLklxeoGZghIKQfsWoJdAnDhdto&#10;vm7Ehv9+A/c/8h/IXfAochc8isVPPodnN27F7g8Pw37pMgghSBp1HYizH2m6ROT/dA6uNsVrh7nH&#10;j/s5+H8AUN/Sxq3OLlsFv8zSuVNQVmVBfUsbfxnw+2/J3Mkoq7KgrbMLu3kr/pK5k4P2oa2zy0Oc&#10;37zchNgopUeZSPDM4HlpKs7UhzVe3n1ZapqCY+t/hWG8/l6J8Q2HN31OKzaVVXH8tzxq8ikXznML&#10;/ScLZWNxx2AMTYXQquVo72dXW8atBulGDIPpVuMQpxwb70GoBJSpHy245u4PD2PxyhfpyslzI1ec&#10;/IJzHUMiReaNYzFvzm2I1w7Dow/lhdVLm60O1dXHYan9HN+2tqL1u1YP6S097UYABIa0mzAifgTS&#10;08chfoTbuxR/XRxaL7ZGTBXaftDMSQlL507BtgMnqYQ5LgWZ+gQUFu/jDHjBPC2mLANWlOzjPBG2&#10;FjvrBjb4tQN4q0PbDpzEwtwJdAIsvwcPPv9GRHmmjIrMar1q3kysmjfzqo5vuLwBYM3OCmRnUF7Z&#10;41KwzJTFgc2VJgFxLCQiond25vUo+7QODHFSVy1xgjj7cc8txiG37QqUc6lCcA4Irrvx77vQ3kPA&#10;qGMBqYL1XIFzIdO2CE5Zm3H6tTfx5NKl0KgHZxCurj6Gd3b9D2zffE3BSyIFw0jAqIbxYvkILPUX&#10;QIgT5+rqKV/nAOJHjMTNN2fBYLiJBb3IBci57A0uFcLlMVmQQ923lWfqQ774piwDtFEqjE8ZhaK8&#10;GZytQscDgFB2ixUl+zAjI4UDhoW5E1DfbL+iPMOh1TsOcZ6ZZaYsrFt8xxUf33B5u8akYMNuHF//&#10;awBAUd4MH6/VFVOFghpuOYkjKWgjFVXVoYFl/Bie58btVVlwR1bggbnUIahtMLyQfuJEfeO3ggcg&#10;JTkJUMWAUceC0WjBaOJ8L3UsGIUGhrFjkX7DDYLbdjg6sX7jS1j/2kY0tLS6eURdB0QPBxM9HEwU&#10;e0UPB6KvAxN1HctXC0YTi+8ud2Nf5RFs+O/XYalviDi4bNpzzMPIqBupxcLcCR6uzWC0ICcTZmuT&#10;h4eB//LOnZwmaALkb3BLGS8tviOolDFYnnzvijba1yb24dpfomf379Gz+/doLv2dj4fK77iVVWHy&#10;Y3/x8XBFenyHwttlaF294xBPJbrneyCxsNKKNir0Cl3/dSNSfpQY8P6MiWMBZxlrxGUA5wAy9aOo&#10;pyWQmrK/ImibPuoQ+9PW2ArbxRboRocOUnt5RQEqPv8GDf/sAuQqMBIZbYoAgJMabAf6QPp7cN8d&#10;dwwKVJ77w2o0NDVTaUiuAiNTAjK5W+ViJB67DxgX4LokJZdrm2FoHZkSjETKC/OPgDp04CS3+pmy&#10;DGjv7BbsHdGN1CJ7XAoKNu7mxHy+VCFUHQLo3qxNZVVYZsqCNkqFlwKsyOHwNFubOJUk+yadz7Nt&#10;Lzcje1wKJ2XYBUxYod6RoYxvpLw4a3ZWwJRl4KSmq2HIlXDRrz6XS2px0hiUEJPa/Pn5EHYWHbQa&#10;OevZoEbbBbN+HFyU/OhwyElku9jiK7kwDF7fUy5oALQxUXjr+WXIHJMMRiqjE1+mAOQKOpHlCjBS&#10;OdKv18Nw/fWCB3b9K39EQ/O3rDQ0jIKLOgZQRoNRRtFLoQaj0LCXGoxSw92DKhpQDQPUwwBVDKCM&#10;AiNTsEGAPDQK63JLpfbOLm6CaqNUWGbKwvYDJ2Hv7PJjy/FsZ9ncKewkOedzj2+4pF4Z//z5V2HJ&#10;B9yEcUsNQ+e5vfykB/h416tvdhtQqZs20Hj5H3NtlPKKjO9QefOvB5/byQFmoLEdDN9QlyS04RbQ&#10;JcYHV4WOn0DlpycFqEM3UFBx9gPOftwzfULwdj87HVLsr7/Y4gYfhgEYKSCRYdMbH8DecVmwcfnD&#10;l5dhfMpIdyCgS6KABAQE0ydOEAwqH+x/HxarDVAPA6Om4ECBRANGrqLAJZW7f3KfKZhBpgIjV3sC&#10;j1zF2oAiK7EAwCt7qrzEd2EGvgW5EwKu8GXHLDzVRLgbuWDDrojztLXYuclNY1qyIjZ2RXkzQ7rJ&#10;wx3fSPDmj8GanYdwtShE5C21WYQMNGMkOPTpqdAT+PrRXFi8bsSwoIC1+6PDsHf2hJ5EDM8rBIaq&#10;ClI57F39eOCxtYIHQhutxqev/QYLbsugkcaugD7nADDQj/TUFMFt7dr7HpUwlNGAIgqMXE2Bg/M6&#10;MVyEsMflUoM45GdYgOP9HKJ9xRX7wI+BMFubOEnBO4CMXy4z1f3ZpbLsOW4JqNq4aGHuBA/x218f&#10;/NkEvGkoPFfwpKF1i38iGFz4z+ytkh1f//+xat5MD0NzpMY3HN4AMF6fwEsF4mub8d46Eeo9CdaP&#10;MG0sPNEmlFOIkcB83gb7pcvQDosOLLFMSAO2fQAQJ+65ZVxwNehgFV3JQ04kXmoBCbt/RyYHI1eh&#10;wvwlFhetQ8maQsEDUvxEHrIzrkfB+rdpu85+xA+LQvx1wqJ4q09Uw9EPMOooQKFmJQ2Z+zmIE8kj&#10;h2P+rGwfI7kQG1Lph5VoaPmOrglhSC5zp7C2howUaKNU3Mr/yp4qbFl+r8dqqo1SeewANk0xYFNZ&#10;FTL1CSjKm8lJBv7sBd4r6Zv/kYfZK//K8Xb1xZ+tYM3OQ5iRkcLZPVwverg87axdY/Jjf0ZR3kws&#10;zJ2AdYt/gqK8mThlbUIsz1jb7vAKyZ/ibjOQy5c/WSMxvuHyzh6Xwqk52eNS/ILIg8/tRO2Wx4Ia&#10;qEP1S9DbqjA97f/NJk6grwek5zKKn/g5Fs6ZEbCR3IdXoOKzM3hrfRHuyZ0W2Prf0YmRdy0DGAk+&#10;LVmFzDGBXW3xtzyA9s5u9JnfDa4uVZ/FrN+sB1TDwChYI3N/L0ivA6T7EtB1CQvvvAUla387qIE5&#10;+eXXmL3iv2DvuAxD0ig89esCQfW2vF6Cw+az1AOkjPJ0YTupJywtKRFP/b95YUkcT//lr2j4to1V&#10;icTMouGSbqTWQ6JxxcKIdKVVIV5wnC5xRAiBRQZGKkdl9ZmQhtLkkbGIVUmDgkrFp2a0O3rZlV7g&#10;as64pSdIZYBcCUYRBSijsO39o5j001/Dfumy4IEZnzoaJ/78GNJHD4MhJVlwPVtjE+v98WcPYXeL&#10;9/eG/QezXWhgN4WKp7YMhVxxJK5LBJXIUtCZS4g7jWNQkkoBmRwV1Z+HZDghdTRiY6KDq0GHjlE1&#10;KBxzAsPQADSpAkRBwLDByaesTch9+Am8tfEZpPybMBd2tEqBrU/8DJv3fy6YfUNjM5goLesW5gEL&#10;67onA/3UzhQu9feCSBVghggs2eNSYJpiQGaqeyzMdY0oO2bhROiFuRORPCJWcJsu4+Ay01SPBEWv&#10;7KnyMbbyy/Dve9fl06n6JpjrmvyCgHdfaaKjT3zsBi5Vpd3Rg+0HTgh2LYsUQWBx2VhSQsWDMFJA&#10;KoP5ywuwd1yGNghwjL/+R0gZHXw38O6Kz1hpJczJw0gAiQyMzJ38kTAMTllbcPMDS3Bg6x+QmT4m&#10;aBNOpxNOpxNRSjmmpAmXWCCVsUZaP94bQthsef3h/8V8dokPnrYsvxcLcydi24ETWL3jIFJGxeGl&#10;xT9B9rgU2Du7OWBZkDMB2eNSYLY2oazqHBvcNZHT7StOW5GpT+RsGy5g0Y2IxTLTVM5w6c8b4Srj&#10;fZ9f18XDpbosM02FNkqFyjP1yN/wjgfAlFWdQ+2WxznbweodB/0aho+v/3dqa3h+hwgqV1YVCuSL&#10;dnJRsqFUIfOXDXQySWUw11qDlp0x6SaYbpscuC3LV7A1/5NOUAE2BHtHp//+S1jJRaYAFBowqmhA&#10;HY32XoLcRb/D7o8Oh2ybEAKn0zm4nC6cFwfuDHOcEZx6fQyD8DDx6dz5Wi+v0eCvhbkTsDB3IirP&#10;WFGw8R1UnrFi24EazF65lWdIdZffVPYJJj/2GtbsPOgRD1Jx2oo1Ow/iwedLUbDxHXaS0jqVZ91G&#10;w8rTVr/9cJXxvs+v6+KxZudBFGx8B2kFf0TlGSuyx6Xg+Pp/R6Z+FFfP3tmFB5/b4X7PMlJ8eLqM&#10;wat3HPQbByNekbskQYUVgRsQuQ18UjkqQthZMg2pQSWabe8eZA2eMjYYLDiZz9cHzgErofYWRq6k&#10;bl8lDVZr72Nw/+Nr8frbe4VhhbNH8OQfMfy6K7sU8JNrh0Gu+I4Krz0jZmsTZq/cilP1bi9NYfFe&#10;FJaEHqNtB05g9sqt7veBF0IfSCrgEjl1Ck9uZO/sxoPPUUmDhqf/1ON+5RkrKs9YWVVPD1NWusf9&#10;VfNmshLSQVGkuGbGW5fhdpSA9AMSKRipFIxUhsqacyEMuMHtK7srqwGpnEbBSgR4PUIllmYknOTC&#10;KDU08lU9DIwqGouf2YjX3wk9cSRO4cZWQ+r1IYHhSHUNnl//Mp57aQ2ee/5pHK78SLCNmnOvhxnO&#10;4torY8pK983axkW0usFGKA2m7FCI38dMfYIPeORveIf7vG7xnTybkh7Z4/QoLN4rzvprCywUXFKE&#10;ZGFjJFzEq/mrb8LujNnyFWwtdjBSuTt/rZDZxjDsDufgNhdIFWAULLiohoFRRmPx0xtgPveFn/nP&#10;QCKRQCqVQkUcgp/BeNONboO3t7THRga3tl/GuXobLHVWnPvqK6riCEWWIQbJmeuauEm5f+2iq54A&#10;KBLEl6qyb/JUK20tds6+ohupRVHebZy0su3ACU6iEela2VhYe4Dg830kVDKwO7phrq0LqzMV1Weo&#10;bUUqBSQSxMVoBlGbPepDI2c3OnpFsTKsaiRjVSOlBowqCoxSg90HP/H7TFKpFDKZDAqFAgOXWwX1&#10;YlJGBuKHRQOkn/bDy+7DSGWAQkljXNQxYFTRaLW3C2q74esL7LMQH1uI0GvTno859SNTn4Dj6x9h&#10;jaWD32c09HIIq665rtGtWqcm+Nx/hfeMy0xTYcoyYLw+EStK3hftH9fUxsKLYckcGyJlwmenORcv&#10;JFIwktAG3IC6+nuVrLRCDbfBdj77SAIskGxZ/lO8+dR8mCaPZXcH93umc2SkbGSuEpCrALkKMyZP&#10;CAgsCoUCSqUS6BKeiuHRh+ZBLZd65gp2heVLZWBkKnfIvzKKxr0IIEdX15AlFluLHbNXbvXYkLZu&#10;8Z04vv4RZOoTfxCrJc04/z73fG8+NR9rdh4UvUDfC1WIFeVjQ6ZM4O1jkVB1qKLm80F3pP5iM8xf&#10;fU3jVySDjCjlJWUyf3kBpqk34c2ihWje+XtsWX4flt09Gdk3JrmP73AOIDZKCdP0Cfjo1VWYcfN4&#10;v81KpVLI5XKoVCooe78T3J3k0aPx1MMPYXiM2gvY2DGSKWiov1zFhvxLhQNoKLVPkD2kEWkFL3uo&#10;BZn6ROxfu+gHAy7bDpyA2eqWbDaVfSzO9qtIAc4VcuUFEZCdnx/xyjCAVIKKE+cG3ZGyg1VsrhIp&#10;Z5wkgoPAWLWtv9cjRkQbrcbCWZPDGhiXjUWhUECtViNao8Kp2hNITpsoDFwSE/HyY0tw+IQZR0+d&#10;haXhG5604VbPkkcnwpgxbpC9C7S9fTCrehdmrSzBMtMtKMrLgTZKBW2UCkV5t+HB5/8ehG+w3wdT&#10;jgj47L+uNlrJsxk1BuyHZyIkMVL5KgNLsL85CRp67wEuLlFfIoOtpS1koJyvGnSIqkGsfQXOQb4M&#10;xAk4Sdj2nUASi0KhgEajQUxMDP5rzYtYtXojNBrhicVvnZiJWyfSLO0NTU1wdFPXtUalRHJCQjiI&#10;54XoQ6NNZR+j8rQV+9cuZvOYpH/vX9rxKW6pqvKsaIz9P6QKuW0s2ujgBlSaaIkV0VkDLiQyNpeK&#10;QDXoG74aRPPBDnqVYdUh+6WOiA0OwzCQy+VQq9XYc/gzfN3ahs1bNoXdXnJCAgwpOhhSdGGBiuWr&#10;L3nqZ3h9WJhr9KsabT9Q83/mpXVF/9pa2jzc4yJ9n4DF5Rb1uojTCTidSBkdPOqW5pdlPC6GkdDA&#10;NcFq0CeAxAtUCBGOK66yEUr87S21fNlwEVt2lYNRRqH69Gm8vesf1+jPxcscR8K7tiz/KRbmTPS9&#10;x1ctAtX3VlkClDtVd5ErZZqS7reMKwr2lLVxUDyWzZ0K3cg4AED+hrdCPK+vzVC8rs4lCe42ckKX&#10;KOBwc4bn+ZBIAKkUlYMw4G57/xAYmdwrjJ+EzFznIdUwLqBriajEcrr2K5iWP4uOfoammVRFY9fe&#10;d/H3HX/9HqwL4aWl3PLo/eyqT7/LTE3AAlaSWbPzQMC6fMMu/ey/nL2zC5vKjtJyqYkevACC7Aw9&#10;lpmm0U2PVWcD8uA/ozZKiaJ5OViXP4fNPv8/qDxdF/RZx/M2WPpzS4vXlbtkfld4VlrRalSCV1KG&#10;fWkZMCCMFBUnhCULrv+mGeYvvgajiWWlFYZDPV1C/ODmGAPYmr6LyJS1X+rAxtffxLOb32Bz0caA&#10;SGVgiBNEKsW+Qwdha6jHrxY94nH2z9XDlPAks8rTdcjOSMWWRx/A0rnT0N7ZheyMVNha2lCw/k2U&#10;VQVeEExT3PaX7IxUaDXKgC7cwi3vwn65C8vumY4tjz6Aonm5sDW3ITZKDd2oOJRVncWKLe/6PAef&#10;x6p5uVg1L9ej75t2H8WmsqOw8Q768kfZGakekcVzJ6fD/NVFUUe5WrK14u4nfd/QgX6Qvm5kJl+H&#10;dY88yKZO9NpRy+aE3fbBUWwvP8EmNZIDzn6Q3i6QrksoefJhCg6BknEzEpRVfoqNbx+iYfYKNY1h&#10;cfaD9DiwIGcCFv5kGm9Hr2ddSCTYtpflL1NQ9a2nEwtunwTdiFjMuDkDmeljoB0WI3hAzOfOY9s7&#10;H+D1XR+ivbufBtIp2WxwEhlNLN7XDdLrAHo6QXq7cOvUabh12kykp2dc0T/W869uguXit3ScpIoh&#10;5b7NTE3kQglszW0hJ+pQiM+rvbPLI8BNpB8qsMz5nS+wOPtB+nqAHjYLW48DpL/H7cplJNSDo1DT&#10;IC9VtBsUiJOt2wnS3QH0uup6HSImkdHAMKUGjCqG/pQpqfF3oB+krwvovgzSfRno66KuZF6iax/+&#10;MjkFlr5uyrfHQdsY6AeIEzMmZwIEmJB+g08+GLPlS9g7OlHxqZn2SyqnSa0VNKk1FGq2b1RzJAO9&#10;QG83SJ8D6O2iPPt7ER8Xh5uNP4Yh7SbodHrEjxjaYfHnPj8NR1cnbF9fwHftl1Bz/is4iJyNfZFH&#10;PKm2SCJFEFh+6wdYBuhZOn3dFBj6etjAMqfbliKVgZEqAIVr4ik4YAlalwMWmvSaC6+Xqdw2Fmc/&#10;BZLeLjeo8LOm+eMvlVGjc38vy7ebZmpz8fbYosAz7DGgKhi3n4geAUKzwNGLs/9AQuuyx5egv4em&#10;7+zroZ/7e+n3XFCcE+mGG6lap9NDrY6Cr0WaQUODFQ5HJwDA4XDAdqHenXRb6gXACg0dM4ksIsBi&#10;TLsBBl0Skke51blWezta2y9h//FqD/f47MmTuDKO7h7sP+55mBy/DP9+sLre97zJYruAhuYWrh/+&#10;+s/vuz86cuqs4G0TIkWGZAF1dVYqIHINncBOr2A5iYRLlcC4zroh7szyNIMb/Nd11XeF10vlntnr&#10;wVC1Q66ibcmUfoDJm78EYAjts0JD2xxwh/QTFlgYV5Su20LLqXUM6yqnR3LIKFhJ2aRN4GXJd50z&#10;xkhAJDIKqv0qYIAFQA5cBmCpqweIE+fq6nipKPhOHob9z3B9YVQx7uNHJDIuOTikCvdYD8HOAgDJ&#10;CSORP/dOJCeMhMV2AfuPVcPR3Q2DLgn3zqB5iy31DbDYLlAw6OqGcewNSE6gk3j/sWof/vwy/PvB&#10;6nrfO2I+w4FAcsJI3Jt9C1dnV+VRX4Ah4Mq02ttxxHyGBSwVpmeOg0alhKW+Aa1tdnG2X3NgIewL&#10;L5GBkUkAInev9DyPiSslgc+xn64MbgwDSHzruia0W1LwzjjPuNUdRuJ3M6QPf5c3ScLQSSqRgUjd&#10;0cNuQPF2azK8ScwHGF67jPdEdp1fxD6DRAYiVQBOJRj2uBCaKc5JD2gjxH3Koa/rCeCBintceM/n&#10;ku44AB46qDy5IA8alRJHzGdQvPt9t4RQ34CG5hbkm+7y4WOxNXAAYLE1+O2Dq4z3/WB1+feOmM/Q&#10;o2R5fV3+s/swe8okGHRJeGHbDg9wsdTbPCStXRVH3ZKK+TSeXDhvyOMlUljAEuSUQ0YCSBmASALH&#10;YzFesRUekgCdnEEFdv6mOh8DLbu3BlJh/PlqFiRgJAQgMk8w8fuCeU5sj8keLNkVw1BJRuoCGCkF&#10;QZnrmFRWQoIzeIyND09/QOMFwCFPpwxM+aY7oVEp0WpvR/Eu31MQas7V4gXXCs/j4+jq5n3u8tsH&#10;Vxnv+8Hq8u/BC4AbGptQvPs9PPnL+ZwEU7rvgGdbHouiZ90XXi8d8niJFA6wBIpCY7wmXUgifuoz&#10;g7ADRKh+oH4T4p8Pv5IPLwGrnKufUilAqA2GId5A5gUqhPjy8gAWt4rkk4OFYTCUfS/TJ4xHcsIo&#10;Vr34NGBbDU1NIf5GgfYqkQD3g9UN3q6l3oZWezvitbGYnfVj7Ko4Akd3t6D3yP9ziHTtbCw/XHt1&#10;EGwikWmfn+EtKKAJAbfI9tGYNoa3ojeH3x4J0Zdg98O419DUjHgtzcJv0CWhxnLef2VeXY1KBUNK&#10;coCyIonA8kMHtIiDWzD7itsFbrHWDxJMvKQuv/Y54v9+sLoC2m1obILRMJY+w6iRqDlXG7SPhhQd&#10;ls97APs/OR64rEjXBljy77oFrz72cxh++Sysjd9d1Y7pE4ejtOhhGMfQRFNvVZ7EkvVvoO2y45oM&#10;lOX1p1H8/sdY94Y7P21ctAafvFoIfeJwrCzZ43HPRTnGNOx94REAwJL1b6D4/Y+x94VHUNf0HZas&#10;f+OqP4dr1R86iIXalxXsfrj3ggOwIUWHv/7nyqsO1iINWmIhwVenK0Rx0RrsfWEJrI2tUM5aDuOY&#10;JJSuWoTCn+diZXHZtRstr3FYfNdUCirFZSjMux3rdn7oU2Xt4rkofu9j2C87MHFMEm9F/x688IPl&#10;fw0lFiFlLFYbXti6jYKMXofl83921d9dkYQAC/HVe/e+uBQ5xjQAwMriMm4yub5v63AgLkbDAcDa&#10;fBNdrf+0E68+ngdrYyv0ifEofu8olvxpp1+2i+fcAm20GvNXbwUIQc35BsxfXYKa8zSmIn/ONLz6&#10;eB4AcO3kGNOw98WlPu0X5s1C4c9vp4AVo8GSP+1E8XtHkWNMQ+mqRYiL0aDm/AXMX70V1sZWGMcm&#10;4dXH5sE4NgltHQ7MX70VxrHJ0CcOx9p8E2rON6C8horW1kaaB7fw57fDevE7BHLd3589AXf97hWu&#10;/wCQaxyLng83oq3Dwd0rzJvFjVdbhwMnvriAl3Z+iL0vLuXGsK6x1W+/hZKjuxsaFd1Do1EqPYyg&#10;GpUK6wqXc/ct1nq8ULLte2FjcfUpuG3IDSKWunoUrtsIgz5FBJZrQBJhSZHp58K82zFxTBIMC57B&#10;nb/dhLX5JuQYx6Iw73bkGNMw9ZEXUVS826MOACTc91vUNX7LAcHK4t3InzMNxrFJfnkaxyThxBcX&#10;0MY7jKzmfAMAAn3icLz6eB5WFu/G1EdeRP6cacifcwvHy1/7cTEazF9dgrcqTmBNvglxMWqUrlqE&#10;kveOQnn7UtgvO/Da43kACEpXLaKS0u1LUV5Ti/tnTMS6nfthbWzFyuLdKK+xcH16q6KGA9Il63f4&#10;fZaS944gLkaD9/+wlPe8gDZag4T7fssC0ywYxyZhbb6Jey5vdJ+/ugRvVdYE7LfQq6HR7SUx6HUe&#10;9xzdXaj53L159MgJM65ekuzg7SYn8m1DVgTOouf1POfEg8mu0e5mpwBViMYW5BrTEBejgWX7M1wJ&#10;45gkGMckobzGgpraetTU1mNN/j3cKmFtbEXbpcvc7+XV57jkUdooVYD4At5JAV50f/YEAMC6Hfto&#10;ezUW5BjTUPfutwHaJ2jrcKC8+hyMY5Jw/4yJmHjDjxAXo6HSTN4s3rP8CPrEeDzyx1KAODH/2S1+&#10;VCF3nwrzZnMnCWijVDCO+RELgG4qfvcw9InDUZg3G6WrFsHw0NMACMprLGi7dBknvmhAXIwaORPH&#10;+jxXXIyGG7eaWlvAfg8mRuNIzUm6igMwpo9Fzeeeu5lb29ybEVv/+U/Ptj3UkQABf4T4vx+sboh2&#10;4+O0XJ+P1JyAoyuInc1PnzQqVRD3tEjXQBXy0pcJUF5twZ0rNngUK/19gR8R1luHpr+3XerkHVnq&#10;X/+tOW9DYd4diItWo63DEdju48EmQPsgsF92eEXb0p93rtiA8mr3Cm0cmxzCgOj5fWHebJRXW6CN&#10;0eC138yHPjEehl+s8lFNVm5+B/rEeNw/wwh9wnCAUFXHMxkR8TPJvL/33+/B0JHqGtybMxPxcVpM&#10;N07E/qOfeEgxwWwb/HLGdAMsdb5pIV0A0HCxEYLeLQH35t/1E06NK313bxA1yvfvZrwxHQZ9Ckrf&#10;Ew8qu7qqkJAMXOzvB6rPIWeSgV35jdj70nLERatRU2vjvs+fM51daeFV399n4P4ZRqwtuNeDb8ke&#10;eq5y6dP5AKGqkeXvq7G24F68dbCam9TGMUnImWRA+WfnArbv7/sTtTa0dTiQP2c6QAj2vrQc+XOm&#10;o6bWBmtjK/d96dP5ePU3830NrrwXuOa8DSV7DkOfGI+2Dgc9S5q9Hxetxid/fgqFebNRU0tDzz3O&#10;miZu0bH8s3Oez2U0wGNfESEB+z3Y7F4bt5dyK/iTBYvcdgh/RlXeVXP2czQ00pQH0ydNpOk1efdn&#10;3zIVhlQ99h/9mI2udd9LTnSn4vSux7/H/z5eG4vlD82D8cZ0tLbZ8cLmrb7teqf4ZL/XKJXIv/8+&#10;LH9onk8d8brylyCvkKV0DawXW2GYvxK5kwz45C//QcX20n1ou9SJdaUfcN+7JQw/k9F71ScEOUYD&#10;7K7Vm6W2S52464n1eLXwF+g5+GdOxVlX+gHaOhxY8vLf8OoTDwG4D8V7DqN4TyVyJqX7bZ+bnF5S&#10;0/xnNqP0mV+h5+CfUXPeRic+IZj/e/f3bR0OzH9mMw+UPCde0ea32X7Q/uVMSsfiu6djXek+js9b&#10;hz7D2l/RM4aXvPw3tF3q9GukrKm1YeXmt9my97nHkTduwfo9GGq4eBGFf1iH+XffBeONN+LJgkVo&#10;bWtDa5sd8XFat6HXNSF59MLmEsy/+y5Mn2TEs8sfQcPFRji6u7l6uz4qx66Pyj1VEbUKBr2eJ0UY&#10;sP/IUb/3nixYxOPfjYbGRpS++z6OVNd4hv7z2uKkpVQ9/vr8al9vUZ1VNOBeZWIU2QXXdMQtO9bi&#10;zifWw3rxW/GvcY0oeXSil9el0e8k9lF7UvU824zdwz4j0r86sNyaL0K5SCKJFGHjrXiQk0giiRRx&#10;YBF1T5FEEinSwEJEYBFJJJFEiUUkkUT6/gOLaGMRSSSRRIlFJJFEEoFFJJFEElUhkUQSSaQISCzi&#10;IIgkkkiixCKSSCJ9z+l/BwBo+WKO3FaVHgAAAABJRU5ErkJggg=="/>
  <p:tag name="ISPRING_PRESENTERDATA_0" val="TWFuYWdlbWVudCBTdHVkeSBHdWlkZQ==|TWFuYWdlbWVudCBTdHVkeSBHdWlkZQ==|||e0U4NkFBNTc5LUUxRjQtNDRCMi04MUEyLTk0QUVFNEIyNkRDN30=|||MQ==||SVNQUklOR19QUkVTRU5URVJfUEhPVE9fMA==|"/>
  <p:tag name="ISPRING_ULTRA_SCORM_COURSE_ID" val="BBD6E22B-EB44-400D-81B1-E3514DAC5750"/>
  <p:tag name="ISPRING_SCORM_RATE_SLIDES" val="1"/>
  <p:tag name="ISPRING_SCORM_RATE_QUIZZES" val="0"/>
  <p:tag name="ISPRING_SCORM_PASSING_SCORE" val="100.0000000000"/>
  <p:tag name="ISPRINGONLINEFOLDERID" val="0"/>
  <p:tag name="ISPRINGONLINEFOLDERPATH" val="Content List"/>
  <p:tag name="ISPRING_SCORM_ENDPOINT" val="&lt;endpoint&gt;&lt;enable&gt;0&lt;/enable&gt;&lt;lrs&gt;http://&lt;/lrs&gt;&lt;auth&gt;0&lt;/auth&gt;&lt;login&gt;&lt;/login&gt;&lt;password&gt;&lt;/password&gt;&lt;key&gt;&lt;/key&gt;&lt;name&gt;&lt;/name&gt;&lt;email&gt;&lt;/email&gt;&lt;/endpoint&gt;&#10;"/>
  <p:tag name="ISPRING_RESOURCE_PATHS_HASH_PRESENTER" val="366ab795280a8743eb1539f42e592246cff"/>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GENSWF_ADVANCE_TIME" val="0.00"/>
  <p:tag name="ISPRING_CUSTOM_TIMING_USED" val="0"/>
  <p:tag name="ISPRING_SLIDE_INDENT_LEVEL" val="0"/>
</p:tagLst>
</file>

<file path=ppt/tags/tag11.xml><?xml version="1.0" encoding="utf-8"?>
<p:tagLst xmlns:a="http://schemas.openxmlformats.org/drawingml/2006/main" xmlns:r="http://schemas.openxmlformats.org/officeDocument/2006/relationships" xmlns:p="http://schemas.openxmlformats.org/presentationml/2006/main">
  <p:tag name="GENSWF_ADVANCE_TIME" val="0.00"/>
  <p:tag name="ISPRING_CUSTOM_TIMING_USED" val="0"/>
  <p:tag name="ISPRING_SLIDE_INDENT_LEVEL" val="0"/>
</p:tagLst>
</file>

<file path=ppt/tags/tag12.xml><?xml version="1.0" encoding="utf-8"?>
<p:tagLst xmlns:a="http://schemas.openxmlformats.org/drawingml/2006/main" xmlns:r="http://schemas.openxmlformats.org/officeDocument/2006/relationships" xmlns:p="http://schemas.openxmlformats.org/presentationml/2006/main">
  <p:tag name="GENSWF_ADVANCE_TIME" val="0.00"/>
  <p:tag name="ISPRING_CUSTOM_TIMING_USED" val="0"/>
  <p:tag name="ISPRING_SLIDE_INDENT_LEVEL" val="0"/>
</p:tagLst>
</file>

<file path=ppt/tags/tag13.xml><?xml version="1.0" encoding="utf-8"?>
<p:tagLst xmlns:a="http://schemas.openxmlformats.org/drawingml/2006/main" xmlns:r="http://schemas.openxmlformats.org/officeDocument/2006/relationships" xmlns:p="http://schemas.openxmlformats.org/presentationml/2006/main">
  <p:tag name="GENSWF_ADVANCE_TIME" val="0.00"/>
  <p:tag name="ISPRING_CUSTOM_TIMING_USED" val="0"/>
  <p:tag name="ISPRING_SLIDE_INDENT_LEVEL" val="0"/>
</p:tagLst>
</file>

<file path=ppt/tags/tag14.xml><?xml version="1.0" encoding="utf-8"?>
<p:tagLst xmlns:a="http://schemas.openxmlformats.org/drawingml/2006/main" xmlns:r="http://schemas.openxmlformats.org/officeDocument/2006/relationships" xmlns:p="http://schemas.openxmlformats.org/presentationml/2006/main">
  <p:tag name="GENSWF_ADVANCE_TIME" val="0.00"/>
  <p:tag name="ISPRING_CUSTOM_TIMING_USED" val="0"/>
  <p:tag name="GENSWF_SLIDE_TITLE" val="Case Study 1: Choosing a new director for R&amp;D"/>
  <p:tag name="ISPRING_SLIDE_INDENT_LEVEL" val="0"/>
</p:tagLst>
</file>

<file path=ppt/tags/tag15.xml><?xml version="1.0" encoding="utf-8"?>
<p:tagLst xmlns:a="http://schemas.openxmlformats.org/drawingml/2006/main" xmlns:r="http://schemas.openxmlformats.org/officeDocument/2006/relationships" xmlns:p="http://schemas.openxmlformats.org/presentationml/2006/main">
  <p:tag name="GENSWF_ADVANCE_TIME" val="0.00"/>
  <p:tag name="ISPRING_SLIDE_INDENT_LEVEL" val="0"/>
  <p:tag name="ISPRING_CUSTOM_TIMING_USED" val="0"/>
  <p:tag name="GENSWF_SLIDE_TITLE" val="ManagementStudyGuide.com"/>
</p:tagLst>
</file>

<file path=ppt/tags/tag2.xml><?xml version="1.0" encoding="utf-8"?>
<p:tagLst xmlns:a="http://schemas.openxmlformats.org/drawingml/2006/main" xmlns:r="http://schemas.openxmlformats.org/officeDocument/2006/relationships" xmlns:p="http://schemas.openxmlformats.org/presentationml/2006/main">
  <p:tag name="GENSWF_ADVANCE_TIME" val="0.00"/>
  <p:tag name="ISPRING_SLIDE_INDENT_LEVEL" val="0"/>
  <p:tag name="ISPRING_CUSTOM_TIMING_USED" val="0"/>
  <p:tag name="GENSWF_SLIDE_TITLE" val="ManagementStudyGuide.com"/>
</p:tagLst>
</file>

<file path=ppt/tags/tag3.xml><?xml version="1.0" encoding="utf-8"?>
<p:tagLst xmlns:a="http://schemas.openxmlformats.org/drawingml/2006/main" xmlns:r="http://schemas.openxmlformats.org/officeDocument/2006/relationships" xmlns:p="http://schemas.openxmlformats.org/presentationml/2006/main">
  <p:tag name="GENSWF_SLIDE_TITLE" val="Trait Theory of Leadership"/>
  <p:tag name="GENSWF_ADVANCE_TIME" val="0.00"/>
  <p:tag name="ISPRING_SLIDE_INDENT_LEVEL" val="0"/>
  <p:tag name="ISPRING_CUSTOM_TIMING_USED" val="0"/>
</p:tagLst>
</file>

<file path=ppt/tags/tag4.xml><?xml version="1.0" encoding="utf-8"?>
<p:tagLst xmlns:a="http://schemas.openxmlformats.org/drawingml/2006/main" xmlns:r="http://schemas.openxmlformats.org/officeDocument/2006/relationships" xmlns:p="http://schemas.openxmlformats.org/presentationml/2006/main">
  <p:tag name="GENSWF_ADVANCE_TIME" val="0.00"/>
  <p:tag name="ISPRING_SLIDE_INDENT_LEVEL" val="0"/>
  <p:tag name="ISPRING_CUSTOM_TIMING_USED" val="0"/>
  <p:tag name="GENSWF_SLIDE_TITLE" val="Course Objectives"/>
</p:tagLst>
</file>

<file path=ppt/tags/tag5.xml><?xml version="1.0" encoding="utf-8"?>
<p:tagLst xmlns:a="http://schemas.openxmlformats.org/drawingml/2006/main" xmlns:r="http://schemas.openxmlformats.org/officeDocument/2006/relationships" xmlns:p="http://schemas.openxmlformats.org/presentationml/2006/main">
  <p:tag name="GENSWF_ADVANCE_TIME" val="0.00"/>
  <p:tag name="ISPRING_CUSTOM_TIMING_USED" val="0"/>
  <p:tag name="ISPRING_SLIDE_INDENT_LEVEL" val="0"/>
</p:tagLst>
</file>

<file path=ppt/tags/tag6.xml><?xml version="1.0" encoding="utf-8"?>
<p:tagLst xmlns:a="http://schemas.openxmlformats.org/drawingml/2006/main" xmlns:r="http://schemas.openxmlformats.org/officeDocument/2006/relationships" xmlns:p="http://schemas.openxmlformats.org/presentationml/2006/main">
  <p:tag name="GENSWF_SLIDE_TITLE" val="The Trait Theory - The three"/>
  <p:tag name="GENSWF_ADVANCE_TIME" val="0.00"/>
  <p:tag name="ISPRING_CUSTOM_TIMING_USED" val="0"/>
  <p:tag name="ISPRING_SLIDE_INDENT_LEVEL" val="0"/>
</p:tagLst>
</file>

<file path=ppt/tags/tag7.xml><?xml version="1.0" encoding="utf-8"?>
<p:tagLst xmlns:a="http://schemas.openxmlformats.org/drawingml/2006/main" xmlns:r="http://schemas.openxmlformats.org/officeDocument/2006/relationships" xmlns:p="http://schemas.openxmlformats.org/presentationml/2006/main">
  <p:tag name="GENSWF_ADVANCE_TIME" val="0.00"/>
  <p:tag name="ISPRING_CUSTOM_TIMING_USED" val="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ADVANCE_TIME" val="0.00"/>
  <p:tag name="ISPRING_CUSTOM_TIMING_USED" val="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ADVANCE_TIME" val="0.00"/>
  <p:tag name="ISPRING_CUSTOM_TIMING_USED" val="0"/>
  <p:tag name="ISPRING_SLIDE_INDENT_LEVEL" val="0"/>
</p:tagLst>
</file>

<file path=ppt/theme/theme1.xml><?xml version="1.0" encoding="utf-8"?>
<a:theme xmlns:a="http://schemas.openxmlformats.org/drawingml/2006/main" name="Office Theme">
  <a:themeElements>
    <a:clrScheme name="Custom 22">
      <a:dk1>
        <a:sysClr val="windowText" lastClr="000000"/>
      </a:dk1>
      <a:lt1>
        <a:sysClr val="window" lastClr="FFFFFF"/>
      </a:lt1>
      <a:dk2>
        <a:srgbClr val="1F497D"/>
      </a:dk2>
      <a:lt2>
        <a:srgbClr val="EEECE1"/>
      </a:lt2>
      <a:accent1>
        <a:srgbClr val="C6D9F0"/>
      </a:accent1>
      <a:accent2>
        <a:srgbClr val="8DB3E2"/>
      </a:accent2>
      <a:accent3>
        <a:srgbClr val="548DD4"/>
      </a:accent3>
      <a:accent4>
        <a:srgbClr val="17365D"/>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Custom 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00"/>
      </a:hlink>
      <a:folHlink>
        <a:srgbClr val="FFC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890</TotalTime>
  <Words>999</Words>
  <Application>Microsoft Office PowerPoint</Application>
  <PresentationFormat>On-screen Show (4:3)</PresentationFormat>
  <Paragraphs>128</Paragraphs>
  <Slides>14</Slides>
  <Notes>14</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Office Theme</vt:lpstr>
      <vt:lpstr>3_Office Theme</vt:lpstr>
      <vt:lpstr>PowerPoint Presentation</vt:lpstr>
      <vt:lpstr>PowerPoint Presentation</vt:lpstr>
      <vt:lpstr>Course Objectives</vt:lpstr>
      <vt:lpstr>Definition of Trait theory</vt:lpstr>
      <vt:lpstr>The Trait Theory</vt:lpstr>
      <vt:lpstr>Strengths of Trait theory</vt:lpstr>
      <vt:lpstr>Relationship among leadership variables</vt:lpstr>
      <vt:lpstr>The Michigan Studies</vt:lpstr>
      <vt:lpstr>Cattell's 16 Personality Factors</vt:lpstr>
      <vt:lpstr>The OCEAN of personality</vt:lpstr>
      <vt:lpstr>Application of Trait Theory</vt:lpstr>
      <vt:lpstr>Significant leadership traits</vt:lpstr>
      <vt:lpstr>Case Study 1: Choosing a new director for R&amp;D</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trait-theory-of-leadership-demo</dc:title>
  <dc:creator>a</dc:creator>
  <cp:lastModifiedBy>User</cp:lastModifiedBy>
  <cp:revision>243</cp:revision>
  <dcterms:created xsi:type="dcterms:W3CDTF">2012-02-29T13:06:28Z</dcterms:created>
  <dcterms:modified xsi:type="dcterms:W3CDTF">2014-01-30T11:21:09Z</dcterms:modified>
</cp:coreProperties>
</file>