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diagrams/layout5.xml" ContentType="application/vnd.openxmlformats-officedocument.drawingml.diagramLayout+xml"/>
  <Override PartName="/ppt/diagrams/data6.xml" ContentType="application/vnd.openxmlformats-officedocument.drawingml.diagramData+xml"/>
  <Override PartName="/ppt/tags/tag27.xml" ContentType="application/vnd.openxmlformats-officedocument.presentationml.tags+xml"/>
  <Override PartName="/ppt/tags/tag14.xml" ContentType="application/vnd.openxmlformats-officedocument.presentationml.tags+xml"/>
  <Override PartName="/ppt/diagrams/layout3.xml" ContentType="application/vnd.openxmlformats-officedocument.drawingml.diagramLayout+xml"/>
  <Override PartName="/ppt/diagrams/data4.xml" ContentType="application/vnd.openxmlformats-officedocument.drawingml.diagramData+xml"/>
  <Override PartName="/ppt/tags/tag25.xml" ContentType="application/vnd.openxmlformats-officedocument.presentationml.tags+xml"/>
  <Override PartName="/ppt/tags/tag12.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diagrams/colors4.xml" ContentType="application/vnd.openxmlformats-officedocument.drawingml.diagramColors+xml"/>
  <Override PartName="/ppt/tags/tag21.xml" ContentType="application/vnd.openxmlformats-officedocument.presentationml.tags+xml"/>
  <Override PartName="/ppt/tags/tag30.xml" ContentType="application/vnd.openxmlformats-officedocument.presentationml.tag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diagrams/layout6.xml" ContentType="application/vnd.openxmlformats-officedocument.drawingml.diagramLayout+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diagrams/layout4.xml" ContentType="application/vnd.openxmlformats-officedocument.drawingml.diagramLayout+xml"/>
  <Override PartName="/ppt/tags/tag26.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diagrams/layout2.xml" ContentType="application/vnd.openxmlformats-officedocument.drawingml.diagramLayout+xml"/>
  <Override PartName="/ppt/diagrams/data5.xml" ContentType="application/vnd.openxmlformats-officedocument.drawingml.diagramData+xml"/>
  <Override PartName="/ppt/tags/tag24.xml" ContentType="application/vnd.openxmlformats-officedocument.presentationml.tags+xml"/>
  <Override PartName="/ppt/tags/tag13.xml" ContentType="application/vnd.openxmlformats-officedocument.presentationml.tags+xml"/>
  <Override PartName="/ppt/diagrams/data3.xml" ContentType="application/vnd.openxmlformats-officedocument.drawingml.diagramData+xml"/>
  <Override PartName="/ppt/diagrams/colors5.xml" ContentType="application/vnd.openxmlformats-officedocument.drawingml.diagramColors+xml"/>
  <Override PartName="/ppt/tags/tag22.xml" ContentType="application/vnd.openxmlformats-officedocument.presentationml.tags+xml"/>
  <Override PartName="/ppt/tags/tag31.xml" ContentType="application/vnd.openxmlformats-officedocument.presentationml.tags+xml"/>
  <Override PartName="/ppt/diagrams/drawing6.xml" ContentType="application/vnd.ms-office.drawingml.diagramDrawing+xml"/>
  <Override PartName="/ppt/slides/slide8.xml" ContentType="application/vnd.openxmlformats-officedocument.presentationml.slide+xml"/>
  <Override PartName="/ppt/tags/tag11.xml" ContentType="application/vnd.openxmlformats-officedocument.presentationml.tags+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tags/tag20.xml" ContentType="application/vnd.openxmlformats-officedocument.presentationml.tag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622" r:id="rId3"/>
    <p:sldId id="333" r:id="rId4"/>
    <p:sldId id="330" r:id="rId5"/>
    <p:sldId id="331" r:id="rId6"/>
    <p:sldId id="332" r:id="rId7"/>
    <p:sldId id="334" r:id="rId8"/>
    <p:sldId id="335" r:id="rId9"/>
    <p:sldId id="336" r:id="rId10"/>
    <p:sldId id="338" r:id="rId11"/>
    <p:sldId id="337" r:id="rId12"/>
    <p:sldId id="339" r:id="rId13"/>
    <p:sldId id="340" r:id="rId14"/>
    <p:sldId id="413" r:id="rId15"/>
    <p:sldId id="418" r:id="rId16"/>
    <p:sldId id="429" r:id="rId17"/>
    <p:sldId id="433" r:id="rId18"/>
    <p:sldId id="435" r:id="rId19"/>
    <p:sldId id="441" r:id="rId20"/>
    <p:sldId id="451" r:id="rId21"/>
    <p:sldId id="464" r:id="rId22"/>
    <p:sldId id="472" r:id="rId23"/>
    <p:sldId id="478" r:id="rId24"/>
    <p:sldId id="492" r:id="rId25"/>
    <p:sldId id="499" r:id="rId26"/>
    <p:sldId id="523" r:id="rId27"/>
    <p:sldId id="539" r:id="rId28"/>
    <p:sldId id="546" r:id="rId29"/>
    <p:sldId id="573" r:id="rId30"/>
    <p:sldId id="623" r:id="rId31"/>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9999"/>
    <a:srgbClr val="FFFFFF"/>
    <a:srgbClr val="69B4FF"/>
    <a:srgbClr val="FF7C80"/>
    <a:srgbClr val="FF7D7D"/>
    <a:srgbClr val="FF4343"/>
    <a:srgbClr val="B4AA7A"/>
    <a:srgbClr val="CD7371"/>
    <a:srgbClr val="F9B883"/>
    <a:srgbClr val="1B190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897" autoAdjust="0"/>
    <p:restoredTop sz="94660"/>
  </p:normalViewPr>
  <p:slideViewPr>
    <p:cSldViewPr>
      <p:cViewPr varScale="1">
        <p:scale>
          <a:sx n="71" d="100"/>
          <a:sy n="71" d="100"/>
        </p:scale>
        <p:origin x="-138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0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4C1C29-2C2E-46DB-AA8F-18DBD007363F}" type="doc">
      <dgm:prSet loTypeId="urn:microsoft.com/office/officeart/2005/8/layout/venn1" loCatId="relationship" qsTypeId="urn:microsoft.com/office/officeart/2005/8/quickstyle/3d1" qsCatId="3D" csTypeId="urn:microsoft.com/office/officeart/2005/8/colors/colorful1#1" csCatId="colorful" phldr="1"/>
      <dgm:spPr/>
    </dgm:pt>
    <dgm:pt modelId="{D769DA14-C1E9-4D70-B984-D023E736E495}">
      <dgm:prSet phldrT="[Text]" custT="1"/>
      <dgm:spPr/>
      <dgm:t>
        <a:bodyPr/>
        <a:lstStyle/>
        <a:p>
          <a:r>
            <a:rPr lang="en-US" sz="1600" dirty="0" smtClean="0"/>
            <a:t>Sourcing</a:t>
          </a:r>
          <a:endParaRPr lang="en-US" sz="1600" dirty="0"/>
        </a:p>
      </dgm:t>
    </dgm:pt>
    <dgm:pt modelId="{4E71CB37-22F0-496B-9539-D73D44A9C0AB}" type="parTrans" cxnId="{96D71946-CA9B-40D0-B17B-71FFFF9C9293}">
      <dgm:prSet/>
      <dgm:spPr/>
      <dgm:t>
        <a:bodyPr/>
        <a:lstStyle/>
        <a:p>
          <a:endParaRPr lang="en-US"/>
        </a:p>
      </dgm:t>
    </dgm:pt>
    <dgm:pt modelId="{421CC622-1CA5-4EE7-87C0-3E590BCEDCE6}" type="sibTrans" cxnId="{96D71946-CA9B-40D0-B17B-71FFFF9C9293}">
      <dgm:prSet/>
      <dgm:spPr/>
      <dgm:t>
        <a:bodyPr/>
        <a:lstStyle/>
        <a:p>
          <a:endParaRPr lang="en-US"/>
        </a:p>
      </dgm:t>
    </dgm:pt>
    <dgm:pt modelId="{852B0F53-D1CC-4F07-88C4-1A0466E24FFA}">
      <dgm:prSet phldrT="[Text]" custT="1"/>
      <dgm:spPr/>
      <dgm:t>
        <a:bodyPr/>
        <a:lstStyle/>
        <a:p>
          <a:r>
            <a:rPr lang="en-US" sz="1600" dirty="0" smtClean="0"/>
            <a:t>Replenishment planning</a:t>
          </a:r>
          <a:endParaRPr lang="en-US" sz="1600" dirty="0"/>
        </a:p>
      </dgm:t>
    </dgm:pt>
    <dgm:pt modelId="{95B3785A-9C1D-4E44-87D4-33FD29C0105A}" type="parTrans" cxnId="{698DB2B8-9A14-4C4A-A11F-91346F92AD30}">
      <dgm:prSet/>
      <dgm:spPr/>
      <dgm:t>
        <a:bodyPr/>
        <a:lstStyle/>
        <a:p>
          <a:endParaRPr lang="en-US"/>
        </a:p>
      </dgm:t>
    </dgm:pt>
    <dgm:pt modelId="{26D8F6A3-E9D8-4C72-B5B1-DE6FE7A6160D}" type="sibTrans" cxnId="{698DB2B8-9A14-4C4A-A11F-91346F92AD30}">
      <dgm:prSet/>
      <dgm:spPr/>
      <dgm:t>
        <a:bodyPr/>
        <a:lstStyle/>
        <a:p>
          <a:endParaRPr lang="en-US"/>
        </a:p>
      </dgm:t>
    </dgm:pt>
    <dgm:pt modelId="{9BA1DD7F-7219-4EA1-B1D4-F9D24E8BE544}">
      <dgm:prSet phldrT="[Text]" custT="1"/>
      <dgm:spPr/>
      <dgm:t>
        <a:bodyPr/>
        <a:lstStyle/>
        <a:p>
          <a:endParaRPr lang="en-US" sz="1600" dirty="0" smtClean="0"/>
        </a:p>
        <a:p>
          <a:endParaRPr lang="en-US" sz="1600" dirty="0" smtClean="0"/>
        </a:p>
        <a:p>
          <a:r>
            <a:rPr lang="en-US" sz="1600" dirty="0" smtClean="0"/>
            <a:t>Vendor Management</a:t>
          </a:r>
        </a:p>
        <a:p>
          <a:endParaRPr lang="en-US" sz="1600" dirty="0"/>
        </a:p>
      </dgm:t>
    </dgm:pt>
    <dgm:pt modelId="{2E1B8B09-E86D-4849-87D5-03B8C2DAFEA5}" type="parTrans" cxnId="{188D9217-DE21-47B4-AA70-0AAAB4722062}">
      <dgm:prSet/>
      <dgm:spPr/>
      <dgm:t>
        <a:bodyPr/>
        <a:lstStyle/>
        <a:p>
          <a:endParaRPr lang="en-US"/>
        </a:p>
      </dgm:t>
    </dgm:pt>
    <dgm:pt modelId="{0074AE0C-5EE3-42D2-A3DC-6D4401926E22}" type="sibTrans" cxnId="{188D9217-DE21-47B4-AA70-0AAAB4722062}">
      <dgm:prSet/>
      <dgm:spPr/>
      <dgm:t>
        <a:bodyPr/>
        <a:lstStyle/>
        <a:p>
          <a:endParaRPr lang="en-US"/>
        </a:p>
      </dgm:t>
    </dgm:pt>
    <dgm:pt modelId="{51048B0A-67A5-4C48-91A0-842F056D13F4}" type="pres">
      <dgm:prSet presAssocID="{444C1C29-2C2E-46DB-AA8F-18DBD007363F}" presName="compositeShape" presStyleCnt="0">
        <dgm:presLayoutVars>
          <dgm:chMax val="7"/>
          <dgm:dir/>
          <dgm:resizeHandles val="exact"/>
        </dgm:presLayoutVars>
      </dgm:prSet>
      <dgm:spPr/>
    </dgm:pt>
    <dgm:pt modelId="{637A5869-6248-41FD-983A-54B2B3F718EF}" type="pres">
      <dgm:prSet presAssocID="{D769DA14-C1E9-4D70-B984-D023E736E495}" presName="circ1" presStyleLbl="vennNode1" presStyleIdx="0" presStyleCnt="3"/>
      <dgm:spPr/>
      <dgm:t>
        <a:bodyPr/>
        <a:lstStyle/>
        <a:p>
          <a:endParaRPr lang="en-US"/>
        </a:p>
      </dgm:t>
    </dgm:pt>
    <dgm:pt modelId="{93866738-4898-45ED-AD0C-435A0C5F287E}" type="pres">
      <dgm:prSet presAssocID="{D769DA14-C1E9-4D70-B984-D023E736E495}" presName="circ1Tx" presStyleLbl="revTx" presStyleIdx="0" presStyleCnt="0">
        <dgm:presLayoutVars>
          <dgm:chMax val="0"/>
          <dgm:chPref val="0"/>
          <dgm:bulletEnabled val="1"/>
        </dgm:presLayoutVars>
      </dgm:prSet>
      <dgm:spPr/>
      <dgm:t>
        <a:bodyPr/>
        <a:lstStyle/>
        <a:p>
          <a:endParaRPr lang="en-US"/>
        </a:p>
      </dgm:t>
    </dgm:pt>
    <dgm:pt modelId="{E193D012-C042-4587-9BA9-221DC0B1BA8D}" type="pres">
      <dgm:prSet presAssocID="{852B0F53-D1CC-4F07-88C4-1A0466E24FFA}" presName="circ2" presStyleLbl="vennNode1" presStyleIdx="1" presStyleCnt="3"/>
      <dgm:spPr/>
      <dgm:t>
        <a:bodyPr/>
        <a:lstStyle/>
        <a:p>
          <a:endParaRPr lang="en-US"/>
        </a:p>
      </dgm:t>
    </dgm:pt>
    <dgm:pt modelId="{962530E7-FFFD-49E0-A17E-D946A5CCD3B5}" type="pres">
      <dgm:prSet presAssocID="{852B0F53-D1CC-4F07-88C4-1A0466E24FFA}" presName="circ2Tx" presStyleLbl="revTx" presStyleIdx="0" presStyleCnt="0">
        <dgm:presLayoutVars>
          <dgm:chMax val="0"/>
          <dgm:chPref val="0"/>
          <dgm:bulletEnabled val="1"/>
        </dgm:presLayoutVars>
      </dgm:prSet>
      <dgm:spPr/>
      <dgm:t>
        <a:bodyPr/>
        <a:lstStyle/>
        <a:p>
          <a:endParaRPr lang="en-US"/>
        </a:p>
      </dgm:t>
    </dgm:pt>
    <dgm:pt modelId="{68DA359D-F394-44CC-B503-534F486FC44F}" type="pres">
      <dgm:prSet presAssocID="{9BA1DD7F-7219-4EA1-B1D4-F9D24E8BE544}" presName="circ3" presStyleLbl="vennNode1" presStyleIdx="2" presStyleCnt="3"/>
      <dgm:spPr/>
      <dgm:t>
        <a:bodyPr/>
        <a:lstStyle/>
        <a:p>
          <a:endParaRPr lang="en-US"/>
        </a:p>
      </dgm:t>
    </dgm:pt>
    <dgm:pt modelId="{B37E220F-9E04-4BD0-8AFF-6E3E79B21632}" type="pres">
      <dgm:prSet presAssocID="{9BA1DD7F-7219-4EA1-B1D4-F9D24E8BE544}" presName="circ3Tx" presStyleLbl="revTx" presStyleIdx="0" presStyleCnt="0">
        <dgm:presLayoutVars>
          <dgm:chMax val="0"/>
          <dgm:chPref val="0"/>
          <dgm:bulletEnabled val="1"/>
        </dgm:presLayoutVars>
      </dgm:prSet>
      <dgm:spPr/>
      <dgm:t>
        <a:bodyPr/>
        <a:lstStyle/>
        <a:p>
          <a:endParaRPr lang="en-US"/>
        </a:p>
      </dgm:t>
    </dgm:pt>
  </dgm:ptLst>
  <dgm:cxnLst>
    <dgm:cxn modelId="{DC8C4F10-5149-4575-92B6-76E88485CF61}" type="presOf" srcId="{852B0F53-D1CC-4F07-88C4-1A0466E24FFA}" destId="{962530E7-FFFD-49E0-A17E-D946A5CCD3B5}" srcOrd="1" destOrd="0" presId="urn:microsoft.com/office/officeart/2005/8/layout/venn1"/>
    <dgm:cxn modelId="{C4AF228C-27D2-4DEE-AEBD-1F96A00FD3EE}" type="presOf" srcId="{852B0F53-D1CC-4F07-88C4-1A0466E24FFA}" destId="{E193D012-C042-4587-9BA9-221DC0B1BA8D}" srcOrd="0" destOrd="0" presId="urn:microsoft.com/office/officeart/2005/8/layout/venn1"/>
    <dgm:cxn modelId="{CDBF947F-D737-4203-9472-F3262683CA50}" type="presOf" srcId="{9BA1DD7F-7219-4EA1-B1D4-F9D24E8BE544}" destId="{68DA359D-F394-44CC-B503-534F486FC44F}" srcOrd="0" destOrd="0" presId="urn:microsoft.com/office/officeart/2005/8/layout/venn1"/>
    <dgm:cxn modelId="{17BB4DB9-73AA-47EA-9ED7-AD803A8313F4}" type="presOf" srcId="{444C1C29-2C2E-46DB-AA8F-18DBD007363F}" destId="{51048B0A-67A5-4C48-91A0-842F056D13F4}" srcOrd="0" destOrd="0" presId="urn:microsoft.com/office/officeart/2005/8/layout/venn1"/>
    <dgm:cxn modelId="{75607C33-ED98-4C10-89F0-A23F62A3BD47}" type="presOf" srcId="{9BA1DD7F-7219-4EA1-B1D4-F9D24E8BE544}" destId="{B37E220F-9E04-4BD0-8AFF-6E3E79B21632}" srcOrd="1" destOrd="0" presId="urn:microsoft.com/office/officeart/2005/8/layout/venn1"/>
    <dgm:cxn modelId="{D4A114CC-0E45-48CE-BBF3-DFB381FE99B6}" type="presOf" srcId="{D769DA14-C1E9-4D70-B984-D023E736E495}" destId="{637A5869-6248-41FD-983A-54B2B3F718EF}" srcOrd="0" destOrd="0" presId="urn:microsoft.com/office/officeart/2005/8/layout/venn1"/>
    <dgm:cxn modelId="{188D9217-DE21-47B4-AA70-0AAAB4722062}" srcId="{444C1C29-2C2E-46DB-AA8F-18DBD007363F}" destId="{9BA1DD7F-7219-4EA1-B1D4-F9D24E8BE544}" srcOrd="2" destOrd="0" parTransId="{2E1B8B09-E86D-4849-87D5-03B8C2DAFEA5}" sibTransId="{0074AE0C-5EE3-42D2-A3DC-6D4401926E22}"/>
    <dgm:cxn modelId="{9288F48C-DDDA-4D97-8FC8-7A4EEB716AD5}" type="presOf" srcId="{D769DA14-C1E9-4D70-B984-D023E736E495}" destId="{93866738-4898-45ED-AD0C-435A0C5F287E}" srcOrd="1" destOrd="0" presId="urn:microsoft.com/office/officeart/2005/8/layout/venn1"/>
    <dgm:cxn modelId="{96D71946-CA9B-40D0-B17B-71FFFF9C9293}" srcId="{444C1C29-2C2E-46DB-AA8F-18DBD007363F}" destId="{D769DA14-C1E9-4D70-B984-D023E736E495}" srcOrd="0" destOrd="0" parTransId="{4E71CB37-22F0-496B-9539-D73D44A9C0AB}" sibTransId="{421CC622-1CA5-4EE7-87C0-3E590BCEDCE6}"/>
    <dgm:cxn modelId="{698DB2B8-9A14-4C4A-A11F-91346F92AD30}" srcId="{444C1C29-2C2E-46DB-AA8F-18DBD007363F}" destId="{852B0F53-D1CC-4F07-88C4-1A0466E24FFA}" srcOrd="1" destOrd="0" parTransId="{95B3785A-9C1D-4E44-87D4-33FD29C0105A}" sibTransId="{26D8F6A3-E9D8-4C72-B5B1-DE6FE7A6160D}"/>
    <dgm:cxn modelId="{6F24F0F0-5B32-49EB-95B5-1022DB2F620F}" type="presParOf" srcId="{51048B0A-67A5-4C48-91A0-842F056D13F4}" destId="{637A5869-6248-41FD-983A-54B2B3F718EF}" srcOrd="0" destOrd="0" presId="urn:microsoft.com/office/officeart/2005/8/layout/venn1"/>
    <dgm:cxn modelId="{E2D46A9B-A69C-4605-9825-54C361C887A0}" type="presParOf" srcId="{51048B0A-67A5-4C48-91A0-842F056D13F4}" destId="{93866738-4898-45ED-AD0C-435A0C5F287E}" srcOrd="1" destOrd="0" presId="urn:microsoft.com/office/officeart/2005/8/layout/venn1"/>
    <dgm:cxn modelId="{FC7D2429-23D6-4AAF-AC97-2791549C3227}" type="presParOf" srcId="{51048B0A-67A5-4C48-91A0-842F056D13F4}" destId="{E193D012-C042-4587-9BA9-221DC0B1BA8D}" srcOrd="2" destOrd="0" presId="urn:microsoft.com/office/officeart/2005/8/layout/venn1"/>
    <dgm:cxn modelId="{77DDF40D-3EC7-4EAD-B164-A0E820694DB3}" type="presParOf" srcId="{51048B0A-67A5-4C48-91A0-842F056D13F4}" destId="{962530E7-FFFD-49E0-A17E-D946A5CCD3B5}" srcOrd="3" destOrd="0" presId="urn:microsoft.com/office/officeart/2005/8/layout/venn1"/>
    <dgm:cxn modelId="{70B729CD-12E8-4E83-8686-B2DA40C6BE7A}" type="presParOf" srcId="{51048B0A-67A5-4C48-91A0-842F056D13F4}" destId="{68DA359D-F394-44CC-B503-534F486FC44F}" srcOrd="4" destOrd="0" presId="urn:microsoft.com/office/officeart/2005/8/layout/venn1"/>
    <dgm:cxn modelId="{387294CF-503F-4FCA-AADA-65C8943CDAAE}" type="presParOf" srcId="{51048B0A-67A5-4C48-91A0-842F056D13F4}" destId="{B37E220F-9E04-4BD0-8AFF-6E3E79B21632}" srcOrd="5" destOrd="0" presId="urn:microsoft.com/office/officeart/2005/8/layout/venn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4C1C29-2C2E-46DB-AA8F-18DBD007363F}" type="doc">
      <dgm:prSet loTypeId="urn:microsoft.com/office/officeart/2005/8/layout/venn1" loCatId="relationship" qsTypeId="urn:microsoft.com/office/officeart/2005/8/quickstyle/3d1" qsCatId="3D" csTypeId="urn:microsoft.com/office/officeart/2005/8/colors/colorful3" csCatId="colorful" phldr="1"/>
      <dgm:spPr/>
    </dgm:pt>
    <dgm:pt modelId="{D769DA14-C1E9-4D70-B984-D023E736E495}">
      <dgm:prSet phldrT="[Text]" custT="1"/>
      <dgm:spPr/>
      <dgm:t>
        <a:bodyPr/>
        <a:lstStyle/>
        <a:p>
          <a:r>
            <a:rPr lang="en-US" sz="1600" dirty="0" smtClean="0"/>
            <a:t>Network Planning</a:t>
          </a:r>
          <a:endParaRPr lang="en-US" sz="1600" dirty="0"/>
        </a:p>
      </dgm:t>
    </dgm:pt>
    <dgm:pt modelId="{4E71CB37-22F0-496B-9539-D73D44A9C0AB}" type="parTrans" cxnId="{96D71946-CA9B-40D0-B17B-71FFFF9C9293}">
      <dgm:prSet/>
      <dgm:spPr/>
      <dgm:t>
        <a:bodyPr/>
        <a:lstStyle/>
        <a:p>
          <a:endParaRPr lang="en-US"/>
        </a:p>
      </dgm:t>
    </dgm:pt>
    <dgm:pt modelId="{421CC622-1CA5-4EE7-87C0-3E590BCEDCE6}" type="sibTrans" cxnId="{96D71946-CA9B-40D0-B17B-71FFFF9C9293}">
      <dgm:prSet/>
      <dgm:spPr/>
      <dgm:t>
        <a:bodyPr/>
        <a:lstStyle/>
        <a:p>
          <a:endParaRPr lang="en-US"/>
        </a:p>
      </dgm:t>
    </dgm:pt>
    <dgm:pt modelId="{852B0F53-D1CC-4F07-88C4-1A0466E24FFA}">
      <dgm:prSet phldrT="[Text]" custT="1"/>
      <dgm:spPr/>
      <dgm:t>
        <a:bodyPr/>
        <a:lstStyle/>
        <a:p>
          <a:r>
            <a:rPr lang="en-US" sz="1600" dirty="0" smtClean="0"/>
            <a:t>Demand Management</a:t>
          </a:r>
          <a:endParaRPr lang="en-US" sz="1600" dirty="0"/>
        </a:p>
      </dgm:t>
    </dgm:pt>
    <dgm:pt modelId="{95B3785A-9C1D-4E44-87D4-33FD29C0105A}" type="parTrans" cxnId="{698DB2B8-9A14-4C4A-A11F-91346F92AD30}">
      <dgm:prSet/>
      <dgm:spPr/>
      <dgm:t>
        <a:bodyPr/>
        <a:lstStyle/>
        <a:p>
          <a:endParaRPr lang="en-US"/>
        </a:p>
      </dgm:t>
    </dgm:pt>
    <dgm:pt modelId="{26D8F6A3-E9D8-4C72-B5B1-DE6FE7A6160D}" type="sibTrans" cxnId="{698DB2B8-9A14-4C4A-A11F-91346F92AD30}">
      <dgm:prSet/>
      <dgm:spPr/>
      <dgm:t>
        <a:bodyPr/>
        <a:lstStyle/>
        <a:p>
          <a:endParaRPr lang="en-US"/>
        </a:p>
      </dgm:t>
    </dgm:pt>
    <dgm:pt modelId="{9BA1DD7F-7219-4EA1-B1D4-F9D24E8BE544}">
      <dgm:prSet phldrT="[Text]" custT="1"/>
      <dgm:spPr/>
      <dgm:t>
        <a:bodyPr/>
        <a:lstStyle/>
        <a:p>
          <a:r>
            <a:rPr lang="en-US" sz="1600" dirty="0" smtClean="0"/>
            <a:t>Inventory Planning</a:t>
          </a:r>
          <a:endParaRPr lang="en-US" sz="1600" dirty="0"/>
        </a:p>
      </dgm:t>
    </dgm:pt>
    <dgm:pt modelId="{2E1B8B09-E86D-4849-87D5-03B8C2DAFEA5}" type="parTrans" cxnId="{188D9217-DE21-47B4-AA70-0AAAB4722062}">
      <dgm:prSet/>
      <dgm:spPr/>
      <dgm:t>
        <a:bodyPr/>
        <a:lstStyle/>
        <a:p>
          <a:endParaRPr lang="en-US"/>
        </a:p>
      </dgm:t>
    </dgm:pt>
    <dgm:pt modelId="{0074AE0C-5EE3-42D2-A3DC-6D4401926E22}" type="sibTrans" cxnId="{188D9217-DE21-47B4-AA70-0AAAB4722062}">
      <dgm:prSet/>
      <dgm:spPr/>
      <dgm:t>
        <a:bodyPr/>
        <a:lstStyle/>
        <a:p>
          <a:endParaRPr lang="en-US"/>
        </a:p>
      </dgm:t>
    </dgm:pt>
    <dgm:pt modelId="{51048B0A-67A5-4C48-91A0-842F056D13F4}" type="pres">
      <dgm:prSet presAssocID="{444C1C29-2C2E-46DB-AA8F-18DBD007363F}" presName="compositeShape" presStyleCnt="0">
        <dgm:presLayoutVars>
          <dgm:chMax val="7"/>
          <dgm:dir/>
          <dgm:resizeHandles val="exact"/>
        </dgm:presLayoutVars>
      </dgm:prSet>
      <dgm:spPr/>
    </dgm:pt>
    <dgm:pt modelId="{637A5869-6248-41FD-983A-54B2B3F718EF}" type="pres">
      <dgm:prSet presAssocID="{D769DA14-C1E9-4D70-B984-D023E736E495}" presName="circ1" presStyleLbl="vennNode1" presStyleIdx="0" presStyleCnt="3"/>
      <dgm:spPr/>
      <dgm:t>
        <a:bodyPr/>
        <a:lstStyle/>
        <a:p>
          <a:endParaRPr lang="en-US"/>
        </a:p>
      </dgm:t>
    </dgm:pt>
    <dgm:pt modelId="{93866738-4898-45ED-AD0C-435A0C5F287E}" type="pres">
      <dgm:prSet presAssocID="{D769DA14-C1E9-4D70-B984-D023E736E495}" presName="circ1Tx" presStyleLbl="revTx" presStyleIdx="0" presStyleCnt="0">
        <dgm:presLayoutVars>
          <dgm:chMax val="0"/>
          <dgm:chPref val="0"/>
          <dgm:bulletEnabled val="1"/>
        </dgm:presLayoutVars>
      </dgm:prSet>
      <dgm:spPr/>
      <dgm:t>
        <a:bodyPr/>
        <a:lstStyle/>
        <a:p>
          <a:endParaRPr lang="en-US"/>
        </a:p>
      </dgm:t>
    </dgm:pt>
    <dgm:pt modelId="{E193D012-C042-4587-9BA9-221DC0B1BA8D}" type="pres">
      <dgm:prSet presAssocID="{852B0F53-D1CC-4F07-88C4-1A0466E24FFA}" presName="circ2" presStyleLbl="vennNode1" presStyleIdx="1" presStyleCnt="3"/>
      <dgm:spPr/>
      <dgm:t>
        <a:bodyPr/>
        <a:lstStyle/>
        <a:p>
          <a:endParaRPr lang="en-US"/>
        </a:p>
      </dgm:t>
    </dgm:pt>
    <dgm:pt modelId="{962530E7-FFFD-49E0-A17E-D946A5CCD3B5}" type="pres">
      <dgm:prSet presAssocID="{852B0F53-D1CC-4F07-88C4-1A0466E24FFA}" presName="circ2Tx" presStyleLbl="revTx" presStyleIdx="0" presStyleCnt="0">
        <dgm:presLayoutVars>
          <dgm:chMax val="0"/>
          <dgm:chPref val="0"/>
          <dgm:bulletEnabled val="1"/>
        </dgm:presLayoutVars>
      </dgm:prSet>
      <dgm:spPr/>
      <dgm:t>
        <a:bodyPr/>
        <a:lstStyle/>
        <a:p>
          <a:endParaRPr lang="en-US"/>
        </a:p>
      </dgm:t>
    </dgm:pt>
    <dgm:pt modelId="{68DA359D-F394-44CC-B503-534F486FC44F}" type="pres">
      <dgm:prSet presAssocID="{9BA1DD7F-7219-4EA1-B1D4-F9D24E8BE544}" presName="circ3" presStyleLbl="vennNode1" presStyleIdx="2" presStyleCnt="3"/>
      <dgm:spPr/>
      <dgm:t>
        <a:bodyPr/>
        <a:lstStyle/>
        <a:p>
          <a:endParaRPr lang="en-US"/>
        </a:p>
      </dgm:t>
    </dgm:pt>
    <dgm:pt modelId="{B37E220F-9E04-4BD0-8AFF-6E3E79B21632}" type="pres">
      <dgm:prSet presAssocID="{9BA1DD7F-7219-4EA1-B1D4-F9D24E8BE544}" presName="circ3Tx" presStyleLbl="revTx" presStyleIdx="0" presStyleCnt="0">
        <dgm:presLayoutVars>
          <dgm:chMax val="0"/>
          <dgm:chPref val="0"/>
          <dgm:bulletEnabled val="1"/>
        </dgm:presLayoutVars>
      </dgm:prSet>
      <dgm:spPr/>
      <dgm:t>
        <a:bodyPr/>
        <a:lstStyle/>
        <a:p>
          <a:endParaRPr lang="en-US"/>
        </a:p>
      </dgm:t>
    </dgm:pt>
  </dgm:ptLst>
  <dgm:cxnLst>
    <dgm:cxn modelId="{853D7F94-DCD9-4067-984B-2F6CEF537BC3}" type="presOf" srcId="{852B0F53-D1CC-4F07-88C4-1A0466E24FFA}" destId="{962530E7-FFFD-49E0-A17E-D946A5CCD3B5}" srcOrd="1" destOrd="0" presId="urn:microsoft.com/office/officeart/2005/8/layout/venn1"/>
    <dgm:cxn modelId="{16E72710-05BD-48FD-AE91-685489ABA3E0}" type="presOf" srcId="{D769DA14-C1E9-4D70-B984-D023E736E495}" destId="{93866738-4898-45ED-AD0C-435A0C5F287E}" srcOrd="1" destOrd="0" presId="urn:microsoft.com/office/officeart/2005/8/layout/venn1"/>
    <dgm:cxn modelId="{8145EAEC-3275-4C35-BFE3-CF43623E24DF}" type="presOf" srcId="{9BA1DD7F-7219-4EA1-B1D4-F9D24E8BE544}" destId="{B37E220F-9E04-4BD0-8AFF-6E3E79B21632}" srcOrd="1" destOrd="0" presId="urn:microsoft.com/office/officeart/2005/8/layout/venn1"/>
    <dgm:cxn modelId="{72AB9A94-41A1-40E0-9763-AD476BDE983B}" type="presOf" srcId="{D769DA14-C1E9-4D70-B984-D023E736E495}" destId="{637A5869-6248-41FD-983A-54B2B3F718EF}" srcOrd="0" destOrd="0" presId="urn:microsoft.com/office/officeart/2005/8/layout/venn1"/>
    <dgm:cxn modelId="{188D9217-DE21-47B4-AA70-0AAAB4722062}" srcId="{444C1C29-2C2E-46DB-AA8F-18DBD007363F}" destId="{9BA1DD7F-7219-4EA1-B1D4-F9D24E8BE544}" srcOrd="2" destOrd="0" parTransId="{2E1B8B09-E86D-4849-87D5-03B8C2DAFEA5}" sibTransId="{0074AE0C-5EE3-42D2-A3DC-6D4401926E22}"/>
    <dgm:cxn modelId="{96D71946-CA9B-40D0-B17B-71FFFF9C9293}" srcId="{444C1C29-2C2E-46DB-AA8F-18DBD007363F}" destId="{D769DA14-C1E9-4D70-B984-D023E736E495}" srcOrd="0" destOrd="0" parTransId="{4E71CB37-22F0-496B-9539-D73D44A9C0AB}" sibTransId="{421CC622-1CA5-4EE7-87C0-3E590BCEDCE6}"/>
    <dgm:cxn modelId="{698DB2B8-9A14-4C4A-A11F-91346F92AD30}" srcId="{444C1C29-2C2E-46DB-AA8F-18DBD007363F}" destId="{852B0F53-D1CC-4F07-88C4-1A0466E24FFA}" srcOrd="1" destOrd="0" parTransId="{95B3785A-9C1D-4E44-87D4-33FD29C0105A}" sibTransId="{26D8F6A3-E9D8-4C72-B5B1-DE6FE7A6160D}"/>
    <dgm:cxn modelId="{0EBCBECE-E85A-499D-9E0F-72BA99204AA9}" type="presOf" srcId="{444C1C29-2C2E-46DB-AA8F-18DBD007363F}" destId="{51048B0A-67A5-4C48-91A0-842F056D13F4}" srcOrd="0" destOrd="0" presId="urn:microsoft.com/office/officeart/2005/8/layout/venn1"/>
    <dgm:cxn modelId="{BF0C279D-5D8D-4070-945E-A1BE655547C9}" type="presOf" srcId="{9BA1DD7F-7219-4EA1-B1D4-F9D24E8BE544}" destId="{68DA359D-F394-44CC-B503-534F486FC44F}" srcOrd="0" destOrd="0" presId="urn:microsoft.com/office/officeart/2005/8/layout/venn1"/>
    <dgm:cxn modelId="{9AD7597C-895B-42AA-9669-5884644A624A}" type="presOf" srcId="{852B0F53-D1CC-4F07-88C4-1A0466E24FFA}" destId="{E193D012-C042-4587-9BA9-221DC0B1BA8D}" srcOrd="0" destOrd="0" presId="urn:microsoft.com/office/officeart/2005/8/layout/venn1"/>
    <dgm:cxn modelId="{B153EA0E-758E-4030-96A5-CBC262D773FE}" type="presParOf" srcId="{51048B0A-67A5-4C48-91A0-842F056D13F4}" destId="{637A5869-6248-41FD-983A-54B2B3F718EF}" srcOrd="0" destOrd="0" presId="urn:microsoft.com/office/officeart/2005/8/layout/venn1"/>
    <dgm:cxn modelId="{791849BB-2796-4D67-94D6-EC8CD6C86083}" type="presParOf" srcId="{51048B0A-67A5-4C48-91A0-842F056D13F4}" destId="{93866738-4898-45ED-AD0C-435A0C5F287E}" srcOrd="1" destOrd="0" presId="urn:microsoft.com/office/officeart/2005/8/layout/venn1"/>
    <dgm:cxn modelId="{98958E55-A4CD-4BF2-9A9D-5E27A88B196B}" type="presParOf" srcId="{51048B0A-67A5-4C48-91A0-842F056D13F4}" destId="{E193D012-C042-4587-9BA9-221DC0B1BA8D}" srcOrd="2" destOrd="0" presId="urn:microsoft.com/office/officeart/2005/8/layout/venn1"/>
    <dgm:cxn modelId="{30FA92E2-CFCC-4C47-A3C7-CB6692230E58}" type="presParOf" srcId="{51048B0A-67A5-4C48-91A0-842F056D13F4}" destId="{962530E7-FFFD-49E0-A17E-D946A5CCD3B5}" srcOrd="3" destOrd="0" presId="urn:microsoft.com/office/officeart/2005/8/layout/venn1"/>
    <dgm:cxn modelId="{0F1A6A7C-0FBD-4A5A-9A8F-55E154E02CA6}" type="presParOf" srcId="{51048B0A-67A5-4C48-91A0-842F056D13F4}" destId="{68DA359D-F394-44CC-B503-534F486FC44F}" srcOrd="4" destOrd="0" presId="urn:microsoft.com/office/officeart/2005/8/layout/venn1"/>
    <dgm:cxn modelId="{7D5C3068-062D-4094-8D2E-2A086EFC185B}" type="presParOf" srcId="{51048B0A-67A5-4C48-91A0-842F056D13F4}" destId="{B37E220F-9E04-4BD0-8AFF-6E3E79B21632}" srcOrd="5" destOrd="0" presId="urn:microsoft.com/office/officeart/2005/8/layout/venn1"/>
  </dgm:cxnLst>
  <dgm:bg/>
  <dgm:whole/>
  <dgm:extLst>
    <a:ext uri="http://schemas.microsoft.com/office/drawing/2008/diagram">
      <dsp:dataModelExt xmlns=""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4C1C29-2C2E-46DB-AA8F-18DBD007363F}" type="doc">
      <dgm:prSet loTypeId="urn:microsoft.com/office/officeart/2005/8/layout/venn1" loCatId="relationship" qsTypeId="urn:microsoft.com/office/officeart/2005/8/quickstyle/3d1" qsCatId="3D" csTypeId="urn:microsoft.com/office/officeart/2005/8/colors/colorful3" csCatId="colorful" phldr="1"/>
      <dgm:spPr/>
    </dgm:pt>
    <dgm:pt modelId="{9BA1DD7F-7219-4EA1-B1D4-F9D24E8BE544}">
      <dgm:prSet phldrT="[Text]" custT="1"/>
      <dgm:spPr>
        <a:solidFill>
          <a:schemeClr val="accent6">
            <a:alpha val="50000"/>
          </a:schemeClr>
        </a:solidFill>
      </dgm:spPr>
      <dgm:t>
        <a:bodyPr/>
        <a:lstStyle/>
        <a:p>
          <a:r>
            <a:rPr lang="en-US" sz="1600" dirty="0" smtClean="0"/>
            <a:t>Demand Planning</a:t>
          </a:r>
          <a:endParaRPr lang="en-US" sz="1600" dirty="0"/>
        </a:p>
      </dgm:t>
    </dgm:pt>
    <dgm:pt modelId="{2E1B8B09-E86D-4849-87D5-03B8C2DAFEA5}" type="parTrans" cxnId="{188D9217-DE21-47B4-AA70-0AAAB4722062}">
      <dgm:prSet/>
      <dgm:spPr/>
      <dgm:t>
        <a:bodyPr/>
        <a:lstStyle/>
        <a:p>
          <a:endParaRPr lang="en-US"/>
        </a:p>
      </dgm:t>
    </dgm:pt>
    <dgm:pt modelId="{0074AE0C-5EE3-42D2-A3DC-6D4401926E22}" type="sibTrans" cxnId="{188D9217-DE21-47B4-AA70-0AAAB4722062}">
      <dgm:prSet/>
      <dgm:spPr/>
      <dgm:t>
        <a:bodyPr/>
        <a:lstStyle/>
        <a:p>
          <a:endParaRPr lang="en-US"/>
        </a:p>
      </dgm:t>
    </dgm:pt>
    <dgm:pt modelId="{51048B0A-67A5-4C48-91A0-842F056D13F4}" type="pres">
      <dgm:prSet presAssocID="{444C1C29-2C2E-46DB-AA8F-18DBD007363F}" presName="compositeShape" presStyleCnt="0">
        <dgm:presLayoutVars>
          <dgm:chMax val="7"/>
          <dgm:dir/>
          <dgm:resizeHandles val="exact"/>
        </dgm:presLayoutVars>
      </dgm:prSet>
      <dgm:spPr/>
    </dgm:pt>
    <dgm:pt modelId="{262798F7-53F9-461E-962F-F306C5443B0B}" type="pres">
      <dgm:prSet presAssocID="{9BA1DD7F-7219-4EA1-B1D4-F9D24E8BE544}" presName="circ1TxSh" presStyleLbl="vennNode1" presStyleIdx="0" presStyleCnt="1"/>
      <dgm:spPr/>
      <dgm:t>
        <a:bodyPr/>
        <a:lstStyle/>
        <a:p>
          <a:endParaRPr lang="en-US"/>
        </a:p>
      </dgm:t>
    </dgm:pt>
  </dgm:ptLst>
  <dgm:cxnLst>
    <dgm:cxn modelId="{65F46827-06AE-4469-AA2D-17DFE987FBD5}" type="presOf" srcId="{9BA1DD7F-7219-4EA1-B1D4-F9D24E8BE544}" destId="{262798F7-53F9-461E-962F-F306C5443B0B}" srcOrd="0" destOrd="0" presId="urn:microsoft.com/office/officeart/2005/8/layout/venn1"/>
    <dgm:cxn modelId="{188D9217-DE21-47B4-AA70-0AAAB4722062}" srcId="{444C1C29-2C2E-46DB-AA8F-18DBD007363F}" destId="{9BA1DD7F-7219-4EA1-B1D4-F9D24E8BE544}" srcOrd="0" destOrd="0" parTransId="{2E1B8B09-E86D-4849-87D5-03B8C2DAFEA5}" sibTransId="{0074AE0C-5EE3-42D2-A3DC-6D4401926E22}"/>
    <dgm:cxn modelId="{FA7308E2-AB7B-4BA6-ACB4-DD3E5C2FC877}" type="presOf" srcId="{444C1C29-2C2E-46DB-AA8F-18DBD007363F}" destId="{51048B0A-67A5-4C48-91A0-842F056D13F4}" srcOrd="0" destOrd="0" presId="urn:microsoft.com/office/officeart/2005/8/layout/venn1"/>
    <dgm:cxn modelId="{579C2A92-1332-491B-9C5D-1F472068D2B7}" type="presParOf" srcId="{51048B0A-67A5-4C48-91A0-842F056D13F4}" destId="{262798F7-53F9-461E-962F-F306C5443B0B}" srcOrd="0" destOrd="0" presId="urn:microsoft.com/office/officeart/2005/8/layout/venn1"/>
  </dgm:cxnLst>
  <dgm:bg/>
  <dgm:whole/>
  <dgm:extLst>
    <a:ext uri="http://schemas.microsoft.com/office/drawing/2008/diagram">
      <dsp:dataModelExt xmlns=""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4C1C29-2C2E-46DB-AA8F-18DBD007363F}" type="doc">
      <dgm:prSet loTypeId="urn:microsoft.com/office/officeart/2005/8/layout/venn1" loCatId="relationship" qsTypeId="urn:microsoft.com/office/officeart/2005/8/quickstyle/3d1" qsCatId="3D" csTypeId="urn:microsoft.com/office/officeart/2005/8/colors/colorful5" csCatId="colorful" phldr="1"/>
      <dgm:spPr/>
    </dgm:pt>
    <dgm:pt modelId="{9BA1DD7F-7219-4EA1-B1D4-F9D24E8BE544}">
      <dgm:prSet phldrT="[Text]" custT="1"/>
      <dgm:spPr>
        <a:solidFill>
          <a:schemeClr val="accent6">
            <a:lumMod val="75000"/>
            <a:alpha val="50000"/>
          </a:schemeClr>
        </a:solidFill>
      </dgm:spPr>
      <dgm:t>
        <a:bodyPr/>
        <a:lstStyle/>
        <a:p>
          <a:r>
            <a:rPr lang="en-US" sz="1600" dirty="0" smtClean="0"/>
            <a:t>Order Management</a:t>
          </a:r>
          <a:endParaRPr lang="en-US" sz="1600" dirty="0"/>
        </a:p>
      </dgm:t>
    </dgm:pt>
    <dgm:pt modelId="{2E1B8B09-E86D-4849-87D5-03B8C2DAFEA5}" type="parTrans" cxnId="{188D9217-DE21-47B4-AA70-0AAAB4722062}">
      <dgm:prSet/>
      <dgm:spPr/>
      <dgm:t>
        <a:bodyPr/>
        <a:lstStyle/>
        <a:p>
          <a:endParaRPr lang="en-US"/>
        </a:p>
      </dgm:t>
    </dgm:pt>
    <dgm:pt modelId="{0074AE0C-5EE3-42D2-A3DC-6D4401926E22}" type="sibTrans" cxnId="{188D9217-DE21-47B4-AA70-0AAAB4722062}">
      <dgm:prSet/>
      <dgm:spPr/>
      <dgm:t>
        <a:bodyPr/>
        <a:lstStyle/>
        <a:p>
          <a:endParaRPr lang="en-US"/>
        </a:p>
      </dgm:t>
    </dgm:pt>
    <dgm:pt modelId="{51048B0A-67A5-4C48-91A0-842F056D13F4}" type="pres">
      <dgm:prSet presAssocID="{444C1C29-2C2E-46DB-AA8F-18DBD007363F}" presName="compositeShape" presStyleCnt="0">
        <dgm:presLayoutVars>
          <dgm:chMax val="7"/>
          <dgm:dir/>
          <dgm:resizeHandles val="exact"/>
        </dgm:presLayoutVars>
      </dgm:prSet>
      <dgm:spPr/>
    </dgm:pt>
    <dgm:pt modelId="{262798F7-53F9-461E-962F-F306C5443B0B}" type="pres">
      <dgm:prSet presAssocID="{9BA1DD7F-7219-4EA1-B1D4-F9D24E8BE544}" presName="circ1TxSh" presStyleLbl="vennNode1" presStyleIdx="0" presStyleCnt="1"/>
      <dgm:spPr/>
      <dgm:t>
        <a:bodyPr/>
        <a:lstStyle/>
        <a:p>
          <a:endParaRPr lang="en-US"/>
        </a:p>
      </dgm:t>
    </dgm:pt>
  </dgm:ptLst>
  <dgm:cxnLst>
    <dgm:cxn modelId="{0776B4AB-C5B3-4D2A-8641-0E47E3FE8B9B}" type="presOf" srcId="{9BA1DD7F-7219-4EA1-B1D4-F9D24E8BE544}" destId="{262798F7-53F9-461E-962F-F306C5443B0B}" srcOrd="0" destOrd="0" presId="urn:microsoft.com/office/officeart/2005/8/layout/venn1"/>
    <dgm:cxn modelId="{417FE9BF-5047-43AE-8BEC-0F8C2957E9C5}" type="presOf" srcId="{444C1C29-2C2E-46DB-AA8F-18DBD007363F}" destId="{51048B0A-67A5-4C48-91A0-842F056D13F4}" srcOrd="0" destOrd="0" presId="urn:microsoft.com/office/officeart/2005/8/layout/venn1"/>
    <dgm:cxn modelId="{188D9217-DE21-47B4-AA70-0AAAB4722062}" srcId="{444C1C29-2C2E-46DB-AA8F-18DBD007363F}" destId="{9BA1DD7F-7219-4EA1-B1D4-F9D24E8BE544}" srcOrd="0" destOrd="0" parTransId="{2E1B8B09-E86D-4849-87D5-03B8C2DAFEA5}" sibTransId="{0074AE0C-5EE3-42D2-A3DC-6D4401926E22}"/>
    <dgm:cxn modelId="{38C8F39B-424C-48E7-8C09-5BE6F7855F83}" type="presParOf" srcId="{51048B0A-67A5-4C48-91A0-842F056D13F4}" destId="{262798F7-53F9-461E-962F-F306C5443B0B}" srcOrd="0" destOrd="0" presId="urn:microsoft.com/office/officeart/2005/8/layout/venn1"/>
  </dgm:cxnLst>
  <dgm:bg/>
  <dgm:whole/>
  <dgm:extLst>
    <a:ext uri="http://schemas.microsoft.com/office/drawing/2008/diagram">
      <dsp:dataModelExt xmlns=""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4C1C29-2C2E-46DB-AA8F-18DBD007363F}" type="doc">
      <dgm:prSet loTypeId="urn:microsoft.com/office/officeart/2005/8/layout/venn1" loCatId="relationship" qsTypeId="urn:microsoft.com/office/officeart/2005/8/quickstyle/3d1" qsCatId="3D" csTypeId="urn:microsoft.com/office/officeart/2005/8/colors/colorful5" csCatId="colorful" phldr="1"/>
      <dgm:spPr/>
    </dgm:pt>
    <dgm:pt modelId="{D769DA14-C1E9-4D70-B984-D023E736E495}">
      <dgm:prSet phldrT="[Text]" custT="1"/>
      <dgm:spPr/>
      <dgm:t>
        <a:bodyPr/>
        <a:lstStyle/>
        <a:p>
          <a:r>
            <a:rPr lang="en-US" sz="1600" dirty="0" smtClean="0"/>
            <a:t>Transportation</a:t>
          </a:r>
          <a:endParaRPr lang="en-US" sz="1600" dirty="0"/>
        </a:p>
      </dgm:t>
    </dgm:pt>
    <dgm:pt modelId="{4E71CB37-22F0-496B-9539-D73D44A9C0AB}" type="parTrans" cxnId="{96D71946-CA9B-40D0-B17B-71FFFF9C9293}">
      <dgm:prSet/>
      <dgm:spPr/>
      <dgm:t>
        <a:bodyPr/>
        <a:lstStyle/>
        <a:p>
          <a:endParaRPr lang="en-US"/>
        </a:p>
      </dgm:t>
    </dgm:pt>
    <dgm:pt modelId="{421CC622-1CA5-4EE7-87C0-3E590BCEDCE6}" type="sibTrans" cxnId="{96D71946-CA9B-40D0-B17B-71FFFF9C9293}">
      <dgm:prSet/>
      <dgm:spPr/>
      <dgm:t>
        <a:bodyPr/>
        <a:lstStyle/>
        <a:p>
          <a:endParaRPr lang="en-US"/>
        </a:p>
      </dgm:t>
    </dgm:pt>
    <dgm:pt modelId="{852B0F53-D1CC-4F07-88C4-1A0466E24FFA}">
      <dgm:prSet phldrT="[Text]" custT="1"/>
      <dgm:spPr/>
      <dgm:t>
        <a:bodyPr/>
        <a:lstStyle/>
        <a:p>
          <a:r>
            <a:rPr lang="en-US" sz="1600" dirty="0" smtClean="0"/>
            <a:t>Demand Management</a:t>
          </a:r>
          <a:endParaRPr lang="en-US" sz="1600" dirty="0"/>
        </a:p>
      </dgm:t>
    </dgm:pt>
    <dgm:pt modelId="{95B3785A-9C1D-4E44-87D4-33FD29C0105A}" type="parTrans" cxnId="{698DB2B8-9A14-4C4A-A11F-91346F92AD30}">
      <dgm:prSet/>
      <dgm:spPr/>
      <dgm:t>
        <a:bodyPr/>
        <a:lstStyle/>
        <a:p>
          <a:endParaRPr lang="en-US"/>
        </a:p>
      </dgm:t>
    </dgm:pt>
    <dgm:pt modelId="{26D8F6A3-E9D8-4C72-B5B1-DE6FE7A6160D}" type="sibTrans" cxnId="{698DB2B8-9A14-4C4A-A11F-91346F92AD30}">
      <dgm:prSet/>
      <dgm:spPr/>
      <dgm:t>
        <a:bodyPr/>
        <a:lstStyle/>
        <a:p>
          <a:endParaRPr lang="en-US"/>
        </a:p>
      </dgm:t>
    </dgm:pt>
    <dgm:pt modelId="{9BA1DD7F-7219-4EA1-B1D4-F9D24E8BE544}">
      <dgm:prSet phldrT="[Text]" custT="1"/>
      <dgm:spPr/>
      <dgm:t>
        <a:bodyPr/>
        <a:lstStyle/>
        <a:p>
          <a:r>
            <a:rPr lang="en-US" sz="1600" dirty="0" smtClean="0"/>
            <a:t>Warehousing</a:t>
          </a:r>
          <a:endParaRPr lang="en-US" sz="1600" dirty="0"/>
        </a:p>
      </dgm:t>
    </dgm:pt>
    <dgm:pt modelId="{2E1B8B09-E86D-4849-87D5-03B8C2DAFEA5}" type="parTrans" cxnId="{188D9217-DE21-47B4-AA70-0AAAB4722062}">
      <dgm:prSet/>
      <dgm:spPr/>
      <dgm:t>
        <a:bodyPr/>
        <a:lstStyle/>
        <a:p>
          <a:endParaRPr lang="en-US"/>
        </a:p>
      </dgm:t>
    </dgm:pt>
    <dgm:pt modelId="{0074AE0C-5EE3-42D2-A3DC-6D4401926E22}" type="sibTrans" cxnId="{188D9217-DE21-47B4-AA70-0AAAB4722062}">
      <dgm:prSet/>
      <dgm:spPr/>
      <dgm:t>
        <a:bodyPr/>
        <a:lstStyle/>
        <a:p>
          <a:endParaRPr lang="en-US"/>
        </a:p>
      </dgm:t>
    </dgm:pt>
    <dgm:pt modelId="{51048B0A-67A5-4C48-91A0-842F056D13F4}" type="pres">
      <dgm:prSet presAssocID="{444C1C29-2C2E-46DB-AA8F-18DBD007363F}" presName="compositeShape" presStyleCnt="0">
        <dgm:presLayoutVars>
          <dgm:chMax val="7"/>
          <dgm:dir/>
          <dgm:resizeHandles val="exact"/>
        </dgm:presLayoutVars>
      </dgm:prSet>
      <dgm:spPr/>
    </dgm:pt>
    <dgm:pt modelId="{637A5869-6248-41FD-983A-54B2B3F718EF}" type="pres">
      <dgm:prSet presAssocID="{D769DA14-C1E9-4D70-B984-D023E736E495}" presName="circ1" presStyleLbl="vennNode1" presStyleIdx="0" presStyleCnt="3"/>
      <dgm:spPr/>
      <dgm:t>
        <a:bodyPr/>
        <a:lstStyle/>
        <a:p>
          <a:endParaRPr lang="en-US"/>
        </a:p>
      </dgm:t>
    </dgm:pt>
    <dgm:pt modelId="{93866738-4898-45ED-AD0C-435A0C5F287E}" type="pres">
      <dgm:prSet presAssocID="{D769DA14-C1E9-4D70-B984-D023E736E495}" presName="circ1Tx" presStyleLbl="revTx" presStyleIdx="0" presStyleCnt="0">
        <dgm:presLayoutVars>
          <dgm:chMax val="0"/>
          <dgm:chPref val="0"/>
          <dgm:bulletEnabled val="1"/>
        </dgm:presLayoutVars>
      </dgm:prSet>
      <dgm:spPr/>
      <dgm:t>
        <a:bodyPr/>
        <a:lstStyle/>
        <a:p>
          <a:endParaRPr lang="en-US"/>
        </a:p>
      </dgm:t>
    </dgm:pt>
    <dgm:pt modelId="{E193D012-C042-4587-9BA9-221DC0B1BA8D}" type="pres">
      <dgm:prSet presAssocID="{852B0F53-D1CC-4F07-88C4-1A0466E24FFA}" presName="circ2" presStyleLbl="vennNode1" presStyleIdx="1" presStyleCnt="3"/>
      <dgm:spPr/>
      <dgm:t>
        <a:bodyPr/>
        <a:lstStyle/>
        <a:p>
          <a:endParaRPr lang="en-US"/>
        </a:p>
      </dgm:t>
    </dgm:pt>
    <dgm:pt modelId="{962530E7-FFFD-49E0-A17E-D946A5CCD3B5}" type="pres">
      <dgm:prSet presAssocID="{852B0F53-D1CC-4F07-88C4-1A0466E24FFA}" presName="circ2Tx" presStyleLbl="revTx" presStyleIdx="0" presStyleCnt="0">
        <dgm:presLayoutVars>
          <dgm:chMax val="0"/>
          <dgm:chPref val="0"/>
          <dgm:bulletEnabled val="1"/>
        </dgm:presLayoutVars>
      </dgm:prSet>
      <dgm:spPr/>
      <dgm:t>
        <a:bodyPr/>
        <a:lstStyle/>
        <a:p>
          <a:endParaRPr lang="en-US"/>
        </a:p>
      </dgm:t>
    </dgm:pt>
    <dgm:pt modelId="{68DA359D-F394-44CC-B503-534F486FC44F}" type="pres">
      <dgm:prSet presAssocID="{9BA1DD7F-7219-4EA1-B1D4-F9D24E8BE544}" presName="circ3" presStyleLbl="vennNode1" presStyleIdx="2" presStyleCnt="3"/>
      <dgm:spPr/>
      <dgm:t>
        <a:bodyPr/>
        <a:lstStyle/>
        <a:p>
          <a:endParaRPr lang="en-US"/>
        </a:p>
      </dgm:t>
    </dgm:pt>
    <dgm:pt modelId="{B37E220F-9E04-4BD0-8AFF-6E3E79B21632}" type="pres">
      <dgm:prSet presAssocID="{9BA1DD7F-7219-4EA1-B1D4-F9D24E8BE544}" presName="circ3Tx" presStyleLbl="revTx" presStyleIdx="0" presStyleCnt="0">
        <dgm:presLayoutVars>
          <dgm:chMax val="0"/>
          <dgm:chPref val="0"/>
          <dgm:bulletEnabled val="1"/>
        </dgm:presLayoutVars>
      </dgm:prSet>
      <dgm:spPr/>
      <dgm:t>
        <a:bodyPr/>
        <a:lstStyle/>
        <a:p>
          <a:endParaRPr lang="en-US"/>
        </a:p>
      </dgm:t>
    </dgm:pt>
  </dgm:ptLst>
  <dgm:cxnLst>
    <dgm:cxn modelId="{7C6985BA-8FAE-4BA4-8218-37A412C830F6}" type="presOf" srcId="{D769DA14-C1E9-4D70-B984-D023E736E495}" destId="{637A5869-6248-41FD-983A-54B2B3F718EF}" srcOrd="0" destOrd="0" presId="urn:microsoft.com/office/officeart/2005/8/layout/venn1"/>
    <dgm:cxn modelId="{188D9217-DE21-47B4-AA70-0AAAB4722062}" srcId="{444C1C29-2C2E-46DB-AA8F-18DBD007363F}" destId="{9BA1DD7F-7219-4EA1-B1D4-F9D24E8BE544}" srcOrd="2" destOrd="0" parTransId="{2E1B8B09-E86D-4849-87D5-03B8C2DAFEA5}" sibTransId="{0074AE0C-5EE3-42D2-A3DC-6D4401926E22}"/>
    <dgm:cxn modelId="{8075B5F9-36D6-43B7-BA2C-7AF929DF2385}" type="presOf" srcId="{852B0F53-D1CC-4F07-88C4-1A0466E24FFA}" destId="{E193D012-C042-4587-9BA9-221DC0B1BA8D}" srcOrd="0" destOrd="0" presId="urn:microsoft.com/office/officeart/2005/8/layout/venn1"/>
    <dgm:cxn modelId="{96D71946-CA9B-40D0-B17B-71FFFF9C9293}" srcId="{444C1C29-2C2E-46DB-AA8F-18DBD007363F}" destId="{D769DA14-C1E9-4D70-B984-D023E736E495}" srcOrd="0" destOrd="0" parTransId="{4E71CB37-22F0-496B-9539-D73D44A9C0AB}" sibTransId="{421CC622-1CA5-4EE7-87C0-3E590BCEDCE6}"/>
    <dgm:cxn modelId="{4337844A-2818-420B-9025-4B585C16ECE8}" type="presOf" srcId="{9BA1DD7F-7219-4EA1-B1D4-F9D24E8BE544}" destId="{B37E220F-9E04-4BD0-8AFF-6E3E79B21632}" srcOrd="1" destOrd="0" presId="urn:microsoft.com/office/officeart/2005/8/layout/venn1"/>
    <dgm:cxn modelId="{698DB2B8-9A14-4C4A-A11F-91346F92AD30}" srcId="{444C1C29-2C2E-46DB-AA8F-18DBD007363F}" destId="{852B0F53-D1CC-4F07-88C4-1A0466E24FFA}" srcOrd="1" destOrd="0" parTransId="{95B3785A-9C1D-4E44-87D4-33FD29C0105A}" sibTransId="{26D8F6A3-E9D8-4C72-B5B1-DE6FE7A6160D}"/>
    <dgm:cxn modelId="{68829088-8E84-4F22-AC22-7A8FD1D0AA6D}" type="presOf" srcId="{852B0F53-D1CC-4F07-88C4-1A0466E24FFA}" destId="{962530E7-FFFD-49E0-A17E-D946A5CCD3B5}" srcOrd="1" destOrd="0" presId="urn:microsoft.com/office/officeart/2005/8/layout/venn1"/>
    <dgm:cxn modelId="{CFF5072C-F34C-4158-B97E-CF7F992B7D04}" type="presOf" srcId="{444C1C29-2C2E-46DB-AA8F-18DBD007363F}" destId="{51048B0A-67A5-4C48-91A0-842F056D13F4}" srcOrd="0" destOrd="0" presId="urn:microsoft.com/office/officeart/2005/8/layout/venn1"/>
    <dgm:cxn modelId="{2BE597FC-5A92-4BE8-A0E8-04AA3D964064}" type="presOf" srcId="{9BA1DD7F-7219-4EA1-B1D4-F9D24E8BE544}" destId="{68DA359D-F394-44CC-B503-534F486FC44F}" srcOrd="0" destOrd="0" presId="urn:microsoft.com/office/officeart/2005/8/layout/venn1"/>
    <dgm:cxn modelId="{FC83DBD6-BE9F-4E3A-B790-DECA9AC0CA4F}" type="presOf" srcId="{D769DA14-C1E9-4D70-B984-D023E736E495}" destId="{93866738-4898-45ED-AD0C-435A0C5F287E}" srcOrd="1" destOrd="0" presId="urn:microsoft.com/office/officeart/2005/8/layout/venn1"/>
    <dgm:cxn modelId="{D08103B4-42C2-4199-8287-6FEC3A36DF6D}" type="presParOf" srcId="{51048B0A-67A5-4C48-91A0-842F056D13F4}" destId="{637A5869-6248-41FD-983A-54B2B3F718EF}" srcOrd="0" destOrd="0" presId="urn:microsoft.com/office/officeart/2005/8/layout/venn1"/>
    <dgm:cxn modelId="{8AE6CEF6-E952-44F4-88F9-49C86C6BE080}" type="presParOf" srcId="{51048B0A-67A5-4C48-91A0-842F056D13F4}" destId="{93866738-4898-45ED-AD0C-435A0C5F287E}" srcOrd="1" destOrd="0" presId="urn:microsoft.com/office/officeart/2005/8/layout/venn1"/>
    <dgm:cxn modelId="{7484C723-6F33-4C6B-956D-E8A53787DD5A}" type="presParOf" srcId="{51048B0A-67A5-4C48-91A0-842F056D13F4}" destId="{E193D012-C042-4587-9BA9-221DC0B1BA8D}" srcOrd="2" destOrd="0" presId="urn:microsoft.com/office/officeart/2005/8/layout/venn1"/>
    <dgm:cxn modelId="{594E3EBB-94E2-4ABD-BFB7-3DE77D00F069}" type="presParOf" srcId="{51048B0A-67A5-4C48-91A0-842F056D13F4}" destId="{962530E7-FFFD-49E0-A17E-D946A5CCD3B5}" srcOrd="3" destOrd="0" presId="urn:microsoft.com/office/officeart/2005/8/layout/venn1"/>
    <dgm:cxn modelId="{E1697AAE-DD32-4FBC-BFCE-C9806C1D44CB}" type="presParOf" srcId="{51048B0A-67A5-4C48-91A0-842F056D13F4}" destId="{68DA359D-F394-44CC-B503-534F486FC44F}" srcOrd="4" destOrd="0" presId="urn:microsoft.com/office/officeart/2005/8/layout/venn1"/>
    <dgm:cxn modelId="{429E025C-114E-4CAE-B252-C811D02DE00E}" type="presParOf" srcId="{51048B0A-67A5-4C48-91A0-842F056D13F4}" destId="{B37E220F-9E04-4BD0-8AFF-6E3E79B21632}" srcOrd="5" destOrd="0" presId="urn:microsoft.com/office/officeart/2005/8/layout/venn1"/>
  </dgm:cxnLst>
  <dgm:bg/>
  <dgm:whole/>
  <dgm:extLst>
    <a:ext uri="http://schemas.microsoft.com/office/drawing/2008/diagram">
      <dsp:dataModelExt xmlns="" xmlns:dsp="http://schemas.microsoft.com/office/drawing/2008/diagram"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4C1C29-2C2E-46DB-AA8F-18DBD007363F}" type="doc">
      <dgm:prSet loTypeId="urn:microsoft.com/office/officeart/2005/8/layout/venn1" loCatId="relationship" qsTypeId="urn:microsoft.com/office/officeart/2005/8/quickstyle/3d1" qsCatId="3D" csTypeId="urn:microsoft.com/office/officeart/2005/8/colors/colorful5" csCatId="colorful" phldr="1"/>
      <dgm:spPr/>
    </dgm:pt>
    <dgm:pt modelId="{9BA1DD7F-7219-4EA1-B1D4-F9D24E8BE544}">
      <dgm:prSet phldrT="[Text]" custT="1"/>
      <dgm:spPr>
        <a:solidFill>
          <a:schemeClr val="accent2">
            <a:lumMod val="75000"/>
            <a:alpha val="50000"/>
          </a:schemeClr>
        </a:solidFill>
      </dgm:spPr>
      <dgm:t>
        <a:bodyPr/>
        <a:lstStyle/>
        <a:p>
          <a:r>
            <a:rPr lang="en-US" sz="1600" dirty="0" smtClean="0"/>
            <a:t>Inventory Management</a:t>
          </a:r>
          <a:endParaRPr lang="en-US" sz="1600" dirty="0"/>
        </a:p>
      </dgm:t>
    </dgm:pt>
    <dgm:pt modelId="{2E1B8B09-E86D-4849-87D5-03B8C2DAFEA5}" type="parTrans" cxnId="{188D9217-DE21-47B4-AA70-0AAAB4722062}">
      <dgm:prSet/>
      <dgm:spPr/>
      <dgm:t>
        <a:bodyPr/>
        <a:lstStyle/>
        <a:p>
          <a:endParaRPr lang="en-US"/>
        </a:p>
      </dgm:t>
    </dgm:pt>
    <dgm:pt modelId="{0074AE0C-5EE3-42D2-A3DC-6D4401926E22}" type="sibTrans" cxnId="{188D9217-DE21-47B4-AA70-0AAAB4722062}">
      <dgm:prSet/>
      <dgm:spPr/>
      <dgm:t>
        <a:bodyPr/>
        <a:lstStyle/>
        <a:p>
          <a:endParaRPr lang="en-US"/>
        </a:p>
      </dgm:t>
    </dgm:pt>
    <dgm:pt modelId="{51048B0A-67A5-4C48-91A0-842F056D13F4}" type="pres">
      <dgm:prSet presAssocID="{444C1C29-2C2E-46DB-AA8F-18DBD007363F}" presName="compositeShape" presStyleCnt="0">
        <dgm:presLayoutVars>
          <dgm:chMax val="7"/>
          <dgm:dir/>
          <dgm:resizeHandles val="exact"/>
        </dgm:presLayoutVars>
      </dgm:prSet>
      <dgm:spPr/>
    </dgm:pt>
    <dgm:pt modelId="{262798F7-53F9-461E-962F-F306C5443B0B}" type="pres">
      <dgm:prSet presAssocID="{9BA1DD7F-7219-4EA1-B1D4-F9D24E8BE544}" presName="circ1TxSh" presStyleLbl="vennNode1" presStyleIdx="0" presStyleCnt="1"/>
      <dgm:spPr/>
      <dgm:t>
        <a:bodyPr/>
        <a:lstStyle/>
        <a:p>
          <a:endParaRPr lang="en-US"/>
        </a:p>
      </dgm:t>
    </dgm:pt>
  </dgm:ptLst>
  <dgm:cxnLst>
    <dgm:cxn modelId="{188D9217-DE21-47B4-AA70-0AAAB4722062}" srcId="{444C1C29-2C2E-46DB-AA8F-18DBD007363F}" destId="{9BA1DD7F-7219-4EA1-B1D4-F9D24E8BE544}" srcOrd="0" destOrd="0" parTransId="{2E1B8B09-E86D-4849-87D5-03B8C2DAFEA5}" sibTransId="{0074AE0C-5EE3-42D2-A3DC-6D4401926E22}"/>
    <dgm:cxn modelId="{8ACBE1BE-1968-4A4A-95A3-DF5D9188AC29}" type="presOf" srcId="{9BA1DD7F-7219-4EA1-B1D4-F9D24E8BE544}" destId="{262798F7-53F9-461E-962F-F306C5443B0B}" srcOrd="0" destOrd="0" presId="urn:microsoft.com/office/officeart/2005/8/layout/venn1"/>
    <dgm:cxn modelId="{43D239AC-750D-4E2D-850A-21A43AA6537E}" type="presOf" srcId="{444C1C29-2C2E-46DB-AA8F-18DBD007363F}" destId="{51048B0A-67A5-4C48-91A0-842F056D13F4}" srcOrd="0" destOrd="0" presId="urn:microsoft.com/office/officeart/2005/8/layout/venn1"/>
    <dgm:cxn modelId="{2BE32D1F-88EC-4DB6-B8FD-5CEA30C48DCB}" type="presParOf" srcId="{51048B0A-67A5-4C48-91A0-842F056D13F4}" destId="{262798F7-53F9-461E-962F-F306C5443B0B}" srcOrd="0" destOrd="0" presId="urn:microsoft.com/office/officeart/2005/8/layout/venn1"/>
  </dgm:cxnLst>
  <dgm:bg/>
  <dgm:whole/>
  <dgm:extLst>
    <a:ext uri="http://schemas.microsoft.com/office/drawing/2008/diagram">
      <dsp:dataModelExt xmlns="" xmlns:dsp="http://schemas.microsoft.com/office/drawing/2008/diagram" relId="rId3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07E485-932B-47A4-8064-9DEAD6E0A86C}" type="datetimeFigureOut">
              <a:rPr lang="en-US" smtClean="0"/>
              <a:pPr/>
              <a:t>4/12/2015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06FE7C-D7B2-4AF8-9DD5-70EA4086F706}"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2A79FDD-73DA-4947-A8C4-E7A4BAC9578E}" type="slidenum">
              <a:rPr lang="en-IN" smtClean="0">
                <a:solidFill>
                  <a:prstClr val="black"/>
                </a:solidFill>
              </a:rPr>
              <a:pPr/>
              <a:t>30</a:t>
            </a:fld>
            <a:endParaRPr lang="en-IN">
              <a:solidFill>
                <a:prstClr val="black"/>
              </a:solidFill>
            </a:endParaRPr>
          </a:p>
        </p:txBody>
      </p:sp>
    </p:spTree>
    <p:extLst>
      <p:ext uri="{BB962C8B-B14F-4D97-AF65-F5344CB8AC3E}">
        <p14:creationId xmlns:p14="http://schemas.microsoft.com/office/powerpoint/2010/main" xmlns="" val="406687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57E747F0-B949-4CA4-9B08-540D26B289ED}" type="datetimeFigureOut">
              <a:rPr lang="en-IN" smtClean="0"/>
              <a:pPr/>
              <a:t>12-04-2015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4EC8FF4-490A-4C3D-AC0F-4B4E315827F9}"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7E747F0-B949-4CA4-9B08-540D26B289ED}" type="datetimeFigureOut">
              <a:rPr lang="en-IN" smtClean="0"/>
              <a:pPr/>
              <a:t>12-04-2015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4EC8FF4-490A-4C3D-AC0F-4B4E315827F9}"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7E747F0-B949-4CA4-9B08-540D26B289ED}" type="datetimeFigureOut">
              <a:rPr lang="en-IN" smtClean="0"/>
              <a:pPr/>
              <a:t>12-04-2015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4EC8FF4-490A-4C3D-AC0F-4B4E315827F9}"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7E747F0-B949-4CA4-9B08-540D26B289ED}" type="datetimeFigureOut">
              <a:rPr lang="en-IN" smtClean="0"/>
              <a:pPr/>
              <a:t>12-04-2015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4EC8FF4-490A-4C3D-AC0F-4B4E315827F9}"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E747F0-B949-4CA4-9B08-540D26B289ED}" type="datetimeFigureOut">
              <a:rPr lang="en-IN" smtClean="0"/>
              <a:pPr/>
              <a:t>12-04-2015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4EC8FF4-490A-4C3D-AC0F-4B4E315827F9}"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57E747F0-B949-4CA4-9B08-540D26B289ED}" type="datetimeFigureOut">
              <a:rPr lang="en-IN" smtClean="0"/>
              <a:pPr/>
              <a:t>12-04-2015</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4EC8FF4-490A-4C3D-AC0F-4B4E315827F9}"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57E747F0-B949-4CA4-9B08-540D26B289ED}" type="datetimeFigureOut">
              <a:rPr lang="en-IN" smtClean="0"/>
              <a:pPr/>
              <a:t>12-04-2015</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94EC8FF4-490A-4C3D-AC0F-4B4E315827F9}"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57E747F0-B949-4CA4-9B08-540D26B289ED}" type="datetimeFigureOut">
              <a:rPr lang="en-IN" smtClean="0"/>
              <a:pPr/>
              <a:t>12-04-2015</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94EC8FF4-490A-4C3D-AC0F-4B4E315827F9}"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747F0-B949-4CA4-9B08-540D26B289ED}" type="datetimeFigureOut">
              <a:rPr lang="en-IN" smtClean="0"/>
              <a:pPr/>
              <a:t>12-04-2015</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94EC8FF4-490A-4C3D-AC0F-4B4E315827F9}" type="slidenum">
              <a:rPr lang="en-IN" smtClean="0"/>
              <a:pPr/>
              <a:t>‹#›</a:t>
            </a:fld>
            <a:endParaRPr lang="en-IN"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E747F0-B949-4CA4-9B08-540D26B289ED}" type="datetimeFigureOut">
              <a:rPr lang="en-IN" smtClean="0"/>
              <a:pPr/>
              <a:t>12-04-2015</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4EC8FF4-490A-4C3D-AC0F-4B4E315827F9}"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E747F0-B949-4CA4-9B08-540D26B289ED}" type="datetimeFigureOut">
              <a:rPr lang="en-IN" smtClean="0"/>
              <a:pPr/>
              <a:t>12-04-2015</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4EC8FF4-490A-4C3D-AC0F-4B4E315827F9}"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747F0-B949-4CA4-9B08-540D26B289ED}" type="datetimeFigureOut">
              <a:rPr lang="en-IN" smtClean="0"/>
              <a:pPr/>
              <a:t>12-04-2015</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C8FF4-490A-4C3D-AC0F-4B4E315827F9}"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9.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21.jpeg"/><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jpeg"/><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2.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7.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7.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Layout" Target="../diagrams/layout3.xml"/><Relationship Id="rId18" Type="http://schemas.openxmlformats.org/officeDocument/2006/relationships/diagramQuickStyle" Target="../diagrams/quickStyle4.xml"/><Relationship Id="rId26" Type="http://schemas.openxmlformats.org/officeDocument/2006/relationships/diagramQuickStyle" Target="../diagrams/quickStyle6.xml"/><Relationship Id="rId3" Type="http://schemas.openxmlformats.org/officeDocument/2006/relationships/image" Target="../media/image4.jpeg"/><Relationship Id="rId21" Type="http://schemas.openxmlformats.org/officeDocument/2006/relationships/diagramLayout" Target="../diagrams/layout5.xml"/><Relationship Id="rId34" Type="http://schemas.microsoft.com/office/2007/relationships/diagramDrawing" Target="../diagrams/drawing4.xml"/><Relationship Id="rId7" Type="http://schemas.openxmlformats.org/officeDocument/2006/relationships/diagramColors" Target="../diagrams/colors1.xml"/><Relationship Id="rId12" Type="http://schemas.openxmlformats.org/officeDocument/2006/relationships/diagramData" Target="../diagrams/data3.xml"/><Relationship Id="rId17" Type="http://schemas.openxmlformats.org/officeDocument/2006/relationships/diagramLayout" Target="../diagrams/layout4.xml"/><Relationship Id="rId25" Type="http://schemas.openxmlformats.org/officeDocument/2006/relationships/diagramLayout" Target="../diagrams/layout6.xml"/><Relationship Id="rId33" Type="http://schemas.microsoft.com/office/2007/relationships/diagramDrawing" Target="../diagrams/drawing6.xml"/><Relationship Id="rId2" Type="http://schemas.openxmlformats.org/officeDocument/2006/relationships/slideLayout" Target="../slideLayouts/slideLayout7.xml"/><Relationship Id="rId16" Type="http://schemas.openxmlformats.org/officeDocument/2006/relationships/diagramData" Target="../diagrams/data4.xml"/><Relationship Id="rId20" Type="http://schemas.openxmlformats.org/officeDocument/2006/relationships/diagramData" Target="../diagrams/data5.xml"/><Relationship Id="rId29" Type="http://schemas.microsoft.com/office/2007/relationships/diagramDrawing" Target="../diagrams/drawing1.xml"/><Relationship Id="rId1" Type="http://schemas.openxmlformats.org/officeDocument/2006/relationships/tags" Target="../tags/tag18.xml"/><Relationship Id="rId6" Type="http://schemas.openxmlformats.org/officeDocument/2006/relationships/diagramQuickStyle" Target="../diagrams/quickStyle1.xml"/><Relationship Id="rId11" Type="http://schemas.openxmlformats.org/officeDocument/2006/relationships/diagramColors" Target="../diagrams/colors2.xml"/><Relationship Id="rId24" Type="http://schemas.openxmlformats.org/officeDocument/2006/relationships/diagramData" Target="../diagrams/data6.xml"/><Relationship Id="rId5" Type="http://schemas.openxmlformats.org/officeDocument/2006/relationships/diagramLayout" Target="../diagrams/layout1.xml"/><Relationship Id="rId15" Type="http://schemas.openxmlformats.org/officeDocument/2006/relationships/diagramColors" Target="../diagrams/colors3.xml"/><Relationship Id="rId23" Type="http://schemas.openxmlformats.org/officeDocument/2006/relationships/diagramColors" Target="../diagrams/colors5.xml"/><Relationship Id="rId28" Type="http://schemas.openxmlformats.org/officeDocument/2006/relationships/image" Target="../media/image7.png"/><Relationship Id="rId10" Type="http://schemas.openxmlformats.org/officeDocument/2006/relationships/diagramQuickStyle" Target="../diagrams/quickStyle2.xml"/><Relationship Id="rId19" Type="http://schemas.openxmlformats.org/officeDocument/2006/relationships/diagramColors" Target="../diagrams/colors4.xml"/><Relationship Id="rId31" Type="http://schemas.microsoft.com/office/2007/relationships/diagramDrawing" Target="../diagrams/drawing3.xml"/><Relationship Id="rId4" Type="http://schemas.openxmlformats.org/officeDocument/2006/relationships/diagramData" Target="../diagrams/data1.xml"/><Relationship Id="rId9" Type="http://schemas.openxmlformats.org/officeDocument/2006/relationships/diagramLayout" Target="../diagrams/layout2.xml"/><Relationship Id="rId14" Type="http://schemas.openxmlformats.org/officeDocument/2006/relationships/diagramQuickStyle" Target="../diagrams/quickStyle3.xml"/><Relationship Id="rId22" Type="http://schemas.openxmlformats.org/officeDocument/2006/relationships/diagramQuickStyle" Target="../diagrams/quickStyle5.xml"/><Relationship Id="rId27" Type="http://schemas.openxmlformats.org/officeDocument/2006/relationships/diagramColors" Target="../diagrams/colors6.xml"/><Relationship Id="rId30" Type="http://schemas.microsoft.com/office/2007/relationships/diagramDrawing" Target="../diagrams/drawing2.xml"/><Relationship Id="rId35" Type="http://schemas.microsoft.com/office/2007/relationships/diagramDrawing" Target="../diagrams/drawing5.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7.png"/><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3.jpeg"/><Relationship Id="rId7"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35.jpeg"/><Relationship Id="rId5" Type="http://schemas.openxmlformats.org/officeDocument/2006/relationships/image" Target="../media/image4.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7.png"/><Relationship Id="rId5" Type="http://schemas.openxmlformats.org/officeDocument/2006/relationships/image" Target="../media/image36.pn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7.png"/><Relationship Id="rId5" Type="http://schemas.openxmlformats.org/officeDocument/2006/relationships/image" Target="../media/image39.pn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11.jpeg"/><Relationship Id="rId5" Type="http://schemas.openxmlformats.org/officeDocument/2006/relationships/image" Target="../media/image4.jpeg"/><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29.xml"/><Relationship Id="rId5" Type="http://schemas.openxmlformats.org/officeDocument/2006/relationships/image" Target="../media/image7.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7.png"/><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image" Target="../media/image45.jpeg"/><Relationship Id="rId5" Type="http://schemas.openxmlformats.org/officeDocument/2006/relationships/slide" Target="slide1.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4.jpeg"/><Relationship Id="rId7"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2.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4.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5.pn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6.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7.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8.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4879231_l.jpg"/>
          <p:cNvPicPr>
            <a:picLocks noChangeAspect="1"/>
          </p:cNvPicPr>
          <p:nvPr/>
        </p:nvPicPr>
        <p:blipFill>
          <a:blip r:embed="rId3" cstate="email">
            <a:biLevel thresh="50000"/>
          </a:blip>
          <a:stretch>
            <a:fillRect/>
          </a:stretch>
        </p:blipFill>
        <p:spPr>
          <a:xfrm>
            <a:off x="-36512" y="-27384"/>
            <a:ext cx="9144000" cy="6858000"/>
          </a:xfrm>
          <a:prstGeom prst="rect">
            <a:avLst/>
          </a:prstGeom>
        </p:spPr>
      </p:pic>
      <p:pic>
        <p:nvPicPr>
          <p:cNvPr id="7" name="Picture 6" descr="24879231_l.jpg"/>
          <p:cNvPicPr>
            <a:picLocks noChangeAspect="1"/>
          </p:cNvPicPr>
          <p:nvPr/>
        </p:nvPicPr>
        <p:blipFill>
          <a:blip r:embed="rId3" cstate="email">
            <a:biLevel thresh="50000"/>
          </a:blip>
          <a:stretch>
            <a:fillRect/>
          </a:stretch>
        </p:blipFill>
        <p:spPr>
          <a:xfrm flipH="1">
            <a:off x="0" y="0"/>
            <a:ext cx="9144000" cy="6858000"/>
          </a:xfrm>
          <a:prstGeom prst="rect">
            <a:avLst/>
          </a:prstGeom>
        </p:spPr>
      </p:pic>
      <p:pic>
        <p:nvPicPr>
          <p:cNvPr id="6" name="Picture 5" descr="7812749_xl.jpg"/>
          <p:cNvPicPr>
            <a:picLocks noChangeAspect="1"/>
          </p:cNvPicPr>
          <p:nvPr/>
        </p:nvPicPr>
        <p:blipFill>
          <a:blip r:embed="rId4" cstate="email">
            <a:clrChange>
              <a:clrFrom>
                <a:srgbClr val="FFFFFF"/>
              </a:clrFrom>
              <a:clrTo>
                <a:srgbClr val="FFFFFF">
                  <a:alpha val="0"/>
                </a:srgbClr>
              </a:clrTo>
            </a:clrChange>
          </a:blip>
          <a:srcRect/>
          <a:stretch>
            <a:fillRect/>
          </a:stretch>
        </p:blipFill>
        <p:spPr>
          <a:xfrm>
            <a:off x="-5941168" y="1838174"/>
            <a:ext cx="6541155" cy="5019826"/>
          </a:xfrm>
          <a:prstGeom prst="rect">
            <a:avLst/>
          </a:prstGeom>
        </p:spPr>
      </p:pic>
      <p:grpSp>
        <p:nvGrpSpPr>
          <p:cNvPr id="15" name="Group 14"/>
          <p:cNvGrpSpPr/>
          <p:nvPr/>
        </p:nvGrpSpPr>
        <p:grpSpPr>
          <a:xfrm>
            <a:off x="0" y="-112436"/>
            <a:ext cx="5580112" cy="3613444"/>
            <a:chOff x="0" y="2304870"/>
            <a:chExt cx="6228184" cy="4371572"/>
          </a:xfrm>
        </p:grpSpPr>
        <p:pic>
          <p:nvPicPr>
            <p:cNvPr id="13" name="Picture 12" descr="11505644_xl.jpg"/>
            <p:cNvPicPr>
              <a:picLocks noChangeAspect="1"/>
            </p:cNvPicPr>
            <p:nvPr/>
          </p:nvPicPr>
          <p:blipFill>
            <a:blip r:embed="rId5" cstate="email">
              <a:clrChange>
                <a:clrFrom>
                  <a:srgbClr val="FFFFFF"/>
                </a:clrFrom>
                <a:clrTo>
                  <a:srgbClr val="FFFFFF">
                    <a:alpha val="0"/>
                  </a:srgbClr>
                </a:clrTo>
              </a:clrChange>
            </a:blip>
            <a:srcRect/>
            <a:stretch>
              <a:fillRect/>
            </a:stretch>
          </p:blipFill>
          <p:spPr>
            <a:xfrm>
              <a:off x="0" y="2304870"/>
              <a:ext cx="6228184" cy="4085735"/>
            </a:xfrm>
            <a:prstGeom prst="rect">
              <a:avLst/>
            </a:prstGeom>
          </p:spPr>
        </p:pic>
        <p:sp>
          <p:nvSpPr>
            <p:cNvPr id="14" name="TextBox 13"/>
            <p:cNvSpPr txBox="1"/>
            <p:nvPr/>
          </p:nvSpPr>
          <p:spPr>
            <a:xfrm>
              <a:off x="72008" y="5373216"/>
              <a:ext cx="5940152" cy="1303226"/>
            </a:xfrm>
            <a:prstGeom prst="rect">
              <a:avLst/>
            </a:prstGeom>
            <a:solidFill>
              <a:srgbClr val="FFFFFF">
                <a:alpha val="50196"/>
              </a:srgbClr>
            </a:solidFill>
          </p:spPr>
          <p:txBody>
            <a:bodyPr wrap="square" rtlCol="0">
              <a:spAutoFit/>
            </a:bodyPr>
            <a:lstStyle/>
            <a:p>
              <a:pPr algn="ctr"/>
              <a:r>
                <a:rPr lang="en-IN" sz="3200" b="1" dirty="0" smtClean="0">
                  <a:solidFill>
                    <a:srgbClr val="FF3300"/>
                  </a:solidFill>
                  <a:effectLst>
                    <a:outerShdw blurRad="38100" dist="38100" dir="2700000" algn="tl">
                      <a:srgbClr val="000000">
                        <a:alpha val="43137"/>
                      </a:srgbClr>
                    </a:outerShdw>
                  </a:effectLst>
                  <a:latin typeface="Segoe Print" pitchFamily="2" charset="0"/>
                </a:rPr>
                <a:t>Retail SCM Distribution and Logistics</a:t>
              </a:r>
              <a:endParaRPr lang="en-IN" sz="3200" b="1" dirty="0">
                <a:solidFill>
                  <a:srgbClr val="FF3300"/>
                </a:solidFill>
                <a:effectLst>
                  <a:outerShdw blurRad="38100" dist="38100" dir="2700000" algn="tl">
                    <a:srgbClr val="000000">
                      <a:alpha val="43137"/>
                    </a:srgbClr>
                  </a:outerShdw>
                </a:effectLst>
                <a:latin typeface="Segoe Print" pitchFamily="2" charset="0"/>
              </a:endParaRPr>
            </a:p>
          </p:txBody>
        </p:sp>
      </p:grpSp>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0-#ppt_w/2"/>
                                          </p:val>
                                        </p:tav>
                                        <p:tav tm="100000">
                                          <p:val>
                                            <p:strVal val="#ppt_x"/>
                                          </p:val>
                                        </p:tav>
                                      </p:tavLst>
                                    </p:anim>
                                    <p:anim calcmode="lin" valueType="num">
                                      <p:cBhvr additive="base">
                                        <p:cTn id="8" dur="3000" fill="hold"/>
                                        <p:tgtEl>
                                          <p:spTgt spid="7"/>
                                        </p:tgtEl>
                                        <p:attrNameLst>
                                          <p:attrName>ppt_y</p:attrName>
                                        </p:attrNameLst>
                                      </p:cBhvr>
                                      <p:tavLst>
                                        <p:tav tm="0">
                                          <p:val>
                                            <p:strVal val="#ppt_y"/>
                                          </p:val>
                                        </p:tav>
                                        <p:tav tm="100000">
                                          <p:val>
                                            <p:strVal val="#ppt_y"/>
                                          </p:val>
                                        </p:tav>
                                      </p:tavLst>
                                    </p:anim>
                                  </p:childTnLst>
                                </p:cTn>
                              </p:par>
                              <p:par>
                                <p:cTn id="9" presetID="63" presetClass="path" presetSubtype="0" accel="50000" decel="50000" fill="hold" nodeType="withEffect">
                                  <p:stCondLst>
                                    <p:cond delay="0"/>
                                  </p:stCondLst>
                                  <p:childTnLst>
                                    <p:animMotion origin="layout" path="M 3.88889E-6 2.22222E-6 L 1.0125 -0.0081 " pathEditMode="relative" rAng="0" ptsTypes="AA">
                                      <p:cBhvr>
                                        <p:cTn id="10" dur="5000" fill="hold"/>
                                        <p:tgtEl>
                                          <p:spTgt spid="6"/>
                                        </p:tgtEl>
                                        <p:attrNameLst>
                                          <p:attrName>ppt_x</p:attrName>
                                          <p:attrName>ppt_y</p:attrName>
                                        </p:attrNameLst>
                                      </p:cBhvr>
                                      <p:rCtr x="50600" y="-400"/>
                                    </p:animMotion>
                                  </p:childTnLst>
                                </p:cTn>
                              </p:par>
                            </p:childTnLst>
                          </p:cTn>
                        </p:par>
                        <p:par>
                          <p:cTn id="11" fill="hold">
                            <p:stCondLst>
                              <p:cond delay="5000"/>
                            </p:stCondLst>
                            <p:childTnLst>
                              <p:par>
                                <p:cTn id="12" presetID="53"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36104"/>
            <a:chOff x="0" y="-27384"/>
            <a:chExt cx="9144000" cy="936104"/>
          </a:xfrm>
        </p:grpSpPr>
        <p:pic>
          <p:nvPicPr>
            <p:cNvPr id="2" name="Picture 1" descr="11505644_xl.jpg"/>
            <p:cNvPicPr>
              <a:picLocks noChangeAspect="1"/>
            </p:cNvPicPr>
            <p:nvPr/>
          </p:nvPicPr>
          <p:blipFill>
            <a:blip r:embed="rId3" cstate="email"/>
            <a:srcRect/>
            <a:stretch>
              <a:fillRect/>
            </a:stretch>
          </p:blipFill>
          <p:spPr>
            <a:xfrm>
              <a:off x="0" y="-27384"/>
              <a:ext cx="9144000" cy="936104"/>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6" name="Picture 5" descr="12982296_xl.jpg"/>
          <p:cNvPicPr>
            <a:picLocks noChangeAspect="1"/>
          </p:cNvPicPr>
          <p:nvPr/>
        </p:nvPicPr>
        <p:blipFill>
          <a:blip r:embed="rId4" cstate="email">
            <a:clrChange>
              <a:clrFrom>
                <a:srgbClr val="FFFFFF"/>
              </a:clrFrom>
              <a:clrTo>
                <a:srgbClr val="FFFFFF">
                  <a:alpha val="0"/>
                </a:srgbClr>
              </a:clrTo>
            </a:clrChange>
          </a:blip>
          <a:srcRect/>
          <a:stretch>
            <a:fillRect/>
          </a:stretch>
        </p:blipFill>
        <p:spPr>
          <a:xfrm rot="5400000">
            <a:off x="1623503" y="3641195"/>
            <a:ext cx="5940000" cy="475053"/>
          </a:xfrm>
          <a:prstGeom prst="rect">
            <a:avLst/>
          </a:prstGeom>
        </p:spPr>
      </p:pic>
      <p:grpSp>
        <p:nvGrpSpPr>
          <p:cNvPr id="7" name="Group 43"/>
          <p:cNvGrpSpPr/>
          <p:nvPr/>
        </p:nvGrpSpPr>
        <p:grpSpPr>
          <a:xfrm>
            <a:off x="0" y="5013176"/>
            <a:ext cx="9144000" cy="1893694"/>
            <a:chOff x="179512" y="1867799"/>
            <a:chExt cx="4248472" cy="5076877"/>
          </a:xfrm>
        </p:grpSpPr>
        <p:sp>
          <p:nvSpPr>
            <p:cNvPr id="14" name="Rectangle 13"/>
            <p:cNvSpPr/>
            <p:nvPr/>
          </p:nvSpPr>
          <p:spPr>
            <a:xfrm>
              <a:off x="179512" y="1867799"/>
              <a:ext cx="4248472" cy="4945860"/>
            </a:xfrm>
            <a:prstGeom prst="rect">
              <a:avLst/>
            </a:prstGeom>
            <a:solidFill>
              <a:srgbClr val="B28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TextBox 14"/>
            <p:cNvSpPr txBox="1"/>
            <p:nvPr/>
          </p:nvSpPr>
          <p:spPr>
            <a:xfrm>
              <a:off x="179512" y="2158922"/>
              <a:ext cx="4248472" cy="4785754"/>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rPr>
                <a:t>‘Retail Supply Chain’ is the flow and management of resources across the retail enterprise for the purpose of maintaining the business operation profitably. It is the management of a network of all retail business processes and retail activities involving procurement of raw materials, manufacturing and distribution management of Finished Goods. </a:t>
              </a:r>
            </a:p>
          </p:txBody>
        </p:sp>
      </p:grpSp>
      <p:grpSp>
        <p:nvGrpSpPr>
          <p:cNvPr id="8" name="Group 23"/>
          <p:cNvGrpSpPr/>
          <p:nvPr/>
        </p:nvGrpSpPr>
        <p:grpSpPr>
          <a:xfrm>
            <a:off x="827584" y="1268760"/>
            <a:ext cx="4093454" cy="3596629"/>
            <a:chOff x="827584" y="1548209"/>
            <a:chExt cx="4133196" cy="3825007"/>
          </a:xfrm>
        </p:grpSpPr>
        <p:grpSp>
          <p:nvGrpSpPr>
            <p:cNvPr id="9" name="Gruppe 83"/>
            <p:cNvGrpSpPr>
              <a:grpSpLocks/>
            </p:cNvGrpSpPr>
            <p:nvPr/>
          </p:nvGrpSpPr>
          <p:grpSpPr bwMode="auto">
            <a:xfrm rot="1065797">
              <a:off x="827584" y="1548209"/>
              <a:ext cx="4133196" cy="3825007"/>
              <a:chOff x="819574" y="1558714"/>
              <a:chExt cx="3535680" cy="2881207"/>
            </a:xfrm>
          </p:grpSpPr>
          <p:sp>
            <p:nvSpPr>
              <p:cNvPr id="10"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2"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23" name="Picture 22" descr="7436681_xl.jpg"/>
            <p:cNvPicPr>
              <a:picLocks noChangeAspect="1"/>
            </p:cNvPicPr>
            <p:nvPr/>
          </p:nvPicPr>
          <p:blipFill>
            <a:blip r:embed="rId5" cstate="email"/>
            <a:srcRect/>
            <a:stretch>
              <a:fillRect/>
            </a:stretch>
          </p:blipFill>
          <p:spPr>
            <a:xfrm rot="1080000">
              <a:off x="1043122" y="1601369"/>
              <a:ext cx="3096000" cy="3013214"/>
            </a:xfrm>
            <a:prstGeom prst="rect">
              <a:avLst/>
            </a:prstGeom>
          </p:spPr>
        </p:pic>
      </p:grpSp>
      <p:grpSp>
        <p:nvGrpSpPr>
          <p:cNvPr id="26" name="Group 25"/>
          <p:cNvGrpSpPr/>
          <p:nvPr/>
        </p:nvGrpSpPr>
        <p:grpSpPr>
          <a:xfrm>
            <a:off x="4150954" y="1344539"/>
            <a:ext cx="4093454" cy="3596629"/>
            <a:chOff x="4150954" y="1344539"/>
            <a:chExt cx="4093454" cy="3596629"/>
          </a:xfrm>
        </p:grpSpPr>
        <p:grpSp>
          <p:nvGrpSpPr>
            <p:cNvPr id="17" name="Gruppe 83"/>
            <p:cNvGrpSpPr>
              <a:grpSpLocks/>
            </p:cNvGrpSpPr>
            <p:nvPr/>
          </p:nvGrpSpPr>
          <p:grpSpPr bwMode="auto">
            <a:xfrm rot="20534203" flipH="1">
              <a:off x="4150954" y="1344539"/>
              <a:ext cx="4093454" cy="3596629"/>
              <a:chOff x="819574" y="1558714"/>
              <a:chExt cx="3535680" cy="2881207"/>
            </a:xfrm>
          </p:grpSpPr>
          <p:sp>
            <p:nvSpPr>
              <p:cNvPr id="20"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1"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2"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25" name="Picture 24" descr="13193903_l.jpg"/>
            <p:cNvPicPr>
              <a:picLocks noChangeAspect="1"/>
            </p:cNvPicPr>
            <p:nvPr/>
          </p:nvPicPr>
          <p:blipFill>
            <a:blip r:embed="rId6" cstate="email"/>
            <a:stretch>
              <a:fillRect/>
            </a:stretch>
          </p:blipFill>
          <p:spPr>
            <a:xfrm rot="20561814">
              <a:off x="4916740" y="1376438"/>
              <a:ext cx="3077051" cy="2735106"/>
            </a:xfrm>
            <a:prstGeom prst="rect">
              <a:avLst/>
            </a:prstGeom>
          </p:spPr>
        </p:pic>
      </p:grpSp>
      <p:pic>
        <p:nvPicPr>
          <p:cNvPr id="16" name="Picture 15" descr="2893642_xl.jpg"/>
          <p:cNvPicPr>
            <a:picLocks noChangeAspect="1"/>
          </p:cNvPicPr>
          <p:nvPr/>
        </p:nvPicPr>
        <p:blipFill>
          <a:blip r:embed="rId7" cstate="email">
            <a:clrChange>
              <a:clrFrom>
                <a:srgbClr val="FFFFFF"/>
              </a:clrFrom>
              <a:clrTo>
                <a:srgbClr val="FFFFFF">
                  <a:alpha val="0"/>
                </a:srgbClr>
              </a:clrTo>
            </a:clrChange>
          </a:blip>
          <a:srcRect/>
          <a:stretch>
            <a:fillRect/>
          </a:stretch>
        </p:blipFill>
        <p:spPr>
          <a:xfrm rot="2465982">
            <a:off x="4768008" y="191650"/>
            <a:ext cx="842557" cy="2226663"/>
          </a:xfrm>
          <a:prstGeom prst="rect">
            <a:avLst/>
          </a:prstGeom>
        </p:spPr>
      </p:pic>
      <p:pic>
        <p:nvPicPr>
          <p:cNvPr id="24" name="Picture 23"/>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8063039" y="-40459"/>
            <a:ext cx="1097374" cy="1112005"/>
          </a:xfrm>
          <a:prstGeom prst="rect">
            <a:avLst/>
          </a:prstGeom>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36104"/>
            <a:chOff x="0" y="-27384"/>
            <a:chExt cx="9144000" cy="936104"/>
          </a:xfrm>
        </p:grpSpPr>
        <p:pic>
          <p:nvPicPr>
            <p:cNvPr id="2" name="Picture 1" descr="11505644_xl.jpg"/>
            <p:cNvPicPr>
              <a:picLocks noChangeAspect="1"/>
            </p:cNvPicPr>
            <p:nvPr/>
          </p:nvPicPr>
          <p:blipFill>
            <a:blip r:embed="rId3" cstate="email"/>
            <a:srcRect/>
            <a:stretch>
              <a:fillRect/>
            </a:stretch>
          </p:blipFill>
          <p:spPr>
            <a:xfrm>
              <a:off x="0" y="-27384"/>
              <a:ext cx="9144000" cy="936104"/>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6" name="Picture 5" descr="12982296_xl.jpg"/>
          <p:cNvPicPr>
            <a:picLocks noChangeAspect="1"/>
          </p:cNvPicPr>
          <p:nvPr/>
        </p:nvPicPr>
        <p:blipFill>
          <a:blip r:embed="rId4" cstate="email">
            <a:clrChange>
              <a:clrFrom>
                <a:srgbClr val="FFFFFF"/>
              </a:clrFrom>
              <a:clrTo>
                <a:srgbClr val="FFFFFF">
                  <a:alpha val="0"/>
                </a:srgbClr>
              </a:clrTo>
            </a:clrChange>
          </a:blip>
          <a:srcRect/>
          <a:stretch>
            <a:fillRect/>
          </a:stretch>
        </p:blipFill>
        <p:spPr>
          <a:xfrm rot="5400000">
            <a:off x="1623503" y="3641195"/>
            <a:ext cx="5940000" cy="475053"/>
          </a:xfrm>
          <a:prstGeom prst="rect">
            <a:avLst/>
          </a:prstGeom>
        </p:spPr>
      </p:pic>
      <p:grpSp>
        <p:nvGrpSpPr>
          <p:cNvPr id="7" name="Group 43"/>
          <p:cNvGrpSpPr/>
          <p:nvPr/>
        </p:nvGrpSpPr>
        <p:grpSpPr>
          <a:xfrm>
            <a:off x="0" y="5013176"/>
            <a:ext cx="9144000" cy="1844824"/>
            <a:chOff x="179512" y="1867799"/>
            <a:chExt cx="4248472" cy="4945860"/>
          </a:xfrm>
        </p:grpSpPr>
        <p:sp>
          <p:nvSpPr>
            <p:cNvPr id="14" name="Rectangle 13"/>
            <p:cNvSpPr/>
            <p:nvPr/>
          </p:nvSpPr>
          <p:spPr>
            <a:xfrm>
              <a:off x="179512" y="1867799"/>
              <a:ext cx="4248472" cy="4945860"/>
            </a:xfrm>
            <a:prstGeom prst="rect">
              <a:avLst/>
            </a:prstGeom>
            <a:solidFill>
              <a:srgbClr val="CD7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TextBox 14"/>
            <p:cNvSpPr txBox="1"/>
            <p:nvPr/>
          </p:nvSpPr>
          <p:spPr>
            <a:xfrm>
              <a:off x="262917" y="2446946"/>
              <a:ext cx="4014750" cy="2970469"/>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rPr>
                <a:t>‘Wal-Mart’ achieves this stupendous success with each of its customers through the use of a very effective and efficient ‘Retail Supply Chain Management’ and ‘Logistics System’. </a:t>
              </a:r>
            </a:p>
          </p:txBody>
        </p:sp>
      </p:grpSp>
      <p:grpSp>
        <p:nvGrpSpPr>
          <p:cNvPr id="8" name="Group 23"/>
          <p:cNvGrpSpPr/>
          <p:nvPr/>
        </p:nvGrpSpPr>
        <p:grpSpPr>
          <a:xfrm>
            <a:off x="827584" y="1268760"/>
            <a:ext cx="4093454" cy="3596629"/>
            <a:chOff x="827584" y="1548209"/>
            <a:chExt cx="4133196" cy="3825007"/>
          </a:xfrm>
        </p:grpSpPr>
        <p:grpSp>
          <p:nvGrpSpPr>
            <p:cNvPr id="9" name="Gruppe 83"/>
            <p:cNvGrpSpPr>
              <a:grpSpLocks/>
            </p:cNvGrpSpPr>
            <p:nvPr/>
          </p:nvGrpSpPr>
          <p:grpSpPr bwMode="auto">
            <a:xfrm rot="1065797">
              <a:off x="827584" y="1548209"/>
              <a:ext cx="4133196" cy="3825007"/>
              <a:chOff x="819574" y="1558714"/>
              <a:chExt cx="3535680" cy="2881207"/>
            </a:xfrm>
          </p:grpSpPr>
          <p:sp>
            <p:nvSpPr>
              <p:cNvPr id="10"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2"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23" name="Picture 22" descr="7436681_xl.jpg"/>
            <p:cNvPicPr>
              <a:picLocks noChangeAspect="1"/>
            </p:cNvPicPr>
            <p:nvPr/>
          </p:nvPicPr>
          <p:blipFill>
            <a:blip r:embed="rId5" cstate="email"/>
            <a:srcRect/>
            <a:stretch>
              <a:fillRect/>
            </a:stretch>
          </p:blipFill>
          <p:spPr>
            <a:xfrm rot="1080000">
              <a:off x="1043122" y="1601369"/>
              <a:ext cx="3096000" cy="3013214"/>
            </a:xfrm>
            <a:prstGeom prst="rect">
              <a:avLst/>
            </a:prstGeom>
          </p:spPr>
        </p:pic>
      </p:grpSp>
      <p:grpSp>
        <p:nvGrpSpPr>
          <p:cNvPr id="26" name="Group 25"/>
          <p:cNvGrpSpPr/>
          <p:nvPr/>
        </p:nvGrpSpPr>
        <p:grpSpPr>
          <a:xfrm>
            <a:off x="4150954" y="1344539"/>
            <a:ext cx="4093454" cy="3596629"/>
            <a:chOff x="4150954" y="1344539"/>
            <a:chExt cx="4093454" cy="3596629"/>
          </a:xfrm>
        </p:grpSpPr>
        <p:grpSp>
          <p:nvGrpSpPr>
            <p:cNvPr id="17" name="Gruppe 83"/>
            <p:cNvGrpSpPr>
              <a:grpSpLocks/>
            </p:cNvGrpSpPr>
            <p:nvPr/>
          </p:nvGrpSpPr>
          <p:grpSpPr bwMode="auto">
            <a:xfrm rot="20534203" flipH="1">
              <a:off x="4150954" y="1344539"/>
              <a:ext cx="4093454" cy="3596629"/>
              <a:chOff x="819574" y="1558714"/>
              <a:chExt cx="3535680" cy="2881207"/>
            </a:xfrm>
          </p:grpSpPr>
          <p:sp>
            <p:nvSpPr>
              <p:cNvPr id="20"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1"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2"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24" name="Picture 23" descr="22059431_l.jpg"/>
            <p:cNvPicPr>
              <a:picLocks noChangeAspect="1"/>
            </p:cNvPicPr>
            <p:nvPr/>
          </p:nvPicPr>
          <p:blipFill>
            <a:blip r:embed="rId6" cstate="email"/>
            <a:srcRect/>
            <a:stretch>
              <a:fillRect/>
            </a:stretch>
          </p:blipFill>
          <p:spPr>
            <a:xfrm rot="20520000">
              <a:off x="4996882" y="1378644"/>
              <a:ext cx="3010802" cy="2749199"/>
            </a:xfrm>
            <a:prstGeom prst="rect">
              <a:avLst/>
            </a:prstGeom>
          </p:spPr>
        </p:pic>
      </p:grpSp>
      <p:pic>
        <p:nvPicPr>
          <p:cNvPr id="16" name="Picture 15" descr="2893642_xl.jpg"/>
          <p:cNvPicPr>
            <a:picLocks noChangeAspect="1"/>
          </p:cNvPicPr>
          <p:nvPr/>
        </p:nvPicPr>
        <p:blipFill>
          <a:blip r:embed="rId7" cstate="email">
            <a:clrChange>
              <a:clrFrom>
                <a:srgbClr val="FFFFFF"/>
              </a:clrFrom>
              <a:clrTo>
                <a:srgbClr val="FFFFFF">
                  <a:alpha val="0"/>
                </a:srgbClr>
              </a:clrTo>
            </a:clrChange>
          </a:blip>
          <a:srcRect/>
          <a:stretch>
            <a:fillRect/>
          </a:stretch>
        </p:blipFill>
        <p:spPr>
          <a:xfrm rot="2465982">
            <a:off x="4768008" y="191650"/>
            <a:ext cx="842557" cy="2226663"/>
          </a:xfrm>
          <a:prstGeom prst="rect">
            <a:avLst/>
          </a:prstGeom>
        </p:spPr>
      </p:pic>
      <p:pic>
        <p:nvPicPr>
          <p:cNvPr id="25" name="Picture 24"/>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8063039" y="-40459"/>
            <a:ext cx="1097374" cy="1112005"/>
          </a:xfrm>
          <a:prstGeom prst="rect">
            <a:avLst/>
          </a:prstGeom>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36104"/>
            <a:chOff x="0" y="-27384"/>
            <a:chExt cx="9144000" cy="936104"/>
          </a:xfrm>
        </p:grpSpPr>
        <p:pic>
          <p:nvPicPr>
            <p:cNvPr id="2" name="Picture 1" descr="11505644_xl.jpg"/>
            <p:cNvPicPr>
              <a:picLocks noChangeAspect="1"/>
            </p:cNvPicPr>
            <p:nvPr/>
          </p:nvPicPr>
          <p:blipFill>
            <a:blip r:embed="rId3" cstate="email"/>
            <a:srcRect/>
            <a:stretch>
              <a:fillRect/>
            </a:stretch>
          </p:blipFill>
          <p:spPr>
            <a:xfrm>
              <a:off x="0" y="-27384"/>
              <a:ext cx="9144000" cy="936104"/>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6" name="Picture 5" descr="12982296_xl.jpg"/>
          <p:cNvPicPr>
            <a:picLocks noChangeAspect="1"/>
          </p:cNvPicPr>
          <p:nvPr/>
        </p:nvPicPr>
        <p:blipFill>
          <a:blip r:embed="rId4" cstate="email">
            <a:clrChange>
              <a:clrFrom>
                <a:srgbClr val="FFFFFF"/>
              </a:clrFrom>
              <a:clrTo>
                <a:srgbClr val="FFFFFF">
                  <a:alpha val="0"/>
                </a:srgbClr>
              </a:clrTo>
            </a:clrChange>
          </a:blip>
          <a:srcRect/>
          <a:stretch>
            <a:fillRect/>
          </a:stretch>
        </p:blipFill>
        <p:spPr>
          <a:xfrm rot="5400000">
            <a:off x="1623503" y="3641195"/>
            <a:ext cx="5940000" cy="475053"/>
          </a:xfrm>
          <a:prstGeom prst="rect">
            <a:avLst/>
          </a:prstGeom>
        </p:spPr>
      </p:pic>
      <p:grpSp>
        <p:nvGrpSpPr>
          <p:cNvPr id="7" name="Group 43"/>
          <p:cNvGrpSpPr/>
          <p:nvPr/>
        </p:nvGrpSpPr>
        <p:grpSpPr>
          <a:xfrm>
            <a:off x="0" y="5013176"/>
            <a:ext cx="9144000" cy="1893694"/>
            <a:chOff x="179512" y="1867799"/>
            <a:chExt cx="4248472" cy="5076877"/>
          </a:xfrm>
        </p:grpSpPr>
        <p:sp>
          <p:nvSpPr>
            <p:cNvPr id="14" name="Rectangle 13"/>
            <p:cNvSpPr/>
            <p:nvPr/>
          </p:nvSpPr>
          <p:spPr>
            <a:xfrm>
              <a:off x="179512" y="1867799"/>
              <a:ext cx="4248472" cy="4945860"/>
            </a:xfrm>
            <a:prstGeom prst="rect">
              <a:avLst/>
            </a:prstGeom>
            <a:solidFill>
              <a:srgbClr val="769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TextBox 14"/>
            <p:cNvSpPr txBox="1"/>
            <p:nvPr/>
          </p:nvSpPr>
          <p:spPr>
            <a:xfrm>
              <a:off x="179512" y="2158922"/>
              <a:ext cx="4248472" cy="4785754"/>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rPr>
                <a:t>‘Retail SCM’ is also called the ‘Art of management of providing the Right Product, At the Right Time, Right Place and at the Right Cost to the Customer’. An effective and efficient ‘Retail Supply Chain Management’ and ‘Logistics System’ is crucial for each and every retail business’ success.</a:t>
              </a:r>
            </a:p>
          </p:txBody>
        </p:sp>
      </p:grpSp>
      <p:grpSp>
        <p:nvGrpSpPr>
          <p:cNvPr id="8" name="Group 23"/>
          <p:cNvGrpSpPr/>
          <p:nvPr/>
        </p:nvGrpSpPr>
        <p:grpSpPr>
          <a:xfrm>
            <a:off x="827584" y="1268760"/>
            <a:ext cx="4093454" cy="3596629"/>
            <a:chOff x="827584" y="1548209"/>
            <a:chExt cx="4133196" cy="3825007"/>
          </a:xfrm>
        </p:grpSpPr>
        <p:grpSp>
          <p:nvGrpSpPr>
            <p:cNvPr id="9" name="Gruppe 83"/>
            <p:cNvGrpSpPr>
              <a:grpSpLocks/>
            </p:cNvGrpSpPr>
            <p:nvPr/>
          </p:nvGrpSpPr>
          <p:grpSpPr bwMode="auto">
            <a:xfrm rot="1065797">
              <a:off x="827584" y="1548209"/>
              <a:ext cx="4133196" cy="3825007"/>
              <a:chOff x="819574" y="1558714"/>
              <a:chExt cx="3535680" cy="2881207"/>
            </a:xfrm>
          </p:grpSpPr>
          <p:sp>
            <p:nvSpPr>
              <p:cNvPr id="10"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2"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23" name="Picture 22" descr="7436681_xl.jpg"/>
            <p:cNvPicPr>
              <a:picLocks noChangeAspect="1"/>
            </p:cNvPicPr>
            <p:nvPr/>
          </p:nvPicPr>
          <p:blipFill>
            <a:blip r:embed="rId5" cstate="email"/>
            <a:srcRect/>
            <a:stretch>
              <a:fillRect/>
            </a:stretch>
          </p:blipFill>
          <p:spPr>
            <a:xfrm rot="1080000">
              <a:off x="1043122" y="1601369"/>
              <a:ext cx="3096000" cy="3013214"/>
            </a:xfrm>
            <a:prstGeom prst="rect">
              <a:avLst/>
            </a:prstGeom>
          </p:spPr>
        </p:pic>
      </p:grpSp>
      <p:grpSp>
        <p:nvGrpSpPr>
          <p:cNvPr id="27" name="Group 26"/>
          <p:cNvGrpSpPr/>
          <p:nvPr/>
        </p:nvGrpSpPr>
        <p:grpSpPr>
          <a:xfrm>
            <a:off x="4150954" y="1344539"/>
            <a:ext cx="4093454" cy="3596629"/>
            <a:chOff x="4150954" y="1344539"/>
            <a:chExt cx="4093454" cy="3596629"/>
          </a:xfrm>
        </p:grpSpPr>
        <p:grpSp>
          <p:nvGrpSpPr>
            <p:cNvPr id="17" name="Gruppe 83"/>
            <p:cNvGrpSpPr>
              <a:grpSpLocks/>
            </p:cNvGrpSpPr>
            <p:nvPr/>
          </p:nvGrpSpPr>
          <p:grpSpPr bwMode="auto">
            <a:xfrm rot="20534203" flipH="1">
              <a:off x="4150954" y="1344539"/>
              <a:ext cx="4093454" cy="3596629"/>
              <a:chOff x="819574" y="1558714"/>
              <a:chExt cx="3535680" cy="2881207"/>
            </a:xfrm>
          </p:grpSpPr>
          <p:sp>
            <p:nvSpPr>
              <p:cNvPr id="20"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1"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2"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26" name="Picture 25" descr="9258156_xl.jpg"/>
            <p:cNvPicPr>
              <a:picLocks noChangeAspect="1"/>
            </p:cNvPicPr>
            <p:nvPr/>
          </p:nvPicPr>
          <p:blipFill>
            <a:blip r:embed="rId6" cstate="email"/>
            <a:srcRect/>
            <a:stretch>
              <a:fillRect/>
            </a:stretch>
          </p:blipFill>
          <p:spPr>
            <a:xfrm rot="20530554">
              <a:off x="4926653" y="1394644"/>
              <a:ext cx="3129768" cy="2712053"/>
            </a:xfrm>
            <a:prstGeom prst="rect">
              <a:avLst/>
            </a:prstGeom>
          </p:spPr>
        </p:pic>
      </p:grpSp>
      <p:pic>
        <p:nvPicPr>
          <p:cNvPr id="16" name="Picture 15" descr="2893642_xl.jpg"/>
          <p:cNvPicPr>
            <a:picLocks noChangeAspect="1"/>
          </p:cNvPicPr>
          <p:nvPr/>
        </p:nvPicPr>
        <p:blipFill>
          <a:blip r:embed="rId7" cstate="email">
            <a:clrChange>
              <a:clrFrom>
                <a:srgbClr val="FFFFFF"/>
              </a:clrFrom>
              <a:clrTo>
                <a:srgbClr val="FFFFFF">
                  <a:alpha val="0"/>
                </a:srgbClr>
              </a:clrTo>
            </a:clrChange>
          </a:blip>
          <a:srcRect/>
          <a:stretch>
            <a:fillRect/>
          </a:stretch>
        </p:blipFill>
        <p:spPr>
          <a:xfrm rot="2465982">
            <a:off x="4768008" y="191650"/>
            <a:ext cx="842557" cy="2226663"/>
          </a:xfrm>
          <a:prstGeom prst="rect">
            <a:avLst/>
          </a:prstGeom>
        </p:spPr>
      </p:pic>
      <p:pic>
        <p:nvPicPr>
          <p:cNvPr id="24" name="Picture 23"/>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8063039" y="-40459"/>
            <a:ext cx="1097374" cy="1112005"/>
          </a:xfrm>
          <a:prstGeom prst="rect">
            <a:avLst/>
          </a:prstGeom>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36104"/>
            <a:chOff x="0" y="-27384"/>
            <a:chExt cx="9144000" cy="936104"/>
          </a:xfrm>
        </p:grpSpPr>
        <p:pic>
          <p:nvPicPr>
            <p:cNvPr id="2" name="Picture 1" descr="11505644_xl.jpg"/>
            <p:cNvPicPr>
              <a:picLocks noChangeAspect="1"/>
            </p:cNvPicPr>
            <p:nvPr/>
          </p:nvPicPr>
          <p:blipFill>
            <a:blip r:embed="rId3" cstate="email"/>
            <a:srcRect/>
            <a:stretch>
              <a:fillRect/>
            </a:stretch>
          </p:blipFill>
          <p:spPr>
            <a:xfrm>
              <a:off x="0" y="-27384"/>
              <a:ext cx="9144000" cy="936104"/>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6" name="Picture 5" descr="12982296_xl.jpg"/>
          <p:cNvPicPr>
            <a:picLocks noChangeAspect="1"/>
          </p:cNvPicPr>
          <p:nvPr/>
        </p:nvPicPr>
        <p:blipFill>
          <a:blip r:embed="rId4" cstate="email">
            <a:clrChange>
              <a:clrFrom>
                <a:srgbClr val="FFFFFF"/>
              </a:clrFrom>
              <a:clrTo>
                <a:srgbClr val="FFFFFF">
                  <a:alpha val="0"/>
                </a:srgbClr>
              </a:clrTo>
            </a:clrChange>
          </a:blip>
          <a:srcRect/>
          <a:stretch>
            <a:fillRect/>
          </a:stretch>
        </p:blipFill>
        <p:spPr>
          <a:xfrm rot="5400000">
            <a:off x="1623503" y="3641195"/>
            <a:ext cx="5940000" cy="475053"/>
          </a:xfrm>
          <a:prstGeom prst="rect">
            <a:avLst/>
          </a:prstGeom>
        </p:spPr>
      </p:pic>
      <p:grpSp>
        <p:nvGrpSpPr>
          <p:cNvPr id="7" name="Group 43"/>
          <p:cNvGrpSpPr/>
          <p:nvPr/>
        </p:nvGrpSpPr>
        <p:grpSpPr>
          <a:xfrm>
            <a:off x="0" y="5013176"/>
            <a:ext cx="9144000" cy="1893694"/>
            <a:chOff x="179512" y="1867799"/>
            <a:chExt cx="4248472" cy="5076877"/>
          </a:xfrm>
        </p:grpSpPr>
        <p:sp>
          <p:nvSpPr>
            <p:cNvPr id="14" name="Rectangle 13"/>
            <p:cNvSpPr/>
            <p:nvPr/>
          </p:nvSpPr>
          <p:spPr>
            <a:xfrm>
              <a:off x="179512" y="1867799"/>
              <a:ext cx="4248472" cy="494586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TextBox 14"/>
            <p:cNvSpPr txBox="1"/>
            <p:nvPr/>
          </p:nvSpPr>
          <p:spPr>
            <a:xfrm>
              <a:off x="179512" y="2158922"/>
              <a:ext cx="4248472" cy="4785754"/>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rPr>
                <a:t>Thus, a strong and efficient ‘Retail Supply Chain Management’ and ‘Logistics System’ provides a firm foundation and backbone for success in any kind of retail business whether the retailer comprises of street vendors, local grocery stores, supermarkets, automobile showrooms, internet kiosks, home appliance showrooms, direct marketers, etc.</a:t>
              </a:r>
            </a:p>
          </p:txBody>
        </p:sp>
      </p:grpSp>
      <p:grpSp>
        <p:nvGrpSpPr>
          <p:cNvPr id="8" name="Group 23"/>
          <p:cNvGrpSpPr/>
          <p:nvPr/>
        </p:nvGrpSpPr>
        <p:grpSpPr>
          <a:xfrm>
            <a:off x="827584" y="1268760"/>
            <a:ext cx="4093454" cy="3596629"/>
            <a:chOff x="827584" y="1548209"/>
            <a:chExt cx="4133196" cy="3825007"/>
          </a:xfrm>
        </p:grpSpPr>
        <p:grpSp>
          <p:nvGrpSpPr>
            <p:cNvPr id="9" name="Gruppe 83"/>
            <p:cNvGrpSpPr>
              <a:grpSpLocks/>
            </p:cNvGrpSpPr>
            <p:nvPr/>
          </p:nvGrpSpPr>
          <p:grpSpPr bwMode="auto">
            <a:xfrm rot="1065797">
              <a:off x="827584" y="1548209"/>
              <a:ext cx="4133196" cy="3825007"/>
              <a:chOff x="819574" y="1558714"/>
              <a:chExt cx="3535680" cy="2881207"/>
            </a:xfrm>
          </p:grpSpPr>
          <p:sp>
            <p:nvSpPr>
              <p:cNvPr id="10"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2"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23" name="Picture 22" descr="7436681_xl.jpg"/>
            <p:cNvPicPr>
              <a:picLocks noChangeAspect="1"/>
            </p:cNvPicPr>
            <p:nvPr/>
          </p:nvPicPr>
          <p:blipFill>
            <a:blip r:embed="rId5" cstate="email"/>
            <a:srcRect/>
            <a:stretch>
              <a:fillRect/>
            </a:stretch>
          </p:blipFill>
          <p:spPr>
            <a:xfrm rot="1080000">
              <a:off x="1043122" y="1601369"/>
              <a:ext cx="3096000" cy="3013214"/>
            </a:xfrm>
            <a:prstGeom prst="rect">
              <a:avLst/>
            </a:prstGeom>
          </p:spPr>
        </p:pic>
      </p:grpSp>
      <p:grpSp>
        <p:nvGrpSpPr>
          <p:cNvPr id="25" name="Group 24"/>
          <p:cNvGrpSpPr/>
          <p:nvPr/>
        </p:nvGrpSpPr>
        <p:grpSpPr>
          <a:xfrm>
            <a:off x="4150954" y="1344539"/>
            <a:ext cx="4093454" cy="3596629"/>
            <a:chOff x="4150954" y="1344539"/>
            <a:chExt cx="4093454" cy="3596629"/>
          </a:xfrm>
        </p:grpSpPr>
        <p:grpSp>
          <p:nvGrpSpPr>
            <p:cNvPr id="17" name="Gruppe 83"/>
            <p:cNvGrpSpPr>
              <a:grpSpLocks/>
            </p:cNvGrpSpPr>
            <p:nvPr/>
          </p:nvGrpSpPr>
          <p:grpSpPr bwMode="auto">
            <a:xfrm rot="20534203" flipH="1">
              <a:off x="4150954" y="1344539"/>
              <a:ext cx="4093454" cy="3596629"/>
              <a:chOff x="819574" y="1558714"/>
              <a:chExt cx="3535680" cy="2881207"/>
            </a:xfrm>
          </p:grpSpPr>
          <p:sp>
            <p:nvSpPr>
              <p:cNvPr id="20"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1"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2"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24" name="Picture 23" descr="14507887_xl.jpg"/>
            <p:cNvPicPr>
              <a:picLocks noChangeAspect="1"/>
            </p:cNvPicPr>
            <p:nvPr/>
          </p:nvPicPr>
          <p:blipFill>
            <a:blip r:embed="rId6" cstate="email"/>
            <a:stretch>
              <a:fillRect/>
            </a:stretch>
          </p:blipFill>
          <p:spPr>
            <a:xfrm rot="20520000">
              <a:off x="4961274" y="1384935"/>
              <a:ext cx="3051784" cy="2750920"/>
            </a:xfrm>
            <a:prstGeom prst="rect">
              <a:avLst/>
            </a:prstGeom>
          </p:spPr>
        </p:pic>
      </p:grpSp>
      <p:pic>
        <p:nvPicPr>
          <p:cNvPr id="16" name="Picture 15" descr="2893642_xl.jpg"/>
          <p:cNvPicPr>
            <a:picLocks noChangeAspect="1"/>
          </p:cNvPicPr>
          <p:nvPr/>
        </p:nvPicPr>
        <p:blipFill>
          <a:blip r:embed="rId7" cstate="email">
            <a:clrChange>
              <a:clrFrom>
                <a:srgbClr val="FFFFFF"/>
              </a:clrFrom>
              <a:clrTo>
                <a:srgbClr val="FFFFFF">
                  <a:alpha val="0"/>
                </a:srgbClr>
              </a:clrTo>
            </a:clrChange>
          </a:blip>
          <a:srcRect/>
          <a:stretch>
            <a:fillRect/>
          </a:stretch>
        </p:blipFill>
        <p:spPr>
          <a:xfrm rot="2465982">
            <a:off x="4768008" y="191650"/>
            <a:ext cx="842557" cy="2226663"/>
          </a:xfrm>
          <a:prstGeom prst="rect">
            <a:avLst/>
          </a:prstGeom>
        </p:spPr>
      </p:pic>
      <p:grpSp>
        <p:nvGrpSpPr>
          <p:cNvPr id="27" name="Gruppieren 20"/>
          <p:cNvGrpSpPr/>
          <p:nvPr/>
        </p:nvGrpSpPr>
        <p:grpSpPr>
          <a:xfrm rot="383809">
            <a:off x="-166309" y="3514780"/>
            <a:ext cx="4273138" cy="1480987"/>
            <a:chOff x="4645151" y="-658054"/>
            <a:chExt cx="9175261" cy="1831725"/>
          </a:xfrm>
        </p:grpSpPr>
        <p:sp>
          <p:nvSpPr>
            <p:cNvPr id="28" name="Rechteck 21"/>
            <p:cNvSpPr/>
            <p:nvPr/>
          </p:nvSpPr>
          <p:spPr bwMode="auto">
            <a:xfrm>
              <a:off x="5473046" y="-493354"/>
              <a:ext cx="8347366" cy="1667025"/>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000" b="1" dirty="0" smtClean="0">
                  <a:solidFill>
                    <a:schemeClr val="bg1"/>
                  </a:solidFill>
                  <a:effectLst>
                    <a:outerShdw blurRad="38100" dist="38100" dir="2700000" algn="tl">
                      <a:srgbClr val="000000">
                        <a:alpha val="43137"/>
                      </a:srgbClr>
                    </a:outerShdw>
                  </a:effectLst>
                  <a:cs typeface="MV Boli" pitchFamily="2" charset="0"/>
                </a:rPr>
                <a:t>Let us look at the various aspects of </a:t>
              </a:r>
              <a:r>
                <a:rPr lang="en-IN" sz="2200" b="1" dirty="0" smtClean="0">
                  <a:solidFill>
                    <a:srgbClr val="FFFF00"/>
                  </a:solidFill>
                  <a:effectLst>
                    <a:outerShdw blurRad="38100" dist="38100" dir="2700000" algn="tl">
                      <a:srgbClr val="000000">
                        <a:alpha val="43137"/>
                      </a:srgbClr>
                    </a:outerShdw>
                  </a:effectLst>
                  <a:cs typeface="MV Boli" pitchFamily="2" charset="0"/>
                </a:rPr>
                <a:t>‘Retail SCM Distribution and Logistics’ </a:t>
              </a:r>
              <a:r>
                <a:rPr lang="en-IN" sz="2000" b="1" dirty="0" smtClean="0">
                  <a:solidFill>
                    <a:schemeClr val="bg1"/>
                  </a:solidFill>
                  <a:effectLst>
                    <a:outerShdw blurRad="38100" dist="38100" dir="2700000" algn="tl">
                      <a:srgbClr val="000000">
                        <a:alpha val="43137"/>
                      </a:srgbClr>
                    </a:outerShdw>
                  </a:effectLst>
                  <a:cs typeface="MV Boli" pitchFamily="2" charset="0"/>
                </a:rPr>
                <a:t>in detail.</a:t>
              </a:r>
              <a:endParaRPr lang="en-US" sz="1600" dirty="0">
                <a:solidFill>
                  <a:schemeClr val="bg1"/>
                </a:solidFill>
                <a:cs typeface="MV Boli" pitchFamily="2" charset="0"/>
              </a:endParaRPr>
            </a:p>
          </p:txBody>
        </p:sp>
        <p:pic>
          <p:nvPicPr>
            <p:cNvPr id="29" name="Picture 5" descr="Tessafilm_4"/>
            <p:cNvPicPr>
              <a:picLocks noChangeAspect="1" noChangeArrowheads="1"/>
            </p:cNvPicPr>
            <p:nvPr/>
          </p:nvPicPr>
          <p:blipFill>
            <a:blip r:embed="rId8" cstate="email"/>
            <a:srcRect/>
            <a:stretch>
              <a:fillRect/>
            </a:stretch>
          </p:blipFill>
          <p:spPr bwMode="gray">
            <a:xfrm rot="20222041">
              <a:off x="4645151" y="-658054"/>
              <a:ext cx="2229621" cy="525903"/>
            </a:xfrm>
            <a:prstGeom prst="rect">
              <a:avLst/>
            </a:prstGeom>
            <a:noFill/>
          </p:spPr>
        </p:pic>
      </p:grpSp>
      <p:pic>
        <p:nvPicPr>
          <p:cNvPr id="26" name="Picture 25"/>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8063039" y="-40459"/>
            <a:ext cx="1097374" cy="1112005"/>
          </a:xfrm>
          <a:prstGeom prst="rect">
            <a:avLst/>
          </a:prstGeom>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0" presetClass="entr" presetSubtype="0" fill="hold" nodeType="afterEffect">
                                  <p:stCondLst>
                                    <p:cond delay="400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4774864_l.jpg"/>
          <p:cNvPicPr>
            <a:picLocks noChangeAspect="1"/>
          </p:cNvPicPr>
          <p:nvPr/>
        </p:nvPicPr>
        <p:blipFill>
          <a:blip r:embed="rId3" cstate="email"/>
          <a:stretch>
            <a:fillRect/>
          </a:stretch>
        </p:blipFill>
        <p:spPr>
          <a:xfrm>
            <a:off x="4499992" y="836712"/>
            <a:ext cx="4644008" cy="6021288"/>
          </a:xfrm>
          <a:prstGeom prst="rect">
            <a:avLst/>
          </a:prstGeom>
        </p:spPr>
      </p:pic>
      <p:sp>
        <p:nvSpPr>
          <p:cNvPr id="7" name="Rectangle 6"/>
          <p:cNvSpPr/>
          <p:nvPr/>
        </p:nvSpPr>
        <p:spPr>
          <a:xfrm>
            <a:off x="0" y="792088"/>
            <a:ext cx="4572000" cy="6093296"/>
          </a:xfrm>
          <a:prstGeom prst="rect">
            <a:avLst/>
          </a:prstGeom>
          <a:gradFill flip="none" rotWithShape="1">
            <a:gsLst>
              <a:gs pos="43000">
                <a:sysClr val="windowText" lastClr="000000">
                  <a:lumMod val="95000"/>
                  <a:lumOff val="5000"/>
                </a:sysClr>
              </a:gs>
              <a:gs pos="90000">
                <a:schemeClr val="tx1">
                  <a:lumMod val="75000"/>
                  <a:lumOff val="25000"/>
                </a:schemeClr>
              </a:gs>
            </a:gsLst>
            <a:lin ang="17400000" scaled="0"/>
            <a:tileRect/>
          </a:gradFill>
          <a:ln w="9525" cap="flat" cmpd="sng" algn="ctr">
            <a:noFill/>
            <a:prstDash val="solid"/>
          </a:ln>
          <a:effectLst/>
        </p:spPr>
        <p:txBody>
          <a:bodyPr anchor="ctr"/>
          <a:lstStyle/>
          <a:p>
            <a:pPr marL="342900" indent="-342900">
              <a:buFont typeface="Arial" pitchFamily="34" charset="0"/>
              <a:buChar char="•"/>
              <a:defRPr/>
            </a:pPr>
            <a:r>
              <a:rPr lang="en-IN" sz="2000" dirty="0" smtClean="0">
                <a:solidFill>
                  <a:srgbClr val="FFFFFF"/>
                </a:solidFill>
                <a:latin typeface="Calibri" pitchFamily="-109" charset="0"/>
              </a:rPr>
              <a:t>Supply Chain is the flow and management of resources across the retail enterprise for the purpose of maintaining the retail operation profitably.</a:t>
            </a:r>
          </a:p>
          <a:p>
            <a:pPr marL="342900" indent="-342900">
              <a:buFont typeface="Arial" pitchFamily="34" charset="0"/>
              <a:buChar char="•"/>
              <a:defRPr/>
            </a:pPr>
            <a:endParaRPr lang="en-IN" sz="2000" dirty="0" smtClean="0">
              <a:solidFill>
                <a:srgbClr val="FFFFFF"/>
              </a:solidFill>
              <a:latin typeface="Calibri" pitchFamily="-109" charset="0"/>
            </a:endParaRPr>
          </a:p>
          <a:p>
            <a:pPr marL="342900" indent="-342900">
              <a:buFont typeface="Arial" pitchFamily="34" charset="0"/>
              <a:buChar char="•"/>
              <a:defRPr/>
            </a:pPr>
            <a:r>
              <a:rPr lang="en-IN" sz="2000" dirty="0" smtClean="0">
                <a:solidFill>
                  <a:srgbClr val="FFFFFF"/>
                </a:solidFill>
                <a:latin typeface="Calibri" pitchFamily="-109" charset="0"/>
              </a:rPr>
              <a:t>‘Retail SCM’ can be defined as the management of a network of all retail business processes and activities involving procurement of raw materials, manufacturing and distribution management of finished goods to reach the end user. SCM is also called the art of management of providing the Right Product, At the Right Time, Right Place and at the Right Cost to the Customer.</a:t>
            </a:r>
          </a:p>
        </p:txBody>
      </p:sp>
      <p:grpSp>
        <p:nvGrpSpPr>
          <p:cNvPr id="5" name="Group 4"/>
          <p:cNvGrpSpPr/>
          <p:nvPr/>
        </p:nvGrpSpPr>
        <p:grpSpPr>
          <a:xfrm>
            <a:off x="0" y="-27384"/>
            <a:ext cx="9144000" cy="936104"/>
            <a:chOff x="0" y="-27384"/>
            <a:chExt cx="9144000" cy="936104"/>
          </a:xfrm>
        </p:grpSpPr>
        <p:pic>
          <p:nvPicPr>
            <p:cNvPr id="2" name="Picture 1" descr="11505644_xl.jpg"/>
            <p:cNvPicPr>
              <a:picLocks noChangeAspect="1"/>
            </p:cNvPicPr>
            <p:nvPr/>
          </p:nvPicPr>
          <p:blipFill>
            <a:blip r:embed="rId4" cstate="email"/>
            <a:srcRect/>
            <a:stretch>
              <a:fillRect/>
            </a:stretch>
          </p:blipFill>
          <p:spPr>
            <a:xfrm>
              <a:off x="0" y="-27384"/>
              <a:ext cx="9144000" cy="936104"/>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What is Retail Supply Chain Management?</a:t>
              </a:r>
              <a:endParaRPr lang="en-IN" sz="3200" dirty="0"/>
            </a:p>
          </p:txBody>
        </p:sp>
      </p:grpSp>
      <p:pic>
        <p:nvPicPr>
          <p:cNvPr id="8" name="Picture 7"/>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8063039" y="-40459"/>
            <a:ext cx="1097374" cy="1112005"/>
          </a:xfrm>
          <a:prstGeom prst="rect">
            <a:avLst/>
          </a:prstGeom>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Right)">
                                      <p:cBhvr>
                                        <p:cTn id="7" dur="500"/>
                                        <p:tgtEl>
                                          <p:spTgt spid="7"/>
                                        </p:tgtEl>
                                      </p:cBhvr>
                                    </p:animEffect>
                                  </p:childTnLst>
                                </p:cTn>
                              </p:par>
                              <p:par>
                                <p:cTn id="8" presetID="1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36104"/>
            <a:chOff x="0" y="-27384"/>
            <a:chExt cx="9144000" cy="936104"/>
          </a:xfrm>
        </p:grpSpPr>
        <p:pic>
          <p:nvPicPr>
            <p:cNvPr id="2" name="Picture 1" descr="11505644_xl.jpg"/>
            <p:cNvPicPr>
              <a:picLocks noChangeAspect="1"/>
            </p:cNvPicPr>
            <p:nvPr/>
          </p:nvPicPr>
          <p:blipFill>
            <a:blip r:embed="rId3" cstate="email"/>
            <a:srcRect/>
            <a:stretch>
              <a:fillRect/>
            </a:stretch>
          </p:blipFill>
          <p:spPr>
            <a:xfrm>
              <a:off x="0" y="-27384"/>
              <a:ext cx="9144000" cy="936104"/>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Drivers of Retail Supply Chain Dynamics</a:t>
              </a:r>
              <a:endParaRPr lang="en-IN" sz="3200" dirty="0"/>
            </a:p>
          </p:txBody>
        </p:sp>
      </p:grpSp>
      <p:sp>
        <p:nvSpPr>
          <p:cNvPr id="6" name="TextBox 5"/>
          <p:cNvSpPr txBox="1"/>
          <p:nvPr/>
        </p:nvSpPr>
        <p:spPr>
          <a:xfrm>
            <a:off x="683568" y="836712"/>
            <a:ext cx="8460432" cy="1323439"/>
          </a:xfrm>
          <a:prstGeom prst="rect">
            <a:avLst/>
          </a:prstGeom>
          <a:noFill/>
        </p:spPr>
        <p:txBody>
          <a:bodyPr wrap="square" rtlCol="0">
            <a:spAutoFit/>
          </a:bodyPr>
          <a:lstStyle/>
          <a:p>
            <a:r>
              <a:rPr lang="en-IN" sz="2000" dirty="0" smtClean="0"/>
              <a:t>A retail supply chain is dynamic and chaotic, so, its structure must be very flexible to cope with capricious market demand and severe levels of competitions.  A supply chain must be able to change its pattern easily to gain a competitive advantage.</a:t>
            </a:r>
          </a:p>
        </p:txBody>
      </p:sp>
      <p:grpSp>
        <p:nvGrpSpPr>
          <p:cNvPr id="7" name="Group 7"/>
          <p:cNvGrpSpPr/>
          <p:nvPr/>
        </p:nvGrpSpPr>
        <p:grpSpPr>
          <a:xfrm>
            <a:off x="251521" y="2204864"/>
            <a:ext cx="3744415" cy="1656185"/>
            <a:chOff x="0" y="0"/>
            <a:chExt cx="6569978" cy="1110838"/>
          </a:xfrm>
          <a:scene3d>
            <a:camera prst="orthographicFront"/>
            <a:lightRig rig="threePt" dir="t">
              <a:rot lat="0" lon="0" rev="7500000"/>
            </a:lightRig>
          </a:scene3d>
        </p:grpSpPr>
        <p:sp>
          <p:nvSpPr>
            <p:cNvPr id="8" name="Rounded Rectangle 7"/>
            <p:cNvSpPr/>
            <p:nvPr/>
          </p:nvSpPr>
          <p:spPr>
            <a:xfrm>
              <a:off x="0" y="0"/>
              <a:ext cx="6569978" cy="1110838"/>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US"/>
            </a:p>
          </p:txBody>
        </p:sp>
        <p:sp>
          <p:nvSpPr>
            <p:cNvPr id="9" name="Rounded Rectangle 4"/>
            <p:cNvSpPr/>
            <p:nvPr/>
          </p:nvSpPr>
          <p:spPr>
            <a:xfrm>
              <a:off x="402849" y="141861"/>
              <a:ext cx="5645701" cy="72749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r>
                <a:rPr lang="en-IN" sz="2000" b="1" dirty="0" smtClean="0"/>
                <a:t>Drivers</a:t>
              </a:r>
            </a:p>
            <a:p>
              <a:pPr marL="342900" lvl="0" indent="-342900" defTabSz="1066800">
                <a:lnSpc>
                  <a:spcPct val="90000"/>
                </a:lnSpc>
                <a:spcBef>
                  <a:spcPct val="0"/>
                </a:spcBef>
                <a:spcAft>
                  <a:spcPct val="35000"/>
                </a:spcAft>
                <a:buFont typeface="Arial" pitchFamily="34" charset="0"/>
                <a:buChar char="•"/>
              </a:pPr>
              <a:r>
                <a:rPr lang="en-IN" b="1" dirty="0" smtClean="0"/>
                <a:t>Customer satisfaction </a:t>
              </a:r>
            </a:p>
            <a:p>
              <a:pPr marL="342900" lvl="0" indent="-342900" defTabSz="1066800">
                <a:lnSpc>
                  <a:spcPct val="90000"/>
                </a:lnSpc>
                <a:spcBef>
                  <a:spcPct val="0"/>
                </a:spcBef>
                <a:spcAft>
                  <a:spcPct val="35000"/>
                </a:spcAft>
                <a:buFont typeface="Arial" pitchFamily="34" charset="0"/>
                <a:buChar char="•"/>
              </a:pPr>
              <a:r>
                <a:rPr lang="en-IN" b="1" dirty="0" smtClean="0"/>
                <a:t>Technology change</a:t>
              </a:r>
            </a:p>
            <a:p>
              <a:pPr marL="342900" lvl="0" indent="-342900" defTabSz="1066800">
                <a:lnSpc>
                  <a:spcPct val="90000"/>
                </a:lnSpc>
                <a:spcBef>
                  <a:spcPct val="0"/>
                </a:spcBef>
                <a:spcAft>
                  <a:spcPct val="35000"/>
                </a:spcAft>
                <a:buFont typeface="Arial" pitchFamily="34" charset="0"/>
                <a:buChar char="•"/>
              </a:pPr>
              <a:r>
                <a:rPr lang="en-IN" b="1" dirty="0" smtClean="0"/>
                <a:t>Connections </a:t>
              </a:r>
              <a:endParaRPr lang="en-IN" b="1" kern="1200" dirty="0"/>
            </a:p>
          </p:txBody>
        </p:sp>
      </p:grpSp>
      <p:grpSp>
        <p:nvGrpSpPr>
          <p:cNvPr id="10" name="Group 7"/>
          <p:cNvGrpSpPr/>
          <p:nvPr/>
        </p:nvGrpSpPr>
        <p:grpSpPr>
          <a:xfrm>
            <a:off x="5292081" y="2204864"/>
            <a:ext cx="3744415" cy="1656185"/>
            <a:chOff x="0" y="0"/>
            <a:chExt cx="6569978" cy="1110838"/>
          </a:xfrm>
          <a:scene3d>
            <a:camera prst="orthographicFront"/>
            <a:lightRig rig="threePt" dir="t">
              <a:rot lat="0" lon="0" rev="7500000"/>
            </a:lightRig>
          </a:scene3d>
        </p:grpSpPr>
        <p:sp>
          <p:nvSpPr>
            <p:cNvPr id="11" name="Rounded Rectangle 10"/>
            <p:cNvSpPr/>
            <p:nvPr/>
          </p:nvSpPr>
          <p:spPr>
            <a:xfrm>
              <a:off x="0" y="0"/>
              <a:ext cx="6569978" cy="1110838"/>
            </a:xfrm>
            <a:prstGeom prst="roundRect">
              <a:avLst>
                <a:gd name="adj" fmla="val 10000"/>
              </a:avLst>
            </a:prstGeom>
            <a:solidFill>
              <a:srgbClr val="2AA9A6"/>
            </a:solidFill>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US"/>
            </a:p>
          </p:txBody>
        </p:sp>
        <p:sp>
          <p:nvSpPr>
            <p:cNvPr id="12" name="Rounded Rectangle 4"/>
            <p:cNvSpPr/>
            <p:nvPr/>
          </p:nvSpPr>
          <p:spPr>
            <a:xfrm>
              <a:off x="402849" y="141861"/>
              <a:ext cx="5645701" cy="72749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r>
                <a:rPr lang="en-IN" sz="2000" b="1" dirty="0" smtClean="0"/>
                <a:t>Internal factors</a:t>
              </a:r>
            </a:p>
            <a:p>
              <a:pPr marL="342900" lvl="0" indent="-342900" defTabSz="1066800">
                <a:lnSpc>
                  <a:spcPct val="90000"/>
                </a:lnSpc>
                <a:spcBef>
                  <a:spcPct val="0"/>
                </a:spcBef>
                <a:spcAft>
                  <a:spcPct val="35000"/>
                </a:spcAft>
                <a:buFont typeface="Arial" pitchFamily="34" charset="0"/>
                <a:buChar char="•"/>
              </a:pPr>
              <a:r>
                <a:rPr lang="en-IN" b="1" dirty="0" smtClean="0"/>
                <a:t>Multi-echelon decision making </a:t>
              </a:r>
            </a:p>
            <a:p>
              <a:pPr marL="342900" lvl="0" indent="-342900" defTabSz="1066800">
                <a:lnSpc>
                  <a:spcPct val="90000"/>
                </a:lnSpc>
                <a:spcBef>
                  <a:spcPct val="0"/>
                </a:spcBef>
                <a:spcAft>
                  <a:spcPct val="35000"/>
                </a:spcAft>
                <a:buFont typeface="Arial" pitchFamily="34" charset="0"/>
                <a:buChar char="•"/>
              </a:pPr>
              <a:r>
                <a:rPr lang="en-IN" b="1" dirty="0" smtClean="0"/>
                <a:t>Scratched together partners</a:t>
              </a:r>
              <a:endParaRPr lang="en-IN" sz="1600" b="1" kern="1200" dirty="0"/>
            </a:p>
          </p:txBody>
        </p:sp>
      </p:grpSp>
      <p:grpSp>
        <p:nvGrpSpPr>
          <p:cNvPr id="13" name="Group 12"/>
          <p:cNvGrpSpPr/>
          <p:nvPr/>
        </p:nvGrpSpPr>
        <p:grpSpPr>
          <a:xfrm>
            <a:off x="2915816" y="3645024"/>
            <a:ext cx="648072" cy="648072"/>
            <a:chOff x="6067686" y="564542"/>
            <a:chExt cx="502292" cy="502292"/>
          </a:xfrm>
          <a:scene3d>
            <a:camera prst="orthographicFront"/>
            <a:lightRig rig="threePt" dir="t">
              <a:rot lat="0" lon="0" rev="7500000"/>
            </a:lightRig>
          </a:scene3d>
        </p:grpSpPr>
        <p:sp>
          <p:nvSpPr>
            <p:cNvPr id="14" name="Down Arrow 13"/>
            <p:cNvSpPr/>
            <p:nvPr/>
          </p:nvSpPr>
          <p:spPr>
            <a:xfrm>
              <a:off x="6067686" y="564542"/>
              <a:ext cx="502292" cy="502292"/>
            </a:xfrm>
            <a:prstGeom prst="downArrow">
              <a:avLst>
                <a:gd name="adj1" fmla="val 55000"/>
                <a:gd name="adj2" fmla="val 45000"/>
              </a:avLst>
            </a:prstGeom>
            <a:sp3d z="152400" extrusionH="63500" prstMaterial="dkEdge">
              <a:bevelT w="125400" h="36350" prst="relaxedInset"/>
              <a:contourClr>
                <a:schemeClr val="bg1"/>
              </a:contourClr>
            </a:sp3d>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Down Arrow 14"/>
            <p:cNvSpPr/>
            <p:nvPr/>
          </p:nvSpPr>
          <p:spPr>
            <a:xfrm>
              <a:off x="6180702" y="564542"/>
              <a:ext cx="276260" cy="377975"/>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IN" sz="2000" b="1" kern="1200" dirty="0"/>
            </a:p>
          </p:txBody>
        </p:sp>
      </p:grpSp>
      <p:grpSp>
        <p:nvGrpSpPr>
          <p:cNvPr id="16" name="Group 12"/>
          <p:cNvGrpSpPr/>
          <p:nvPr/>
        </p:nvGrpSpPr>
        <p:grpSpPr>
          <a:xfrm>
            <a:off x="5508104" y="3645024"/>
            <a:ext cx="648072" cy="648072"/>
            <a:chOff x="6067686" y="564542"/>
            <a:chExt cx="502292" cy="502292"/>
          </a:xfrm>
          <a:scene3d>
            <a:camera prst="orthographicFront"/>
            <a:lightRig rig="threePt" dir="t">
              <a:rot lat="0" lon="0" rev="7500000"/>
            </a:lightRig>
          </a:scene3d>
        </p:grpSpPr>
        <p:sp>
          <p:nvSpPr>
            <p:cNvPr id="17" name="Down Arrow 16"/>
            <p:cNvSpPr/>
            <p:nvPr/>
          </p:nvSpPr>
          <p:spPr>
            <a:xfrm>
              <a:off x="6067686" y="564542"/>
              <a:ext cx="502292" cy="502292"/>
            </a:xfrm>
            <a:prstGeom prst="downArrow">
              <a:avLst>
                <a:gd name="adj1" fmla="val 55000"/>
                <a:gd name="adj2" fmla="val 45000"/>
              </a:avLst>
            </a:prstGeom>
            <a:sp3d z="152400" extrusionH="63500" prstMaterial="dkEdge">
              <a:bevelT w="125400" h="36350" prst="relaxedInset"/>
              <a:contourClr>
                <a:schemeClr val="bg1"/>
              </a:contourClr>
            </a:sp3d>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Down Arrow 14"/>
            <p:cNvSpPr/>
            <p:nvPr/>
          </p:nvSpPr>
          <p:spPr>
            <a:xfrm>
              <a:off x="6180702" y="564542"/>
              <a:ext cx="276260" cy="377975"/>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IN" sz="2000" b="1" kern="1200" dirty="0"/>
            </a:p>
          </p:txBody>
        </p:sp>
      </p:grpSp>
      <p:grpSp>
        <p:nvGrpSpPr>
          <p:cNvPr id="19" name="Group 12"/>
          <p:cNvGrpSpPr/>
          <p:nvPr/>
        </p:nvGrpSpPr>
        <p:grpSpPr>
          <a:xfrm rot="16200000">
            <a:off x="4319972" y="2600908"/>
            <a:ext cx="648072" cy="1008112"/>
            <a:chOff x="6067686" y="564542"/>
            <a:chExt cx="502292" cy="502292"/>
          </a:xfrm>
          <a:scene3d>
            <a:camera prst="orthographicFront"/>
            <a:lightRig rig="threePt" dir="t">
              <a:rot lat="0" lon="0" rev="7500000"/>
            </a:lightRig>
          </a:scene3d>
        </p:grpSpPr>
        <p:sp>
          <p:nvSpPr>
            <p:cNvPr id="20" name="Down Arrow 19"/>
            <p:cNvSpPr/>
            <p:nvPr/>
          </p:nvSpPr>
          <p:spPr>
            <a:xfrm>
              <a:off x="6067686" y="564542"/>
              <a:ext cx="502292" cy="502292"/>
            </a:xfrm>
            <a:prstGeom prst="downArrow">
              <a:avLst>
                <a:gd name="adj1" fmla="val 55000"/>
                <a:gd name="adj2" fmla="val 45000"/>
              </a:avLst>
            </a:prstGeom>
            <a:sp3d z="152400" extrusionH="63500" prstMaterial="dkEdge">
              <a:bevelT w="125400" h="36350" prst="relaxedInset"/>
              <a:contourClr>
                <a:schemeClr val="bg1"/>
              </a:contourClr>
            </a:sp3d>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1" name="Down Arrow 14"/>
            <p:cNvSpPr/>
            <p:nvPr/>
          </p:nvSpPr>
          <p:spPr>
            <a:xfrm>
              <a:off x="6180702" y="564542"/>
              <a:ext cx="276260" cy="377975"/>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IN" sz="2000" b="1" kern="1200" dirty="0"/>
            </a:p>
          </p:txBody>
        </p:sp>
      </p:grpSp>
      <p:grpSp>
        <p:nvGrpSpPr>
          <p:cNvPr id="22" name="Group 40"/>
          <p:cNvGrpSpPr/>
          <p:nvPr/>
        </p:nvGrpSpPr>
        <p:grpSpPr>
          <a:xfrm>
            <a:off x="1763688" y="4347407"/>
            <a:ext cx="5931553" cy="593761"/>
            <a:chOff x="981230" y="1760169"/>
            <a:chExt cx="6569978" cy="772757"/>
          </a:xfrm>
          <a:scene3d>
            <a:camera prst="orthographicFront"/>
            <a:lightRig rig="threePt" dir="t">
              <a:rot lat="0" lon="0" rev="7500000"/>
            </a:lightRig>
          </a:scene3d>
        </p:grpSpPr>
        <p:sp>
          <p:nvSpPr>
            <p:cNvPr id="23" name="Rounded Rectangle 22"/>
            <p:cNvSpPr/>
            <p:nvPr/>
          </p:nvSpPr>
          <p:spPr>
            <a:xfrm>
              <a:off x="981230" y="1760169"/>
              <a:ext cx="6569978" cy="772757"/>
            </a:xfrm>
            <a:prstGeom prst="roundRect">
              <a:avLst>
                <a:gd name="adj" fmla="val 10000"/>
              </a:avLst>
            </a:prstGeom>
            <a:solidFill>
              <a:srgbClr val="A83649"/>
            </a:solidFill>
            <a:sp3d prstMaterial="plastic">
              <a:bevelT w="127000" h="25400" prst="relaxedInset"/>
            </a:sp3d>
          </p:spPr>
          <p:style>
            <a:lnRef idx="0">
              <a:schemeClr val="lt1">
                <a:hueOff val="0"/>
                <a:satOff val="0"/>
                <a:lumOff val="0"/>
                <a:alphaOff val="0"/>
              </a:schemeClr>
            </a:lnRef>
            <a:fillRef idx="3">
              <a:schemeClr val="accent3">
                <a:hueOff val="5625132"/>
                <a:satOff val="-8440"/>
                <a:lumOff val="-1373"/>
                <a:alphaOff val="0"/>
              </a:schemeClr>
            </a:fillRef>
            <a:effectRef idx="2">
              <a:schemeClr val="accent3">
                <a:hueOff val="5625132"/>
                <a:satOff val="-8440"/>
                <a:lumOff val="-1373"/>
                <a:alphaOff val="0"/>
              </a:schemeClr>
            </a:effectRef>
            <a:fontRef idx="minor">
              <a:schemeClr val="lt1"/>
            </a:fontRef>
          </p:style>
          <p:txBody>
            <a:bodyPr/>
            <a:lstStyle/>
            <a:p>
              <a:endParaRPr lang="en-US"/>
            </a:p>
          </p:txBody>
        </p:sp>
        <p:sp>
          <p:nvSpPr>
            <p:cNvPr id="24" name="Rounded Rectangle 8"/>
            <p:cNvSpPr/>
            <p:nvPr/>
          </p:nvSpPr>
          <p:spPr>
            <a:xfrm>
              <a:off x="1003863" y="1782801"/>
              <a:ext cx="6358036" cy="7274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000" b="1" dirty="0" smtClean="0"/>
                <a:t>Retail Supply Chain Dynamics</a:t>
              </a:r>
              <a:endParaRPr lang="en-IN" sz="2000" b="1" kern="1200" dirty="0"/>
            </a:p>
          </p:txBody>
        </p:sp>
      </p:grpSp>
      <p:grpSp>
        <p:nvGrpSpPr>
          <p:cNvPr id="25" name="Group 11"/>
          <p:cNvGrpSpPr/>
          <p:nvPr/>
        </p:nvGrpSpPr>
        <p:grpSpPr>
          <a:xfrm>
            <a:off x="323528" y="5373218"/>
            <a:ext cx="3744416" cy="1412776"/>
            <a:chOff x="1962461" y="3520338"/>
            <a:chExt cx="6569978" cy="891839"/>
          </a:xfrm>
          <a:scene3d>
            <a:camera prst="orthographicFront"/>
            <a:lightRig rig="threePt" dir="t">
              <a:rot lat="0" lon="0" rev="7500000"/>
            </a:lightRig>
          </a:scene3d>
        </p:grpSpPr>
        <p:sp>
          <p:nvSpPr>
            <p:cNvPr id="26" name="Rounded Rectangle 25"/>
            <p:cNvSpPr/>
            <p:nvPr/>
          </p:nvSpPr>
          <p:spPr>
            <a:xfrm>
              <a:off x="1962461" y="3520338"/>
              <a:ext cx="6569978" cy="891839"/>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txBody>
            <a:bodyPr/>
            <a:lstStyle/>
            <a:p>
              <a:endParaRPr lang="en-US"/>
            </a:p>
          </p:txBody>
        </p:sp>
        <p:sp>
          <p:nvSpPr>
            <p:cNvPr id="27" name="Rounded Rectangle 12"/>
            <p:cNvSpPr/>
            <p:nvPr/>
          </p:nvSpPr>
          <p:spPr>
            <a:xfrm>
              <a:off x="2368905" y="3611059"/>
              <a:ext cx="5531805" cy="7274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r>
                <a:rPr lang="en-IN" sz="2000" b="1" dirty="0" smtClean="0"/>
                <a:t>Competitiveness</a:t>
              </a:r>
            </a:p>
            <a:p>
              <a:pPr marL="342900" lvl="0" indent="-342900" defTabSz="1066800">
                <a:lnSpc>
                  <a:spcPct val="90000"/>
                </a:lnSpc>
                <a:spcBef>
                  <a:spcPct val="0"/>
                </a:spcBef>
                <a:spcAft>
                  <a:spcPct val="35000"/>
                </a:spcAft>
                <a:buFont typeface="Arial" pitchFamily="34" charset="0"/>
                <a:buChar char="•"/>
              </a:pPr>
              <a:r>
                <a:rPr lang="en-IN" b="1" dirty="0" smtClean="0"/>
                <a:t>Flexible manufacturing </a:t>
              </a:r>
            </a:p>
            <a:p>
              <a:pPr marL="342900" lvl="0" indent="-342900" defTabSz="1066800">
                <a:lnSpc>
                  <a:spcPct val="90000"/>
                </a:lnSpc>
                <a:spcBef>
                  <a:spcPct val="0"/>
                </a:spcBef>
                <a:spcAft>
                  <a:spcPct val="35000"/>
                </a:spcAft>
                <a:buFont typeface="Arial" pitchFamily="34" charset="0"/>
                <a:buChar char="•"/>
              </a:pPr>
              <a:r>
                <a:rPr lang="en-IN" b="1" dirty="0" smtClean="0"/>
                <a:t>Efficient operation </a:t>
              </a:r>
            </a:p>
            <a:p>
              <a:pPr marL="342900" lvl="0" indent="-342900" defTabSz="1066800">
                <a:lnSpc>
                  <a:spcPct val="90000"/>
                </a:lnSpc>
                <a:spcBef>
                  <a:spcPct val="0"/>
                </a:spcBef>
                <a:spcAft>
                  <a:spcPct val="35000"/>
                </a:spcAft>
                <a:buFont typeface="Arial" pitchFamily="34" charset="0"/>
                <a:buChar char="•"/>
              </a:pPr>
              <a:r>
                <a:rPr lang="en-IN" b="1" dirty="0" smtClean="0"/>
                <a:t>Agility response</a:t>
              </a:r>
              <a:endParaRPr lang="en-IN" b="1" kern="1200" dirty="0"/>
            </a:p>
          </p:txBody>
        </p:sp>
      </p:grpSp>
      <p:grpSp>
        <p:nvGrpSpPr>
          <p:cNvPr id="28" name="Group 37"/>
          <p:cNvGrpSpPr/>
          <p:nvPr/>
        </p:nvGrpSpPr>
        <p:grpSpPr>
          <a:xfrm>
            <a:off x="5220072" y="5301208"/>
            <a:ext cx="3816424" cy="1484784"/>
            <a:chOff x="490615" y="880084"/>
            <a:chExt cx="6696324" cy="1932389"/>
          </a:xfrm>
          <a:scene3d>
            <a:camera prst="orthographicFront"/>
            <a:lightRig rig="threePt" dir="t">
              <a:rot lat="0" lon="0" rev="7500000"/>
            </a:lightRig>
          </a:scene3d>
        </p:grpSpPr>
        <p:sp>
          <p:nvSpPr>
            <p:cNvPr id="29" name="Rounded Rectangle 28"/>
            <p:cNvSpPr/>
            <p:nvPr/>
          </p:nvSpPr>
          <p:spPr>
            <a:xfrm>
              <a:off x="490615" y="880084"/>
              <a:ext cx="6569978" cy="1932389"/>
            </a:xfrm>
            <a:prstGeom prst="roundRect">
              <a:avLst>
                <a:gd name="adj" fmla="val 10000"/>
              </a:avLst>
            </a:prstGeom>
            <a:solidFill>
              <a:srgbClr val="C21C8B"/>
            </a:solidFill>
            <a:sp3d prstMaterial="plastic">
              <a:bevelT w="127000" h="25400" prst="relaxedInset"/>
            </a:sp3d>
          </p:spPr>
          <p:style>
            <a:lnRef idx="0">
              <a:schemeClr val="lt1">
                <a:hueOff val="0"/>
                <a:satOff val="0"/>
                <a:lumOff val="0"/>
                <a:alphaOff val="0"/>
              </a:schemeClr>
            </a:lnRef>
            <a:fillRef idx="3">
              <a:schemeClr val="accent3">
                <a:hueOff val="2812566"/>
                <a:satOff val="-4220"/>
                <a:lumOff val="-686"/>
                <a:alphaOff val="0"/>
              </a:schemeClr>
            </a:fillRef>
            <a:effectRef idx="2">
              <a:schemeClr val="accent3">
                <a:hueOff val="2812566"/>
                <a:satOff val="-4220"/>
                <a:lumOff val="-686"/>
                <a:alphaOff val="0"/>
              </a:schemeClr>
            </a:effectRef>
            <a:fontRef idx="minor">
              <a:schemeClr val="lt1"/>
            </a:fontRef>
          </p:style>
        </p:sp>
        <p:sp>
          <p:nvSpPr>
            <p:cNvPr id="30" name="Rounded Rectangle 6"/>
            <p:cNvSpPr/>
            <p:nvPr/>
          </p:nvSpPr>
          <p:spPr>
            <a:xfrm>
              <a:off x="892285" y="1536093"/>
              <a:ext cx="6294654" cy="7274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r>
                <a:rPr lang="en-IN" sz="2000" b="1" dirty="0" smtClean="0"/>
                <a:t>Negative effects</a:t>
              </a:r>
            </a:p>
            <a:p>
              <a:pPr marL="342900" lvl="0" indent="-342900" defTabSz="1066800">
                <a:lnSpc>
                  <a:spcPct val="90000"/>
                </a:lnSpc>
                <a:spcBef>
                  <a:spcPct val="0"/>
                </a:spcBef>
                <a:spcAft>
                  <a:spcPct val="35000"/>
                </a:spcAft>
                <a:buFont typeface="Arial" pitchFamily="34" charset="0"/>
                <a:buChar char="•"/>
              </a:pPr>
              <a:r>
                <a:rPr lang="en-IN" b="1" dirty="0" smtClean="0"/>
                <a:t>Information-distortion/delay </a:t>
              </a:r>
            </a:p>
            <a:p>
              <a:pPr marL="342900" lvl="0" indent="-342900" defTabSz="1066800">
                <a:lnSpc>
                  <a:spcPct val="90000"/>
                </a:lnSpc>
                <a:spcBef>
                  <a:spcPct val="0"/>
                </a:spcBef>
                <a:spcAft>
                  <a:spcPct val="35000"/>
                </a:spcAft>
                <a:buFont typeface="Arial" pitchFamily="34" charset="0"/>
                <a:buChar char="•"/>
              </a:pPr>
              <a:r>
                <a:rPr lang="en-IN" b="1" dirty="0" smtClean="0"/>
                <a:t>Bullwhip effect </a:t>
              </a:r>
            </a:p>
            <a:p>
              <a:pPr marL="342900" lvl="0" indent="-342900" defTabSz="1066800">
                <a:lnSpc>
                  <a:spcPct val="90000"/>
                </a:lnSpc>
                <a:spcBef>
                  <a:spcPct val="0"/>
                </a:spcBef>
                <a:spcAft>
                  <a:spcPct val="35000"/>
                </a:spcAft>
                <a:buFont typeface="Arial" pitchFamily="34" charset="0"/>
                <a:buChar char="•"/>
              </a:pPr>
              <a:r>
                <a:rPr lang="en-IN" b="1" dirty="0" smtClean="0"/>
                <a:t>Boom and bust</a:t>
              </a:r>
              <a:endParaRPr lang="en-IN" b="1" kern="1200" dirty="0"/>
            </a:p>
          </p:txBody>
        </p:sp>
      </p:grpSp>
      <p:grpSp>
        <p:nvGrpSpPr>
          <p:cNvPr id="31" name="Group 12"/>
          <p:cNvGrpSpPr/>
          <p:nvPr/>
        </p:nvGrpSpPr>
        <p:grpSpPr>
          <a:xfrm>
            <a:off x="3419872" y="4869160"/>
            <a:ext cx="648072" cy="648072"/>
            <a:chOff x="6067686" y="564542"/>
            <a:chExt cx="502292" cy="502292"/>
          </a:xfrm>
          <a:scene3d>
            <a:camera prst="orthographicFront"/>
            <a:lightRig rig="threePt" dir="t">
              <a:rot lat="0" lon="0" rev="7500000"/>
            </a:lightRig>
          </a:scene3d>
        </p:grpSpPr>
        <p:sp>
          <p:nvSpPr>
            <p:cNvPr id="32" name="Down Arrow 31"/>
            <p:cNvSpPr/>
            <p:nvPr/>
          </p:nvSpPr>
          <p:spPr>
            <a:xfrm>
              <a:off x="6067686" y="564542"/>
              <a:ext cx="502292" cy="502292"/>
            </a:xfrm>
            <a:prstGeom prst="downArrow">
              <a:avLst>
                <a:gd name="adj1" fmla="val 55000"/>
                <a:gd name="adj2" fmla="val 45000"/>
              </a:avLst>
            </a:prstGeom>
            <a:sp3d z="152400" extrusionH="63500" prstMaterial="dkEdge">
              <a:bevelT w="125400" h="36350" prst="relaxedInset"/>
              <a:contourClr>
                <a:schemeClr val="bg1"/>
              </a:contourClr>
            </a:sp3d>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3" name="Down Arrow 14"/>
            <p:cNvSpPr/>
            <p:nvPr/>
          </p:nvSpPr>
          <p:spPr>
            <a:xfrm>
              <a:off x="6180702" y="564542"/>
              <a:ext cx="276260" cy="377975"/>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IN" sz="2000" b="1" kern="1200" dirty="0"/>
            </a:p>
          </p:txBody>
        </p:sp>
      </p:grpSp>
      <p:grpSp>
        <p:nvGrpSpPr>
          <p:cNvPr id="34" name="Group 33"/>
          <p:cNvGrpSpPr/>
          <p:nvPr/>
        </p:nvGrpSpPr>
        <p:grpSpPr>
          <a:xfrm>
            <a:off x="6948264" y="4797152"/>
            <a:ext cx="648072" cy="648072"/>
            <a:chOff x="6067686" y="564542"/>
            <a:chExt cx="502292" cy="502292"/>
          </a:xfrm>
          <a:scene3d>
            <a:camera prst="orthographicFront"/>
            <a:lightRig rig="threePt" dir="t">
              <a:rot lat="0" lon="0" rev="7500000"/>
            </a:lightRig>
          </a:scene3d>
        </p:grpSpPr>
        <p:sp>
          <p:nvSpPr>
            <p:cNvPr id="35" name="Down Arrow 34"/>
            <p:cNvSpPr/>
            <p:nvPr/>
          </p:nvSpPr>
          <p:spPr>
            <a:xfrm>
              <a:off x="6067686" y="564542"/>
              <a:ext cx="502292" cy="502292"/>
            </a:xfrm>
            <a:prstGeom prst="downArrow">
              <a:avLst>
                <a:gd name="adj1" fmla="val 55000"/>
                <a:gd name="adj2" fmla="val 45000"/>
              </a:avLst>
            </a:prstGeom>
            <a:sp3d z="152400" extrusionH="63500" prstMaterial="dkEdge">
              <a:bevelT w="125400" h="36350" prst="relaxedInset"/>
              <a:contourClr>
                <a:schemeClr val="bg1"/>
              </a:contourClr>
            </a:sp3d>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6" name="Down Arrow 14"/>
            <p:cNvSpPr/>
            <p:nvPr/>
          </p:nvSpPr>
          <p:spPr>
            <a:xfrm>
              <a:off x="6180702" y="564542"/>
              <a:ext cx="276260" cy="377975"/>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IN" sz="2000" b="1" kern="1200" dirty="0"/>
            </a:p>
          </p:txBody>
        </p:sp>
      </p:grpSp>
      <p:pic>
        <p:nvPicPr>
          <p:cNvPr id="37" name="Picture 36" descr="tip_icon.png">
            <a:hlinkHover r:id="" action="ppaction://hlinkshowjump?jump=nextslide"/>
          </p:cNvPr>
          <p:cNvPicPr>
            <a:picLocks noChangeAspect="1"/>
          </p:cNvPicPr>
          <p:nvPr/>
        </p:nvPicPr>
        <p:blipFill>
          <a:blip r:embed="rId4" cstate="email"/>
          <a:stretch>
            <a:fillRect/>
          </a:stretch>
        </p:blipFill>
        <p:spPr>
          <a:xfrm>
            <a:off x="0" y="3933056"/>
            <a:ext cx="1413798" cy="933640"/>
          </a:xfrm>
          <a:prstGeom prst="rect">
            <a:avLst/>
          </a:prstGeom>
        </p:spPr>
      </p:pic>
      <p:sp>
        <p:nvSpPr>
          <p:cNvPr id="38" name="Rounded Rectangular Callout 37"/>
          <p:cNvSpPr/>
          <p:nvPr/>
        </p:nvSpPr>
        <p:spPr>
          <a:xfrm>
            <a:off x="107504" y="4869160"/>
            <a:ext cx="2520280" cy="576064"/>
          </a:xfrm>
          <a:prstGeom prst="wedgeRoundRectCallout">
            <a:avLst>
              <a:gd name="adj1" fmla="val -28365"/>
              <a:gd name="adj2" fmla="val -112423"/>
              <a:gd name="adj3" fmla="val 16667"/>
            </a:avLst>
          </a:prstGeom>
          <a:solidFill>
            <a:srgbClr val="FF97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Roll your mouse over the icon, to learn more.</a:t>
            </a:r>
            <a:endParaRPr lang="en-IN" dirty="0">
              <a:solidFill>
                <a:schemeClr val="tx1"/>
              </a:solidFill>
            </a:endParaRPr>
          </a:p>
        </p:txBody>
      </p:sp>
      <p:pic>
        <p:nvPicPr>
          <p:cNvPr id="39" name="Picture 38"/>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8063039" y="-40459"/>
            <a:ext cx="1097374" cy="1112005"/>
          </a:xfrm>
          <a:prstGeom prst="rect">
            <a:avLst/>
          </a:prstGeom>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6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7000"/>
                            </p:stCondLst>
                            <p:childTnLst>
                              <p:par>
                                <p:cTn id="13" presetID="10" presetClass="entr" presetSubtype="0" fill="hold" nodeType="afterEffect">
                                  <p:stCondLst>
                                    <p:cond delay="40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12000"/>
                            </p:stCondLst>
                            <p:childTnLst>
                              <p:par>
                                <p:cTn id="21" presetID="10" presetClass="entr" presetSubtype="0" fill="hold" nodeType="afterEffect">
                                  <p:stCondLst>
                                    <p:cond delay="10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10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par>
                          <p:cTn id="27" fill="hold">
                            <p:stCondLst>
                              <p:cond delay="13500"/>
                            </p:stCondLst>
                            <p:childTnLst>
                              <p:par>
                                <p:cTn id="28" presetID="10" presetClass="entr" presetSubtype="0" fill="hold" nodeType="afterEffect">
                                  <p:stCondLst>
                                    <p:cond delay="100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par>
                          <p:cTn id="31" fill="hold">
                            <p:stCondLst>
                              <p:cond delay="15000"/>
                            </p:stCondLst>
                            <p:childTnLst>
                              <p:par>
                                <p:cTn id="32" presetID="10" presetClass="entr" presetSubtype="0" fill="hold" nodeType="afterEffect">
                                  <p:stCondLst>
                                    <p:cond delay="100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par>
                          <p:cTn id="35" fill="hold">
                            <p:stCondLst>
                              <p:cond delay="16500"/>
                            </p:stCondLst>
                            <p:childTnLst>
                              <p:par>
                                <p:cTn id="36" presetID="10" presetClass="entr" presetSubtype="0"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par>
                          <p:cTn id="39" fill="hold">
                            <p:stCondLst>
                              <p:cond delay="17000"/>
                            </p:stCondLst>
                            <p:childTnLst>
                              <p:par>
                                <p:cTn id="40" presetID="10" presetClass="entr" presetSubtype="0" fill="hold" nodeType="afterEffect">
                                  <p:stCondLst>
                                    <p:cond delay="300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par>
                          <p:cTn id="43" fill="hold">
                            <p:stCondLst>
                              <p:cond delay="20500"/>
                            </p:stCondLst>
                            <p:childTnLst>
                              <p:par>
                                <p:cTn id="44" presetID="10" presetClass="entr" presetSubtype="0"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par>
                          <p:cTn id="47" fill="hold">
                            <p:stCondLst>
                              <p:cond delay="21000"/>
                            </p:stCondLst>
                            <p:childTnLst>
                              <p:par>
                                <p:cTn id="48" presetID="10"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76"/>
          <p:cNvGrpSpPr/>
          <p:nvPr/>
        </p:nvGrpSpPr>
        <p:grpSpPr>
          <a:xfrm>
            <a:off x="0" y="692696"/>
            <a:ext cx="9144000" cy="6192024"/>
            <a:chOff x="0" y="908720"/>
            <a:chExt cx="9144000" cy="5949280"/>
          </a:xfrm>
        </p:grpSpPr>
        <p:pic>
          <p:nvPicPr>
            <p:cNvPr id="7" name="Picture 6" descr="grunge-danger-background.jpg"/>
            <p:cNvPicPr>
              <a:picLocks noChangeAspect="1"/>
            </p:cNvPicPr>
            <p:nvPr/>
          </p:nvPicPr>
          <p:blipFill>
            <a:blip r:embed="rId3" cstate="email"/>
            <a:srcRect/>
            <a:stretch>
              <a:fillRect/>
            </a:stretch>
          </p:blipFill>
          <p:spPr>
            <a:xfrm>
              <a:off x="0" y="908720"/>
              <a:ext cx="9144000" cy="2808312"/>
            </a:xfrm>
            <a:prstGeom prst="rect">
              <a:avLst/>
            </a:prstGeom>
          </p:spPr>
        </p:pic>
        <p:pic>
          <p:nvPicPr>
            <p:cNvPr id="8" name="Picture 7" descr="grunge-danger-background.jpg"/>
            <p:cNvPicPr>
              <a:picLocks noChangeAspect="1"/>
            </p:cNvPicPr>
            <p:nvPr/>
          </p:nvPicPr>
          <p:blipFill>
            <a:blip r:embed="rId4" cstate="email"/>
            <a:srcRect/>
            <a:stretch>
              <a:fillRect/>
            </a:stretch>
          </p:blipFill>
          <p:spPr>
            <a:xfrm>
              <a:off x="0" y="3645024"/>
              <a:ext cx="9144000" cy="3212976"/>
            </a:xfrm>
            <a:prstGeom prst="rect">
              <a:avLst/>
            </a:prstGeom>
          </p:spPr>
        </p:pic>
      </p:grpSp>
      <p:sp>
        <p:nvSpPr>
          <p:cNvPr id="9" name="TextBox 8"/>
          <p:cNvSpPr txBox="1"/>
          <p:nvPr/>
        </p:nvSpPr>
        <p:spPr>
          <a:xfrm>
            <a:off x="1403648" y="5226779"/>
            <a:ext cx="3024336" cy="369332"/>
          </a:xfrm>
          <a:prstGeom prst="rect">
            <a:avLst/>
          </a:prstGeom>
          <a:noFill/>
        </p:spPr>
        <p:txBody>
          <a:bodyPr wrap="square" rtlCol="0">
            <a:spAutoFit/>
          </a:bodyPr>
          <a:lstStyle/>
          <a:p>
            <a:pPr algn="ctr"/>
            <a:endParaRPr lang="en-IN" dirty="0"/>
          </a:p>
        </p:txBody>
      </p:sp>
      <p:sp>
        <p:nvSpPr>
          <p:cNvPr id="10" name="TextBox 9"/>
          <p:cNvSpPr txBox="1"/>
          <p:nvPr/>
        </p:nvSpPr>
        <p:spPr>
          <a:xfrm>
            <a:off x="-108520" y="4339461"/>
            <a:ext cx="2088232" cy="369332"/>
          </a:xfrm>
          <a:prstGeom prst="rect">
            <a:avLst/>
          </a:prstGeom>
          <a:noFill/>
        </p:spPr>
        <p:txBody>
          <a:bodyPr wrap="square" rtlCol="0">
            <a:spAutoFit/>
          </a:bodyPr>
          <a:lstStyle/>
          <a:p>
            <a:pPr algn="ctr"/>
            <a:endParaRPr lang="en-IN" dirty="0"/>
          </a:p>
        </p:txBody>
      </p:sp>
      <p:sp>
        <p:nvSpPr>
          <p:cNvPr id="11" name="TextBox 10"/>
          <p:cNvSpPr txBox="1"/>
          <p:nvPr/>
        </p:nvSpPr>
        <p:spPr>
          <a:xfrm>
            <a:off x="6480720" y="4879529"/>
            <a:ext cx="2699792" cy="369332"/>
          </a:xfrm>
          <a:prstGeom prst="rect">
            <a:avLst/>
          </a:prstGeom>
          <a:noFill/>
        </p:spPr>
        <p:txBody>
          <a:bodyPr wrap="square" rtlCol="0">
            <a:spAutoFit/>
          </a:bodyPr>
          <a:lstStyle/>
          <a:p>
            <a:pPr algn="ctr"/>
            <a:endParaRPr lang="en-IN" dirty="0"/>
          </a:p>
        </p:txBody>
      </p:sp>
      <p:sp>
        <p:nvSpPr>
          <p:cNvPr id="12" name="TextBox 11"/>
          <p:cNvSpPr txBox="1"/>
          <p:nvPr/>
        </p:nvSpPr>
        <p:spPr>
          <a:xfrm>
            <a:off x="683568" y="2604288"/>
            <a:ext cx="1800200" cy="2192864"/>
          </a:xfrm>
          <a:prstGeom prst="rect">
            <a:avLst/>
          </a:prstGeom>
          <a:noFill/>
        </p:spPr>
        <p:txBody>
          <a:bodyPr wrap="square" rtlCol="0">
            <a:spAutoFit/>
          </a:bodyPr>
          <a:lstStyle/>
          <a:p>
            <a:r>
              <a:rPr lang="en-US" sz="15000" dirty="0" smtClean="0">
                <a:solidFill>
                  <a:srgbClr val="69B4FF"/>
                </a:solidFill>
                <a:latin typeface="Rockwell Extra Bold" pitchFamily="18" charset="0"/>
              </a:rPr>
              <a:t>2</a:t>
            </a:r>
            <a:endParaRPr lang="en-IN" sz="15000" dirty="0">
              <a:solidFill>
                <a:srgbClr val="69B4FF"/>
              </a:solidFill>
              <a:latin typeface="Rockwell Extra Bold" pitchFamily="18" charset="0"/>
            </a:endParaRPr>
          </a:p>
        </p:txBody>
      </p:sp>
      <p:sp>
        <p:nvSpPr>
          <p:cNvPr id="13" name="TextBox 12"/>
          <p:cNvSpPr txBox="1"/>
          <p:nvPr/>
        </p:nvSpPr>
        <p:spPr>
          <a:xfrm>
            <a:off x="-252536" y="1052736"/>
            <a:ext cx="1800200" cy="2192864"/>
          </a:xfrm>
          <a:prstGeom prst="rect">
            <a:avLst/>
          </a:prstGeom>
          <a:noFill/>
        </p:spPr>
        <p:txBody>
          <a:bodyPr wrap="square" rtlCol="0">
            <a:spAutoFit/>
          </a:bodyPr>
          <a:lstStyle/>
          <a:p>
            <a:r>
              <a:rPr lang="en-US" sz="15000" dirty="0" smtClean="0">
                <a:solidFill>
                  <a:srgbClr val="8FCE4A"/>
                </a:solidFill>
                <a:latin typeface="Rockwell Extra Bold" pitchFamily="18" charset="0"/>
              </a:rPr>
              <a:t>1</a:t>
            </a:r>
            <a:endParaRPr lang="en-IN" sz="15000" dirty="0">
              <a:solidFill>
                <a:srgbClr val="8FCE4A"/>
              </a:solidFill>
              <a:latin typeface="Rockwell Extra Bold" pitchFamily="18" charset="0"/>
            </a:endParaRPr>
          </a:p>
        </p:txBody>
      </p:sp>
      <p:sp>
        <p:nvSpPr>
          <p:cNvPr id="14" name="TextBox 13"/>
          <p:cNvSpPr txBox="1"/>
          <p:nvPr/>
        </p:nvSpPr>
        <p:spPr>
          <a:xfrm>
            <a:off x="-180528" y="4268703"/>
            <a:ext cx="1944216" cy="2400657"/>
          </a:xfrm>
          <a:prstGeom prst="rect">
            <a:avLst/>
          </a:prstGeom>
          <a:noFill/>
        </p:spPr>
        <p:txBody>
          <a:bodyPr wrap="square" rtlCol="0">
            <a:spAutoFit/>
          </a:bodyPr>
          <a:lstStyle/>
          <a:p>
            <a:r>
              <a:rPr lang="en-US" sz="15000" dirty="0" smtClean="0">
                <a:solidFill>
                  <a:srgbClr val="FF9999"/>
                </a:solidFill>
                <a:latin typeface="Rockwell Extra Bold" pitchFamily="18" charset="0"/>
              </a:rPr>
              <a:t>3</a:t>
            </a:r>
            <a:endParaRPr lang="en-IN" sz="15000" dirty="0">
              <a:solidFill>
                <a:srgbClr val="FF9999"/>
              </a:solidFill>
              <a:latin typeface="Rockwell Extra Bold" pitchFamily="18" charset="0"/>
            </a:endParaRPr>
          </a:p>
        </p:txBody>
      </p:sp>
      <p:sp>
        <p:nvSpPr>
          <p:cNvPr id="15" name="TextBox 14"/>
          <p:cNvSpPr txBox="1"/>
          <p:nvPr/>
        </p:nvSpPr>
        <p:spPr>
          <a:xfrm>
            <a:off x="4427984" y="4193704"/>
            <a:ext cx="2160240" cy="369332"/>
          </a:xfrm>
          <a:prstGeom prst="rect">
            <a:avLst/>
          </a:prstGeom>
          <a:noFill/>
        </p:spPr>
        <p:txBody>
          <a:bodyPr wrap="square" rtlCol="0">
            <a:spAutoFit/>
          </a:bodyPr>
          <a:lstStyle/>
          <a:p>
            <a:pPr algn="ctr"/>
            <a:endParaRPr lang="en-IN" dirty="0" smtClean="0"/>
          </a:p>
        </p:txBody>
      </p:sp>
      <p:sp>
        <p:nvSpPr>
          <p:cNvPr id="17" name="Rectangle 16"/>
          <p:cNvSpPr/>
          <p:nvPr/>
        </p:nvSpPr>
        <p:spPr>
          <a:xfrm>
            <a:off x="971600" y="1445400"/>
            <a:ext cx="8172400" cy="1191400"/>
          </a:xfrm>
          <a:prstGeom prst="rect">
            <a:avLst/>
          </a:prstGeom>
          <a:solidFill>
            <a:srgbClr val="8FCE4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smtClean="0">
                <a:solidFill>
                  <a:schemeClr val="tx1"/>
                </a:solidFill>
              </a:rPr>
              <a:t>Distribution Network Configuration : </a:t>
            </a:r>
          </a:p>
          <a:p>
            <a:pPr marL="457200" indent="-457200"/>
            <a:r>
              <a:rPr lang="en-IN" sz="2000" b="1" dirty="0" smtClean="0">
                <a:solidFill>
                  <a:schemeClr val="tx1"/>
                </a:solidFill>
              </a:rPr>
              <a:t>	</a:t>
            </a:r>
            <a:r>
              <a:rPr lang="en-IN" sz="2000" dirty="0" smtClean="0">
                <a:solidFill>
                  <a:schemeClr val="tx1"/>
                </a:solidFill>
              </a:rPr>
              <a:t>Location, network of suppliers, distribution centers, production centers, warehouses, customers etc.</a:t>
            </a:r>
            <a:endParaRPr lang="en-IN" sz="2000" dirty="0">
              <a:solidFill>
                <a:schemeClr val="tx1"/>
              </a:solidFill>
            </a:endParaRPr>
          </a:p>
        </p:txBody>
      </p:sp>
      <p:sp>
        <p:nvSpPr>
          <p:cNvPr id="18" name="Rectangle 17"/>
          <p:cNvSpPr/>
          <p:nvPr/>
        </p:nvSpPr>
        <p:spPr>
          <a:xfrm>
            <a:off x="2051720" y="2996952"/>
            <a:ext cx="7092280" cy="1440160"/>
          </a:xfrm>
          <a:prstGeom prst="rect">
            <a:avLst/>
          </a:prstGeom>
          <a:solidFill>
            <a:srgbClr val="69B4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smtClean="0">
                <a:solidFill>
                  <a:schemeClr val="tx1"/>
                </a:solidFill>
              </a:rPr>
              <a:t>Distribution Strategy: </a:t>
            </a:r>
          </a:p>
          <a:p>
            <a:pPr marL="457200" indent="-457200"/>
            <a:r>
              <a:rPr lang="en-IN" sz="2000" b="1" dirty="0" smtClean="0">
                <a:solidFill>
                  <a:schemeClr val="tx1"/>
                </a:solidFill>
              </a:rPr>
              <a:t>	</a:t>
            </a:r>
            <a:r>
              <a:rPr lang="en-IN" sz="2000" dirty="0" smtClean="0">
                <a:solidFill>
                  <a:schemeClr val="tx1"/>
                </a:solidFill>
              </a:rPr>
              <a:t>Control of operations, delivery scheme, mode of transportation,  replenishment strategy and transportation control</a:t>
            </a:r>
            <a:endParaRPr lang="en-IN" sz="2000" dirty="0">
              <a:solidFill>
                <a:schemeClr val="tx1"/>
              </a:solidFill>
            </a:endParaRPr>
          </a:p>
        </p:txBody>
      </p:sp>
      <p:sp>
        <p:nvSpPr>
          <p:cNvPr id="19" name="Rectangle 18"/>
          <p:cNvSpPr/>
          <p:nvPr/>
        </p:nvSpPr>
        <p:spPr>
          <a:xfrm>
            <a:off x="1187624" y="4725144"/>
            <a:ext cx="7956376" cy="1368152"/>
          </a:xfrm>
          <a:prstGeom prst="rect">
            <a:avLst/>
          </a:prstGeom>
          <a:solidFill>
            <a:srgbClr val="FF999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smtClean="0">
                <a:solidFill>
                  <a:schemeClr val="tx1"/>
                </a:solidFill>
              </a:rPr>
              <a:t>Trade-offs in Logistics:</a:t>
            </a:r>
          </a:p>
          <a:p>
            <a:pPr marL="457200" indent="-457200"/>
            <a:r>
              <a:rPr lang="en-IN" sz="2000" b="1" dirty="0" smtClean="0">
                <a:solidFill>
                  <a:schemeClr val="tx1"/>
                </a:solidFill>
              </a:rPr>
              <a:t>	</a:t>
            </a:r>
            <a:r>
              <a:rPr lang="en-IN" sz="2000" dirty="0" smtClean="0">
                <a:solidFill>
                  <a:schemeClr val="tx1"/>
                </a:solidFill>
              </a:rPr>
              <a:t>All the activities must be well coordinated  to achieve the lowest total logistics cost. Trade-offs may increase the total cost if only one of the activities is optimized</a:t>
            </a:r>
          </a:p>
        </p:txBody>
      </p:sp>
      <p:grpSp>
        <p:nvGrpSpPr>
          <p:cNvPr id="6" name="Group 4"/>
          <p:cNvGrpSpPr/>
          <p:nvPr/>
        </p:nvGrpSpPr>
        <p:grpSpPr>
          <a:xfrm>
            <a:off x="0" y="-27384"/>
            <a:ext cx="9144000" cy="936104"/>
            <a:chOff x="0" y="-27384"/>
            <a:chExt cx="9144000" cy="936104"/>
          </a:xfrm>
        </p:grpSpPr>
        <p:pic>
          <p:nvPicPr>
            <p:cNvPr id="2" name="Picture 1" descr="11505644_xl.jpg"/>
            <p:cNvPicPr>
              <a:picLocks noChangeAspect="1"/>
            </p:cNvPicPr>
            <p:nvPr/>
          </p:nvPicPr>
          <p:blipFill>
            <a:blip r:embed="rId5" cstate="email"/>
            <a:srcRect/>
            <a:stretch>
              <a:fillRect/>
            </a:stretch>
          </p:blipFill>
          <p:spPr>
            <a:xfrm>
              <a:off x="0" y="-27384"/>
              <a:ext cx="9144000" cy="936104"/>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Solutions provided by Retail SCM</a:t>
              </a:r>
              <a:endParaRPr lang="en-IN" sz="3200" dirty="0"/>
            </a:p>
          </p:txBody>
        </p:sp>
      </p:grpSp>
      <p:pic>
        <p:nvPicPr>
          <p:cNvPr id="20" name="Picture 19"/>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8063039" y="-40459"/>
            <a:ext cx="1097374" cy="1112005"/>
          </a:xfrm>
          <a:prstGeom prst="rect">
            <a:avLst/>
          </a:prstGeom>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2"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slide(fromRight)">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30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5000"/>
                            </p:stCondLst>
                            <p:childTnLst>
                              <p:par>
                                <p:cTn id="21" presetID="1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slide(fromRight)">
                                      <p:cBhvr>
                                        <p:cTn id="23" dur="500"/>
                                        <p:tgtEl>
                                          <p:spTgt spid="18"/>
                                        </p:tgtEl>
                                      </p:cBhvr>
                                    </p:animEffect>
                                  </p:childTnLst>
                                </p:cTn>
                              </p:par>
                            </p:childTnLst>
                          </p:cTn>
                        </p:par>
                        <p:par>
                          <p:cTn id="24" fill="hold">
                            <p:stCondLst>
                              <p:cond delay="5500"/>
                            </p:stCondLst>
                            <p:childTnLst>
                              <p:par>
                                <p:cTn id="25" presetID="10" presetClass="entr" presetSubtype="0" fill="hold" grpId="0" nodeType="afterEffect">
                                  <p:stCondLst>
                                    <p:cond delay="30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9000"/>
                            </p:stCondLst>
                            <p:childTnLst>
                              <p:par>
                                <p:cTn id="29" presetID="1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slide(fromRight)">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36104"/>
            <a:chOff x="0" y="-27384"/>
            <a:chExt cx="9144000" cy="936104"/>
          </a:xfrm>
        </p:grpSpPr>
        <p:pic>
          <p:nvPicPr>
            <p:cNvPr id="2" name="Picture 1" descr="11505644_xl.jpg"/>
            <p:cNvPicPr>
              <a:picLocks noChangeAspect="1"/>
            </p:cNvPicPr>
            <p:nvPr/>
          </p:nvPicPr>
          <p:blipFill>
            <a:blip r:embed="rId3" cstate="email"/>
            <a:srcRect/>
            <a:stretch>
              <a:fillRect/>
            </a:stretch>
          </p:blipFill>
          <p:spPr>
            <a:xfrm>
              <a:off x="0" y="-27384"/>
              <a:ext cx="9144000" cy="936104"/>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23220"/>
            </a:xfrm>
            <a:prstGeom prst="rect">
              <a:avLst/>
            </a:prstGeom>
            <a:solidFill>
              <a:srgbClr val="FFFFFF">
                <a:alpha val="69804"/>
              </a:srgbClr>
            </a:solidFill>
          </p:spPr>
          <p:txBody>
            <a:bodyPr wrap="square" rtlCol="0">
              <a:spAutoFit/>
            </a:bodyPr>
            <a:lstStyle/>
            <a:p>
              <a:r>
                <a:rPr lang="en-IN" sz="2800" dirty="0" smtClean="0"/>
                <a:t>Retail Supply Chain Planning and Execution Function </a:t>
              </a:r>
              <a:endParaRPr lang="en-IN" sz="2800" dirty="0"/>
            </a:p>
          </p:txBody>
        </p:sp>
      </p:grpSp>
      <p:graphicFrame>
        <p:nvGraphicFramePr>
          <p:cNvPr id="6" name="Diagram 5"/>
          <p:cNvGraphicFramePr/>
          <p:nvPr/>
        </p:nvGraphicFramePr>
        <p:xfrm>
          <a:off x="-324544" y="1252984"/>
          <a:ext cx="4848200" cy="24640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p:cNvGraphicFramePr/>
          <p:nvPr/>
        </p:nvGraphicFramePr>
        <p:xfrm>
          <a:off x="2748136" y="1268760"/>
          <a:ext cx="4848200" cy="24640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nvGraphicFramePr>
        <p:xfrm>
          <a:off x="6372200" y="1700808"/>
          <a:ext cx="3312368" cy="144016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9" name="TextBox 8"/>
          <p:cNvSpPr txBox="1"/>
          <p:nvPr/>
        </p:nvSpPr>
        <p:spPr>
          <a:xfrm>
            <a:off x="160183" y="908720"/>
            <a:ext cx="513410" cy="2722284"/>
          </a:xfrm>
          <a:prstGeom prst="rect">
            <a:avLst/>
          </a:prstGeom>
          <a:solidFill>
            <a:srgbClr val="FF9999"/>
          </a:solidFill>
        </p:spPr>
        <p:txBody>
          <a:bodyPr vert="wordArtVert" wrap="none" rtlCol="0">
            <a:spAutoFit/>
          </a:bodyPr>
          <a:lstStyle/>
          <a:p>
            <a:r>
              <a:rPr lang="en-US" b="1" dirty="0" smtClean="0"/>
              <a:t>PLANNING</a:t>
            </a:r>
            <a:endParaRPr lang="en-US" b="1" dirty="0"/>
          </a:p>
        </p:txBody>
      </p:sp>
      <p:sp>
        <p:nvSpPr>
          <p:cNvPr id="10" name="TextBox 9"/>
          <p:cNvSpPr txBox="1"/>
          <p:nvPr/>
        </p:nvSpPr>
        <p:spPr>
          <a:xfrm>
            <a:off x="179512" y="3789040"/>
            <a:ext cx="513410" cy="3047629"/>
          </a:xfrm>
          <a:prstGeom prst="rect">
            <a:avLst/>
          </a:prstGeom>
          <a:solidFill>
            <a:srgbClr val="00B0F0"/>
          </a:solidFill>
        </p:spPr>
        <p:txBody>
          <a:bodyPr vert="wordArtVert" wrap="none" rtlCol="0">
            <a:spAutoFit/>
          </a:bodyPr>
          <a:lstStyle/>
          <a:p>
            <a:r>
              <a:rPr lang="en-US" b="1" dirty="0" smtClean="0"/>
              <a:t>EXECUTION</a:t>
            </a:r>
            <a:endParaRPr lang="en-US" b="1" dirty="0"/>
          </a:p>
        </p:txBody>
      </p:sp>
      <p:graphicFrame>
        <p:nvGraphicFramePr>
          <p:cNvPr id="11" name="Diagram 10"/>
          <p:cNvGraphicFramePr/>
          <p:nvPr/>
        </p:nvGraphicFramePr>
        <p:xfrm>
          <a:off x="395536" y="4437112"/>
          <a:ext cx="3384376" cy="1584176"/>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12" name="Diagram 11"/>
          <p:cNvGraphicFramePr/>
          <p:nvPr/>
        </p:nvGraphicFramePr>
        <p:xfrm>
          <a:off x="2699792" y="3933056"/>
          <a:ext cx="4848200" cy="2464048"/>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aphicFrame>
        <p:nvGraphicFramePr>
          <p:cNvPr id="13" name="Diagram 12"/>
          <p:cNvGraphicFramePr/>
          <p:nvPr/>
        </p:nvGraphicFramePr>
        <p:xfrm>
          <a:off x="6444208" y="4437112"/>
          <a:ext cx="3312368" cy="144016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
        <p:nvSpPr>
          <p:cNvPr id="14" name="TextBox 13"/>
          <p:cNvSpPr txBox="1"/>
          <p:nvPr/>
        </p:nvSpPr>
        <p:spPr>
          <a:xfrm>
            <a:off x="1835696" y="908720"/>
            <a:ext cx="542136" cy="338554"/>
          </a:xfrm>
          <a:prstGeom prst="rect">
            <a:avLst/>
          </a:prstGeom>
          <a:solidFill>
            <a:srgbClr val="EBE600"/>
          </a:solidFill>
        </p:spPr>
        <p:txBody>
          <a:bodyPr vert="horz" wrap="none" rtlCol="0">
            <a:spAutoFit/>
          </a:bodyPr>
          <a:lstStyle/>
          <a:p>
            <a:r>
              <a:rPr lang="en-US" sz="1600" b="1" dirty="0" smtClean="0"/>
              <a:t>BUY</a:t>
            </a:r>
            <a:endParaRPr lang="en-US" sz="1600" b="1" dirty="0"/>
          </a:p>
        </p:txBody>
      </p:sp>
      <p:sp>
        <p:nvSpPr>
          <p:cNvPr id="15" name="TextBox 14"/>
          <p:cNvSpPr txBox="1"/>
          <p:nvPr/>
        </p:nvSpPr>
        <p:spPr>
          <a:xfrm>
            <a:off x="4537969" y="908720"/>
            <a:ext cx="1186159" cy="338554"/>
          </a:xfrm>
          <a:prstGeom prst="rect">
            <a:avLst/>
          </a:prstGeom>
          <a:solidFill>
            <a:srgbClr val="EBE600"/>
          </a:solidFill>
        </p:spPr>
        <p:txBody>
          <a:bodyPr vert="horz" wrap="none" rtlCol="0">
            <a:spAutoFit/>
          </a:bodyPr>
          <a:lstStyle/>
          <a:p>
            <a:r>
              <a:rPr lang="en-US" sz="1600" b="1" dirty="0" smtClean="0"/>
              <a:t>DISTRIBUTE</a:t>
            </a:r>
            <a:endParaRPr lang="en-US" sz="1600" b="1" dirty="0"/>
          </a:p>
        </p:txBody>
      </p:sp>
      <p:sp>
        <p:nvSpPr>
          <p:cNvPr id="16" name="TextBox 15"/>
          <p:cNvSpPr txBox="1"/>
          <p:nvPr/>
        </p:nvSpPr>
        <p:spPr>
          <a:xfrm>
            <a:off x="7689448" y="930206"/>
            <a:ext cx="554960" cy="338554"/>
          </a:xfrm>
          <a:prstGeom prst="rect">
            <a:avLst/>
          </a:prstGeom>
          <a:solidFill>
            <a:srgbClr val="EBE600"/>
          </a:solidFill>
        </p:spPr>
        <p:txBody>
          <a:bodyPr vert="horz" wrap="none" rtlCol="0">
            <a:spAutoFit/>
          </a:bodyPr>
          <a:lstStyle/>
          <a:p>
            <a:r>
              <a:rPr lang="en-US" sz="1600" b="1" dirty="0" smtClean="0"/>
              <a:t>SELL</a:t>
            </a:r>
            <a:endParaRPr lang="en-US" sz="1600" b="1" dirty="0"/>
          </a:p>
        </p:txBody>
      </p:sp>
      <p:cxnSp>
        <p:nvCxnSpPr>
          <p:cNvPr id="17" name="Straight Connector 16"/>
          <p:cNvCxnSpPr/>
          <p:nvPr/>
        </p:nvCxnSpPr>
        <p:spPr>
          <a:xfrm>
            <a:off x="0" y="3717032"/>
            <a:ext cx="9144000" cy="0"/>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8" cstate="email">
            <a:extLst>
              <a:ext uri="{28A0092B-C50C-407E-A947-70E740481C1C}">
                <a14:useLocalDpi xmlns:a14="http://schemas.microsoft.com/office/drawing/2010/main" xmlns="" val="0"/>
              </a:ext>
            </a:extLst>
          </a:blip>
          <a:stretch>
            <a:fillRect/>
          </a:stretch>
        </p:blipFill>
        <p:spPr>
          <a:xfrm>
            <a:off x="8063039" y="-40459"/>
            <a:ext cx="1097374" cy="1112005"/>
          </a:xfrm>
          <a:prstGeom prst="rect">
            <a:avLst/>
          </a:prstGeom>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36104"/>
            <a:chOff x="0" y="-27384"/>
            <a:chExt cx="9144000" cy="936104"/>
          </a:xfrm>
        </p:grpSpPr>
        <p:pic>
          <p:nvPicPr>
            <p:cNvPr id="2" name="Picture 1" descr="11505644_xl.jpg"/>
            <p:cNvPicPr>
              <a:picLocks noChangeAspect="1"/>
            </p:cNvPicPr>
            <p:nvPr/>
          </p:nvPicPr>
          <p:blipFill>
            <a:blip r:embed="rId3" cstate="email"/>
            <a:srcRect/>
            <a:stretch>
              <a:fillRect/>
            </a:stretch>
          </p:blipFill>
          <p:spPr>
            <a:xfrm>
              <a:off x="0" y="-27384"/>
              <a:ext cx="9144000" cy="936104"/>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Retail SCM &amp; Allocation Planning</a:t>
              </a:r>
              <a:endParaRPr lang="en-IN" sz="3200" dirty="0"/>
            </a:p>
          </p:txBody>
        </p:sp>
      </p:grpSp>
      <p:pic>
        <p:nvPicPr>
          <p:cNvPr id="6" name="Picture 5" descr="16600796_l.jpg"/>
          <p:cNvPicPr>
            <a:picLocks noChangeAspect="1"/>
          </p:cNvPicPr>
          <p:nvPr/>
        </p:nvPicPr>
        <p:blipFill>
          <a:blip r:embed="rId4" cstate="email"/>
          <a:stretch>
            <a:fillRect/>
          </a:stretch>
        </p:blipFill>
        <p:spPr>
          <a:xfrm>
            <a:off x="0" y="864100"/>
            <a:ext cx="9144000" cy="5993900"/>
          </a:xfrm>
          <a:prstGeom prst="rect">
            <a:avLst/>
          </a:prstGeom>
        </p:spPr>
      </p:pic>
      <p:grpSp>
        <p:nvGrpSpPr>
          <p:cNvPr id="7" name="Group 11"/>
          <p:cNvGrpSpPr/>
          <p:nvPr/>
        </p:nvGrpSpPr>
        <p:grpSpPr>
          <a:xfrm>
            <a:off x="0" y="836712"/>
            <a:ext cx="4355976" cy="6012001"/>
            <a:chOff x="0" y="908720"/>
            <a:chExt cx="3491880" cy="5976000"/>
          </a:xfrm>
          <a:blipFill dpi="0" rotWithShape="1">
            <a:blip r:embed="rId5">
              <a:alphaModFix amt="65000"/>
            </a:blip>
            <a:srcRect/>
            <a:stretch>
              <a:fillRect/>
            </a:stretch>
          </a:blipFill>
        </p:grpSpPr>
        <p:sp>
          <p:nvSpPr>
            <p:cNvPr id="8" name="Rectangle 7"/>
            <p:cNvSpPr/>
            <p:nvPr/>
          </p:nvSpPr>
          <p:spPr>
            <a:xfrm>
              <a:off x="0" y="908720"/>
              <a:ext cx="3491880" cy="5976000"/>
            </a:xfrm>
            <a:prstGeom prst="rect">
              <a:avLst/>
            </a:prstGeom>
            <a:grpFill/>
            <a:ln>
              <a:solidFill>
                <a:srgbClr val="6FC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p:cNvSpPr txBox="1"/>
            <p:nvPr/>
          </p:nvSpPr>
          <p:spPr>
            <a:xfrm>
              <a:off x="179512" y="1107857"/>
              <a:ext cx="3096344" cy="4986717"/>
            </a:xfrm>
            <a:prstGeom prst="rect">
              <a:avLst/>
            </a:prstGeom>
            <a:noFill/>
            <a:ln>
              <a:noFill/>
            </a:ln>
          </p:spPr>
          <p:txBody>
            <a:bodyPr wrap="square" rtlCol="0">
              <a:spAutoFit/>
            </a:bodyPr>
            <a:lstStyle/>
            <a:p>
              <a:pPr>
                <a:spcAft>
                  <a:spcPts val="1200"/>
                </a:spcAft>
              </a:pPr>
              <a:r>
                <a:rPr lang="en-IN" sz="2000" b="1" dirty="0" smtClean="0">
                  <a:effectLst>
                    <a:glow rad="228600">
                      <a:schemeClr val="bg1">
                        <a:alpha val="40000"/>
                      </a:schemeClr>
                    </a:glow>
                  </a:effectLst>
                </a:rPr>
                <a:t>Allocation planning is another strategy for replenishments.  This type of replenishment strategy is sometimes called as pull-based strategy.  This is because the replenishment at any given node is based on the demand signals from the downstream node that pulls the merchandise from the target node.  Consider a retail store that requests merchandise from the warehouse when needed.  This is an example of pull-based replenishment, where the retail store pulls the merchandise from the warehouse as need arises.</a:t>
              </a:r>
            </a:p>
          </p:txBody>
        </p:sp>
      </p:grpSp>
      <p:pic>
        <p:nvPicPr>
          <p:cNvPr id="10" name="Picture 9"/>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8063039" y="-40459"/>
            <a:ext cx="1097374" cy="1112005"/>
          </a:xfrm>
          <a:prstGeom prst="rect">
            <a:avLst/>
          </a:prstGeom>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36104"/>
            <a:chOff x="0" y="-27384"/>
            <a:chExt cx="9144000" cy="936104"/>
          </a:xfrm>
        </p:grpSpPr>
        <p:pic>
          <p:nvPicPr>
            <p:cNvPr id="2" name="Picture 1" descr="11505644_xl.jpg"/>
            <p:cNvPicPr>
              <a:picLocks noChangeAspect="1"/>
            </p:cNvPicPr>
            <p:nvPr/>
          </p:nvPicPr>
          <p:blipFill>
            <a:blip r:embed="rId3" cstate="email"/>
            <a:srcRect/>
            <a:stretch>
              <a:fillRect/>
            </a:stretch>
          </p:blipFill>
          <p:spPr>
            <a:xfrm>
              <a:off x="0" y="-27384"/>
              <a:ext cx="9144000" cy="936104"/>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Retail Supply Chain &amp; SCND</a:t>
              </a:r>
              <a:endParaRPr lang="en-IN" sz="3200" dirty="0"/>
            </a:p>
          </p:txBody>
        </p:sp>
      </p:grpSp>
      <p:grpSp>
        <p:nvGrpSpPr>
          <p:cNvPr id="6" name="Group 18"/>
          <p:cNvGrpSpPr/>
          <p:nvPr/>
        </p:nvGrpSpPr>
        <p:grpSpPr>
          <a:xfrm>
            <a:off x="187325" y="3441319"/>
            <a:ext cx="1938848" cy="3084025"/>
            <a:chOff x="187325" y="2556834"/>
            <a:chExt cx="1938848" cy="3084025"/>
          </a:xfrm>
        </p:grpSpPr>
        <p:sp>
          <p:nvSpPr>
            <p:cNvPr id="8" name="Ellipse 68"/>
            <p:cNvSpPr/>
            <p:nvPr/>
          </p:nvSpPr>
          <p:spPr bwMode="auto">
            <a:xfrm>
              <a:off x="187325" y="5188028"/>
              <a:ext cx="1489323" cy="452831"/>
            </a:xfrm>
            <a:prstGeom prst="ellipse">
              <a:avLst/>
            </a:prstGeom>
            <a:gradFill flip="none" rotWithShape="1">
              <a:gsLst>
                <a:gs pos="24000">
                  <a:schemeClr val="tx1">
                    <a:lumMod val="40000"/>
                    <a:lumOff val="60000"/>
                  </a:scheme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da-DK" smtClean="0">
                <a:solidFill>
                  <a:srgbClr val="FFFFFF"/>
                </a:solidFill>
              </a:endParaRPr>
            </a:p>
          </p:txBody>
        </p:sp>
        <p:grpSp>
          <p:nvGrpSpPr>
            <p:cNvPr id="7" name="Gruppe 33"/>
            <p:cNvGrpSpPr>
              <a:grpSpLocks/>
            </p:cNvGrpSpPr>
            <p:nvPr/>
          </p:nvGrpSpPr>
          <p:grpSpPr bwMode="auto">
            <a:xfrm>
              <a:off x="457455" y="2556834"/>
              <a:ext cx="1668718" cy="3084025"/>
              <a:chOff x="1238267" y="1068635"/>
              <a:chExt cx="2957010" cy="5463923"/>
            </a:xfrm>
          </p:grpSpPr>
          <p:sp>
            <p:nvSpPr>
              <p:cNvPr id="10" name="Kombinationstegning 211"/>
              <p:cNvSpPr>
                <a:spLocks noChangeArrowheads="1"/>
              </p:cNvSpPr>
              <p:nvPr/>
            </p:nvSpPr>
            <p:spPr bwMode="auto">
              <a:xfrm flipH="1">
                <a:off x="1809177" y="1712597"/>
                <a:ext cx="839284" cy="795197"/>
              </a:xfrm>
              <a:custGeom>
                <a:avLst/>
                <a:gdLst>
                  <a:gd name="T0" fmla="*/ 1566561 w 352425"/>
                  <a:gd name="T1" fmla="*/ 0 h 495300"/>
                  <a:gd name="T2" fmla="*/ 1998716 w 352425"/>
                  <a:gd name="T3" fmla="*/ 294618 h 495300"/>
                  <a:gd name="T4" fmla="*/ 1512543 w 352425"/>
                  <a:gd name="T5" fmla="*/ 810199 h 495300"/>
                  <a:gd name="T6" fmla="*/ 648232 w 352425"/>
                  <a:gd name="T7" fmla="*/ 1276677 h 495300"/>
                  <a:gd name="T8" fmla="*/ 0 w 352425"/>
                  <a:gd name="T9" fmla="*/ 1129369 h 495300"/>
                  <a:gd name="T10" fmla="*/ 432155 w 352425"/>
                  <a:gd name="T11" fmla="*/ 564685 h 495300"/>
                  <a:gd name="T12" fmla="*/ 594213 w 352425"/>
                  <a:gd name="T13" fmla="*/ 270067 h 495300"/>
                  <a:gd name="T14" fmla="*/ 1188427 w 352425"/>
                  <a:gd name="T15" fmla="*/ 98206 h 495300"/>
                  <a:gd name="T16" fmla="*/ 1566561 w 352425"/>
                  <a:gd name="T17" fmla="*/ 0 h 495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2425"/>
                  <a:gd name="T28" fmla="*/ 0 h 495300"/>
                  <a:gd name="T29" fmla="*/ 352425 w 352425"/>
                  <a:gd name="T30" fmla="*/ 495300 h 495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2425" h="495300">
                    <a:moveTo>
                      <a:pt x="276225" y="0"/>
                    </a:moveTo>
                    <a:lnTo>
                      <a:pt x="352425" y="114300"/>
                    </a:lnTo>
                    <a:lnTo>
                      <a:pt x="266700" y="314325"/>
                    </a:lnTo>
                    <a:lnTo>
                      <a:pt x="114300" y="495300"/>
                    </a:lnTo>
                    <a:lnTo>
                      <a:pt x="0" y="438150"/>
                    </a:lnTo>
                    <a:lnTo>
                      <a:pt x="76200" y="219075"/>
                    </a:lnTo>
                    <a:lnTo>
                      <a:pt x="104775" y="104775"/>
                    </a:lnTo>
                    <a:lnTo>
                      <a:pt x="209550" y="38100"/>
                    </a:lnTo>
                    <a:lnTo>
                      <a:pt x="276225" y="0"/>
                    </a:lnTo>
                    <a:close/>
                  </a:path>
                </a:pathLst>
              </a:custGeom>
              <a:solidFill>
                <a:schemeClr val="bg1"/>
              </a:solidFill>
              <a:ln w="9525">
                <a:solidFill>
                  <a:schemeClr val="bg1"/>
                </a:solidFill>
                <a:miter lim="800000"/>
                <a:headEnd/>
                <a:tailEnd/>
              </a:ln>
            </p:spPr>
            <p:txBody>
              <a:bodyPr anchor="ctr"/>
              <a:lstStyle/>
              <a:p>
                <a:endParaRPr lang="en-IN" dirty="0"/>
              </a:p>
            </p:txBody>
          </p:sp>
          <p:grpSp>
            <p:nvGrpSpPr>
              <p:cNvPr id="9" name="Gruppe 20"/>
              <p:cNvGrpSpPr>
                <a:grpSpLocks/>
              </p:cNvGrpSpPr>
              <p:nvPr/>
            </p:nvGrpSpPr>
            <p:grpSpPr bwMode="auto">
              <a:xfrm flipH="1">
                <a:off x="1238265" y="1068635"/>
                <a:ext cx="2957010" cy="5463923"/>
                <a:chOff x="9716053" y="-1248571"/>
                <a:chExt cx="3906277" cy="7096925"/>
              </a:xfrm>
            </p:grpSpPr>
            <p:sp>
              <p:nvSpPr>
                <p:cNvPr id="13" name="Freeform 69"/>
                <p:cNvSpPr>
                  <a:spLocks/>
                </p:cNvSpPr>
                <p:nvPr/>
              </p:nvSpPr>
              <p:spPr bwMode="auto">
                <a:xfrm>
                  <a:off x="9716053" y="69429"/>
                  <a:ext cx="741288" cy="304154"/>
                </a:xfrm>
                <a:custGeom>
                  <a:avLst/>
                  <a:gdLst>
                    <a:gd name="T0" fmla="*/ 2147483647 w 466"/>
                    <a:gd name="T1" fmla="*/ 2147483647 h 194"/>
                    <a:gd name="T2" fmla="*/ 2147483647 w 466"/>
                    <a:gd name="T3" fmla="*/ 2147483647 h 194"/>
                    <a:gd name="T4" fmla="*/ 2147483647 w 466"/>
                    <a:gd name="T5" fmla="*/ 2147483647 h 194"/>
                    <a:gd name="T6" fmla="*/ 2147483647 w 466"/>
                    <a:gd name="T7" fmla="*/ 2147483647 h 194"/>
                    <a:gd name="T8" fmla="*/ 2147483647 w 466"/>
                    <a:gd name="T9" fmla="*/ 2147483647 h 194"/>
                    <a:gd name="T10" fmla="*/ 2147483647 w 466"/>
                    <a:gd name="T11" fmla="*/ 2147483647 h 194"/>
                    <a:gd name="T12" fmla="*/ 2147483647 w 466"/>
                    <a:gd name="T13" fmla="*/ 2147483647 h 194"/>
                    <a:gd name="T14" fmla="*/ 2147483647 w 466"/>
                    <a:gd name="T15" fmla="*/ 2147483647 h 194"/>
                    <a:gd name="T16" fmla="*/ 2147483647 w 466"/>
                    <a:gd name="T17" fmla="*/ 2147483647 h 194"/>
                    <a:gd name="T18" fmla="*/ 2147483647 w 466"/>
                    <a:gd name="T19" fmla="*/ 2147483647 h 194"/>
                    <a:gd name="T20" fmla="*/ 2147483647 w 466"/>
                    <a:gd name="T21" fmla="*/ 2147483647 h 194"/>
                    <a:gd name="T22" fmla="*/ 2147483647 w 466"/>
                    <a:gd name="T23" fmla="*/ 2147483647 h 194"/>
                    <a:gd name="T24" fmla="*/ 2147483647 w 466"/>
                    <a:gd name="T25" fmla="*/ 2147483647 h 194"/>
                    <a:gd name="T26" fmla="*/ 2147483647 w 466"/>
                    <a:gd name="T27" fmla="*/ 2147483647 h 194"/>
                    <a:gd name="T28" fmla="*/ 2147483647 w 466"/>
                    <a:gd name="T29" fmla="*/ 2147483647 h 194"/>
                    <a:gd name="T30" fmla="*/ 2147483647 w 466"/>
                    <a:gd name="T31" fmla="*/ 2147483647 h 194"/>
                    <a:gd name="T32" fmla="*/ 0 w 466"/>
                    <a:gd name="T33" fmla="*/ 2147483647 h 194"/>
                    <a:gd name="T34" fmla="*/ 2147483647 w 466"/>
                    <a:gd name="T35" fmla="*/ 2147483647 h 194"/>
                    <a:gd name="T36" fmla="*/ 2147483647 w 466"/>
                    <a:gd name="T37" fmla="*/ 2147483647 h 194"/>
                    <a:gd name="T38" fmla="*/ 2147483647 w 466"/>
                    <a:gd name="T39" fmla="*/ 2147483647 h 194"/>
                    <a:gd name="T40" fmla="*/ 2147483647 w 466"/>
                    <a:gd name="T41" fmla="*/ 2147483647 h 194"/>
                    <a:gd name="T42" fmla="*/ 2147483647 w 466"/>
                    <a:gd name="T43" fmla="*/ 2147483647 h 194"/>
                    <a:gd name="T44" fmla="*/ 2147483647 w 466"/>
                    <a:gd name="T45" fmla="*/ 2147483647 h 194"/>
                    <a:gd name="T46" fmla="*/ 2147483647 w 466"/>
                    <a:gd name="T47" fmla="*/ 2147483647 h 194"/>
                    <a:gd name="T48" fmla="*/ 2147483647 w 466"/>
                    <a:gd name="T49" fmla="*/ 2147483647 h 194"/>
                    <a:gd name="T50" fmla="*/ 2147483647 w 466"/>
                    <a:gd name="T51" fmla="*/ 2147483647 h 194"/>
                    <a:gd name="T52" fmla="*/ 2147483647 w 466"/>
                    <a:gd name="T53" fmla="*/ 2147483647 h 194"/>
                    <a:gd name="T54" fmla="*/ 2147483647 w 466"/>
                    <a:gd name="T55" fmla="*/ 2147483647 h 194"/>
                    <a:gd name="T56" fmla="*/ 2147483647 w 466"/>
                    <a:gd name="T57" fmla="*/ 2147483647 h 194"/>
                    <a:gd name="T58" fmla="*/ 2147483647 w 466"/>
                    <a:gd name="T59" fmla="*/ 2147483647 h 194"/>
                    <a:gd name="T60" fmla="*/ 2147483647 w 466"/>
                    <a:gd name="T61" fmla="*/ 2147483647 h 194"/>
                    <a:gd name="T62" fmla="*/ 2147483647 w 466"/>
                    <a:gd name="T63" fmla="*/ 2147483647 h 194"/>
                    <a:gd name="T64" fmla="*/ 2147483647 w 466"/>
                    <a:gd name="T65" fmla="*/ 2147483647 h 194"/>
                    <a:gd name="T66" fmla="*/ 2147483647 w 466"/>
                    <a:gd name="T67" fmla="*/ 2147483647 h 194"/>
                    <a:gd name="T68" fmla="*/ 2147483647 w 466"/>
                    <a:gd name="T69" fmla="*/ 2147483647 h 194"/>
                    <a:gd name="T70" fmla="*/ 2147483647 w 466"/>
                    <a:gd name="T71" fmla="*/ 2147483647 h 194"/>
                    <a:gd name="T72" fmla="*/ 2147483647 w 466"/>
                    <a:gd name="T73" fmla="*/ 2147483647 h 194"/>
                    <a:gd name="T74" fmla="*/ 2147483647 w 466"/>
                    <a:gd name="T75" fmla="*/ 2147483647 h 194"/>
                    <a:gd name="T76" fmla="*/ 2147483647 w 466"/>
                    <a:gd name="T77" fmla="*/ 0 h 194"/>
                    <a:gd name="T78" fmla="*/ 2147483647 w 466"/>
                    <a:gd name="T79" fmla="*/ 2147483647 h 194"/>
                    <a:gd name="T80" fmla="*/ 2147483647 w 466"/>
                    <a:gd name="T81" fmla="*/ 2147483647 h 194"/>
                    <a:gd name="T82" fmla="*/ 2147483647 w 466"/>
                    <a:gd name="T83" fmla="*/ 2147483647 h 194"/>
                    <a:gd name="T84" fmla="*/ 2147483647 w 466"/>
                    <a:gd name="T85" fmla="*/ 2147483647 h 194"/>
                    <a:gd name="T86" fmla="*/ 2147483647 w 466"/>
                    <a:gd name="T87" fmla="*/ 2147483647 h 194"/>
                    <a:gd name="T88" fmla="*/ 2147483647 w 466"/>
                    <a:gd name="T89" fmla="*/ 2147483647 h 194"/>
                    <a:gd name="T90" fmla="*/ 2147483647 w 466"/>
                    <a:gd name="T91" fmla="*/ 2147483647 h 194"/>
                    <a:gd name="T92" fmla="*/ 2147483647 w 466"/>
                    <a:gd name="T93" fmla="*/ 2147483647 h 194"/>
                    <a:gd name="T94" fmla="*/ 2147483647 w 466"/>
                    <a:gd name="T95" fmla="*/ 2147483647 h 194"/>
                    <a:gd name="T96" fmla="*/ 2147483647 w 466"/>
                    <a:gd name="T97" fmla="*/ 2147483647 h 194"/>
                    <a:gd name="T98" fmla="*/ 2147483647 w 466"/>
                    <a:gd name="T99" fmla="*/ 2147483647 h 194"/>
                    <a:gd name="T100" fmla="*/ 2147483647 w 466"/>
                    <a:gd name="T101" fmla="*/ 2147483647 h 194"/>
                    <a:gd name="T102" fmla="*/ 2147483647 w 466"/>
                    <a:gd name="T103" fmla="*/ 2147483647 h 194"/>
                    <a:gd name="T104" fmla="*/ 2147483647 w 466"/>
                    <a:gd name="T105" fmla="*/ 2147483647 h 1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6"/>
                    <a:gd name="T160" fmla="*/ 0 h 194"/>
                    <a:gd name="T161" fmla="*/ 466 w 466"/>
                    <a:gd name="T162" fmla="*/ 194 h 1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6" h="194">
                      <a:moveTo>
                        <a:pt x="466" y="110"/>
                      </a:moveTo>
                      <a:lnTo>
                        <a:pt x="456" y="142"/>
                      </a:lnTo>
                      <a:lnTo>
                        <a:pt x="430" y="160"/>
                      </a:lnTo>
                      <a:lnTo>
                        <a:pt x="416" y="172"/>
                      </a:lnTo>
                      <a:lnTo>
                        <a:pt x="392" y="184"/>
                      </a:lnTo>
                      <a:lnTo>
                        <a:pt x="370" y="194"/>
                      </a:lnTo>
                      <a:lnTo>
                        <a:pt x="344" y="184"/>
                      </a:lnTo>
                      <a:lnTo>
                        <a:pt x="280" y="166"/>
                      </a:lnTo>
                      <a:lnTo>
                        <a:pt x="238" y="156"/>
                      </a:lnTo>
                      <a:lnTo>
                        <a:pt x="174" y="148"/>
                      </a:lnTo>
                      <a:lnTo>
                        <a:pt x="138" y="140"/>
                      </a:lnTo>
                      <a:lnTo>
                        <a:pt x="106" y="130"/>
                      </a:lnTo>
                      <a:lnTo>
                        <a:pt x="82" y="124"/>
                      </a:lnTo>
                      <a:lnTo>
                        <a:pt x="56" y="118"/>
                      </a:lnTo>
                      <a:lnTo>
                        <a:pt x="32" y="114"/>
                      </a:lnTo>
                      <a:lnTo>
                        <a:pt x="12" y="106"/>
                      </a:lnTo>
                      <a:lnTo>
                        <a:pt x="0" y="96"/>
                      </a:lnTo>
                      <a:lnTo>
                        <a:pt x="2" y="82"/>
                      </a:lnTo>
                      <a:lnTo>
                        <a:pt x="12" y="72"/>
                      </a:lnTo>
                      <a:lnTo>
                        <a:pt x="40" y="70"/>
                      </a:lnTo>
                      <a:lnTo>
                        <a:pt x="72" y="78"/>
                      </a:lnTo>
                      <a:lnTo>
                        <a:pt x="96" y="84"/>
                      </a:lnTo>
                      <a:lnTo>
                        <a:pt x="108" y="84"/>
                      </a:lnTo>
                      <a:lnTo>
                        <a:pt x="118" y="84"/>
                      </a:lnTo>
                      <a:lnTo>
                        <a:pt x="138" y="84"/>
                      </a:lnTo>
                      <a:lnTo>
                        <a:pt x="152" y="84"/>
                      </a:lnTo>
                      <a:lnTo>
                        <a:pt x="164" y="84"/>
                      </a:lnTo>
                      <a:lnTo>
                        <a:pt x="184" y="84"/>
                      </a:lnTo>
                      <a:lnTo>
                        <a:pt x="216" y="84"/>
                      </a:lnTo>
                      <a:lnTo>
                        <a:pt x="224" y="84"/>
                      </a:lnTo>
                      <a:lnTo>
                        <a:pt x="246" y="80"/>
                      </a:lnTo>
                      <a:lnTo>
                        <a:pt x="254" y="78"/>
                      </a:lnTo>
                      <a:lnTo>
                        <a:pt x="266" y="74"/>
                      </a:lnTo>
                      <a:lnTo>
                        <a:pt x="282" y="68"/>
                      </a:lnTo>
                      <a:lnTo>
                        <a:pt x="256" y="56"/>
                      </a:lnTo>
                      <a:lnTo>
                        <a:pt x="246" y="48"/>
                      </a:lnTo>
                      <a:lnTo>
                        <a:pt x="228" y="32"/>
                      </a:lnTo>
                      <a:lnTo>
                        <a:pt x="224" y="6"/>
                      </a:lnTo>
                      <a:lnTo>
                        <a:pt x="244" y="0"/>
                      </a:lnTo>
                      <a:lnTo>
                        <a:pt x="266" y="10"/>
                      </a:lnTo>
                      <a:lnTo>
                        <a:pt x="276" y="14"/>
                      </a:lnTo>
                      <a:lnTo>
                        <a:pt x="294" y="26"/>
                      </a:lnTo>
                      <a:lnTo>
                        <a:pt x="304" y="32"/>
                      </a:lnTo>
                      <a:lnTo>
                        <a:pt x="316" y="34"/>
                      </a:lnTo>
                      <a:lnTo>
                        <a:pt x="358" y="38"/>
                      </a:lnTo>
                      <a:lnTo>
                        <a:pt x="378" y="42"/>
                      </a:lnTo>
                      <a:lnTo>
                        <a:pt x="396" y="48"/>
                      </a:lnTo>
                      <a:lnTo>
                        <a:pt x="416" y="58"/>
                      </a:lnTo>
                      <a:lnTo>
                        <a:pt x="426" y="66"/>
                      </a:lnTo>
                      <a:lnTo>
                        <a:pt x="432" y="76"/>
                      </a:lnTo>
                      <a:lnTo>
                        <a:pt x="446" y="84"/>
                      </a:lnTo>
                      <a:lnTo>
                        <a:pt x="454" y="92"/>
                      </a:lnTo>
                      <a:lnTo>
                        <a:pt x="466" y="110"/>
                      </a:lnTo>
                      <a:close/>
                    </a:path>
                  </a:pathLst>
                </a:custGeom>
                <a:solidFill>
                  <a:srgbClr val="ACAC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IN" dirty="0"/>
                </a:p>
              </p:txBody>
            </p:sp>
            <p:sp>
              <p:nvSpPr>
                <p:cNvPr id="14" name="Freeform 70"/>
                <p:cNvSpPr>
                  <a:spLocks/>
                </p:cNvSpPr>
                <p:nvPr/>
              </p:nvSpPr>
              <p:spPr bwMode="auto">
                <a:xfrm>
                  <a:off x="10302637" y="215172"/>
                  <a:ext cx="393208" cy="487912"/>
                </a:xfrm>
                <a:custGeom>
                  <a:avLst/>
                  <a:gdLst>
                    <a:gd name="T0" fmla="*/ 2147483647 w 246"/>
                    <a:gd name="T1" fmla="*/ 2147483647 h 306"/>
                    <a:gd name="T2" fmla="*/ 2147483647 w 246"/>
                    <a:gd name="T3" fmla="*/ 2147483647 h 306"/>
                    <a:gd name="T4" fmla="*/ 2147483647 w 246"/>
                    <a:gd name="T5" fmla="*/ 2147483647 h 306"/>
                    <a:gd name="T6" fmla="*/ 2147483647 w 246"/>
                    <a:gd name="T7" fmla="*/ 2147483647 h 306"/>
                    <a:gd name="T8" fmla="*/ 2147483647 w 246"/>
                    <a:gd name="T9" fmla="*/ 2147483647 h 306"/>
                    <a:gd name="T10" fmla="*/ 2147483647 w 246"/>
                    <a:gd name="T11" fmla="*/ 2147483647 h 306"/>
                    <a:gd name="T12" fmla="*/ 2147483647 w 246"/>
                    <a:gd name="T13" fmla="*/ 2147483647 h 306"/>
                    <a:gd name="T14" fmla="*/ 2147483647 w 246"/>
                    <a:gd name="T15" fmla="*/ 2147483647 h 306"/>
                    <a:gd name="T16" fmla="*/ 2147483647 w 246"/>
                    <a:gd name="T17" fmla="*/ 2147483647 h 306"/>
                    <a:gd name="T18" fmla="*/ 2147483647 w 246"/>
                    <a:gd name="T19" fmla="*/ 2147483647 h 306"/>
                    <a:gd name="T20" fmla="*/ 2147483647 w 246"/>
                    <a:gd name="T21" fmla="*/ 2147483647 h 306"/>
                    <a:gd name="T22" fmla="*/ 0 w 246"/>
                    <a:gd name="T23" fmla="*/ 2147483647 h 306"/>
                    <a:gd name="T24" fmla="*/ 0 w 246"/>
                    <a:gd name="T25" fmla="*/ 2147483647 h 306"/>
                    <a:gd name="T26" fmla="*/ 2147483647 w 246"/>
                    <a:gd name="T27" fmla="*/ 2147483647 h 306"/>
                    <a:gd name="T28" fmla="*/ 2147483647 w 246"/>
                    <a:gd name="T29" fmla="*/ 2147483647 h 306"/>
                    <a:gd name="T30" fmla="*/ 2147483647 w 246"/>
                    <a:gd name="T31" fmla="*/ 2147483647 h 306"/>
                    <a:gd name="T32" fmla="*/ 2147483647 w 246"/>
                    <a:gd name="T33" fmla="*/ 2147483647 h 306"/>
                    <a:gd name="T34" fmla="*/ 2147483647 w 246"/>
                    <a:gd name="T35" fmla="*/ 2147483647 h 306"/>
                    <a:gd name="T36" fmla="*/ 2147483647 w 246"/>
                    <a:gd name="T37" fmla="*/ 2147483647 h 306"/>
                    <a:gd name="T38" fmla="*/ 2147483647 w 246"/>
                    <a:gd name="T39" fmla="*/ 2147483647 h 306"/>
                    <a:gd name="T40" fmla="*/ 2147483647 w 246"/>
                    <a:gd name="T41" fmla="*/ 2147483647 h 306"/>
                    <a:gd name="T42" fmla="*/ 2147483647 w 246"/>
                    <a:gd name="T43" fmla="*/ 2147483647 h 306"/>
                    <a:gd name="T44" fmla="*/ 2147483647 w 246"/>
                    <a:gd name="T45" fmla="*/ 2147483647 h 306"/>
                    <a:gd name="T46" fmla="*/ 2147483647 w 246"/>
                    <a:gd name="T47" fmla="*/ 0 h 306"/>
                    <a:gd name="T48" fmla="*/ 2147483647 w 246"/>
                    <a:gd name="T49" fmla="*/ 2147483647 h 306"/>
                    <a:gd name="T50" fmla="*/ 2147483647 w 246"/>
                    <a:gd name="T51" fmla="*/ 2147483647 h 3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6"/>
                    <a:gd name="T79" fmla="*/ 0 h 306"/>
                    <a:gd name="T80" fmla="*/ 246 w 246"/>
                    <a:gd name="T81" fmla="*/ 306 h 3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6" h="306">
                      <a:moveTo>
                        <a:pt x="246" y="142"/>
                      </a:moveTo>
                      <a:lnTo>
                        <a:pt x="246" y="142"/>
                      </a:lnTo>
                      <a:lnTo>
                        <a:pt x="240" y="166"/>
                      </a:lnTo>
                      <a:lnTo>
                        <a:pt x="232" y="190"/>
                      </a:lnTo>
                      <a:lnTo>
                        <a:pt x="222" y="218"/>
                      </a:lnTo>
                      <a:lnTo>
                        <a:pt x="210" y="246"/>
                      </a:lnTo>
                      <a:lnTo>
                        <a:pt x="194" y="272"/>
                      </a:lnTo>
                      <a:lnTo>
                        <a:pt x="186" y="284"/>
                      </a:lnTo>
                      <a:lnTo>
                        <a:pt x="178" y="294"/>
                      </a:lnTo>
                      <a:lnTo>
                        <a:pt x="168" y="302"/>
                      </a:lnTo>
                      <a:lnTo>
                        <a:pt x="158" y="306"/>
                      </a:lnTo>
                      <a:lnTo>
                        <a:pt x="0" y="102"/>
                      </a:lnTo>
                      <a:lnTo>
                        <a:pt x="16" y="96"/>
                      </a:lnTo>
                      <a:lnTo>
                        <a:pt x="32" y="90"/>
                      </a:lnTo>
                      <a:lnTo>
                        <a:pt x="50" y="80"/>
                      </a:lnTo>
                      <a:lnTo>
                        <a:pt x="58" y="74"/>
                      </a:lnTo>
                      <a:lnTo>
                        <a:pt x="68" y="68"/>
                      </a:lnTo>
                      <a:lnTo>
                        <a:pt x="74" y="58"/>
                      </a:lnTo>
                      <a:lnTo>
                        <a:pt x="80" y="50"/>
                      </a:lnTo>
                      <a:lnTo>
                        <a:pt x="84" y="38"/>
                      </a:lnTo>
                      <a:lnTo>
                        <a:pt x="86" y="26"/>
                      </a:lnTo>
                      <a:lnTo>
                        <a:pt x="86" y="14"/>
                      </a:lnTo>
                      <a:lnTo>
                        <a:pt x="84" y="0"/>
                      </a:lnTo>
                      <a:lnTo>
                        <a:pt x="110" y="6"/>
                      </a:lnTo>
                      <a:lnTo>
                        <a:pt x="246" y="14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IN" dirty="0"/>
                </a:p>
              </p:txBody>
            </p:sp>
            <p:sp>
              <p:nvSpPr>
                <p:cNvPr id="15" name="Freeform 73"/>
                <p:cNvSpPr>
                  <a:spLocks noEditPoints="1"/>
                </p:cNvSpPr>
                <p:nvPr/>
              </p:nvSpPr>
              <p:spPr bwMode="auto">
                <a:xfrm>
                  <a:off x="10438005" y="-1248571"/>
                  <a:ext cx="3184325" cy="7096925"/>
                </a:xfrm>
                <a:custGeom>
                  <a:avLst/>
                  <a:gdLst>
                    <a:gd name="T0" fmla="*/ 2147483647 w 2006"/>
                    <a:gd name="T1" fmla="*/ 2147483647 h 4472"/>
                    <a:gd name="T2" fmla="*/ 2147483647 w 2006"/>
                    <a:gd name="T3" fmla="*/ 2147483647 h 4472"/>
                    <a:gd name="T4" fmla="*/ 2147483647 w 2006"/>
                    <a:gd name="T5" fmla="*/ 2147483647 h 4472"/>
                    <a:gd name="T6" fmla="*/ 2147483647 w 2006"/>
                    <a:gd name="T7" fmla="*/ 2147483647 h 4472"/>
                    <a:gd name="T8" fmla="*/ 2147483647 w 2006"/>
                    <a:gd name="T9" fmla="*/ 2147483647 h 4472"/>
                    <a:gd name="T10" fmla="*/ 2147483647 w 2006"/>
                    <a:gd name="T11" fmla="*/ 2147483647 h 4472"/>
                    <a:gd name="T12" fmla="*/ 2147483647 w 2006"/>
                    <a:gd name="T13" fmla="*/ 2147483647 h 4472"/>
                    <a:gd name="T14" fmla="*/ 2147483647 w 2006"/>
                    <a:gd name="T15" fmla="*/ 2147483647 h 4472"/>
                    <a:gd name="T16" fmla="*/ 2147483647 w 2006"/>
                    <a:gd name="T17" fmla="*/ 2147483647 h 4472"/>
                    <a:gd name="T18" fmla="*/ 2147483647 w 2006"/>
                    <a:gd name="T19" fmla="*/ 2147483647 h 4472"/>
                    <a:gd name="T20" fmla="*/ 2147483647 w 2006"/>
                    <a:gd name="T21" fmla="*/ 2147483647 h 4472"/>
                    <a:gd name="T22" fmla="*/ 2147483647 w 2006"/>
                    <a:gd name="T23" fmla="*/ 2147483647 h 4472"/>
                    <a:gd name="T24" fmla="*/ 2147483647 w 2006"/>
                    <a:gd name="T25" fmla="*/ 2147483647 h 4472"/>
                    <a:gd name="T26" fmla="*/ 2147483647 w 2006"/>
                    <a:gd name="T27" fmla="*/ 2147483647 h 4472"/>
                    <a:gd name="T28" fmla="*/ 2147483647 w 2006"/>
                    <a:gd name="T29" fmla="*/ 2147483647 h 4472"/>
                    <a:gd name="T30" fmla="*/ 2147483647 w 2006"/>
                    <a:gd name="T31" fmla="*/ 2147483647 h 4472"/>
                    <a:gd name="T32" fmla="*/ 2147483647 w 2006"/>
                    <a:gd name="T33" fmla="*/ 2147483647 h 4472"/>
                    <a:gd name="T34" fmla="*/ 2147483647 w 2006"/>
                    <a:gd name="T35" fmla="*/ 2147483647 h 4472"/>
                    <a:gd name="T36" fmla="*/ 2147483647 w 2006"/>
                    <a:gd name="T37" fmla="*/ 2147483647 h 4472"/>
                    <a:gd name="T38" fmla="*/ 2147483647 w 2006"/>
                    <a:gd name="T39" fmla="*/ 2147483647 h 4472"/>
                    <a:gd name="T40" fmla="*/ 2147483647 w 2006"/>
                    <a:gd name="T41" fmla="*/ 2147483647 h 4472"/>
                    <a:gd name="T42" fmla="*/ 2147483647 w 2006"/>
                    <a:gd name="T43" fmla="*/ 2147483647 h 4472"/>
                    <a:gd name="T44" fmla="*/ 2147483647 w 2006"/>
                    <a:gd name="T45" fmla="*/ 2147483647 h 4472"/>
                    <a:gd name="T46" fmla="*/ 2147483647 w 2006"/>
                    <a:gd name="T47" fmla="*/ 2147483647 h 4472"/>
                    <a:gd name="T48" fmla="*/ 2147483647 w 2006"/>
                    <a:gd name="T49" fmla="*/ 2147483647 h 4472"/>
                    <a:gd name="T50" fmla="*/ 2147483647 w 2006"/>
                    <a:gd name="T51" fmla="*/ 2147483647 h 4472"/>
                    <a:gd name="T52" fmla="*/ 2147483647 w 2006"/>
                    <a:gd name="T53" fmla="*/ 2147483647 h 4472"/>
                    <a:gd name="T54" fmla="*/ 2147483647 w 2006"/>
                    <a:gd name="T55" fmla="*/ 2147483647 h 4472"/>
                    <a:gd name="T56" fmla="*/ 2147483647 w 2006"/>
                    <a:gd name="T57" fmla="*/ 2147483647 h 4472"/>
                    <a:gd name="T58" fmla="*/ 2147483647 w 2006"/>
                    <a:gd name="T59" fmla="*/ 2147483647 h 4472"/>
                    <a:gd name="T60" fmla="*/ 2147483647 w 2006"/>
                    <a:gd name="T61" fmla="*/ 2147483647 h 4472"/>
                    <a:gd name="T62" fmla="*/ 2147483647 w 2006"/>
                    <a:gd name="T63" fmla="*/ 2147483647 h 4472"/>
                    <a:gd name="T64" fmla="*/ 2147483647 w 2006"/>
                    <a:gd name="T65" fmla="*/ 2147483647 h 4472"/>
                    <a:gd name="T66" fmla="*/ 2147483647 w 2006"/>
                    <a:gd name="T67" fmla="*/ 2147483647 h 4472"/>
                    <a:gd name="T68" fmla="*/ 2147483647 w 2006"/>
                    <a:gd name="T69" fmla="*/ 2147483647 h 4472"/>
                    <a:gd name="T70" fmla="*/ 2147483647 w 2006"/>
                    <a:gd name="T71" fmla="*/ 2147483647 h 4472"/>
                    <a:gd name="T72" fmla="*/ 2147483647 w 2006"/>
                    <a:gd name="T73" fmla="*/ 2147483647 h 4472"/>
                    <a:gd name="T74" fmla="*/ 2147483647 w 2006"/>
                    <a:gd name="T75" fmla="*/ 2147483647 h 4472"/>
                    <a:gd name="T76" fmla="*/ 2147483647 w 2006"/>
                    <a:gd name="T77" fmla="*/ 2147483647 h 4472"/>
                    <a:gd name="T78" fmla="*/ 2147483647 w 2006"/>
                    <a:gd name="T79" fmla="*/ 2147483647 h 4472"/>
                    <a:gd name="T80" fmla="*/ 2147483647 w 2006"/>
                    <a:gd name="T81" fmla="*/ 2147483647 h 4472"/>
                    <a:gd name="T82" fmla="*/ 2147483647 w 2006"/>
                    <a:gd name="T83" fmla="*/ 2147483647 h 4472"/>
                    <a:gd name="T84" fmla="*/ 2147483647 w 2006"/>
                    <a:gd name="T85" fmla="*/ 2147483647 h 4472"/>
                    <a:gd name="T86" fmla="*/ 2147483647 w 2006"/>
                    <a:gd name="T87" fmla="*/ 2147483647 h 4472"/>
                    <a:gd name="T88" fmla="*/ 2147483647 w 2006"/>
                    <a:gd name="T89" fmla="*/ 2147483647 h 4472"/>
                    <a:gd name="T90" fmla="*/ 2147483647 w 2006"/>
                    <a:gd name="T91" fmla="*/ 2147483647 h 4472"/>
                    <a:gd name="T92" fmla="*/ 2147483647 w 2006"/>
                    <a:gd name="T93" fmla="*/ 2147483647 h 4472"/>
                    <a:gd name="T94" fmla="*/ 2147483647 w 2006"/>
                    <a:gd name="T95" fmla="*/ 2147483647 h 4472"/>
                    <a:gd name="T96" fmla="*/ 2147483647 w 2006"/>
                    <a:gd name="T97" fmla="*/ 2147483647 h 4472"/>
                    <a:gd name="T98" fmla="*/ 2147483647 w 2006"/>
                    <a:gd name="T99" fmla="*/ 2147483647 h 4472"/>
                    <a:gd name="T100" fmla="*/ 2147483647 w 2006"/>
                    <a:gd name="T101" fmla="*/ 2147483647 h 4472"/>
                    <a:gd name="T102" fmla="*/ 2147483647 w 2006"/>
                    <a:gd name="T103" fmla="*/ 2147483647 h 4472"/>
                    <a:gd name="T104" fmla="*/ 2147483647 w 2006"/>
                    <a:gd name="T105" fmla="*/ 2147483647 h 4472"/>
                    <a:gd name="T106" fmla="*/ 2147483647 w 2006"/>
                    <a:gd name="T107" fmla="*/ 2147483647 h 4472"/>
                    <a:gd name="T108" fmla="*/ 2147483647 w 2006"/>
                    <a:gd name="T109" fmla="*/ 2147483647 h 4472"/>
                    <a:gd name="T110" fmla="*/ 2147483647 w 2006"/>
                    <a:gd name="T111" fmla="*/ 2147483647 h 4472"/>
                    <a:gd name="T112" fmla="*/ 2147483647 w 2006"/>
                    <a:gd name="T113" fmla="*/ 2147483647 h 4472"/>
                    <a:gd name="T114" fmla="*/ 2147483647 w 2006"/>
                    <a:gd name="T115" fmla="*/ 2147483647 h 4472"/>
                    <a:gd name="T116" fmla="*/ 2147483647 w 2006"/>
                    <a:gd name="T117" fmla="*/ 2147483647 h 44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6"/>
                    <a:gd name="T178" fmla="*/ 0 h 4472"/>
                    <a:gd name="T179" fmla="*/ 2006 w 2006"/>
                    <a:gd name="T180" fmla="*/ 4472 h 44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6" h="4472">
                      <a:moveTo>
                        <a:pt x="2000" y="1288"/>
                      </a:moveTo>
                      <a:lnTo>
                        <a:pt x="1992" y="1234"/>
                      </a:lnTo>
                      <a:lnTo>
                        <a:pt x="1966" y="1198"/>
                      </a:lnTo>
                      <a:lnTo>
                        <a:pt x="1940" y="1136"/>
                      </a:lnTo>
                      <a:lnTo>
                        <a:pt x="1926" y="1074"/>
                      </a:lnTo>
                      <a:lnTo>
                        <a:pt x="1926" y="1052"/>
                      </a:lnTo>
                      <a:lnTo>
                        <a:pt x="1924" y="1026"/>
                      </a:lnTo>
                      <a:lnTo>
                        <a:pt x="1920" y="984"/>
                      </a:lnTo>
                      <a:lnTo>
                        <a:pt x="1918" y="948"/>
                      </a:lnTo>
                      <a:lnTo>
                        <a:pt x="1902" y="910"/>
                      </a:lnTo>
                      <a:lnTo>
                        <a:pt x="1870" y="860"/>
                      </a:lnTo>
                      <a:lnTo>
                        <a:pt x="1784" y="760"/>
                      </a:lnTo>
                      <a:lnTo>
                        <a:pt x="1770" y="746"/>
                      </a:lnTo>
                      <a:lnTo>
                        <a:pt x="1754" y="734"/>
                      </a:lnTo>
                      <a:lnTo>
                        <a:pt x="1736" y="724"/>
                      </a:lnTo>
                      <a:lnTo>
                        <a:pt x="1716" y="714"/>
                      </a:lnTo>
                      <a:lnTo>
                        <a:pt x="1694" y="706"/>
                      </a:lnTo>
                      <a:lnTo>
                        <a:pt x="1672" y="698"/>
                      </a:lnTo>
                      <a:lnTo>
                        <a:pt x="1632" y="686"/>
                      </a:lnTo>
                      <a:lnTo>
                        <a:pt x="1592" y="674"/>
                      </a:lnTo>
                      <a:lnTo>
                        <a:pt x="1548" y="662"/>
                      </a:lnTo>
                      <a:lnTo>
                        <a:pt x="1508" y="648"/>
                      </a:lnTo>
                      <a:lnTo>
                        <a:pt x="1488" y="642"/>
                      </a:lnTo>
                      <a:lnTo>
                        <a:pt x="1468" y="632"/>
                      </a:lnTo>
                      <a:lnTo>
                        <a:pt x="1454" y="620"/>
                      </a:lnTo>
                      <a:lnTo>
                        <a:pt x="1440" y="604"/>
                      </a:lnTo>
                      <a:lnTo>
                        <a:pt x="1426" y="586"/>
                      </a:lnTo>
                      <a:lnTo>
                        <a:pt x="1412" y="566"/>
                      </a:lnTo>
                      <a:lnTo>
                        <a:pt x="1408" y="564"/>
                      </a:lnTo>
                      <a:lnTo>
                        <a:pt x="1384" y="604"/>
                      </a:lnTo>
                      <a:lnTo>
                        <a:pt x="1358" y="646"/>
                      </a:lnTo>
                      <a:lnTo>
                        <a:pt x="1304" y="730"/>
                      </a:lnTo>
                      <a:lnTo>
                        <a:pt x="1258" y="812"/>
                      </a:lnTo>
                      <a:lnTo>
                        <a:pt x="1234" y="850"/>
                      </a:lnTo>
                      <a:lnTo>
                        <a:pt x="1220" y="870"/>
                      </a:lnTo>
                      <a:lnTo>
                        <a:pt x="1204" y="888"/>
                      </a:lnTo>
                      <a:lnTo>
                        <a:pt x="1188" y="862"/>
                      </a:lnTo>
                      <a:lnTo>
                        <a:pt x="1170" y="838"/>
                      </a:lnTo>
                      <a:lnTo>
                        <a:pt x="1152" y="816"/>
                      </a:lnTo>
                      <a:lnTo>
                        <a:pt x="1136" y="790"/>
                      </a:lnTo>
                      <a:lnTo>
                        <a:pt x="1192" y="724"/>
                      </a:lnTo>
                      <a:lnTo>
                        <a:pt x="1252" y="660"/>
                      </a:lnTo>
                      <a:lnTo>
                        <a:pt x="1312" y="596"/>
                      </a:lnTo>
                      <a:lnTo>
                        <a:pt x="1370" y="532"/>
                      </a:lnTo>
                      <a:lnTo>
                        <a:pt x="1370" y="528"/>
                      </a:lnTo>
                      <a:lnTo>
                        <a:pt x="1370" y="526"/>
                      </a:lnTo>
                      <a:lnTo>
                        <a:pt x="1362" y="514"/>
                      </a:lnTo>
                      <a:lnTo>
                        <a:pt x="1358" y="506"/>
                      </a:lnTo>
                      <a:lnTo>
                        <a:pt x="1354" y="498"/>
                      </a:lnTo>
                      <a:lnTo>
                        <a:pt x="1352" y="484"/>
                      </a:lnTo>
                      <a:lnTo>
                        <a:pt x="1352" y="472"/>
                      </a:lnTo>
                      <a:lnTo>
                        <a:pt x="1356" y="448"/>
                      </a:lnTo>
                      <a:lnTo>
                        <a:pt x="1364" y="424"/>
                      </a:lnTo>
                      <a:lnTo>
                        <a:pt x="1372" y="400"/>
                      </a:lnTo>
                      <a:lnTo>
                        <a:pt x="1382" y="378"/>
                      </a:lnTo>
                      <a:lnTo>
                        <a:pt x="1392" y="354"/>
                      </a:lnTo>
                      <a:lnTo>
                        <a:pt x="1398" y="330"/>
                      </a:lnTo>
                      <a:lnTo>
                        <a:pt x="1402" y="304"/>
                      </a:lnTo>
                      <a:lnTo>
                        <a:pt x="1402" y="296"/>
                      </a:lnTo>
                      <a:lnTo>
                        <a:pt x="1402" y="286"/>
                      </a:lnTo>
                      <a:lnTo>
                        <a:pt x="1398" y="268"/>
                      </a:lnTo>
                      <a:lnTo>
                        <a:pt x="1394" y="248"/>
                      </a:lnTo>
                      <a:lnTo>
                        <a:pt x="1390" y="226"/>
                      </a:lnTo>
                      <a:lnTo>
                        <a:pt x="1386" y="166"/>
                      </a:lnTo>
                      <a:lnTo>
                        <a:pt x="1384" y="142"/>
                      </a:lnTo>
                      <a:lnTo>
                        <a:pt x="1380" y="132"/>
                      </a:lnTo>
                      <a:lnTo>
                        <a:pt x="1376" y="122"/>
                      </a:lnTo>
                      <a:lnTo>
                        <a:pt x="1364" y="100"/>
                      </a:lnTo>
                      <a:lnTo>
                        <a:pt x="1350" y="78"/>
                      </a:lnTo>
                      <a:lnTo>
                        <a:pt x="1332" y="60"/>
                      </a:lnTo>
                      <a:lnTo>
                        <a:pt x="1310" y="44"/>
                      </a:lnTo>
                      <a:lnTo>
                        <a:pt x="1288" y="30"/>
                      </a:lnTo>
                      <a:lnTo>
                        <a:pt x="1262" y="18"/>
                      </a:lnTo>
                      <a:lnTo>
                        <a:pt x="1232" y="8"/>
                      </a:lnTo>
                      <a:lnTo>
                        <a:pt x="1202" y="2"/>
                      </a:lnTo>
                      <a:lnTo>
                        <a:pt x="1202" y="0"/>
                      </a:lnTo>
                      <a:lnTo>
                        <a:pt x="1182" y="0"/>
                      </a:lnTo>
                      <a:lnTo>
                        <a:pt x="1166" y="4"/>
                      </a:lnTo>
                      <a:lnTo>
                        <a:pt x="1150" y="6"/>
                      </a:lnTo>
                      <a:lnTo>
                        <a:pt x="1120" y="8"/>
                      </a:lnTo>
                      <a:lnTo>
                        <a:pt x="1092" y="10"/>
                      </a:lnTo>
                      <a:lnTo>
                        <a:pt x="1078" y="14"/>
                      </a:lnTo>
                      <a:lnTo>
                        <a:pt x="1064" y="18"/>
                      </a:lnTo>
                      <a:lnTo>
                        <a:pt x="1050" y="26"/>
                      </a:lnTo>
                      <a:lnTo>
                        <a:pt x="1036" y="34"/>
                      </a:lnTo>
                      <a:lnTo>
                        <a:pt x="1024" y="42"/>
                      </a:lnTo>
                      <a:lnTo>
                        <a:pt x="1014" y="54"/>
                      </a:lnTo>
                      <a:lnTo>
                        <a:pt x="1004" y="64"/>
                      </a:lnTo>
                      <a:lnTo>
                        <a:pt x="994" y="78"/>
                      </a:lnTo>
                      <a:lnTo>
                        <a:pt x="988" y="90"/>
                      </a:lnTo>
                      <a:lnTo>
                        <a:pt x="980" y="106"/>
                      </a:lnTo>
                      <a:lnTo>
                        <a:pt x="976" y="120"/>
                      </a:lnTo>
                      <a:lnTo>
                        <a:pt x="970" y="138"/>
                      </a:lnTo>
                      <a:lnTo>
                        <a:pt x="964" y="172"/>
                      </a:lnTo>
                      <a:lnTo>
                        <a:pt x="962" y="210"/>
                      </a:lnTo>
                      <a:lnTo>
                        <a:pt x="962" y="252"/>
                      </a:lnTo>
                      <a:lnTo>
                        <a:pt x="964" y="290"/>
                      </a:lnTo>
                      <a:lnTo>
                        <a:pt x="968" y="326"/>
                      </a:lnTo>
                      <a:lnTo>
                        <a:pt x="972" y="364"/>
                      </a:lnTo>
                      <a:lnTo>
                        <a:pt x="978" y="400"/>
                      </a:lnTo>
                      <a:lnTo>
                        <a:pt x="986" y="434"/>
                      </a:lnTo>
                      <a:lnTo>
                        <a:pt x="994" y="468"/>
                      </a:lnTo>
                      <a:lnTo>
                        <a:pt x="1004" y="498"/>
                      </a:lnTo>
                      <a:lnTo>
                        <a:pt x="1018" y="526"/>
                      </a:lnTo>
                      <a:lnTo>
                        <a:pt x="1030" y="548"/>
                      </a:lnTo>
                      <a:lnTo>
                        <a:pt x="1042" y="566"/>
                      </a:lnTo>
                      <a:lnTo>
                        <a:pt x="1050" y="584"/>
                      </a:lnTo>
                      <a:lnTo>
                        <a:pt x="1054" y="592"/>
                      </a:lnTo>
                      <a:lnTo>
                        <a:pt x="1056" y="600"/>
                      </a:lnTo>
                      <a:lnTo>
                        <a:pt x="1056" y="612"/>
                      </a:lnTo>
                      <a:lnTo>
                        <a:pt x="1056" y="624"/>
                      </a:lnTo>
                      <a:lnTo>
                        <a:pt x="1050" y="648"/>
                      </a:lnTo>
                      <a:lnTo>
                        <a:pt x="1042" y="670"/>
                      </a:lnTo>
                      <a:lnTo>
                        <a:pt x="1030" y="690"/>
                      </a:lnTo>
                      <a:lnTo>
                        <a:pt x="1008" y="728"/>
                      </a:lnTo>
                      <a:lnTo>
                        <a:pt x="996" y="746"/>
                      </a:lnTo>
                      <a:lnTo>
                        <a:pt x="992" y="754"/>
                      </a:lnTo>
                      <a:lnTo>
                        <a:pt x="986" y="758"/>
                      </a:lnTo>
                      <a:lnTo>
                        <a:pt x="968" y="770"/>
                      </a:lnTo>
                      <a:lnTo>
                        <a:pt x="946" y="780"/>
                      </a:lnTo>
                      <a:lnTo>
                        <a:pt x="904" y="796"/>
                      </a:lnTo>
                      <a:lnTo>
                        <a:pt x="898" y="788"/>
                      </a:lnTo>
                      <a:lnTo>
                        <a:pt x="868" y="796"/>
                      </a:lnTo>
                      <a:lnTo>
                        <a:pt x="828" y="812"/>
                      </a:lnTo>
                      <a:lnTo>
                        <a:pt x="802" y="814"/>
                      </a:lnTo>
                      <a:lnTo>
                        <a:pt x="770" y="832"/>
                      </a:lnTo>
                      <a:lnTo>
                        <a:pt x="748" y="838"/>
                      </a:lnTo>
                      <a:lnTo>
                        <a:pt x="732" y="844"/>
                      </a:lnTo>
                      <a:lnTo>
                        <a:pt x="726" y="848"/>
                      </a:lnTo>
                      <a:lnTo>
                        <a:pt x="720" y="854"/>
                      </a:lnTo>
                      <a:lnTo>
                        <a:pt x="716" y="856"/>
                      </a:lnTo>
                      <a:lnTo>
                        <a:pt x="700" y="864"/>
                      </a:lnTo>
                      <a:lnTo>
                        <a:pt x="690" y="872"/>
                      </a:lnTo>
                      <a:lnTo>
                        <a:pt x="670" y="894"/>
                      </a:lnTo>
                      <a:lnTo>
                        <a:pt x="668" y="908"/>
                      </a:lnTo>
                      <a:lnTo>
                        <a:pt x="656" y="946"/>
                      </a:lnTo>
                      <a:lnTo>
                        <a:pt x="656" y="976"/>
                      </a:lnTo>
                      <a:lnTo>
                        <a:pt x="654" y="1006"/>
                      </a:lnTo>
                      <a:lnTo>
                        <a:pt x="654" y="1026"/>
                      </a:lnTo>
                      <a:lnTo>
                        <a:pt x="644" y="1030"/>
                      </a:lnTo>
                      <a:lnTo>
                        <a:pt x="616" y="1030"/>
                      </a:lnTo>
                      <a:lnTo>
                        <a:pt x="608" y="1048"/>
                      </a:lnTo>
                      <a:lnTo>
                        <a:pt x="600" y="1072"/>
                      </a:lnTo>
                      <a:lnTo>
                        <a:pt x="586" y="1086"/>
                      </a:lnTo>
                      <a:lnTo>
                        <a:pt x="578" y="1098"/>
                      </a:lnTo>
                      <a:lnTo>
                        <a:pt x="558" y="1102"/>
                      </a:lnTo>
                      <a:lnTo>
                        <a:pt x="530" y="1106"/>
                      </a:lnTo>
                      <a:lnTo>
                        <a:pt x="498" y="1116"/>
                      </a:lnTo>
                      <a:lnTo>
                        <a:pt x="482" y="1132"/>
                      </a:lnTo>
                      <a:lnTo>
                        <a:pt x="456" y="1158"/>
                      </a:lnTo>
                      <a:lnTo>
                        <a:pt x="448" y="1172"/>
                      </a:lnTo>
                      <a:lnTo>
                        <a:pt x="434" y="1184"/>
                      </a:lnTo>
                      <a:lnTo>
                        <a:pt x="424" y="1190"/>
                      </a:lnTo>
                      <a:lnTo>
                        <a:pt x="410" y="1196"/>
                      </a:lnTo>
                      <a:lnTo>
                        <a:pt x="392" y="1188"/>
                      </a:lnTo>
                      <a:lnTo>
                        <a:pt x="360" y="1172"/>
                      </a:lnTo>
                      <a:lnTo>
                        <a:pt x="332" y="1156"/>
                      </a:lnTo>
                      <a:lnTo>
                        <a:pt x="302" y="1146"/>
                      </a:lnTo>
                      <a:lnTo>
                        <a:pt x="266" y="1122"/>
                      </a:lnTo>
                      <a:lnTo>
                        <a:pt x="250" y="1110"/>
                      </a:lnTo>
                      <a:lnTo>
                        <a:pt x="222" y="1090"/>
                      </a:lnTo>
                      <a:lnTo>
                        <a:pt x="196" y="1074"/>
                      </a:lnTo>
                      <a:lnTo>
                        <a:pt x="182" y="1062"/>
                      </a:lnTo>
                      <a:lnTo>
                        <a:pt x="168" y="1048"/>
                      </a:lnTo>
                      <a:lnTo>
                        <a:pt x="146" y="1034"/>
                      </a:lnTo>
                      <a:lnTo>
                        <a:pt x="122" y="1060"/>
                      </a:lnTo>
                      <a:lnTo>
                        <a:pt x="96" y="1088"/>
                      </a:lnTo>
                      <a:lnTo>
                        <a:pt x="70" y="1124"/>
                      </a:lnTo>
                      <a:lnTo>
                        <a:pt x="42" y="1164"/>
                      </a:lnTo>
                      <a:lnTo>
                        <a:pt x="30" y="1184"/>
                      </a:lnTo>
                      <a:lnTo>
                        <a:pt x="18" y="1204"/>
                      </a:lnTo>
                      <a:lnTo>
                        <a:pt x="10" y="1226"/>
                      </a:lnTo>
                      <a:lnTo>
                        <a:pt x="4" y="1246"/>
                      </a:lnTo>
                      <a:lnTo>
                        <a:pt x="0" y="1264"/>
                      </a:lnTo>
                      <a:lnTo>
                        <a:pt x="0" y="1282"/>
                      </a:lnTo>
                      <a:lnTo>
                        <a:pt x="80" y="1324"/>
                      </a:lnTo>
                      <a:lnTo>
                        <a:pt x="120" y="1338"/>
                      </a:lnTo>
                      <a:lnTo>
                        <a:pt x="166" y="1356"/>
                      </a:lnTo>
                      <a:lnTo>
                        <a:pt x="216" y="1378"/>
                      </a:lnTo>
                      <a:lnTo>
                        <a:pt x="248" y="1396"/>
                      </a:lnTo>
                      <a:lnTo>
                        <a:pt x="304" y="1408"/>
                      </a:lnTo>
                      <a:lnTo>
                        <a:pt x="342" y="1438"/>
                      </a:lnTo>
                      <a:lnTo>
                        <a:pt x="372" y="1450"/>
                      </a:lnTo>
                      <a:lnTo>
                        <a:pt x="464" y="1450"/>
                      </a:lnTo>
                      <a:lnTo>
                        <a:pt x="482" y="1448"/>
                      </a:lnTo>
                      <a:lnTo>
                        <a:pt x="504" y="1438"/>
                      </a:lnTo>
                      <a:lnTo>
                        <a:pt x="526" y="1432"/>
                      </a:lnTo>
                      <a:lnTo>
                        <a:pt x="560" y="1422"/>
                      </a:lnTo>
                      <a:lnTo>
                        <a:pt x="596" y="1414"/>
                      </a:lnTo>
                      <a:lnTo>
                        <a:pt x="620" y="1410"/>
                      </a:lnTo>
                      <a:lnTo>
                        <a:pt x="644" y="1404"/>
                      </a:lnTo>
                      <a:lnTo>
                        <a:pt x="654" y="1398"/>
                      </a:lnTo>
                      <a:lnTo>
                        <a:pt x="674" y="1388"/>
                      </a:lnTo>
                      <a:lnTo>
                        <a:pt x="694" y="1380"/>
                      </a:lnTo>
                      <a:lnTo>
                        <a:pt x="706" y="1368"/>
                      </a:lnTo>
                      <a:lnTo>
                        <a:pt x="714" y="1396"/>
                      </a:lnTo>
                      <a:lnTo>
                        <a:pt x="712" y="1608"/>
                      </a:lnTo>
                      <a:lnTo>
                        <a:pt x="712" y="1820"/>
                      </a:lnTo>
                      <a:lnTo>
                        <a:pt x="710" y="1940"/>
                      </a:lnTo>
                      <a:lnTo>
                        <a:pt x="704" y="2106"/>
                      </a:lnTo>
                      <a:lnTo>
                        <a:pt x="698" y="2262"/>
                      </a:lnTo>
                      <a:lnTo>
                        <a:pt x="696" y="2358"/>
                      </a:lnTo>
                      <a:lnTo>
                        <a:pt x="698" y="2366"/>
                      </a:lnTo>
                      <a:lnTo>
                        <a:pt x="702" y="2374"/>
                      </a:lnTo>
                      <a:lnTo>
                        <a:pt x="708" y="2378"/>
                      </a:lnTo>
                      <a:lnTo>
                        <a:pt x="718" y="2380"/>
                      </a:lnTo>
                      <a:lnTo>
                        <a:pt x="728" y="2380"/>
                      </a:lnTo>
                      <a:lnTo>
                        <a:pt x="738" y="2380"/>
                      </a:lnTo>
                      <a:lnTo>
                        <a:pt x="764" y="2376"/>
                      </a:lnTo>
                      <a:lnTo>
                        <a:pt x="788" y="2372"/>
                      </a:lnTo>
                      <a:lnTo>
                        <a:pt x="800" y="2370"/>
                      </a:lnTo>
                      <a:lnTo>
                        <a:pt x="810" y="2372"/>
                      </a:lnTo>
                      <a:lnTo>
                        <a:pt x="820" y="2374"/>
                      </a:lnTo>
                      <a:lnTo>
                        <a:pt x="828" y="2378"/>
                      </a:lnTo>
                      <a:lnTo>
                        <a:pt x="832" y="2384"/>
                      </a:lnTo>
                      <a:lnTo>
                        <a:pt x="836" y="2394"/>
                      </a:lnTo>
                      <a:lnTo>
                        <a:pt x="842" y="2434"/>
                      </a:lnTo>
                      <a:lnTo>
                        <a:pt x="848" y="2474"/>
                      </a:lnTo>
                      <a:lnTo>
                        <a:pt x="864" y="2554"/>
                      </a:lnTo>
                      <a:lnTo>
                        <a:pt x="882" y="2634"/>
                      </a:lnTo>
                      <a:lnTo>
                        <a:pt x="896" y="2714"/>
                      </a:lnTo>
                      <a:lnTo>
                        <a:pt x="944" y="3048"/>
                      </a:lnTo>
                      <a:lnTo>
                        <a:pt x="956" y="3134"/>
                      </a:lnTo>
                      <a:lnTo>
                        <a:pt x="968" y="3222"/>
                      </a:lnTo>
                      <a:lnTo>
                        <a:pt x="974" y="3266"/>
                      </a:lnTo>
                      <a:lnTo>
                        <a:pt x="978" y="3310"/>
                      </a:lnTo>
                      <a:lnTo>
                        <a:pt x="980" y="3352"/>
                      </a:lnTo>
                      <a:lnTo>
                        <a:pt x="980" y="3396"/>
                      </a:lnTo>
                      <a:lnTo>
                        <a:pt x="978" y="3428"/>
                      </a:lnTo>
                      <a:lnTo>
                        <a:pt x="976" y="3460"/>
                      </a:lnTo>
                      <a:lnTo>
                        <a:pt x="968" y="3524"/>
                      </a:lnTo>
                      <a:lnTo>
                        <a:pt x="958" y="3588"/>
                      </a:lnTo>
                      <a:lnTo>
                        <a:pt x="950" y="3650"/>
                      </a:lnTo>
                      <a:lnTo>
                        <a:pt x="942" y="3696"/>
                      </a:lnTo>
                      <a:lnTo>
                        <a:pt x="932" y="3742"/>
                      </a:lnTo>
                      <a:lnTo>
                        <a:pt x="920" y="3786"/>
                      </a:lnTo>
                      <a:lnTo>
                        <a:pt x="912" y="3826"/>
                      </a:lnTo>
                      <a:lnTo>
                        <a:pt x="908" y="3842"/>
                      </a:lnTo>
                      <a:lnTo>
                        <a:pt x="906" y="3858"/>
                      </a:lnTo>
                      <a:lnTo>
                        <a:pt x="904" y="3874"/>
                      </a:lnTo>
                      <a:lnTo>
                        <a:pt x="900" y="3890"/>
                      </a:lnTo>
                      <a:lnTo>
                        <a:pt x="898" y="3896"/>
                      </a:lnTo>
                      <a:lnTo>
                        <a:pt x="894" y="3902"/>
                      </a:lnTo>
                      <a:lnTo>
                        <a:pt x="886" y="3914"/>
                      </a:lnTo>
                      <a:lnTo>
                        <a:pt x="874" y="3926"/>
                      </a:lnTo>
                      <a:lnTo>
                        <a:pt x="864" y="3940"/>
                      </a:lnTo>
                      <a:lnTo>
                        <a:pt x="856" y="3954"/>
                      </a:lnTo>
                      <a:lnTo>
                        <a:pt x="848" y="3966"/>
                      </a:lnTo>
                      <a:lnTo>
                        <a:pt x="840" y="3978"/>
                      </a:lnTo>
                      <a:lnTo>
                        <a:pt x="836" y="3984"/>
                      </a:lnTo>
                      <a:lnTo>
                        <a:pt x="830" y="3988"/>
                      </a:lnTo>
                      <a:lnTo>
                        <a:pt x="818" y="3996"/>
                      </a:lnTo>
                      <a:lnTo>
                        <a:pt x="804" y="4004"/>
                      </a:lnTo>
                      <a:lnTo>
                        <a:pt x="776" y="4018"/>
                      </a:lnTo>
                      <a:lnTo>
                        <a:pt x="746" y="4030"/>
                      </a:lnTo>
                      <a:lnTo>
                        <a:pt x="718" y="4044"/>
                      </a:lnTo>
                      <a:lnTo>
                        <a:pt x="662" y="4072"/>
                      </a:lnTo>
                      <a:lnTo>
                        <a:pt x="636" y="4088"/>
                      </a:lnTo>
                      <a:lnTo>
                        <a:pt x="624" y="4098"/>
                      </a:lnTo>
                      <a:lnTo>
                        <a:pt x="612" y="4108"/>
                      </a:lnTo>
                      <a:lnTo>
                        <a:pt x="612" y="4116"/>
                      </a:lnTo>
                      <a:lnTo>
                        <a:pt x="618" y="4140"/>
                      </a:lnTo>
                      <a:lnTo>
                        <a:pt x="622" y="4150"/>
                      </a:lnTo>
                      <a:lnTo>
                        <a:pt x="626" y="4160"/>
                      </a:lnTo>
                      <a:lnTo>
                        <a:pt x="652" y="4170"/>
                      </a:lnTo>
                      <a:lnTo>
                        <a:pt x="680" y="4176"/>
                      </a:lnTo>
                      <a:lnTo>
                        <a:pt x="712" y="4180"/>
                      </a:lnTo>
                      <a:lnTo>
                        <a:pt x="744" y="4180"/>
                      </a:lnTo>
                      <a:lnTo>
                        <a:pt x="776" y="4180"/>
                      </a:lnTo>
                      <a:lnTo>
                        <a:pt x="808" y="4176"/>
                      </a:lnTo>
                      <a:lnTo>
                        <a:pt x="838" y="4170"/>
                      </a:lnTo>
                      <a:lnTo>
                        <a:pt x="864" y="4160"/>
                      </a:lnTo>
                      <a:lnTo>
                        <a:pt x="882" y="4152"/>
                      </a:lnTo>
                      <a:lnTo>
                        <a:pt x="898" y="4144"/>
                      </a:lnTo>
                      <a:lnTo>
                        <a:pt x="926" y="4122"/>
                      </a:lnTo>
                      <a:lnTo>
                        <a:pt x="954" y="4102"/>
                      </a:lnTo>
                      <a:lnTo>
                        <a:pt x="970" y="4094"/>
                      </a:lnTo>
                      <a:lnTo>
                        <a:pt x="986" y="4088"/>
                      </a:lnTo>
                      <a:lnTo>
                        <a:pt x="1012" y="4096"/>
                      </a:lnTo>
                      <a:lnTo>
                        <a:pt x="1042" y="4098"/>
                      </a:lnTo>
                      <a:lnTo>
                        <a:pt x="1070" y="4098"/>
                      </a:lnTo>
                      <a:lnTo>
                        <a:pt x="1100" y="4096"/>
                      </a:lnTo>
                      <a:lnTo>
                        <a:pt x="1128" y="4090"/>
                      </a:lnTo>
                      <a:lnTo>
                        <a:pt x="1152" y="4080"/>
                      </a:lnTo>
                      <a:lnTo>
                        <a:pt x="1174" y="4070"/>
                      </a:lnTo>
                      <a:lnTo>
                        <a:pt x="1192" y="4056"/>
                      </a:lnTo>
                      <a:lnTo>
                        <a:pt x="1198" y="4030"/>
                      </a:lnTo>
                      <a:lnTo>
                        <a:pt x="1200" y="4002"/>
                      </a:lnTo>
                      <a:lnTo>
                        <a:pt x="1206" y="3974"/>
                      </a:lnTo>
                      <a:lnTo>
                        <a:pt x="1210" y="3962"/>
                      </a:lnTo>
                      <a:lnTo>
                        <a:pt x="1214" y="3950"/>
                      </a:lnTo>
                      <a:lnTo>
                        <a:pt x="1218" y="3942"/>
                      </a:lnTo>
                      <a:lnTo>
                        <a:pt x="1226" y="3932"/>
                      </a:lnTo>
                      <a:lnTo>
                        <a:pt x="1234" y="3924"/>
                      </a:lnTo>
                      <a:lnTo>
                        <a:pt x="1240" y="3916"/>
                      </a:lnTo>
                      <a:lnTo>
                        <a:pt x="1242" y="3904"/>
                      </a:lnTo>
                      <a:lnTo>
                        <a:pt x="1244" y="3894"/>
                      </a:lnTo>
                      <a:lnTo>
                        <a:pt x="1246" y="3870"/>
                      </a:lnTo>
                      <a:lnTo>
                        <a:pt x="1244" y="3844"/>
                      </a:lnTo>
                      <a:lnTo>
                        <a:pt x="1240" y="3820"/>
                      </a:lnTo>
                      <a:lnTo>
                        <a:pt x="1234" y="3766"/>
                      </a:lnTo>
                      <a:lnTo>
                        <a:pt x="1232" y="3740"/>
                      </a:lnTo>
                      <a:lnTo>
                        <a:pt x="1234" y="3714"/>
                      </a:lnTo>
                      <a:lnTo>
                        <a:pt x="1236" y="3702"/>
                      </a:lnTo>
                      <a:lnTo>
                        <a:pt x="1240" y="3692"/>
                      </a:lnTo>
                      <a:lnTo>
                        <a:pt x="1244" y="3682"/>
                      </a:lnTo>
                      <a:lnTo>
                        <a:pt x="1246" y="3672"/>
                      </a:lnTo>
                      <a:lnTo>
                        <a:pt x="1244" y="3664"/>
                      </a:lnTo>
                      <a:lnTo>
                        <a:pt x="1242" y="3656"/>
                      </a:lnTo>
                      <a:lnTo>
                        <a:pt x="1240" y="3648"/>
                      </a:lnTo>
                      <a:lnTo>
                        <a:pt x="1240" y="3642"/>
                      </a:lnTo>
                      <a:lnTo>
                        <a:pt x="1240" y="3628"/>
                      </a:lnTo>
                      <a:lnTo>
                        <a:pt x="1244" y="3614"/>
                      </a:lnTo>
                      <a:lnTo>
                        <a:pt x="1250" y="3590"/>
                      </a:lnTo>
                      <a:lnTo>
                        <a:pt x="1250" y="3562"/>
                      </a:lnTo>
                      <a:lnTo>
                        <a:pt x="1252" y="3534"/>
                      </a:lnTo>
                      <a:lnTo>
                        <a:pt x="1254" y="3444"/>
                      </a:lnTo>
                      <a:lnTo>
                        <a:pt x="1258" y="3354"/>
                      </a:lnTo>
                      <a:lnTo>
                        <a:pt x="1270" y="3180"/>
                      </a:lnTo>
                      <a:lnTo>
                        <a:pt x="1282" y="3010"/>
                      </a:lnTo>
                      <a:lnTo>
                        <a:pt x="1290" y="2844"/>
                      </a:lnTo>
                      <a:lnTo>
                        <a:pt x="1296" y="2850"/>
                      </a:lnTo>
                      <a:lnTo>
                        <a:pt x="1300" y="2856"/>
                      </a:lnTo>
                      <a:lnTo>
                        <a:pt x="1306" y="2868"/>
                      </a:lnTo>
                      <a:lnTo>
                        <a:pt x="1310" y="2882"/>
                      </a:lnTo>
                      <a:lnTo>
                        <a:pt x="1312" y="2894"/>
                      </a:lnTo>
                      <a:lnTo>
                        <a:pt x="1328" y="2936"/>
                      </a:lnTo>
                      <a:lnTo>
                        <a:pt x="1342" y="2978"/>
                      </a:lnTo>
                      <a:lnTo>
                        <a:pt x="1370" y="3064"/>
                      </a:lnTo>
                      <a:lnTo>
                        <a:pt x="1388" y="3120"/>
                      </a:lnTo>
                      <a:lnTo>
                        <a:pt x="1410" y="3176"/>
                      </a:lnTo>
                      <a:lnTo>
                        <a:pt x="1428" y="3232"/>
                      </a:lnTo>
                      <a:lnTo>
                        <a:pt x="1436" y="3260"/>
                      </a:lnTo>
                      <a:lnTo>
                        <a:pt x="1444" y="3288"/>
                      </a:lnTo>
                      <a:lnTo>
                        <a:pt x="1450" y="3312"/>
                      </a:lnTo>
                      <a:lnTo>
                        <a:pt x="1452" y="3338"/>
                      </a:lnTo>
                      <a:lnTo>
                        <a:pt x="1456" y="3390"/>
                      </a:lnTo>
                      <a:lnTo>
                        <a:pt x="1464" y="3438"/>
                      </a:lnTo>
                      <a:lnTo>
                        <a:pt x="1472" y="3486"/>
                      </a:lnTo>
                      <a:lnTo>
                        <a:pt x="1482" y="3554"/>
                      </a:lnTo>
                      <a:lnTo>
                        <a:pt x="1490" y="3620"/>
                      </a:lnTo>
                      <a:lnTo>
                        <a:pt x="1500" y="3754"/>
                      </a:lnTo>
                      <a:lnTo>
                        <a:pt x="1502" y="3810"/>
                      </a:lnTo>
                      <a:lnTo>
                        <a:pt x="1508" y="3864"/>
                      </a:lnTo>
                      <a:lnTo>
                        <a:pt x="1508" y="3906"/>
                      </a:lnTo>
                      <a:lnTo>
                        <a:pt x="1510" y="3946"/>
                      </a:lnTo>
                      <a:lnTo>
                        <a:pt x="1514" y="3946"/>
                      </a:lnTo>
                      <a:lnTo>
                        <a:pt x="1518" y="4020"/>
                      </a:lnTo>
                      <a:lnTo>
                        <a:pt x="1526" y="4092"/>
                      </a:lnTo>
                      <a:lnTo>
                        <a:pt x="1532" y="4094"/>
                      </a:lnTo>
                      <a:lnTo>
                        <a:pt x="1540" y="4096"/>
                      </a:lnTo>
                      <a:lnTo>
                        <a:pt x="1556" y="4098"/>
                      </a:lnTo>
                      <a:lnTo>
                        <a:pt x="1572" y="4100"/>
                      </a:lnTo>
                      <a:lnTo>
                        <a:pt x="1578" y="4102"/>
                      </a:lnTo>
                      <a:lnTo>
                        <a:pt x="1584" y="4104"/>
                      </a:lnTo>
                      <a:lnTo>
                        <a:pt x="1586" y="4120"/>
                      </a:lnTo>
                      <a:lnTo>
                        <a:pt x="1586" y="4138"/>
                      </a:lnTo>
                      <a:lnTo>
                        <a:pt x="1586" y="4158"/>
                      </a:lnTo>
                      <a:lnTo>
                        <a:pt x="1586" y="4176"/>
                      </a:lnTo>
                      <a:lnTo>
                        <a:pt x="1576" y="4198"/>
                      </a:lnTo>
                      <a:lnTo>
                        <a:pt x="1562" y="4220"/>
                      </a:lnTo>
                      <a:lnTo>
                        <a:pt x="1550" y="4240"/>
                      </a:lnTo>
                      <a:lnTo>
                        <a:pt x="1534" y="4258"/>
                      </a:lnTo>
                      <a:lnTo>
                        <a:pt x="1504" y="4296"/>
                      </a:lnTo>
                      <a:lnTo>
                        <a:pt x="1468" y="4330"/>
                      </a:lnTo>
                      <a:lnTo>
                        <a:pt x="1448" y="4350"/>
                      </a:lnTo>
                      <a:lnTo>
                        <a:pt x="1428" y="4372"/>
                      </a:lnTo>
                      <a:lnTo>
                        <a:pt x="1420" y="4384"/>
                      </a:lnTo>
                      <a:lnTo>
                        <a:pt x="1414" y="4396"/>
                      </a:lnTo>
                      <a:lnTo>
                        <a:pt x="1410" y="4410"/>
                      </a:lnTo>
                      <a:lnTo>
                        <a:pt x="1408" y="4422"/>
                      </a:lnTo>
                      <a:lnTo>
                        <a:pt x="1410" y="4430"/>
                      </a:lnTo>
                      <a:lnTo>
                        <a:pt x="1414" y="4436"/>
                      </a:lnTo>
                      <a:lnTo>
                        <a:pt x="1418" y="4442"/>
                      </a:lnTo>
                      <a:lnTo>
                        <a:pt x="1424" y="4446"/>
                      </a:lnTo>
                      <a:lnTo>
                        <a:pt x="1438" y="4454"/>
                      </a:lnTo>
                      <a:lnTo>
                        <a:pt x="1454" y="4460"/>
                      </a:lnTo>
                      <a:lnTo>
                        <a:pt x="1474" y="4462"/>
                      </a:lnTo>
                      <a:lnTo>
                        <a:pt x="1492" y="4466"/>
                      </a:lnTo>
                      <a:lnTo>
                        <a:pt x="1530" y="4470"/>
                      </a:lnTo>
                      <a:lnTo>
                        <a:pt x="1530" y="4472"/>
                      </a:lnTo>
                      <a:lnTo>
                        <a:pt x="1560" y="4472"/>
                      </a:lnTo>
                      <a:lnTo>
                        <a:pt x="1602" y="4466"/>
                      </a:lnTo>
                      <a:lnTo>
                        <a:pt x="1640" y="4456"/>
                      </a:lnTo>
                      <a:lnTo>
                        <a:pt x="1676" y="4444"/>
                      </a:lnTo>
                      <a:lnTo>
                        <a:pt x="1708" y="4428"/>
                      </a:lnTo>
                      <a:lnTo>
                        <a:pt x="1736" y="4410"/>
                      </a:lnTo>
                      <a:lnTo>
                        <a:pt x="1762" y="4388"/>
                      </a:lnTo>
                      <a:lnTo>
                        <a:pt x="1784" y="4364"/>
                      </a:lnTo>
                      <a:lnTo>
                        <a:pt x="1804" y="4338"/>
                      </a:lnTo>
                      <a:lnTo>
                        <a:pt x="1818" y="4336"/>
                      </a:lnTo>
                      <a:lnTo>
                        <a:pt x="1830" y="4330"/>
                      </a:lnTo>
                      <a:lnTo>
                        <a:pt x="1842" y="4324"/>
                      </a:lnTo>
                      <a:lnTo>
                        <a:pt x="1854" y="4318"/>
                      </a:lnTo>
                      <a:lnTo>
                        <a:pt x="1874" y="4300"/>
                      </a:lnTo>
                      <a:lnTo>
                        <a:pt x="1892" y="4280"/>
                      </a:lnTo>
                      <a:lnTo>
                        <a:pt x="1892" y="4264"/>
                      </a:lnTo>
                      <a:lnTo>
                        <a:pt x="1896" y="4250"/>
                      </a:lnTo>
                      <a:lnTo>
                        <a:pt x="1896" y="4230"/>
                      </a:lnTo>
                      <a:lnTo>
                        <a:pt x="1896" y="4210"/>
                      </a:lnTo>
                      <a:lnTo>
                        <a:pt x="1894" y="4192"/>
                      </a:lnTo>
                      <a:lnTo>
                        <a:pt x="1890" y="4172"/>
                      </a:lnTo>
                      <a:lnTo>
                        <a:pt x="1884" y="4154"/>
                      </a:lnTo>
                      <a:lnTo>
                        <a:pt x="1874" y="4120"/>
                      </a:lnTo>
                      <a:lnTo>
                        <a:pt x="1872" y="4104"/>
                      </a:lnTo>
                      <a:lnTo>
                        <a:pt x="1870" y="4088"/>
                      </a:lnTo>
                      <a:lnTo>
                        <a:pt x="1874" y="4076"/>
                      </a:lnTo>
                      <a:lnTo>
                        <a:pt x="1878" y="4066"/>
                      </a:lnTo>
                      <a:lnTo>
                        <a:pt x="1880" y="4058"/>
                      </a:lnTo>
                      <a:lnTo>
                        <a:pt x="1882" y="4048"/>
                      </a:lnTo>
                      <a:lnTo>
                        <a:pt x="1886" y="4028"/>
                      </a:lnTo>
                      <a:lnTo>
                        <a:pt x="1886" y="4008"/>
                      </a:lnTo>
                      <a:lnTo>
                        <a:pt x="1886" y="3964"/>
                      </a:lnTo>
                      <a:lnTo>
                        <a:pt x="1884" y="3920"/>
                      </a:lnTo>
                      <a:lnTo>
                        <a:pt x="1882" y="3878"/>
                      </a:lnTo>
                      <a:lnTo>
                        <a:pt x="1882" y="3698"/>
                      </a:lnTo>
                      <a:lnTo>
                        <a:pt x="1884" y="3588"/>
                      </a:lnTo>
                      <a:lnTo>
                        <a:pt x="1888" y="3480"/>
                      </a:lnTo>
                      <a:lnTo>
                        <a:pt x="1888" y="3426"/>
                      </a:lnTo>
                      <a:lnTo>
                        <a:pt x="1886" y="3376"/>
                      </a:lnTo>
                      <a:lnTo>
                        <a:pt x="1884" y="3346"/>
                      </a:lnTo>
                      <a:lnTo>
                        <a:pt x="1880" y="3318"/>
                      </a:lnTo>
                      <a:lnTo>
                        <a:pt x="1870" y="3258"/>
                      </a:lnTo>
                      <a:lnTo>
                        <a:pt x="1844" y="3136"/>
                      </a:lnTo>
                      <a:lnTo>
                        <a:pt x="1842" y="3116"/>
                      </a:lnTo>
                      <a:lnTo>
                        <a:pt x="1838" y="3094"/>
                      </a:lnTo>
                      <a:lnTo>
                        <a:pt x="1834" y="3094"/>
                      </a:lnTo>
                      <a:lnTo>
                        <a:pt x="1802" y="2890"/>
                      </a:lnTo>
                      <a:lnTo>
                        <a:pt x="1764" y="2684"/>
                      </a:lnTo>
                      <a:lnTo>
                        <a:pt x="1752" y="2624"/>
                      </a:lnTo>
                      <a:lnTo>
                        <a:pt x="1742" y="2558"/>
                      </a:lnTo>
                      <a:lnTo>
                        <a:pt x="1738" y="2524"/>
                      </a:lnTo>
                      <a:lnTo>
                        <a:pt x="1736" y="2494"/>
                      </a:lnTo>
                      <a:lnTo>
                        <a:pt x="1736" y="2466"/>
                      </a:lnTo>
                      <a:lnTo>
                        <a:pt x="1740" y="2440"/>
                      </a:lnTo>
                      <a:lnTo>
                        <a:pt x="1740" y="2434"/>
                      </a:lnTo>
                      <a:lnTo>
                        <a:pt x="1742" y="2428"/>
                      </a:lnTo>
                      <a:lnTo>
                        <a:pt x="1744" y="2420"/>
                      </a:lnTo>
                      <a:lnTo>
                        <a:pt x="1748" y="2416"/>
                      </a:lnTo>
                      <a:lnTo>
                        <a:pt x="1754" y="2412"/>
                      </a:lnTo>
                      <a:lnTo>
                        <a:pt x="1756" y="2412"/>
                      </a:lnTo>
                      <a:lnTo>
                        <a:pt x="1760" y="2410"/>
                      </a:lnTo>
                      <a:lnTo>
                        <a:pt x="1762" y="2410"/>
                      </a:lnTo>
                      <a:lnTo>
                        <a:pt x="1762" y="2406"/>
                      </a:lnTo>
                      <a:lnTo>
                        <a:pt x="1762" y="2404"/>
                      </a:lnTo>
                      <a:lnTo>
                        <a:pt x="1760" y="2400"/>
                      </a:lnTo>
                      <a:lnTo>
                        <a:pt x="1762" y="2396"/>
                      </a:lnTo>
                      <a:lnTo>
                        <a:pt x="1764" y="2382"/>
                      </a:lnTo>
                      <a:lnTo>
                        <a:pt x="1764" y="2364"/>
                      </a:lnTo>
                      <a:lnTo>
                        <a:pt x="1762" y="2330"/>
                      </a:lnTo>
                      <a:lnTo>
                        <a:pt x="1756" y="2294"/>
                      </a:lnTo>
                      <a:lnTo>
                        <a:pt x="1752" y="2258"/>
                      </a:lnTo>
                      <a:lnTo>
                        <a:pt x="1748" y="2182"/>
                      </a:lnTo>
                      <a:lnTo>
                        <a:pt x="1746" y="2148"/>
                      </a:lnTo>
                      <a:lnTo>
                        <a:pt x="1742" y="2114"/>
                      </a:lnTo>
                      <a:lnTo>
                        <a:pt x="1736" y="2048"/>
                      </a:lnTo>
                      <a:lnTo>
                        <a:pt x="1726" y="1978"/>
                      </a:lnTo>
                      <a:lnTo>
                        <a:pt x="1720" y="1942"/>
                      </a:lnTo>
                      <a:lnTo>
                        <a:pt x="1714" y="1906"/>
                      </a:lnTo>
                      <a:lnTo>
                        <a:pt x="1710" y="1872"/>
                      </a:lnTo>
                      <a:lnTo>
                        <a:pt x="1710" y="1856"/>
                      </a:lnTo>
                      <a:lnTo>
                        <a:pt x="1710" y="1842"/>
                      </a:lnTo>
                      <a:lnTo>
                        <a:pt x="1716" y="1828"/>
                      </a:lnTo>
                      <a:lnTo>
                        <a:pt x="1722" y="1812"/>
                      </a:lnTo>
                      <a:lnTo>
                        <a:pt x="1734" y="1796"/>
                      </a:lnTo>
                      <a:lnTo>
                        <a:pt x="1744" y="1780"/>
                      </a:lnTo>
                      <a:lnTo>
                        <a:pt x="1788" y="1764"/>
                      </a:lnTo>
                      <a:lnTo>
                        <a:pt x="1830" y="1746"/>
                      </a:lnTo>
                      <a:lnTo>
                        <a:pt x="1838" y="1740"/>
                      </a:lnTo>
                      <a:lnTo>
                        <a:pt x="1846" y="1734"/>
                      </a:lnTo>
                      <a:lnTo>
                        <a:pt x="1852" y="1732"/>
                      </a:lnTo>
                      <a:lnTo>
                        <a:pt x="1860" y="1726"/>
                      </a:lnTo>
                      <a:lnTo>
                        <a:pt x="1872" y="1716"/>
                      </a:lnTo>
                      <a:lnTo>
                        <a:pt x="1882" y="1706"/>
                      </a:lnTo>
                      <a:lnTo>
                        <a:pt x="1892" y="1702"/>
                      </a:lnTo>
                      <a:lnTo>
                        <a:pt x="1918" y="1690"/>
                      </a:lnTo>
                      <a:lnTo>
                        <a:pt x="1938" y="1680"/>
                      </a:lnTo>
                      <a:lnTo>
                        <a:pt x="1970" y="1612"/>
                      </a:lnTo>
                      <a:lnTo>
                        <a:pt x="1982" y="1576"/>
                      </a:lnTo>
                      <a:lnTo>
                        <a:pt x="2000" y="1546"/>
                      </a:lnTo>
                      <a:lnTo>
                        <a:pt x="2006" y="1430"/>
                      </a:lnTo>
                      <a:lnTo>
                        <a:pt x="2006" y="1362"/>
                      </a:lnTo>
                      <a:lnTo>
                        <a:pt x="2000" y="1288"/>
                      </a:lnTo>
                      <a:close/>
                      <a:moveTo>
                        <a:pt x="1010" y="1006"/>
                      </a:moveTo>
                      <a:lnTo>
                        <a:pt x="1008" y="980"/>
                      </a:lnTo>
                      <a:lnTo>
                        <a:pt x="1008" y="934"/>
                      </a:lnTo>
                      <a:lnTo>
                        <a:pt x="1002" y="912"/>
                      </a:lnTo>
                      <a:lnTo>
                        <a:pt x="1034" y="882"/>
                      </a:lnTo>
                      <a:lnTo>
                        <a:pt x="1064" y="850"/>
                      </a:lnTo>
                      <a:lnTo>
                        <a:pt x="1070" y="860"/>
                      </a:lnTo>
                      <a:lnTo>
                        <a:pt x="1074" y="874"/>
                      </a:lnTo>
                      <a:lnTo>
                        <a:pt x="1080" y="886"/>
                      </a:lnTo>
                      <a:lnTo>
                        <a:pt x="1082" y="892"/>
                      </a:lnTo>
                      <a:lnTo>
                        <a:pt x="1086" y="898"/>
                      </a:lnTo>
                      <a:lnTo>
                        <a:pt x="1066" y="922"/>
                      </a:lnTo>
                      <a:lnTo>
                        <a:pt x="1046" y="950"/>
                      </a:lnTo>
                      <a:lnTo>
                        <a:pt x="1010" y="1006"/>
                      </a:lnTo>
                      <a:close/>
                      <a:moveTo>
                        <a:pt x="1000" y="902"/>
                      </a:moveTo>
                      <a:lnTo>
                        <a:pt x="998" y="896"/>
                      </a:lnTo>
                      <a:lnTo>
                        <a:pt x="1000" y="858"/>
                      </a:lnTo>
                      <a:lnTo>
                        <a:pt x="1006" y="824"/>
                      </a:lnTo>
                      <a:lnTo>
                        <a:pt x="1000" y="822"/>
                      </a:lnTo>
                      <a:lnTo>
                        <a:pt x="1008" y="784"/>
                      </a:lnTo>
                      <a:lnTo>
                        <a:pt x="1018" y="746"/>
                      </a:lnTo>
                      <a:lnTo>
                        <a:pt x="1030" y="710"/>
                      </a:lnTo>
                      <a:lnTo>
                        <a:pt x="1042" y="676"/>
                      </a:lnTo>
                      <a:lnTo>
                        <a:pt x="1048" y="676"/>
                      </a:lnTo>
                      <a:lnTo>
                        <a:pt x="1068" y="702"/>
                      </a:lnTo>
                      <a:lnTo>
                        <a:pt x="1086" y="726"/>
                      </a:lnTo>
                      <a:lnTo>
                        <a:pt x="1104" y="754"/>
                      </a:lnTo>
                      <a:lnTo>
                        <a:pt x="1118" y="784"/>
                      </a:lnTo>
                      <a:lnTo>
                        <a:pt x="1090" y="816"/>
                      </a:lnTo>
                      <a:lnTo>
                        <a:pt x="1060" y="846"/>
                      </a:lnTo>
                      <a:lnTo>
                        <a:pt x="1030" y="874"/>
                      </a:lnTo>
                      <a:lnTo>
                        <a:pt x="1000" y="902"/>
                      </a:lnTo>
                      <a:close/>
                      <a:moveTo>
                        <a:pt x="1132" y="1048"/>
                      </a:moveTo>
                      <a:lnTo>
                        <a:pt x="1132" y="1048"/>
                      </a:lnTo>
                      <a:lnTo>
                        <a:pt x="1128" y="1032"/>
                      </a:lnTo>
                      <a:lnTo>
                        <a:pt x="1126" y="1014"/>
                      </a:lnTo>
                      <a:lnTo>
                        <a:pt x="1128" y="978"/>
                      </a:lnTo>
                      <a:lnTo>
                        <a:pt x="1128" y="942"/>
                      </a:lnTo>
                      <a:lnTo>
                        <a:pt x="1128" y="924"/>
                      </a:lnTo>
                      <a:lnTo>
                        <a:pt x="1126" y="910"/>
                      </a:lnTo>
                      <a:lnTo>
                        <a:pt x="1138" y="898"/>
                      </a:lnTo>
                      <a:lnTo>
                        <a:pt x="1150" y="886"/>
                      </a:lnTo>
                      <a:lnTo>
                        <a:pt x="1162" y="874"/>
                      </a:lnTo>
                      <a:lnTo>
                        <a:pt x="1166" y="868"/>
                      </a:lnTo>
                      <a:lnTo>
                        <a:pt x="1170" y="860"/>
                      </a:lnTo>
                      <a:lnTo>
                        <a:pt x="1176" y="862"/>
                      </a:lnTo>
                      <a:lnTo>
                        <a:pt x="1180" y="866"/>
                      </a:lnTo>
                      <a:lnTo>
                        <a:pt x="1186" y="876"/>
                      </a:lnTo>
                      <a:lnTo>
                        <a:pt x="1194" y="886"/>
                      </a:lnTo>
                      <a:lnTo>
                        <a:pt x="1202" y="898"/>
                      </a:lnTo>
                      <a:lnTo>
                        <a:pt x="1168" y="974"/>
                      </a:lnTo>
                      <a:lnTo>
                        <a:pt x="1150" y="1012"/>
                      </a:lnTo>
                      <a:lnTo>
                        <a:pt x="1132" y="104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IN" dirty="0"/>
                </a:p>
              </p:txBody>
            </p:sp>
            <p:sp>
              <p:nvSpPr>
                <p:cNvPr id="16" name="Freeform 74"/>
                <p:cNvSpPr>
                  <a:spLocks noEditPoints="1"/>
                </p:cNvSpPr>
                <p:nvPr/>
              </p:nvSpPr>
              <p:spPr bwMode="auto">
                <a:xfrm>
                  <a:off x="12068841" y="1355749"/>
                  <a:ext cx="541464" cy="430885"/>
                </a:xfrm>
                <a:custGeom>
                  <a:avLst/>
                  <a:gdLst>
                    <a:gd name="T0" fmla="*/ 2147483647 w 340"/>
                    <a:gd name="T1" fmla="*/ 2147483647 h 270"/>
                    <a:gd name="T2" fmla="*/ 2147483647 w 340"/>
                    <a:gd name="T3" fmla="*/ 2147483647 h 270"/>
                    <a:gd name="T4" fmla="*/ 2147483647 w 340"/>
                    <a:gd name="T5" fmla="*/ 0 h 270"/>
                    <a:gd name="T6" fmla="*/ 2147483647 w 340"/>
                    <a:gd name="T7" fmla="*/ 0 h 270"/>
                    <a:gd name="T8" fmla="*/ 2147483647 w 340"/>
                    <a:gd name="T9" fmla="*/ 2147483647 h 270"/>
                    <a:gd name="T10" fmla="*/ 2147483647 w 340"/>
                    <a:gd name="T11" fmla="*/ 2147483647 h 270"/>
                    <a:gd name="T12" fmla="*/ 2147483647 w 340"/>
                    <a:gd name="T13" fmla="*/ 2147483647 h 270"/>
                    <a:gd name="T14" fmla="*/ 2147483647 w 340"/>
                    <a:gd name="T15" fmla="*/ 2147483647 h 270"/>
                    <a:gd name="T16" fmla="*/ 2147483647 w 340"/>
                    <a:gd name="T17" fmla="*/ 2147483647 h 270"/>
                    <a:gd name="T18" fmla="*/ 2147483647 w 340"/>
                    <a:gd name="T19" fmla="*/ 2147483647 h 270"/>
                    <a:gd name="T20" fmla="*/ 2147483647 w 340"/>
                    <a:gd name="T21" fmla="*/ 2147483647 h 270"/>
                    <a:gd name="T22" fmla="*/ 2147483647 w 340"/>
                    <a:gd name="T23" fmla="*/ 2147483647 h 270"/>
                    <a:gd name="T24" fmla="*/ 2147483647 w 340"/>
                    <a:gd name="T25" fmla="*/ 2147483647 h 270"/>
                    <a:gd name="T26" fmla="*/ 2147483647 w 340"/>
                    <a:gd name="T27" fmla="*/ 2147483647 h 270"/>
                    <a:gd name="T28" fmla="*/ 2147483647 w 340"/>
                    <a:gd name="T29" fmla="*/ 2147483647 h 270"/>
                    <a:gd name="T30" fmla="*/ 2147483647 w 340"/>
                    <a:gd name="T31" fmla="*/ 2147483647 h 270"/>
                    <a:gd name="T32" fmla="*/ 2147483647 w 340"/>
                    <a:gd name="T33" fmla="*/ 2147483647 h 270"/>
                    <a:gd name="T34" fmla="*/ 2147483647 w 340"/>
                    <a:gd name="T35" fmla="*/ 2147483647 h 270"/>
                    <a:gd name="T36" fmla="*/ 2147483647 w 340"/>
                    <a:gd name="T37" fmla="*/ 2147483647 h 270"/>
                    <a:gd name="T38" fmla="*/ 2147483647 w 340"/>
                    <a:gd name="T39" fmla="*/ 2147483647 h 270"/>
                    <a:gd name="T40" fmla="*/ 2147483647 w 340"/>
                    <a:gd name="T41" fmla="*/ 2147483647 h 270"/>
                    <a:gd name="T42" fmla="*/ 2147483647 w 340"/>
                    <a:gd name="T43" fmla="*/ 2147483647 h 270"/>
                    <a:gd name="T44" fmla="*/ 2147483647 w 340"/>
                    <a:gd name="T45" fmla="*/ 2147483647 h 270"/>
                    <a:gd name="T46" fmla="*/ 2147483647 w 340"/>
                    <a:gd name="T47" fmla="*/ 2147483647 h 270"/>
                    <a:gd name="T48" fmla="*/ 2147483647 w 340"/>
                    <a:gd name="T49" fmla="*/ 2147483647 h 270"/>
                    <a:gd name="T50" fmla="*/ 2147483647 w 340"/>
                    <a:gd name="T51" fmla="*/ 2147483647 h 270"/>
                    <a:gd name="T52" fmla="*/ 2147483647 w 340"/>
                    <a:gd name="T53" fmla="*/ 2147483647 h 270"/>
                    <a:gd name="T54" fmla="*/ 2147483647 w 340"/>
                    <a:gd name="T55" fmla="*/ 2147483647 h 270"/>
                    <a:gd name="T56" fmla="*/ 2147483647 w 340"/>
                    <a:gd name="T57" fmla="*/ 2147483647 h 270"/>
                    <a:gd name="T58" fmla="*/ 2147483647 w 340"/>
                    <a:gd name="T59" fmla="*/ 2147483647 h 270"/>
                    <a:gd name="T60" fmla="*/ 2147483647 w 340"/>
                    <a:gd name="T61" fmla="*/ 2147483647 h 270"/>
                    <a:gd name="T62" fmla="*/ 2147483647 w 340"/>
                    <a:gd name="T63" fmla="*/ 2147483647 h 270"/>
                    <a:gd name="T64" fmla="*/ 2147483647 w 340"/>
                    <a:gd name="T65" fmla="*/ 2147483647 h 270"/>
                    <a:gd name="T66" fmla="*/ 2147483647 w 340"/>
                    <a:gd name="T67" fmla="*/ 2147483647 h 270"/>
                    <a:gd name="T68" fmla="*/ 2147483647 w 340"/>
                    <a:gd name="T69" fmla="*/ 2147483647 h 270"/>
                    <a:gd name="T70" fmla="*/ 2147483647 w 340"/>
                    <a:gd name="T71" fmla="*/ 2147483647 h 270"/>
                    <a:gd name="T72" fmla="*/ 2147483647 w 340"/>
                    <a:gd name="T73" fmla="*/ 2147483647 h 270"/>
                    <a:gd name="T74" fmla="*/ 2147483647 w 340"/>
                    <a:gd name="T75" fmla="*/ 2147483647 h 2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0"/>
                    <a:gd name="T115" fmla="*/ 0 h 270"/>
                    <a:gd name="T116" fmla="*/ 340 w 340"/>
                    <a:gd name="T117" fmla="*/ 270 h 2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0" h="270">
                      <a:moveTo>
                        <a:pt x="338" y="70"/>
                      </a:moveTo>
                      <a:lnTo>
                        <a:pt x="338" y="52"/>
                      </a:lnTo>
                      <a:lnTo>
                        <a:pt x="338" y="34"/>
                      </a:lnTo>
                      <a:lnTo>
                        <a:pt x="322" y="2"/>
                      </a:lnTo>
                      <a:lnTo>
                        <a:pt x="302" y="2"/>
                      </a:lnTo>
                      <a:lnTo>
                        <a:pt x="284" y="0"/>
                      </a:lnTo>
                      <a:lnTo>
                        <a:pt x="258" y="0"/>
                      </a:lnTo>
                      <a:lnTo>
                        <a:pt x="238" y="0"/>
                      </a:lnTo>
                      <a:lnTo>
                        <a:pt x="200" y="0"/>
                      </a:lnTo>
                      <a:lnTo>
                        <a:pt x="164" y="14"/>
                      </a:lnTo>
                      <a:lnTo>
                        <a:pt x="146" y="20"/>
                      </a:lnTo>
                      <a:lnTo>
                        <a:pt x="134" y="26"/>
                      </a:lnTo>
                      <a:lnTo>
                        <a:pt x="126" y="30"/>
                      </a:lnTo>
                      <a:lnTo>
                        <a:pt x="112" y="44"/>
                      </a:lnTo>
                      <a:lnTo>
                        <a:pt x="106" y="48"/>
                      </a:lnTo>
                      <a:lnTo>
                        <a:pt x="80" y="60"/>
                      </a:lnTo>
                      <a:lnTo>
                        <a:pt x="68" y="70"/>
                      </a:lnTo>
                      <a:lnTo>
                        <a:pt x="48" y="84"/>
                      </a:lnTo>
                      <a:lnTo>
                        <a:pt x="36" y="88"/>
                      </a:lnTo>
                      <a:lnTo>
                        <a:pt x="16" y="102"/>
                      </a:lnTo>
                      <a:lnTo>
                        <a:pt x="0" y="116"/>
                      </a:lnTo>
                      <a:lnTo>
                        <a:pt x="14" y="134"/>
                      </a:lnTo>
                      <a:lnTo>
                        <a:pt x="8" y="142"/>
                      </a:lnTo>
                      <a:lnTo>
                        <a:pt x="8" y="166"/>
                      </a:lnTo>
                      <a:lnTo>
                        <a:pt x="26" y="196"/>
                      </a:lnTo>
                      <a:lnTo>
                        <a:pt x="40" y="220"/>
                      </a:lnTo>
                      <a:lnTo>
                        <a:pt x="60" y="236"/>
                      </a:lnTo>
                      <a:lnTo>
                        <a:pt x="74" y="252"/>
                      </a:lnTo>
                      <a:lnTo>
                        <a:pt x="86" y="264"/>
                      </a:lnTo>
                      <a:lnTo>
                        <a:pt x="90" y="268"/>
                      </a:lnTo>
                      <a:lnTo>
                        <a:pt x="90" y="270"/>
                      </a:lnTo>
                      <a:lnTo>
                        <a:pt x="90" y="268"/>
                      </a:lnTo>
                      <a:lnTo>
                        <a:pt x="92" y="266"/>
                      </a:lnTo>
                      <a:lnTo>
                        <a:pt x="94" y="266"/>
                      </a:lnTo>
                      <a:lnTo>
                        <a:pt x="96" y="266"/>
                      </a:lnTo>
                      <a:lnTo>
                        <a:pt x="104" y="266"/>
                      </a:lnTo>
                      <a:lnTo>
                        <a:pt x="112" y="264"/>
                      </a:lnTo>
                      <a:lnTo>
                        <a:pt x="126" y="260"/>
                      </a:lnTo>
                      <a:lnTo>
                        <a:pt x="144" y="254"/>
                      </a:lnTo>
                      <a:lnTo>
                        <a:pt x="152" y="252"/>
                      </a:lnTo>
                      <a:lnTo>
                        <a:pt x="162" y="248"/>
                      </a:lnTo>
                      <a:lnTo>
                        <a:pt x="172" y="244"/>
                      </a:lnTo>
                      <a:lnTo>
                        <a:pt x="184" y="242"/>
                      </a:lnTo>
                      <a:lnTo>
                        <a:pt x="206" y="238"/>
                      </a:lnTo>
                      <a:lnTo>
                        <a:pt x="212" y="234"/>
                      </a:lnTo>
                      <a:lnTo>
                        <a:pt x="216" y="228"/>
                      </a:lnTo>
                      <a:lnTo>
                        <a:pt x="220" y="222"/>
                      </a:lnTo>
                      <a:lnTo>
                        <a:pt x="252" y="202"/>
                      </a:lnTo>
                      <a:lnTo>
                        <a:pt x="276" y="176"/>
                      </a:lnTo>
                      <a:lnTo>
                        <a:pt x="292" y="148"/>
                      </a:lnTo>
                      <a:lnTo>
                        <a:pt x="318" y="126"/>
                      </a:lnTo>
                      <a:lnTo>
                        <a:pt x="328" y="114"/>
                      </a:lnTo>
                      <a:lnTo>
                        <a:pt x="338" y="96"/>
                      </a:lnTo>
                      <a:lnTo>
                        <a:pt x="340" y="88"/>
                      </a:lnTo>
                      <a:lnTo>
                        <a:pt x="338" y="70"/>
                      </a:lnTo>
                      <a:close/>
                      <a:moveTo>
                        <a:pt x="120" y="148"/>
                      </a:moveTo>
                      <a:lnTo>
                        <a:pt x="102" y="162"/>
                      </a:lnTo>
                      <a:lnTo>
                        <a:pt x="90" y="168"/>
                      </a:lnTo>
                      <a:lnTo>
                        <a:pt x="80" y="174"/>
                      </a:lnTo>
                      <a:lnTo>
                        <a:pt x="60" y="184"/>
                      </a:lnTo>
                      <a:lnTo>
                        <a:pt x="46" y="176"/>
                      </a:lnTo>
                      <a:lnTo>
                        <a:pt x="44" y="166"/>
                      </a:lnTo>
                      <a:lnTo>
                        <a:pt x="50" y="146"/>
                      </a:lnTo>
                      <a:lnTo>
                        <a:pt x="58" y="134"/>
                      </a:lnTo>
                      <a:lnTo>
                        <a:pt x="88" y="124"/>
                      </a:lnTo>
                      <a:lnTo>
                        <a:pt x="112" y="114"/>
                      </a:lnTo>
                      <a:lnTo>
                        <a:pt x="126" y="102"/>
                      </a:lnTo>
                      <a:lnTo>
                        <a:pt x="130" y="116"/>
                      </a:lnTo>
                      <a:lnTo>
                        <a:pt x="132" y="130"/>
                      </a:lnTo>
                      <a:lnTo>
                        <a:pt x="120" y="148"/>
                      </a:lnTo>
                      <a:close/>
                    </a:path>
                  </a:pathLst>
                </a:custGeom>
                <a:solidFill>
                  <a:srgbClr val="ACAC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IN" dirty="0"/>
                </a:p>
              </p:txBody>
            </p:sp>
            <p:sp>
              <p:nvSpPr>
                <p:cNvPr id="17" name="Freeform 75"/>
                <p:cNvSpPr>
                  <a:spLocks/>
                </p:cNvSpPr>
                <p:nvPr/>
              </p:nvSpPr>
              <p:spPr bwMode="auto">
                <a:xfrm>
                  <a:off x="12558737" y="1324064"/>
                  <a:ext cx="225612" cy="285146"/>
                </a:xfrm>
                <a:custGeom>
                  <a:avLst/>
                  <a:gdLst>
                    <a:gd name="T0" fmla="*/ 2147483647 w 142"/>
                    <a:gd name="T1" fmla="*/ 2147483647 h 182"/>
                    <a:gd name="T2" fmla="*/ 2147483647 w 142"/>
                    <a:gd name="T3" fmla="*/ 2147483647 h 182"/>
                    <a:gd name="T4" fmla="*/ 2147483647 w 142"/>
                    <a:gd name="T5" fmla="*/ 2147483647 h 182"/>
                    <a:gd name="T6" fmla="*/ 2147483647 w 142"/>
                    <a:gd name="T7" fmla="*/ 2147483647 h 182"/>
                    <a:gd name="T8" fmla="*/ 2147483647 w 142"/>
                    <a:gd name="T9" fmla="*/ 2147483647 h 182"/>
                    <a:gd name="T10" fmla="*/ 2147483647 w 142"/>
                    <a:gd name="T11" fmla="*/ 2147483647 h 182"/>
                    <a:gd name="T12" fmla="*/ 2147483647 w 142"/>
                    <a:gd name="T13" fmla="*/ 2147483647 h 182"/>
                    <a:gd name="T14" fmla="*/ 2147483647 w 142"/>
                    <a:gd name="T15" fmla="*/ 2147483647 h 182"/>
                    <a:gd name="T16" fmla="*/ 2147483647 w 142"/>
                    <a:gd name="T17" fmla="*/ 2147483647 h 182"/>
                    <a:gd name="T18" fmla="*/ 2147483647 w 142"/>
                    <a:gd name="T19" fmla="*/ 2147483647 h 182"/>
                    <a:gd name="T20" fmla="*/ 2147483647 w 142"/>
                    <a:gd name="T21" fmla="*/ 2147483647 h 182"/>
                    <a:gd name="T22" fmla="*/ 0 w 142"/>
                    <a:gd name="T23" fmla="*/ 2147483647 h 182"/>
                    <a:gd name="T24" fmla="*/ 2147483647 w 142"/>
                    <a:gd name="T25" fmla="*/ 0 h 182"/>
                    <a:gd name="T26" fmla="*/ 2147483647 w 142"/>
                    <a:gd name="T27" fmla="*/ 0 h 182"/>
                    <a:gd name="T28" fmla="*/ 2147483647 w 142"/>
                    <a:gd name="T29" fmla="*/ 2147483647 h 182"/>
                    <a:gd name="T30" fmla="*/ 2147483647 w 142"/>
                    <a:gd name="T31" fmla="*/ 2147483647 h 182"/>
                    <a:gd name="T32" fmla="*/ 2147483647 w 142"/>
                    <a:gd name="T33" fmla="*/ 2147483647 h 182"/>
                    <a:gd name="T34" fmla="*/ 2147483647 w 142"/>
                    <a:gd name="T35" fmla="*/ 2147483647 h 182"/>
                    <a:gd name="T36" fmla="*/ 2147483647 w 142"/>
                    <a:gd name="T37" fmla="*/ 2147483647 h 182"/>
                    <a:gd name="T38" fmla="*/ 2147483647 w 142"/>
                    <a:gd name="T39" fmla="*/ 2147483647 h 182"/>
                    <a:gd name="T40" fmla="*/ 2147483647 w 142"/>
                    <a:gd name="T41" fmla="*/ 2147483647 h 182"/>
                    <a:gd name="T42" fmla="*/ 2147483647 w 142"/>
                    <a:gd name="T43" fmla="*/ 2147483647 h 182"/>
                    <a:gd name="T44" fmla="*/ 2147483647 w 142"/>
                    <a:gd name="T45" fmla="*/ 2147483647 h 182"/>
                    <a:gd name="T46" fmla="*/ 2147483647 w 142"/>
                    <a:gd name="T47" fmla="*/ 2147483647 h 182"/>
                    <a:gd name="T48" fmla="*/ 2147483647 w 142"/>
                    <a:gd name="T49" fmla="*/ 2147483647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2"/>
                    <a:gd name="T76" fmla="*/ 0 h 182"/>
                    <a:gd name="T77" fmla="*/ 142 w 142"/>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2" h="182">
                      <a:moveTo>
                        <a:pt x="6" y="168"/>
                      </a:moveTo>
                      <a:lnTo>
                        <a:pt x="6" y="168"/>
                      </a:lnTo>
                      <a:lnTo>
                        <a:pt x="14" y="148"/>
                      </a:lnTo>
                      <a:lnTo>
                        <a:pt x="20" y="128"/>
                      </a:lnTo>
                      <a:lnTo>
                        <a:pt x="26" y="104"/>
                      </a:lnTo>
                      <a:lnTo>
                        <a:pt x="30" y="76"/>
                      </a:lnTo>
                      <a:lnTo>
                        <a:pt x="30" y="64"/>
                      </a:lnTo>
                      <a:lnTo>
                        <a:pt x="28" y="52"/>
                      </a:lnTo>
                      <a:lnTo>
                        <a:pt x="24" y="40"/>
                      </a:lnTo>
                      <a:lnTo>
                        <a:pt x="18" y="30"/>
                      </a:lnTo>
                      <a:lnTo>
                        <a:pt x="10" y="20"/>
                      </a:lnTo>
                      <a:lnTo>
                        <a:pt x="0" y="14"/>
                      </a:lnTo>
                      <a:lnTo>
                        <a:pt x="74" y="0"/>
                      </a:lnTo>
                      <a:lnTo>
                        <a:pt x="82" y="8"/>
                      </a:lnTo>
                      <a:lnTo>
                        <a:pt x="92" y="16"/>
                      </a:lnTo>
                      <a:lnTo>
                        <a:pt x="104" y="30"/>
                      </a:lnTo>
                      <a:lnTo>
                        <a:pt x="116" y="50"/>
                      </a:lnTo>
                      <a:lnTo>
                        <a:pt x="128" y="76"/>
                      </a:lnTo>
                      <a:lnTo>
                        <a:pt x="132" y="92"/>
                      </a:lnTo>
                      <a:lnTo>
                        <a:pt x="138" y="110"/>
                      </a:lnTo>
                      <a:lnTo>
                        <a:pt x="140" y="130"/>
                      </a:lnTo>
                      <a:lnTo>
                        <a:pt x="142" y="150"/>
                      </a:lnTo>
                      <a:lnTo>
                        <a:pt x="118" y="182"/>
                      </a:lnTo>
                      <a:lnTo>
                        <a:pt x="6" y="16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IN" dirty="0"/>
                </a:p>
              </p:txBody>
            </p:sp>
          </p:grpSp>
          <p:sp>
            <p:nvSpPr>
              <p:cNvPr id="12" name="Kombinationstegning 213"/>
              <p:cNvSpPr/>
              <p:nvPr/>
            </p:nvSpPr>
            <p:spPr bwMode="auto">
              <a:xfrm flipH="1">
                <a:off x="2228023" y="2057788"/>
                <a:ext cx="267244" cy="497822"/>
              </a:xfrm>
              <a:custGeom>
                <a:avLst/>
                <a:gdLst>
                  <a:gd name="connsiteX0" fmla="*/ 186267 w 241300"/>
                  <a:gd name="connsiteY0" fmla="*/ 279400 h 537633"/>
                  <a:gd name="connsiteX1" fmla="*/ 186267 w 241300"/>
                  <a:gd name="connsiteY1" fmla="*/ 165100 h 537633"/>
                  <a:gd name="connsiteX2" fmla="*/ 182034 w 241300"/>
                  <a:gd name="connsiteY2" fmla="*/ 131233 h 537633"/>
                  <a:gd name="connsiteX3" fmla="*/ 241300 w 241300"/>
                  <a:gd name="connsiteY3" fmla="*/ 71966 h 537633"/>
                  <a:gd name="connsiteX4" fmla="*/ 203200 w 241300"/>
                  <a:gd name="connsiteY4" fmla="*/ 8466 h 537633"/>
                  <a:gd name="connsiteX5" fmla="*/ 186267 w 241300"/>
                  <a:gd name="connsiteY5" fmla="*/ 0 h 537633"/>
                  <a:gd name="connsiteX6" fmla="*/ 127000 w 241300"/>
                  <a:gd name="connsiteY6" fmla="*/ 46566 h 537633"/>
                  <a:gd name="connsiteX7" fmla="*/ 148167 w 241300"/>
                  <a:gd name="connsiteY7" fmla="*/ 118533 h 537633"/>
                  <a:gd name="connsiteX8" fmla="*/ 93134 w 241300"/>
                  <a:gd name="connsiteY8" fmla="*/ 203200 h 537633"/>
                  <a:gd name="connsiteX9" fmla="*/ 42334 w 241300"/>
                  <a:gd name="connsiteY9" fmla="*/ 262466 h 537633"/>
                  <a:gd name="connsiteX10" fmla="*/ 4234 w 241300"/>
                  <a:gd name="connsiteY10" fmla="*/ 355600 h 537633"/>
                  <a:gd name="connsiteX11" fmla="*/ 0 w 241300"/>
                  <a:gd name="connsiteY11" fmla="*/ 385233 h 537633"/>
                  <a:gd name="connsiteX12" fmla="*/ 46567 w 241300"/>
                  <a:gd name="connsiteY12" fmla="*/ 537633 h 537633"/>
                  <a:gd name="connsiteX13" fmla="*/ 186267 w 241300"/>
                  <a:gd name="connsiteY13" fmla="*/ 279400 h 53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300" h="537633">
                    <a:moveTo>
                      <a:pt x="186267" y="279400"/>
                    </a:moveTo>
                    <a:lnTo>
                      <a:pt x="186267" y="165100"/>
                    </a:lnTo>
                    <a:lnTo>
                      <a:pt x="182034" y="131233"/>
                    </a:lnTo>
                    <a:lnTo>
                      <a:pt x="241300" y="71966"/>
                    </a:lnTo>
                    <a:lnTo>
                      <a:pt x="203200" y="8466"/>
                    </a:lnTo>
                    <a:lnTo>
                      <a:pt x="186267" y="0"/>
                    </a:lnTo>
                    <a:lnTo>
                      <a:pt x="127000" y="46566"/>
                    </a:lnTo>
                    <a:lnTo>
                      <a:pt x="148167" y="118533"/>
                    </a:lnTo>
                    <a:lnTo>
                      <a:pt x="93134" y="203200"/>
                    </a:lnTo>
                    <a:lnTo>
                      <a:pt x="42334" y="262466"/>
                    </a:lnTo>
                    <a:lnTo>
                      <a:pt x="4234" y="355600"/>
                    </a:lnTo>
                    <a:lnTo>
                      <a:pt x="0" y="385233"/>
                    </a:lnTo>
                    <a:lnTo>
                      <a:pt x="46567" y="537633"/>
                    </a:lnTo>
                    <a:lnTo>
                      <a:pt x="186267" y="279400"/>
                    </a:lnTo>
                    <a:close/>
                  </a:path>
                </a:pathLst>
              </a:custGeom>
              <a:solidFill>
                <a:schemeClr val="tx2">
                  <a:lumMod val="60000"/>
                  <a:lumOff val="40000"/>
                </a:schemeClr>
              </a:solidFill>
              <a:ln w="9525" cap="flat" cmpd="sng" algn="ctr">
                <a:solidFill>
                  <a:schemeClr val="tx2">
                    <a:lumMod val="60000"/>
                    <a:lumOff val="40000"/>
                  </a:schemeClr>
                </a:solidFill>
                <a:prstDash val="solid"/>
              </a:ln>
              <a:effectLst/>
            </p:spPr>
            <p:txBody>
              <a:bodyPr anchor="ctr"/>
              <a:lstStyle/>
              <a:p>
                <a:pPr indent="-342900" algn="ctr">
                  <a:buFont typeface="Calibri" charset="0"/>
                  <a:buAutoNum type="arabicPeriod"/>
                  <a:defRPr/>
                </a:pPr>
                <a:endParaRPr lang="en-IN" noProof="1">
                  <a:solidFill>
                    <a:srgbClr val="FFFFFF"/>
                  </a:solidFill>
                  <a:latin typeface="Calibri" charset="0"/>
                </a:endParaRPr>
              </a:p>
            </p:txBody>
          </p:sp>
        </p:grpSp>
      </p:grpSp>
      <p:grpSp>
        <p:nvGrpSpPr>
          <p:cNvPr id="11" name="Group 31"/>
          <p:cNvGrpSpPr/>
          <p:nvPr/>
        </p:nvGrpSpPr>
        <p:grpSpPr>
          <a:xfrm>
            <a:off x="2679701" y="2260029"/>
            <a:ext cx="1754188" cy="3959845"/>
            <a:chOff x="2679701" y="1375544"/>
            <a:chExt cx="1754188" cy="3959845"/>
          </a:xfrm>
        </p:grpSpPr>
        <p:grpSp>
          <p:nvGrpSpPr>
            <p:cNvPr id="18" name="Group 89"/>
            <p:cNvGrpSpPr/>
            <p:nvPr/>
          </p:nvGrpSpPr>
          <p:grpSpPr>
            <a:xfrm>
              <a:off x="2679701" y="1375544"/>
              <a:ext cx="1754188" cy="3530302"/>
              <a:chOff x="2679701" y="1375544"/>
              <a:chExt cx="1754188" cy="3530302"/>
            </a:xfrm>
          </p:grpSpPr>
          <p:cxnSp>
            <p:nvCxnSpPr>
              <p:cNvPr id="21" name="Straight Connector 20"/>
              <p:cNvCxnSpPr>
                <a:cxnSpLocks noChangeShapeType="1"/>
              </p:cNvCxnSpPr>
              <p:nvPr/>
            </p:nvCxnSpPr>
            <p:spPr bwMode="auto">
              <a:xfrm rot="16200000" flipV="1">
                <a:off x="3273838" y="2926645"/>
                <a:ext cx="504000" cy="0"/>
              </a:xfrm>
              <a:prstGeom prst="line">
                <a:avLst/>
              </a:prstGeom>
              <a:noFill/>
              <a:ln w="12700">
                <a:solidFill>
                  <a:srgbClr val="0D0D0D"/>
                </a:solidFill>
                <a:prstDash val="dash"/>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grpSp>
            <p:nvGrpSpPr>
              <p:cNvPr id="19" name="Group 244"/>
              <p:cNvGrpSpPr>
                <a:grpSpLocks/>
              </p:cNvGrpSpPr>
              <p:nvPr/>
            </p:nvGrpSpPr>
            <p:grpSpPr bwMode="auto">
              <a:xfrm>
                <a:off x="2679701" y="3151659"/>
                <a:ext cx="1754188" cy="1754187"/>
                <a:chOff x="2043407" y="1049756"/>
                <a:chExt cx="1793688" cy="1793728"/>
              </a:xfrm>
            </p:grpSpPr>
            <p:sp>
              <p:nvSpPr>
                <p:cNvPr id="24" name=" 3"/>
                <p:cNvSpPr>
                  <a:spLocks noChangeArrowheads="1"/>
                </p:cNvSpPr>
                <p:nvPr/>
              </p:nvSpPr>
              <p:spPr bwMode="auto">
                <a:xfrm>
                  <a:off x="2043407" y="1049756"/>
                  <a:ext cx="1793688" cy="1793728"/>
                </a:xfrm>
                <a:custGeom>
                  <a:avLst/>
                  <a:gdLst>
                    <a:gd name="T0" fmla="*/ 1469238 w 1794689"/>
                    <a:gd name="T1" fmla="*/ 215789 h 1794689"/>
                    <a:gd name="T2" fmla="*/ 1773536 w 1794689"/>
                    <a:gd name="T3" fmla="*/ 742848 h 1794689"/>
                    <a:gd name="T4" fmla="*/ 1667854 w 1794689"/>
                    <a:gd name="T5" fmla="*/ 1342198 h 1794689"/>
                    <a:gd name="T6" fmla="*/ 1201643 w 1794689"/>
                    <a:gd name="T7" fmla="*/ 1733396 h 1794689"/>
                    <a:gd name="T8" fmla="*/ 1 w 1794689"/>
                    <a:gd name="T9" fmla="*/ 1733396 h 1794689"/>
                    <a:gd name="T10" fmla="*/ 1 w 1794689"/>
                    <a:gd name="T11" fmla="*/ 1342198 h 1794689"/>
                    <a:gd name="T12" fmla="*/ 1 w 1794689"/>
                    <a:gd name="T13" fmla="*/ 742848 h 1794689"/>
                    <a:gd name="T14" fmla="*/ 1 w 1794689"/>
                    <a:gd name="T15" fmla="*/ 215789 h 1794689"/>
                    <a:gd name="T16" fmla="*/ 897345 w 1794689"/>
                    <a:gd name="T17" fmla="*/ 7637 h 1794689"/>
                    <a:gd name="T18" fmla="*/ 3 60000 65536"/>
                    <a:gd name="T19" fmla="*/ 4 60000 65536"/>
                    <a:gd name="T20" fmla="*/ 0 60000 65536"/>
                    <a:gd name="T21" fmla="*/ 1 60000 65536"/>
                    <a:gd name="T22" fmla="*/ 1 60000 65536"/>
                    <a:gd name="T23" fmla="*/ 2 60000 65536"/>
                    <a:gd name="T24" fmla="*/ 2 60000 65536"/>
                    <a:gd name="T25" fmla="*/ 3 60000 65536"/>
                    <a:gd name="T26" fmla="*/ 3 60000 65536"/>
                    <a:gd name="T27" fmla="*/ 360812 w 1794689"/>
                    <a:gd name="T28" fmla="*/ 420397 h 1794689"/>
                    <a:gd name="T29" fmla="*/ 1433877 w 1794689"/>
                    <a:gd name="T30" fmla="*/ 1342905 h 17946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4689" h="1794689">
                      <a:moveTo>
                        <a:pt x="1273878" y="286142"/>
                      </a:moveTo>
                      <a:lnTo>
                        <a:pt x="1413476" y="168999"/>
                      </a:lnTo>
                      <a:lnTo>
                        <a:pt x="1524999" y="262578"/>
                      </a:lnTo>
                      <a:lnTo>
                        <a:pt x="1433877" y="420397"/>
                      </a:lnTo>
                      <a:lnTo>
                        <a:pt x="1433877" y="420396"/>
                      </a:lnTo>
                      <a:cubicBezTo>
                        <a:pt x="1498670" y="493284"/>
                        <a:pt x="1547933" y="578610"/>
                        <a:pt x="1578659" y="671166"/>
                      </a:cubicBezTo>
                      <a:lnTo>
                        <a:pt x="1760896" y="671163"/>
                      </a:lnTo>
                      <a:lnTo>
                        <a:pt x="1786176" y="814534"/>
                      </a:lnTo>
                      <a:lnTo>
                        <a:pt x="1614928" y="876858"/>
                      </a:lnTo>
                      <a:lnTo>
                        <a:pt x="1614927" y="876858"/>
                      </a:lnTo>
                      <a:cubicBezTo>
                        <a:pt x="1615122" y="883685"/>
                        <a:pt x="1615220" y="890514"/>
                        <a:pt x="1615220" y="897345"/>
                      </a:cubicBezTo>
                      <a:cubicBezTo>
                        <a:pt x="1615220" y="987972"/>
                        <a:pt x="1598059" y="1077780"/>
                        <a:pt x="1564645" y="1162023"/>
                      </a:cubicBezTo>
                      <a:lnTo>
                        <a:pt x="1704250" y="1279159"/>
                      </a:lnTo>
                      <a:lnTo>
                        <a:pt x="1631458" y="1405238"/>
                      </a:lnTo>
                      <a:lnTo>
                        <a:pt x="1460214" y="1342905"/>
                      </a:lnTo>
                      <a:cubicBezTo>
                        <a:pt x="1399684" y="1419371"/>
                        <a:pt x="1324209" y="1482702"/>
                        <a:pt x="1238394" y="1529033"/>
                      </a:cubicBezTo>
                      <a:lnTo>
                        <a:pt x="1270044" y="1708500"/>
                      </a:lnTo>
                      <a:lnTo>
                        <a:pt x="1133241" y="1758293"/>
                      </a:lnTo>
                      <a:lnTo>
                        <a:pt x="1042127" y="1600469"/>
                      </a:lnTo>
                      <a:cubicBezTo>
                        <a:pt x="994490" y="1610278"/>
                        <a:pt x="945980" y="1615220"/>
                        <a:pt x="897345" y="1615221"/>
                      </a:cubicBezTo>
                      <a:cubicBezTo>
                        <a:pt x="848708" y="1615221"/>
                        <a:pt x="800198" y="1610278"/>
                        <a:pt x="752561" y="1600469"/>
                      </a:cubicBezTo>
                      <a:lnTo>
                        <a:pt x="661448" y="1758293"/>
                      </a:lnTo>
                      <a:lnTo>
                        <a:pt x="524645" y="1708500"/>
                      </a:lnTo>
                      <a:lnTo>
                        <a:pt x="556295" y="1529033"/>
                      </a:lnTo>
                      <a:lnTo>
                        <a:pt x="556295" y="1529032"/>
                      </a:lnTo>
                      <a:cubicBezTo>
                        <a:pt x="470480" y="1482701"/>
                        <a:pt x="395005" y="1419370"/>
                        <a:pt x="334475" y="1342904"/>
                      </a:cubicBezTo>
                      <a:lnTo>
                        <a:pt x="163231" y="1405238"/>
                      </a:lnTo>
                      <a:lnTo>
                        <a:pt x="90439" y="1279159"/>
                      </a:lnTo>
                      <a:lnTo>
                        <a:pt x="230044" y="1162023"/>
                      </a:lnTo>
                      <a:lnTo>
                        <a:pt x="230043" y="1162023"/>
                      </a:lnTo>
                      <a:cubicBezTo>
                        <a:pt x="196629" y="1077780"/>
                        <a:pt x="179469" y="987971"/>
                        <a:pt x="179469" y="897344"/>
                      </a:cubicBezTo>
                      <a:cubicBezTo>
                        <a:pt x="179468" y="890513"/>
                        <a:pt x="179566" y="883684"/>
                        <a:pt x="179761" y="876856"/>
                      </a:cubicBezTo>
                      <a:lnTo>
                        <a:pt x="8513" y="814534"/>
                      </a:lnTo>
                      <a:lnTo>
                        <a:pt x="33793" y="671163"/>
                      </a:lnTo>
                      <a:lnTo>
                        <a:pt x="216030" y="671168"/>
                      </a:lnTo>
                      <a:cubicBezTo>
                        <a:pt x="246756" y="578611"/>
                        <a:pt x="296018" y="493286"/>
                        <a:pt x="360812" y="420398"/>
                      </a:cubicBezTo>
                      <a:lnTo>
                        <a:pt x="269690" y="262578"/>
                      </a:lnTo>
                      <a:lnTo>
                        <a:pt x="381213" y="168999"/>
                      </a:lnTo>
                      <a:lnTo>
                        <a:pt x="520811" y="286142"/>
                      </a:lnTo>
                      <a:lnTo>
                        <a:pt x="520810" y="286141"/>
                      </a:lnTo>
                      <a:cubicBezTo>
                        <a:pt x="603842" y="234989"/>
                        <a:pt x="696426" y="201291"/>
                        <a:pt x="792912" y="187104"/>
                      </a:cubicBezTo>
                      <a:lnTo>
                        <a:pt x="824553" y="7637"/>
                      </a:lnTo>
                      <a:lnTo>
                        <a:pt x="970136" y="7637"/>
                      </a:lnTo>
                      <a:lnTo>
                        <a:pt x="1001776" y="187106"/>
                      </a:lnTo>
                      <a:lnTo>
                        <a:pt x="1001776" y="187105"/>
                      </a:lnTo>
                      <a:cubicBezTo>
                        <a:pt x="1098262" y="201292"/>
                        <a:pt x="1190846" y="234990"/>
                        <a:pt x="1273878" y="286142"/>
                      </a:cubicBezTo>
                      <a:close/>
                    </a:path>
                  </a:pathLst>
                </a:custGeom>
                <a:gradFill rotWithShape="1">
                  <a:gsLst>
                    <a:gs pos="0">
                      <a:srgbClr val="9BC1FF"/>
                    </a:gs>
                    <a:gs pos="100000">
                      <a:srgbClr val="3F80CD"/>
                    </a:gs>
                  </a:gsLst>
                  <a:lin ang="5400000"/>
                </a:gra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lstStyle/>
                <a:p>
                  <a:pPr>
                    <a:defRPr/>
                  </a:pPr>
                  <a:endParaRPr lang="en-IN" dirty="0"/>
                </a:p>
              </p:txBody>
            </p:sp>
            <p:sp>
              <p:nvSpPr>
                <p:cNvPr id="25" name=" 4"/>
                <p:cNvSpPr/>
                <p:nvPr/>
              </p:nvSpPr>
              <p:spPr>
                <a:xfrm>
                  <a:off x="2403768" y="1470186"/>
                  <a:ext cx="1072966" cy="922025"/>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1866900">
                    <a:lnSpc>
                      <a:spcPct val="90000"/>
                    </a:lnSpc>
                    <a:spcAft>
                      <a:spcPct val="35000"/>
                    </a:spcAft>
                    <a:defRPr/>
                  </a:pPr>
                  <a:endParaRPr lang="en-US" sz="4200" dirty="0">
                    <a:solidFill>
                      <a:srgbClr val="FFFFFF"/>
                    </a:solidFill>
                    <a:ea typeface="ＭＳ Ｐゴシック" charset="-128"/>
                  </a:endParaRPr>
                </a:p>
              </p:txBody>
            </p:sp>
            <p:sp>
              <p:nvSpPr>
                <p:cNvPr id="26" name="Oval 25"/>
                <p:cNvSpPr/>
                <p:nvPr/>
              </p:nvSpPr>
              <p:spPr>
                <a:xfrm>
                  <a:off x="2318252" y="1334053"/>
                  <a:ext cx="1225359" cy="1225358"/>
                </a:xfrm>
                <a:prstGeom prst="ellipse">
                  <a:avLst/>
                </a:prstGeom>
                <a:gradFill flip="none" rotWithShape="1">
                  <a:gsLst>
                    <a:gs pos="0">
                      <a:schemeClr val="bg1">
                        <a:lumMod val="85000"/>
                      </a:schemeClr>
                    </a:gs>
                    <a:gs pos="96000">
                      <a:schemeClr val="bg1">
                        <a:lumMod val="65000"/>
                      </a:schemeClr>
                    </a:gs>
                    <a:gs pos="22000">
                      <a:schemeClr val="bg1">
                        <a:lumMod val="85000"/>
                      </a:schemeClr>
                    </a:gs>
                  </a:gsLst>
                  <a:path path="circle">
                    <a:fillToRect l="50000" t="50000" r="50000" b="50000"/>
                  </a:path>
                  <a:tileRect/>
                </a:gradFill>
                <a:ln>
                  <a:solidFill>
                    <a:schemeClr val="tx2">
                      <a:lumMod val="60000"/>
                      <a:lumOff val="40000"/>
                    </a:schemeClr>
                  </a:solidFill>
                </a:ln>
                <a:effectLst>
                  <a:innerShdw blurRad="63500" dist="254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dirty="0" smtClean="0">
                    <a:solidFill>
                      <a:srgbClr val="FFFFFF"/>
                    </a:solidFill>
                  </a:endParaRPr>
                </a:p>
              </p:txBody>
            </p:sp>
            <p:sp>
              <p:nvSpPr>
                <p:cNvPr id="27" name="TextBox 240"/>
                <p:cNvSpPr txBox="1">
                  <a:spLocks noChangeArrowheads="1"/>
                </p:cNvSpPr>
                <p:nvPr/>
              </p:nvSpPr>
              <p:spPr bwMode="auto">
                <a:xfrm>
                  <a:off x="2063950" y="1627873"/>
                  <a:ext cx="1524228" cy="5350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endParaRPr lang="nb-NO" sz="2800" b="1" dirty="0">
                    <a:solidFill>
                      <a:srgbClr val="3E5B8A"/>
                    </a:solidFill>
                    <a:latin typeface="Rage Italic" pitchFamily="66" charset="0"/>
                  </a:endParaRPr>
                </a:p>
              </p:txBody>
            </p:sp>
            <p:sp>
              <p:nvSpPr>
                <p:cNvPr id="28" name="Oval 27"/>
                <p:cNvSpPr/>
                <p:nvPr/>
              </p:nvSpPr>
              <p:spPr>
                <a:xfrm>
                  <a:off x="2473778" y="1397614"/>
                  <a:ext cx="923636" cy="720436"/>
                </a:xfrm>
                <a:prstGeom prst="ellipse">
                  <a:avLst/>
                </a:prstGeom>
                <a:gradFill>
                  <a:gsLst>
                    <a:gs pos="42000">
                      <a:schemeClr val="accent1">
                        <a:tint val="100000"/>
                        <a:shade val="100000"/>
                        <a:satMod val="130000"/>
                        <a:alpha val="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sz="2800" dirty="0" smtClean="0">
                    <a:solidFill>
                      <a:srgbClr val="FFFFFF"/>
                    </a:solidFill>
                  </a:endParaRPr>
                </a:p>
              </p:txBody>
            </p:sp>
          </p:grpSp>
          <p:sp>
            <p:nvSpPr>
              <p:cNvPr id="23" name="TextBox 5"/>
              <p:cNvSpPr txBox="1">
                <a:spLocks noChangeArrowheads="1"/>
              </p:cNvSpPr>
              <p:nvPr/>
            </p:nvSpPr>
            <p:spPr bwMode="auto">
              <a:xfrm>
                <a:off x="2779046" y="1375544"/>
                <a:ext cx="1576930"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fontAlgn="auto">
                  <a:spcBef>
                    <a:spcPts val="0"/>
                  </a:spcBef>
                  <a:spcAft>
                    <a:spcPts val="0"/>
                  </a:spcAft>
                  <a:defRPr/>
                </a:pPr>
                <a:r>
                  <a:rPr lang="en-IN" sz="1400" dirty="0" smtClean="0"/>
                  <a:t>These nodes can represent either manufacturing, stocking or distribution locations. </a:t>
                </a:r>
                <a:endParaRPr lang="en-US" sz="1400" dirty="0"/>
              </a:p>
            </p:txBody>
          </p:sp>
        </p:grpSp>
        <p:sp>
          <p:nvSpPr>
            <p:cNvPr id="20" name="Ellipse 68"/>
            <p:cNvSpPr/>
            <p:nvPr/>
          </p:nvSpPr>
          <p:spPr bwMode="auto">
            <a:xfrm>
              <a:off x="2702360" y="5188028"/>
              <a:ext cx="1547323" cy="147361"/>
            </a:xfrm>
            <a:prstGeom prst="ellipse">
              <a:avLst/>
            </a:prstGeom>
            <a:gradFill flip="none" rotWithShape="1">
              <a:gsLst>
                <a:gs pos="24000">
                  <a:schemeClr val="tx1">
                    <a:lumMod val="40000"/>
                    <a:lumOff val="60000"/>
                  </a:scheme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da-DK" smtClean="0">
                <a:solidFill>
                  <a:srgbClr val="FFFFFF"/>
                </a:solidFill>
              </a:endParaRPr>
            </a:p>
          </p:txBody>
        </p:sp>
      </p:grpSp>
      <p:grpSp>
        <p:nvGrpSpPr>
          <p:cNvPr id="22" name="Group 42"/>
          <p:cNvGrpSpPr/>
          <p:nvPr/>
        </p:nvGrpSpPr>
        <p:grpSpPr>
          <a:xfrm>
            <a:off x="1259632" y="1484784"/>
            <a:ext cx="1593491" cy="4735090"/>
            <a:chOff x="1259632" y="600299"/>
            <a:chExt cx="1593491" cy="4735090"/>
          </a:xfrm>
        </p:grpSpPr>
        <p:sp>
          <p:nvSpPr>
            <p:cNvPr id="30" name="Ellipse 68"/>
            <p:cNvSpPr/>
            <p:nvPr/>
          </p:nvSpPr>
          <p:spPr bwMode="auto">
            <a:xfrm>
              <a:off x="1523448" y="5188028"/>
              <a:ext cx="1252595" cy="147361"/>
            </a:xfrm>
            <a:prstGeom prst="ellipse">
              <a:avLst/>
            </a:prstGeom>
            <a:gradFill flip="none" rotWithShape="1">
              <a:gsLst>
                <a:gs pos="24000">
                  <a:schemeClr val="tx1">
                    <a:lumMod val="40000"/>
                    <a:lumOff val="60000"/>
                  </a:scheme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da-DK" smtClean="0">
                <a:solidFill>
                  <a:srgbClr val="FFFFFF"/>
                </a:solidFill>
              </a:endParaRPr>
            </a:p>
          </p:txBody>
        </p:sp>
        <p:grpSp>
          <p:nvGrpSpPr>
            <p:cNvPr id="29" name="Group 88"/>
            <p:cNvGrpSpPr/>
            <p:nvPr/>
          </p:nvGrpSpPr>
          <p:grpSpPr>
            <a:xfrm>
              <a:off x="1259632" y="600299"/>
              <a:ext cx="1593491" cy="4390555"/>
              <a:chOff x="1259632" y="600299"/>
              <a:chExt cx="1593491" cy="4390555"/>
            </a:xfrm>
          </p:grpSpPr>
          <p:cxnSp>
            <p:nvCxnSpPr>
              <p:cNvPr id="32" name="Straight Connector 17"/>
              <p:cNvCxnSpPr>
                <a:cxnSpLocks noChangeShapeType="1"/>
              </p:cNvCxnSpPr>
              <p:nvPr/>
            </p:nvCxnSpPr>
            <p:spPr bwMode="auto">
              <a:xfrm rot="16200000" flipV="1">
                <a:off x="1724819" y="3166740"/>
                <a:ext cx="873125" cy="7937"/>
              </a:xfrm>
              <a:prstGeom prst="line">
                <a:avLst/>
              </a:prstGeom>
              <a:noFill/>
              <a:ln w="12700">
                <a:solidFill>
                  <a:srgbClr val="0D0D0D"/>
                </a:solidFill>
                <a:prstDash val="dash"/>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grpSp>
            <p:nvGrpSpPr>
              <p:cNvPr id="31" name="Group 236"/>
              <p:cNvGrpSpPr>
                <a:grpSpLocks/>
              </p:cNvGrpSpPr>
              <p:nvPr/>
            </p:nvGrpSpPr>
            <p:grpSpPr bwMode="auto">
              <a:xfrm>
                <a:off x="1450823" y="3588586"/>
                <a:ext cx="1402300" cy="1402268"/>
                <a:chOff x="786858" y="1496532"/>
                <a:chExt cx="1433876" cy="1433876"/>
              </a:xfrm>
            </p:grpSpPr>
            <p:grpSp>
              <p:nvGrpSpPr>
                <p:cNvPr id="33" name="Group 5"/>
                <p:cNvGrpSpPr>
                  <a:grpSpLocks/>
                </p:cNvGrpSpPr>
                <p:nvPr/>
              </p:nvGrpSpPr>
              <p:grpSpPr bwMode="auto">
                <a:xfrm>
                  <a:off x="786858" y="1496532"/>
                  <a:ext cx="1433876" cy="1433876"/>
                  <a:chOff x="2844800" y="1828800"/>
                  <a:chExt cx="2235200" cy="2235200"/>
                </a:xfrm>
              </p:grpSpPr>
              <p:sp>
                <p:nvSpPr>
                  <p:cNvPr id="40" name=" 3"/>
                  <p:cNvSpPr>
                    <a:spLocks noChangeArrowheads="1"/>
                  </p:cNvSpPr>
                  <p:nvPr/>
                </p:nvSpPr>
                <p:spPr bwMode="auto">
                  <a:xfrm>
                    <a:off x="2845042" y="1830749"/>
                    <a:ext cx="2234344" cy="2234393"/>
                  </a:xfrm>
                  <a:custGeom>
                    <a:avLst/>
                    <a:gdLst>
                      <a:gd name="T0" fmla="*/ 1829866 w 2235200"/>
                      <a:gd name="T1" fmla="*/ 268755 h 2235200"/>
                      <a:gd name="T2" fmla="*/ 2208855 w 2235200"/>
                      <a:gd name="T3" fmla="*/ 925182 h 2235200"/>
                      <a:gd name="T4" fmla="*/ 2077233 w 2235200"/>
                      <a:gd name="T5" fmla="*/ 1671644 h 2235200"/>
                      <a:gd name="T6" fmla="*/ 1496589 w 2235200"/>
                      <a:gd name="T7" fmla="*/ 2158863 h 2235200"/>
                      <a:gd name="T8" fmla="*/ 1 w 2235200"/>
                      <a:gd name="T9" fmla="*/ 2158863 h 2235200"/>
                      <a:gd name="T10" fmla="*/ 1 w 2235200"/>
                      <a:gd name="T11" fmla="*/ 1671644 h 2235200"/>
                      <a:gd name="T12" fmla="*/ 1 w 2235200"/>
                      <a:gd name="T13" fmla="*/ 925182 h 2235200"/>
                      <a:gd name="T14" fmla="*/ 1 w 2235200"/>
                      <a:gd name="T15" fmla="*/ 268755 h 2235200"/>
                      <a:gd name="T16" fmla="*/ 1117600 w 2235200"/>
                      <a:gd name="T17" fmla="*/ 9511 h 2235200"/>
                      <a:gd name="T18" fmla="*/ 3 60000 65536"/>
                      <a:gd name="T19" fmla="*/ 4 60000 65536"/>
                      <a:gd name="T20" fmla="*/ 0 60000 65536"/>
                      <a:gd name="T21" fmla="*/ 1 60000 65536"/>
                      <a:gd name="T22" fmla="*/ 1 60000 65536"/>
                      <a:gd name="T23" fmla="*/ 2 60000 65536"/>
                      <a:gd name="T24" fmla="*/ 2 60000 65536"/>
                      <a:gd name="T25" fmla="*/ 3 60000 65536"/>
                      <a:gd name="T26" fmla="*/ 3 60000 65536"/>
                      <a:gd name="T27" fmla="*/ 449375 w 2235200"/>
                      <a:gd name="T28" fmla="*/ 523585 h 2235200"/>
                      <a:gd name="T29" fmla="*/ 1785825 w 2235200"/>
                      <a:gd name="T30" fmla="*/ 1672524 h 2235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5200" h="2235200">
                        <a:moveTo>
                          <a:pt x="1586555" y="356377"/>
                        </a:moveTo>
                        <a:lnTo>
                          <a:pt x="1760418" y="210481"/>
                        </a:lnTo>
                        <a:lnTo>
                          <a:pt x="1899314" y="327029"/>
                        </a:lnTo>
                        <a:lnTo>
                          <a:pt x="1785825" y="523585"/>
                        </a:lnTo>
                        <a:lnTo>
                          <a:pt x="1785825" y="523584"/>
                        </a:lnTo>
                        <a:cubicBezTo>
                          <a:pt x="1866522" y="614363"/>
                          <a:pt x="1927876" y="720632"/>
                          <a:pt x="1966144" y="835906"/>
                        </a:cubicBezTo>
                        <a:lnTo>
                          <a:pt x="2193112" y="835901"/>
                        </a:lnTo>
                        <a:lnTo>
                          <a:pt x="2224597" y="1014463"/>
                        </a:lnTo>
                        <a:lnTo>
                          <a:pt x="2011316" y="1092085"/>
                        </a:lnTo>
                        <a:lnTo>
                          <a:pt x="2011315" y="1092085"/>
                        </a:lnTo>
                        <a:cubicBezTo>
                          <a:pt x="2011558" y="1100587"/>
                          <a:pt x="2011680" y="1109093"/>
                          <a:pt x="2011680" y="1117600"/>
                        </a:cubicBezTo>
                        <a:cubicBezTo>
                          <a:pt x="2011680" y="1230472"/>
                          <a:pt x="1990307" y="1342324"/>
                          <a:pt x="1948691" y="1447244"/>
                        </a:cubicBezTo>
                        <a:lnTo>
                          <a:pt x="2122562" y="1593132"/>
                        </a:lnTo>
                        <a:lnTo>
                          <a:pt x="2031904" y="1750157"/>
                        </a:lnTo>
                        <a:lnTo>
                          <a:pt x="1818627" y="1672524"/>
                        </a:lnTo>
                        <a:lnTo>
                          <a:pt x="1818626" y="1672523"/>
                        </a:lnTo>
                        <a:cubicBezTo>
                          <a:pt x="1743240" y="1767758"/>
                          <a:pt x="1649240" y="1846633"/>
                          <a:pt x="1542361" y="1904337"/>
                        </a:cubicBezTo>
                        <a:lnTo>
                          <a:pt x="1581780" y="2127856"/>
                        </a:lnTo>
                        <a:lnTo>
                          <a:pt x="1411398" y="2189870"/>
                        </a:lnTo>
                        <a:lnTo>
                          <a:pt x="1297919" y="1993308"/>
                        </a:lnTo>
                        <a:lnTo>
                          <a:pt x="1297918" y="1993307"/>
                        </a:lnTo>
                        <a:cubicBezTo>
                          <a:pt x="1238589" y="2005524"/>
                          <a:pt x="1178172" y="2011679"/>
                          <a:pt x="1117599" y="2011680"/>
                        </a:cubicBezTo>
                        <a:cubicBezTo>
                          <a:pt x="1057025" y="2011680"/>
                          <a:pt x="996608" y="2005524"/>
                          <a:pt x="937280" y="1993307"/>
                        </a:cubicBezTo>
                        <a:lnTo>
                          <a:pt x="823802" y="2189870"/>
                        </a:lnTo>
                        <a:lnTo>
                          <a:pt x="653420" y="2127856"/>
                        </a:lnTo>
                        <a:lnTo>
                          <a:pt x="692839" y="1904338"/>
                        </a:lnTo>
                        <a:lnTo>
                          <a:pt x="692838" y="1904338"/>
                        </a:lnTo>
                        <a:cubicBezTo>
                          <a:pt x="585960" y="1846634"/>
                          <a:pt x="491960" y="1767758"/>
                          <a:pt x="416573" y="1672524"/>
                        </a:cubicBezTo>
                        <a:lnTo>
                          <a:pt x="203296" y="1750157"/>
                        </a:lnTo>
                        <a:lnTo>
                          <a:pt x="112638" y="1593132"/>
                        </a:lnTo>
                        <a:lnTo>
                          <a:pt x="286508" y="1447245"/>
                        </a:lnTo>
                        <a:lnTo>
                          <a:pt x="286508" y="1447244"/>
                        </a:lnTo>
                        <a:cubicBezTo>
                          <a:pt x="244892" y="1342324"/>
                          <a:pt x="223520" y="1230472"/>
                          <a:pt x="223520" y="1117600"/>
                        </a:cubicBezTo>
                        <a:cubicBezTo>
                          <a:pt x="223519" y="1109093"/>
                          <a:pt x="223641" y="1100587"/>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0"/>
                          <a:pt x="987535" y="233031"/>
                        </a:cubicBezTo>
                        <a:lnTo>
                          <a:pt x="1026942" y="9511"/>
                        </a:lnTo>
                        <a:lnTo>
                          <a:pt x="1208258" y="9511"/>
                        </a:lnTo>
                        <a:lnTo>
                          <a:pt x="1247665" y="233031"/>
                        </a:lnTo>
                        <a:lnTo>
                          <a:pt x="1247664" y="233031"/>
                        </a:lnTo>
                        <a:cubicBezTo>
                          <a:pt x="1367833" y="250700"/>
                          <a:pt x="1483142" y="292669"/>
                          <a:pt x="1586554" y="356377"/>
                        </a:cubicBezTo>
                        <a:close/>
                      </a:path>
                    </a:pathLst>
                  </a:custGeom>
                  <a:gradFill rotWithShape="1">
                    <a:gsLst>
                      <a:gs pos="0">
                        <a:srgbClr val="262626"/>
                      </a:gs>
                      <a:gs pos="100000">
                        <a:srgbClr val="0D0D0D"/>
                      </a:gs>
                    </a:gsLst>
                    <a:lin ang="5400000"/>
                  </a:gra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lstStyle/>
                  <a:p>
                    <a:pPr>
                      <a:defRPr/>
                    </a:pPr>
                    <a:endParaRPr lang="en-IN" dirty="0"/>
                  </a:p>
                </p:txBody>
              </p:sp>
              <p:sp>
                <p:nvSpPr>
                  <p:cNvPr id="41" name=" 4"/>
                  <p:cNvSpPr/>
                  <p:nvPr/>
                </p:nvSpPr>
                <p:spPr>
                  <a:xfrm>
                    <a:off x="3295453" y="2357085"/>
                    <a:ext cx="1333522" cy="1148828"/>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1866900">
                      <a:lnSpc>
                        <a:spcPct val="90000"/>
                      </a:lnSpc>
                      <a:spcAft>
                        <a:spcPct val="35000"/>
                      </a:spcAft>
                      <a:defRPr/>
                    </a:pPr>
                    <a:endParaRPr lang="en-US" sz="4200" dirty="0">
                      <a:solidFill>
                        <a:srgbClr val="FFFFFF"/>
                      </a:solidFill>
                      <a:ea typeface="ＭＳ Ｐゴシック" charset="-128"/>
                    </a:endParaRPr>
                  </a:p>
                </p:txBody>
              </p:sp>
            </p:grpSp>
            <p:grpSp>
              <p:nvGrpSpPr>
                <p:cNvPr id="35" name="Group 31"/>
                <p:cNvGrpSpPr>
                  <a:grpSpLocks/>
                </p:cNvGrpSpPr>
                <p:nvPr/>
              </p:nvGrpSpPr>
              <p:grpSpPr bwMode="auto">
                <a:xfrm>
                  <a:off x="920950" y="1753961"/>
                  <a:ext cx="1143001" cy="919019"/>
                  <a:chOff x="972292" y="1533982"/>
                  <a:chExt cx="1143001" cy="919019"/>
                </a:xfrm>
              </p:grpSpPr>
              <p:sp>
                <p:nvSpPr>
                  <p:cNvPr id="37" name="Oval 36"/>
                  <p:cNvSpPr/>
                  <p:nvPr/>
                </p:nvSpPr>
                <p:spPr>
                  <a:xfrm>
                    <a:off x="1095629" y="1533982"/>
                    <a:ext cx="919019" cy="919019"/>
                  </a:xfrm>
                  <a:prstGeom prst="ellipse">
                    <a:avLst/>
                  </a:prstGeom>
                  <a:gradFill flip="none" rotWithShape="1">
                    <a:gsLst>
                      <a:gs pos="0">
                        <a:schemeClr val="bg1">
                          <a:lumMod val="85000"/>
                        </a:schemeClr>
                      </a:gs>
                      <a:gs pos="96000">
                        <a:schemeClr val="bg1">
                          <a:lumMod val="65000"/>
                        </a:schemeClr>
                      </a:gs>
                      <a:gs pos="22000">
                        <a:schemeClr val="bg1">
                          <a:lumMod val="85000"/>
                        </a:schemeClr>
                      </a:gs>
                    </a:gsLst>
                    <a:path path="circle">
                      <a:fillToRect l="50000" t="50000" r="50000" b="50000"/>
                    </a:path>
                    <a:tileRect/>
                  </a:gradFill>
                  <a:ln>
                    <a:solidFill>
                      <a:schemeClr val="tx1">
                        <a:lumMod val="95000"/>
                        <a:lumOff val="5000"/>
                      </a:schemeClr>
                    </a:solidFill>
                  </a:ln>
                  <a:effectLst>
                    <a:innerShdw blurRad="63500" dist="254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dirty="0" smtClean="0">
                      <a:solidFill>
                        <a:srgbClr val="FFFFFF"/>
                      </a:solidFill>
                    </a:endParaRPr>
                  </a:p>
                </p:txBody>
              </p:sp>
              <p:sp>
                <p:nvSpPr>
                  <p:cNvPr id="38" name="TextBox 245"/>
                  <p:cNvSpPr txBox="1">
                    <a:spLocks noChangeArrowheads="1"/>
                  </p:cNvSpPr>
                  <p:nvPr/>
                </p:nvSpPr>
                <p:spPr bwMode="auto">
                  <a:xfrm>
                    <a:off x="972292" y="1662633"/>
                    <a:ext cx="1143001" cy="597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endParaRPr lang="nb-NO" sz="3200" b="1" dirty="0">
                      <a:latin typeface="Rage Italic" pitchFamily="66" charset="0"/>
                    </a:endParaRPr>
                  </a:p>
                </p:txBody>
              </p:sp>
              <p:sp>
                <p:nvSpPr>
                  <p:cNvPr id="39" name="Oval 38"/>
                  <p:cNvSpPr/>
                  <p:nvPr/>
                </p:nvSpPr>
                <p:spPr>
                  <a:xfrm>
                    <a:off x="1212273" y="1593273"/>
                    <a:ext cx="692727" cy="540327"/>
                  </a:xfrm>
                  <a:prstGeom prst="ellipse">
                    <a:avLst/>
                  </a:prstGeom>
                  <a:gradFill>
                    <a:gsLst>
                      <a:gs pos="42000">
                        <a:schemeClr val="accent1">
                          <a:tint val="100000"/>
                          <a:shade val="100000"/>
                          <a:satMod val="130000"/>
                          <a:alpha val="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dirty="0" smtClean="0">
                      <a:solidFill>
                        <a:srgbClr val="FFFFFF"/>
                      </a:solidFill>
                    </a:endParaRPr>
                  </a:p>
                </p:txBody>
              </p:sp>
            </p:grpSp>
          </p:grpSp>
          <p:sp>
            <p:nvSpPr>
              <p:cNvPr id="34" name="TextBox 101"/>
              <p:cNvSpPr txBox="1">
                <a:spLocks noChangeArrowheads="1"/>
              </p:cNvSpPr>
              <p:nvPr/>
            </p:nvSpPr>
            <p:spPr bwMode="auto">
              <a:xfrm>
                <a:off x="1259632" y="600299"/>
                <a:ext cx="1388795"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fontAlgn="auto">
                  <a:spcBef>
                    <a:spcPts val="0"/>
                  </a:spcBef>
                  <a:spcAft>
                    <a:spcPts val="0"/>
                  </a:spcAft>
                  <a:defRPr/>
                </a:pPr>
                <a:r>
                  <a:rPr lang="en-IN" sz="1400" dirty="0" smtClean="0"/>
                  <a:t>Supply Chain Network Design or ‘SCND’ is the process of establishing the network nodes and flow paths in a retail supply chain. </a:t>
                </a:r>
                <a:endParaRPr lang="en-US" sz="1400" dirty="0"/>
              </a:p>
            </p:txBody>
          </p:sp>
        </p:grpSp>
      </p:grpSp>
      <p:grpSp>
        <p:nvGrpSpPr>
          <p:cNvPr id="36" name="Group 55"/>
          <p:cNvGrpSpPr/>
          <p:nvPr/>
        </p:nvGrpSpPr>
        <p:grpSpPr>
          <a:xfrm>
            <a:off x="5392542" y="1052736"/>
            <a:ext cx="1602619" cy="5167138"/>
            <a:chOff x="5392542" y="168251"/>
            <a:chExt cx="1602619" cy="5167138"/>
          </a:xfrm>
        </p:grpSpPr>
        <p:sp>
          <p:nvSpPr>
            <p:cNvPr id="43" name="Ellipse 68"/>
            <p:cNvSpPr/>
            <p:nvPr/>
          </p:nvSpPr>
          <p:spPr bwMode="auto">
            <a:xfrm>
              <a:off x="5575960" y="5188028"/>
              <a:ext cx="1009124" cy="147361"/>
            </a:xfrm>
            <a:prstGeom prst="ellipse">
              <a:avLst/>
            </a:prstGeom>
            <a:gradFill flip="none" rotWithShape="1">
              <a:gsLst>
                <a:gs pos="24000">
                  <a:schemeClr val="tx1">
                    <a:lumMod val="40000"/>
                    <a:lumOff val="60000"/>
                  </a:scheme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da-DK" smtClean="0">
                <a:solidFill>
                  <a:srgbClr val="FFFFFF"/>
                </a:solidFill>
              </a:endParaRPr>
            </a:p>
          </p:txBody>
        </p:sp>
        <p:grpSp>
          <p:nvGrpSpPr>
            <p:cNvPr id="42" name="Group 91"/>
            <p:cNvGrpSpPr/>
            <p:nvPr/>
          </p:nvGrpSpPr>
          <p:grpSpPr>
            <a:xfrm>
              <a:off x="5392542" y="168251"/>
              <a:ext cx="1602619" cy="4221627"/>
              <a:chOff x="5392542" y="168251"/>
              <a:chExt cx="1602619" cy="4221627"/>
            </a:xfrm>
          </p:grpSpPr>
          <p:grpSp>
            <p:nvGrpSpPr>
              <p:cNvPr id="44" name="Group 256"/>
              <p:cNvGrpSpPr>
                <a:grpSpLocks/>
              </p:cNvGrpSpPr>
              <p:nvPr/>
            </p:nvGrpSpPr>
            <p:grpSpPr bwMode="auto">
              <a:xfrm>
                <a:off x="5392542" y="2787295"/>
                <a:ext cx="1602619" cy="1602583"/>
                <a:chOff x="4817335" y="677179"/>
                <a:chExt cx="1638706" cy="1638706"/>
              </a:xfrm>
            </p:grpSpPr>
            <p:grpSp>
              <p:nvGrpSpPr>
                <p:cNvPr id="45" name="Group 14"/>
                <p:cNvGrpSpPr>
                  <a:grpSpLocks/>
                </p:cNvGrpSpPr>
                <p:nvPr/>
              </p:nvGrpSpPr>
              <p:grpSpPr bwMode="auto">
                <a:xfrm>
                  <a:off x="4817335" y="677179"/>
                  <a:ext cx="1638706" cy="1638706"/>
                  <a:chOff x="2844800" y="1828800"/>
                  <a:chExt cx="2235200" cy="2235200"/>
                </a:xfrm>
              </p:grpSpPr>
              <p:sp>
                <p:nvSpPr>
                  <p:cNvPr id="54" name=" 3"/>
                  <p:cNvSpPr>
                    <a:spLocks noChangeArrowheads="1"/>
                  </p:cNvSpPr>
                  <p:nvPr/>
                </p:nvSpPr>
                <p:spPr bwMode="auto">
                  <a:xfrm>
                    <a:off x="2845073" y="1829952"/>
                    <a:ext cx="2234040" cy="2234091"/>
                  </a:xfrm>
                  <a:custGeom>
                    <a:avLst/>
                    <a:gdLst>
                      <a:gd name="T0" fmla="*/ 1829866 w 2235200"/>
                      <a:gd name="T1" fmla="*/ 268755 h 2235200"/>
                      <a:gd name="T2" fmla="*/ 2208855 w 2235200"/>
                      <a:gd name="T3" fmla="*/ 925182 h 2235200"/>
                      <a:gd name="T4" fmla="*/ 2077233 w 2235200"/>
                      <a:gd name="T5" fmla="*/ 1671644 h 2235200"/>
                      <a:gd name="T6" fmla="*/ 1496589 w 2235200"/>
                      <a:gd name="T7" fmla="*/ 2158863 h 2235200"/>
                      <a:gd name="T8" fmla="*/ 1 w 2235200"/>
                      <a:gd name="T9" fmla="*/ 2158863 h 2235200"/>
                      <a:gd name="T10" fmla="*/ 1 w 2235200"/>
                      <a:gd name="T11" fmla="*/ 1671644 h 2235200"/>
                      <a:gd name="T12" fmla="*/ 1 w 2235200"/>
                      <a:gd name="T13" fmla="*/ 925182 h 2235200"/>
                      <a:gd name="T14" fmla="*/ 1 w 2235200"/>
                      <a:gd name="T15" fmla="*/ 268755 h 2235200"/>
                      <a:gd name="T16" fmla="*/ 1117600 w 2235200"/>
                      <a:gd name="T17" fmla="*/ 9511 h 2235200"/>
                      <a:gd name="T18" fmla="*/ 3 60000 65536"/>
                      <a:gd name="T19" fmla="*/ 4 60000 65536"/>
                      <a:gd name="T20" fmla="*/ 0 60000 65536"/>
                      <a:gd name="T21" fmla="*/ 1 60000 65536"/>
                      <a:gd name="T22" fmla="*/ 1 60000 65536"/>
                      <a:gd name="T23" fmla="*/ 2 60000 65536"/>
                      <a:gd name="T24" fmla="*/ 2 60000 65536"/>
                      <a:gd name="T25" fmla="*/ 3 60000 65536"/>
                      <a:gd name="T26" fmla="*/ 3 60000 65536"/>
                      <a:gd name="T27" fmla="*/ 449375 w 2235200"/>
                      <a:gd name="T28" fmla="*/ 523585 h 2235200"/>
                      <a:gd name="T29" fmla="*/ 1785825 w 2235200"/>
                      <a:gd name="T30" fmla="*/ 1672524 h 2235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5200" h="2235200">
                        <a:moveTo>
                          <a:pt x="1586555" y="356377"/>
                        </a:moveTo>
                        <a:lnTo>
                          <a:pt x="1760418" y="210481"/>
                        </a:lnTo>
                        <a:lnTo>
                          <a:pt x="1899314" y="327029"/>
                        </a:lnTo>
                        <a:lnTo>
                          <a:pt x="1785825" y="523585"/>
                        </a:lnTo>
                        <a:lnTo>
                          <a:pt x="1785825" y="523584"/>
                        </a:lnTo>
                        <a:cubicBezTo>
                          <a:pt x="1866522" y="614363"/>
                          <a:pt x="1927876" y="720632"/>
                          <a:pt x="1966144" y="835906"/>
                        </a:cubicBezTo>
                        <a:lnTo>
                          <a:pt x="2193112" y="835901"/>
                        </a:lnTo>
                        <a:lnTo>
                          <a:pt x="2224597" y="1014463"/>
                        </a:lnTo>
                        <a:lnTo>
                          <a:pt x="2011316" y="1092085"/>
                        </a:lnTo>
                        <a:lnTo>
                          <a:pt x="2011315" y="1092085"/>
                        </a:lnTo>
                        <a:cubicBezTo>
                          <a:pt x="2011558" y="1100587"/>
                          <a:pt x="2011680" y="1109093"/>
                          <a:pt x="2011680" y="1117600"/>
                        </a:cubicBezTo>
                        <a:cubicBezTo>
                          <a:pt x="2011680" y="1230472"/>
                          <a:pt x="1990307" y="1342324"/>
                          <a:pt x="1948691" y="1447244"/>
                        </a:cubicBezTo>
                        <a:lnTo>
                          <a:pt x="2122562" y="1593132"/>
                        </a:lnTo>
                        <a:lnTo>
                          <a:pt x="2031904" y="1750157"/>
                        </a:lnTo>
                        <a:lnTo>
                          <a:pt x="1818627" y="1672524"/>
                        </a:lnTo>
                        <a:lnTo>
                          <a:pt x="1818626" y="1672523"/>
                        </a:lnTo>
                        <a:cubicBezTo>
                          <a:pt x="1743240" y="1767758"/>
                          <a:pt x="1649240" y="1846633"/>
                          <a:pt x="1542361" y="1904337"/>
                        </a:cubicBezTo>
                        <a:lnTo>
                          <a:pt x="1581780" y="2127856"/>
                        </a:lnTo>
                        <a:lnTo>
                          <a:pt x="1411398" y="2189870"/>
                        </a:lnTo>
                        <a:lnTo>
                          <a:pt x="1297919" y="1993308"/>
                        </a:lnTo>
                        <a:lnTo>
                          <a:pt x="1297918" y="1993307"/>
                        </a:lnTo>
                        <a:cubicBezTo>
                          <a:pt x="1238589" y="2005524"/>
                          <a:pt x="1178172" y="2011679"/>
                          <a:pt x="1117599" y="2011680"/>
                        </a:cubicBezTo>
                        <a:cubicBezTo>
                          <a:pt x="1057025" y="2011680"/>
                          <a:pt x="996608" y="2005524"/>
                          <a:pt x="937280" y="1993307"/>
                        </a:cubicBezTo>
                        <a:lnTo>
                          <a:pt x="823802" y="2189870"/>
                        </a:lnTo>
                        <a:lnTo>
                          <a:pt x="653420" y="2127856"/>
                        </a:lnTo>
                        <a:lnTo>
                          <a:pt x="692839" y="1904338"/>
                        </a:lnTo>
                        <a:lnTo>
                          <a:pt x="692838" y="1904338"/>
                        </a:lnTo>
                        <a:cubicBezTo>
                          <a:pt x="585960" y="1846634"/>
                          <a:pt x="491960" y="1767758"/>
                          <a:pt x="416573" y="1672524"/>
                        </a:cubicBezTo>
                        <a:lnTo>
                          <a:pt x="203296" y="1750157"/>
                        </a:lnTo>
                        <a:lnTo>
                          <a:pt x="112638" y="1593132"/>
                        </a:lnTo>
                        <a:lnTo>
                          <a:pt x="286508" y="1447245"/>
                        </a:lnTo>
                        <a:lnTo>
                          <a:pt x="286508" y="1447244"/>
                        </a:lnTo>
                        <a:cubicBezTo>
                          <a:pt x="244892" y="1342324"/>
                          <a:pt x="223520" y="1230472"/>
                          <a:pt x="223520" y="1117600"/>
                        </a:cubicBezTo>
                        <a:cubicBezTo>
                          <a:pt x="223519" y="1109093"/>
                          <a:pt x="223641" y="1100587"/>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0"/>
                          <a:pt x="987535" y="233031"/>
                        </a:cubicBezTo>
                        <a:lnTo>
                          <a:pt x="1026942" y="9511"/>
                        </a:lnTo>
                        <a:lnTo>
                          <a:pt x="1208258" y="9511"/>
                        </a:lnTo>
                        <a:lnTo>
                          <a:pt x="1247665" y="233031"/>
                        </a:lnTo>
                        <a:lnTo>
                          <a:pt x="1247664" y="233031"/>
                        </a:lnTo>
                        <a:cubicBezTo>
                          <a:pt x="1367833" y="250700"/>
                          <a:pt x="1483142" y="292669"/>
                          <a:pt x="1586554" y="356377"/>
                        </a:cubicBezTo>
                        <a:close/>
                      </a:path>
                    </a:pathLst>
                  </a:custGeom>
                  <a:solidFill>
                    <a:srgbClr val="0D0D0D"/>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lstStyle/>
                  <a:p>
                    <a:pPr>
                      <a:defRPr/>
                    </a:pPr>
                    <a:endParaRPr lang="en-IN" dirty="0"/>
                  </a:p>
                </p:txBody>
              </p:sp>
              <p:sp>
                <p:nvSpPr>
                  <p:cNvPr id="55" name=" 4"/>
                  <p:cNvSpPr/>
                  <p:nvPr/>
                </p:nvSpPr>
                <p:spPr>
                  <a:xfrm>
                    <a:off x="3294538" y="2352495"/>
                    <a:ext cx="1335111" cy="1149151"/>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1866900">
                      <a:lnSpc>
                        <a:spcPct val="90000"/>
                      </a:lnSpc>
                      <a:spcAft>
                        <a:spcPct val="35000"/>
                      </a:spcAft>
                      <a:defRPr/>
                    </a:pPr>
                    <a:endParaRPr lang="en-US" sz="4200" dirty="0">
                      <a:solidFill>
                        <a:srgbClr val="FFFFFF"/>
                      </a:solidFill>
                      <a:ea typeface="ＭＳ Ｐゴシック" charset="-128"/>
                    </a:endParaRPr>
                  </a:p>
                </p:txBody>
              </p:sp>
            </p:grpSp>
            <p:grpSp>
              <p:nvGrpSpPr>
                <p:cNvPr id="48" name="Group 39"/>
                <p:cNvGrpSpPr>
                  <a:grpSpLocks/>
                </p:cNvGrpSpPr>
                <p:nvPr/>
              </p:nvGrpSpPr>
              <p:grpSpPr bwMode="auto">
                <a:xfrm>
                  <a:off x="5064993" y="924837"/>
                  <a:ext cx="1143391" cy="1143391"/>
                  <a:chOff x="5214326" y="777368"/>
                  <a:chExt cx="942897" cy="942897"/>
                </a:xfrm>
              </p:grpSpPr>
              <p:sp>
                <p:nvSpPr>
                  <p:cNvPr id="51" name=" 4"/>
                  <p:cNvSpPr/>
                  <p:nvPr/>
                </p:nvSpPr>
                <p:spPr>
                  <a:xfrm>
                    <a:off x="5263257" y="868334"/>
                    <a:ext cx="858049" cy="738929"/>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1866900">
                      <a:lnSpc>
                        <a:spcPct val="90000"/>
                      </a:lnSpc>
                      <a:spcAft>
                        <a:spcPct val="35000"/>
                      </a:spcAft>
                      <a:defRPr/>
                    </a:pPr>
                    <a:endParaRPr lang="en-US" sz="4200" dirty="0">
                      <a:solidFill>
                        <a:srgbClr val="FFFFFF"/>
                      </a:solidFill>
                      <a:ea typeface="ＭＳ Ｐゴシック" charset="-128"/>
                    </a:endParaRPr>
                  </a:p>
                </p:txBody>
              </p:sp>
              <p:sp>
                <p:nvSpPr>
                  <p:cNvPr id="52" name="Oval 51"/>
                  <p:cNvSpPr/>
                  <p:nvPr/>
                </p:nvSpPr>
                <p:spPr>
                  <a:xfrm>
                    <a:off x="5214326" y="777368"/>
                    <a:ext cx="942897" cy="942897"/>
                  </a:xfrm>
                  <a:prstGeom prst="ellipse">
                    <a:avLst/>
                  </a:prstGeom>
                  <a:gradFill flip="none" rotWithShape="1">
                    <a:gsLst>
                      <a:gs pos="0">
                        <a:schemeClr val="bg1">
                          <a:lumMod val="85000"/>
                        </a:schemeClr>
                      </a:gs>
                      <a:gs pos="96000">
                        <a:schemeClr val="bg1">
                          <a:lumMod val="65000"/>
                        </a:schemeClr>
                      </a:gs>
                      <a:gs pos="22000">
                        <a:schemeClr val="bg1">
                          <a:lumMod val="85000"/>
                        </a:schemeClr>
                      </a:gs>
                    </a:gsLst>
                    <a:path path="circle">
                      <a:fillToRect l="50000" t="50000" r="50000" b="50000"/>
                    </a:path>
                    <a:tileRect/>
                  </a:gradFill>
                  <a:ln>
                    <a:solidFill>
                      <a:schemeClr val="tx2">
                        <a:lumMod val="50000"/>
                      </a:schemeClr>
                    </a:solidFill>
                  </a:ln>
                  <a:effectLst>
                    <a:innerShdw blurRad="63500" dist="254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dirty="0" smtClean="0">
                      <a:solidFill>
                        <a:srgbClr val="FFFFFF"/>
                      </a:solidFill>
                    </a:endParaRPr>
                  </a:p>
                </p:txBody>
              </p:sp>
              <p:sp>
                <p:nvSpPr>
                  <p:cNvPr id="53" name="Oval 52"/>
                  <p:cNvSpPr/>
                  <p:nvPr/>
                </p:nvSpPr>
                <p:spPr>
                  <a:xfrm>
                    <a:off x="5334000" y="838200"/>
                    <a:ext cx="710725" cy="554366"/>
                  </a:xfrm>
                  <a:prstGeom prst="ellipse">
                    <a:avLst/>
                  </a:prstGeom>
                  <a:gradFill>
                    <a:gsLst>
                      <a:gs pos="42000">
                        <a:schemeClr val="accent1">
                          <a:tint val="100000"/>
                          <a:shade val="100000"/>
                          <a:satMod val="130000"/>
                          <a:alpha val="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dirty="0" smtClean="0">
                      <a:solidFill>
                        <a:srgbClr val="FFFFFF"/>
                      </a:solidFill>
                    </a:endParaRPr>
                  </a:p>
                </p:txBody>
              </p:sp>
            </p:grpSp>
            <p:sp>
              <p:nvSpPr>
                <p:cNvPr id="50" name="TextBox 226"/>
                <p:cNvSpPr txBox="1">
                  <a:spLocks noChangeArrowheads="1"/>
                </p:cNvSpPr>
                <p:nvPr/>
              </p:nvSpPr>
              <p:spPr bwMode="auto">
                <a:xfrm>
                  <a:off x="4861870" y="1146300"/>
                  <a:ext cx="1524000" cy="597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endParaRPr lang="nb-NO" sz="3200" b="1" dirty="0">
                    <a:latin typeface="Rage Italic" pitchFamily="66" charset="0"/>
                  </a:endParaRPr>
                </a:p>
              </p:txBody>
            </p:sp>
          </p:grpSp>
          <p:cxnSp>
            <p:nvCxnSpPr>
              <p:cNvPr id="46" name="Straight Connector 29"/>
              <p:cNvCxnSpPr>
                <a:cxnSpLocks noChangeShapeType="1"/>
              </p:cNvCxnSpPr>
              <p:nvPr/>
            </p:nvCxnSpPr>
            <p:spPr bwMode="auto">
              <a:xfrm rot="16200000" flipV="1">
                <a:off x="5887888" y="2591121"/>
                <a:ext cx="648000" cy="9525"/>
              </a:xfrm>
              <a:prstGeom prst="line">
                <a:avLst/>
              </a:prstGeom>
              <a:noFill/>
              <a:ln w="12700">
                <a:solidFill>
                  <a:srgbClr val="0D0D0D"/>
                </a:solidFill>
                <a:prstDash val="dash"/>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47" name="TextBox 105"/>
              <p:cNvSpPr txBox="1">
                <a:spLocks noChangeArrowheads="1"/>
              </p:cNvSpPr>
              <p:nvPr/>
            </p:nvSpPr>
            <p:spPr bwMode="auto">
              <a:xfrm>
                <a:off x="5436096" y="168251"/>
                <a:ext cx="1296144"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fontAlgn="auto">
                  <a:spcBef>
                    <a:spcPts val="0"/>
                  </a:spcBef>
                  <a:spcAft>
                    <a:spcPts val="0"/>
                  </a:spcAft>
                  <a:defRPr/>
                </a:pPr>
                <a:r>
                  <a:rPr lang="en-IN" sz="1400" dirty="0" smtClean="0"/>
                  <a:t> These desirable locations will constitute the retail supply chain for most efficient flow of materials and merchandise.</a:t>
                </a:r>
                <a:endParaRPr lang="en-US" sz="1400" dirty="0"/>
              </a:p>
            </p:txBody>
          </p:sp>
        </p:grpSp>
      </p:grpSp>
      <p:grpSp>
        <p:nvGrpSpPr>
          <p:cNvPr id="49" name="Group 69"/>
          <p:cNvGrpSpPr/>
          <p:nvPr/>
        </p:nvGrpSpPr>
        <p:grpSpPr>
          <a:xfrm>
            <a:off x="6403975" y="1484784"/>
            <a:ext cx="1480393" cy="4735090"/>
            <a:chOff x="6403975" y="600299"/>
            <a:chExt cx="1480393" cy="4735090"/>
          </a:xfrm>
        </p:grpSpPr>
        <p:sp>
          <p:nvSpPr>
            <p:cNvPr id="57" name="Ellipse 68"/>
            <p:cNvSpPr/>
            <p:nvPr/>
          </p:nvSpPr>
          <p:spPr bwMode="auto">
            <a:xfrm>
              <a:off x="6460145" y="5188028"/>
              <a:ext cx="884184" cy="147361"/>
            </a:xfrm>
            <a:prstGeom prst="ellipse">
              <a:avLst/>
            </a:prstGeom>
            <a:gradFill flip="none" rotWithShape="1">
              <a:gsLst>
                <a:gs pos="24000">
                  <a:schemeClr val="tx1">
                    <a:lumMod val="40000"/>
                    <a:lumOff val="60000"/>
                  </a:scheme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da-DK" smtClean="0">
                <a:solidFill>
                  <a:srgbClr val="FFFFFF"/>
                </a:solidFill>
              </a:endParaRPr>
            </a:p>
          </p:txBody>
        </p:sp>
        <p:grpSp>
          <p:nvGrpSpPr>
            <p:cNvPr id="56" name="Group 92"/>
            <p:cNvGrpSpPr/>
            <p:nvPr/>
          </p:nvGrpSpPr>
          <p:grpSpPr>
            <a:xfrm>
              <a:off x="6403975" y="600299"/>
              <a:ext cx="1480393" cy="4505555"/>
              <a:chOff x="6403975" y="600299"/>
              <a:chExt cx="1480393" cy="4505555"/>
            </a:xfrm>
          </p:grpSpPr>
          <p:grpSp>
            <p:nvGrpSpPr>
              <p:cNvPr id="58" name="Group 265"/>
              <p:cNvGrpSpPr>
                <a:grpSpLocks/>
              </p:cNvGrpSpPr>
              <p:nvPr/>
            </p:nvGrpSpPr>
            <p:grpSpPr bwMode="auto">
              <a:xfrm>
                <a:off x="6403975" y="4017092"/>
                <a:ext cx="1146175" cy="1088762"/>
                <a:chOff x="5851543" y="1934697"/>
                <a:chExt cx="1171984" cy="1113303"/>
              </a:xfrm>
            </p:grpSpPr>
            <p:grpSp>
              <p:nvGrpSpPr>
                <p:cNvPr id="59" name="Group 17"/>
                <p:cNvGrpSpPr>
                  <a:grpSpLocks/>
                </p:cNvGrpSpPr>
                <p:nvPr/>
              </p:nvGrpSpPr>
              <p:grpSpPr bwMode="auto">
                <a:xfrm>
                  <a:off x="5878316" y="1934697"/>
                  <a:ext cx="1113303" cy="1113303"/>
                  <a:chOff x="2844800" y="1828800"/>
                  <a:chExt cx="2235200" cy="2235200"/>
                </a:xfrm>
              </p:grpSpPr>
              <p:sp>
                <p:nvSpPr>
                  <p:cNvPr id="67" name=" 3"/>
                  <p:cNvSpPr>
                    <a:spLocks noChangeArrowheads="1"/>
                  </p:cNvSpPr>
                  <p:nvPr/>
                </p:nvSpPr>
                <p:spPr bwMode="auto">
                  <a:xfrm>
                    <a:off x="2846451" y="1828295"/>
                    <a:ext cx="2232431" cy="2235740"/>
                  </a:xfrm>
                  <a:custGeom>
                    <a:avLst/>
                    <a:gdLst>
                      <a:gd name="T0" fmla="*/ 1829866 w 2235200"/>
                      <a:gd name="T1" fmla="*/ 268755 h 2235200"/>
                      <a:gd name="T2" fmla="*/ 2208855 w 2235200"/>
                      <a:gd name="T3" fmla="*/ 925182 h 2235200"/>
                      <a:gd name="T4" fmla="*/ 2077233 w 2235200"/>
                      <a:gd name="T5" fmla="*/ 1671644 h 2235200"/>
                      <a:gd name="T6" fmla="*/ 1496589 w 2235200"/>
                      <a:gd name="T7" fmla="*/ 2158863 h 2235200"/>
                      <a:gd name="T8" fmla="*/ 1 w 2235200"/>
                      <a:gd name="T9" fmla="*/ 2158863 h 2235200"/>
                      <a:gd name="T10" fmla="*/ 1 w 2235200"/>
                      <a:gd name="T11" fmla="*/ 1671644 h 2235200"/>
                      <a:gd name="T12" fmla="*/ 1 w 2235200"/>
                      <a:gd name="T13" fmla="*/ 925182 h 2235200"/>
                      <a:gd name="T14" fmla="*/ 1 w 2235200"/>
                      <a:gd name="T15" fmla="*/ 268755 h 2235200"/>
                      <a:gd name="T16" fmla="*/ 1117600 w 2235200"/>
                      <a:gd name="T17" fmla="*/ 9511 h 2235200"/>
                      <a:gd name="T18" fmla="*/ 3 60000 65536"/>
                      <a:gd name="T19" fmla="*/ 4 60000 65536"/>
                      <a:gd name="T20" fmla="*/ 0 60000 65536"/>
                      <a:gd name="T21" fmla="*/ 1 60000 65536"/>
                      <a:gd name="T22" fmla="*/ 1 60000 65536"/>
                      <a:gd name="T23" fmla="*/ 2 60000 65536"/>
                      <a:gd name="T24" fmla="*/ 2 60000 65536"/>
                      <a:gd name="T25" fmla="*/ 3 60000 65536"/>
                      <a:gd name="T26" fmla="*/ 3 60000 65536"/>
                      <a:gd name="T27" fmla="*/ 449375 w 2235200"/>
                      <a:gd name="T28" fmla="*/ 523585 h 2235200"/>
                      <a:gd name="T29" fmla="*/ 1785825 w 2235200"/>
                      <a:gd name="T30" fmla="*/ 1672524 h 2235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5200" h="2235200">
                        <a:moveTo>
                          <a:pt x="1586555" y="356377"/>
                        </a:moveTo>
                        <a:lnTo>
                          <a:pt x="1760418" y="210481"/>
                        </a:lnTo>
                        <a:lnTo>
                          <a:pt x="1899314" y="327029"/>
                        </a:lnTo>
                        <a:lnTo>
                          <a:pt x="1785825" y="523585"/>
                        </a:lnTo>
                        <a:lnTo>
                          <a:pt x="1785825" y="523584"/>
                        </a:lnTo>
                        <a:cubicBezTo>
                          <a:pt x="1866522" y="614363"/>
                          <a:pt x="1927876" y="720632"/>
                          <a:pt x="1966144" y="835906"/>
                        </a:cubicBezTo>
                        <a:lnTo>
                          <a:pt x="2193112" y="835901"/>
                        </a:lnTo>
                        <a:lnTo>
                          <a:pt x="2224597" y="1014463"/>
                        </a:lnTo>
                        <a:lnTo>
                          <a:pt x="2011316" y="1092085"/>
                        </a:lnTo>
                        <a:lnTo>
                          <a:pt x="2011315" y="1092085"/>
                        </a:lnTo>
                        <a:cubicBezTo>
                          <a:pt x="2011558" y="1100587"/>
                          <a:pt x="2011680" y="1109093"/>
                          <a:pt x="2011680" y="1117600"/>
                        </a:cubicBezTo>
                        <a:cubicBezTo>
                          <a:pt x="2011680" y="1230472"/>
                          <a:pt x="1990307" y="1342324"/>
                          <a:pt x="1948691" y="1447244"/>
                        </a:cubicBezTo>
                        <a:lnTo>
                          <a:pt x="2122562" y="1593132"/>
                        </a:lnTo>
                        <a:lnTo>
                          <a:pt x="2031904" y="1750157"/>
                        </a:lnTo>
                        <a:lnTo>
                          <a:pt x="1818627" y="1672524"/>
                        </a:lnTo>
                        <a:lnTo>
                          <a:pt x="1818626" y="1672523"/>
                        </a:lnTo>
                        <a:cubicBezTo>
                          <a:pt x="1743240" y="1767758"/>
                          <a:pt x="1649240" y="1846633"/>
                          <a:pt x="1542361" y="1904337"/>
                        </a:cubicBezTo>
                        <a:lnTo>
                          <a:pt x="1581780" y="2127856"/>
                        </a:lnTo>
                        <a:lnTo>
                          <a:pt x="1411398" y="2189870"/>
                        </a:lnTo>
                        <a:lnTo>
                          <a:pt x="1297919" y="1993308"/>
                        </a:lnTo>
                        <a:lnTo>
                          <a:pt x="1297918" y="1993307"/>
                        </a:lnTo>
                        <a:cubicBezTo>
                          <a:pt x="1238589" y="2005524"/>
                          <a:pt x="1178172" y="2011679"/>
                          <a:pt x="1117599" y="2011680"/>
                        </a:cubicBezTo>
                        <a:cubicBezTo>
                          <a:pt x="1057025" y="2011680"/>
                          <a:pt x="996608" y="2005524"/>
                          <a:pt x="937280" y="1993307"/>
                        </a:cubicBezTo>
                        <a:lnTo>
                          <a:pt x="823802" y="2189870"/>
                        </a:lnTo>
                        <a:lnTo>
                          <a:pt x="653420" y="2127856"/>
                        </a:lnTo>
                        <a:lnTo>
                          <a:pt x="692839" y="1904338"/>
                        </a:lnTo>
                        <a:lnTo>
                          <a:pt x="692838" y="1904338"/>
                        </a:lnTo>
                        <a:cubicBezTo>
                          <a:pt x="585960" y="1846634"/>
                          <a:pt x="491960" y="1767758"/>
                          <a:pt x="416573" y="1672524"/>
                        </a:cubicBezTo>
                        <a:lnTo>
                          <a:pt x="203296" y="1750157"/>
                        </a:lnTo>
                        <a:lnTo>
                          <a:pt x="112638" y="1593132"/>
                        </a:lnTo>
                        <a:lnTo>
                          <a:pt x="286508" y="1447245"/>
                        </a:lnTo>
                        <a:lnTo>
                          <a:pt x="286508" y="1447244"/>
                        </a:lnTo>
                        <a:cubicBezTo>
                          <a:pt x="244892" y="1342324"/>
                          <a:pt x="223520" y="1230472"/>
                          <a:pt x="223520" y="1117600"/>
                        </a:cubicBezTo>
                        <a:cubicBezTo>
                          <a:pt x="223519" y="1109093"/>
                          <a:pt x="223641" y="1100587"/>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0"/>
                          <a:pt x="987535" y="233031"/>
                        </a:cubicBezTo>
                        <a:lnTo>
                          <a:pt x="1026942" y="9511"/>
                        </a:lnTo>
                        <a:lnTo>
                          <a:pt x="1208258" y="9511"/>
                        </a:lnTo>
                        <a:lnTo>
                          <a:pt x="1247665" y="233031"/>
                        </a:lnTo>
                        <a:lnTo>
                          <a:pt x="1247664" y="233031"/>
                        </a:lnTo>
                        <a:cubicBezTo>
                          <a:pt x="1367833" y="250700"/>
                          <a:pt x="1483142" y="292669"/>
                          <a:pt x="1586554" y="356377"/>
                        </a:cubicBezTo>
                        <a:close/>
                      </a:path>
                    </a:pathLst>
                  </a:custGeom>
                  <a:gradFill rotWithShape="1">
                    <a:gsLst>
                      <a:gs pos="0">
                        <a:srgbClr val="9BC1FF"/>
                      </a:gs>
                      <a:gs pos="100000">
                        <a:srgbClr val="3F80CD"/>
                      </a:gs>
                    </a:gsLst>
                    <a:lin ang="5400000"/>
                  </a:gra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lstStyle/>
                  <a:p>
                    <a:pPr>
                      <a:defRPr/>
                    </a:pPr>
                    <a:endParaRPr lang="en-IN" dirty="0"/>
                  </a:p>
                </p:txBody>
              </p:sp>
              <p:sp>
                <p:nvSpPr>
                  <p:cNvPr id="68" name=" 4"/>
                  <p:cNvSpPr/>
                  <p:nvPr/>
                </p:nvSpPr>
                <p:spPr>
                  <a:xfrm>
                    <a:off x="3296196" y="2353010"/>
                    <a:ext cx="1332940" cy="1147202"/>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1866900">
                      <a:lnSpc>
                        <a:spcPct val="90000"/>
                      </a:lnSpc>
                      <a:spcAft>
                        <a:spcPct val="35000"/>
                      </a:spcAft>
                      <a:defRPr/>
                    </a:pPr>
                    <a:endParaRPr lang="en-US" sz="4200" dirty="0">
                      <a:solidFill>
                        <a:srgbClr val="FFFFFF"/>
                      </a:solidFill>
                      <a:ea typeface="ＭＳ Ｐゴシック" charset="-128"/>
                    </a:endParaRPr>
                  </a:p>
                </p:txBody>
              </p:sp>
            </p:grpSp>
            <p:sp>
              <p:nvSpPr>
                <p:cNvPr id="63" name=" 4"/>
                <p:cNvSpPr/>
                <p:nvPr/>
              </p:nvSpPr>
              <p:spPr>
                <a:xfrm>
                  <a:off x="6135611" y="2220143"/>
                  <a:ext cx="610341" cy="524321"/>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1866900">
                    <a:lnSpc>
                      <a:spcPct val="90000"/>
                    </a:lnSpc>
                    <a:spcAft>
                      <a:spcPct val="35000"/>
                    </a:spcAft>
                    <a:defRPr/>
                  </a:pPr>
                  <a:endParaRPr lang="en-US" sz="4200" dirty="0">
                    <a:solidFill>
                      <a:srgbClr val="FFFFFF"/>
                    </a:solidFill>
                    <a:ea typeface="ＭＳ Ｐゴシック" charset="-128"/>
                  </a:endParaRPr>
                </a:p>
              </p:txBody>
            </p:sp>
            <p:sp>
              <p:nvSpPr>
                <p:cNvPr id="64" name="Oval 63"/>
                <p:cNvSpPr/>
                <p:nvPr/>
              </p:nvSpPr>
              <p:spPr>
                <a:xfrm>
                  <a:off x="6099383" y="2155764"/>
                  <a:ext cx="671169" cy="671169"/>
                </a:xfrm>
                <a:prstGeom prst="ellipse">
                  <a:avLst/>
                </a:prstGeom>
                <a:gradFill flip="none" rotWithShape="1">
                  <a:gsLst>
                    <a:gs pos="0">
                      <a:schemeClr val="bg1">
                        <a:lumMod val="85000"/>
                      </a:schemeClr>
                    </a:gs>
                    <a:gs pos="96000">
                      <a:schemeClr val="bg1">
                        <a:lumMod val="65000"/>
                      </a:schemeClr>
                    </a:gs>
                    <a:gs pos="22000">
                      <a:schemeClr val="bg1">
                        <a:lumMod val="85000"/>
                      </a:schemeClr>
                    </a:gs>
                  </a:gsLst>
                  <a:path path="circle">
                    <a:fillToRect l="50000" t="50000" r="50000" b="50000"/>
                  </a:path>
                  <a:tileRect/>
                </a:gradFill>
                <a:ln>
                  <a:solidFill>
                    <a:schemeClr val="tx2">
                      <a:lumMod val="60000"/>
                      <a:lumOff val="40000"/>
                    </a:schemeClr>
                  </a:solidFill>
                </a:ln>
                <a:effectLst>
                  <a:innerShdw blurRad="63500" dist="254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dirty="0" smtClean="0">
                    <a:solidFill>
                      <a:srgbClr val="FFFFFF"/>
                    </a:solidFill>
                  </a:endParaRPr>
                </a:p>
              </p:txBody>
            </p:sp>
            <p:sp>
              <p:nvSpPr>
                <p:cNvPr id="65" name="Oval 64"/>
                <p:cNvSpPr/>
                <p:nvPr/>
              </p:nvSpPr>
              <p:spPr>
                <a:xfrm>
                  <a:off x="6184569" y="2199065"/>
                  <a:ext cx="505905" cy="394606"/>
                </a:xfrm>
                <a:prstGeom prst="ellipse">
                  <a:avLst/>
                </a:prstGeom>
                <a:gradFill>
                  <a:gsLst>
                    <a:gs pos="42000">
                      <a:schemeClr val="accent1">
                        <a:tint val="100000"/>
                        <a:shade val="100000"/>
                        <a:satMod val="130000"/>
                        <a:alpha val="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dirty="0" smtClean="0">
                    <a:solidFill>
                      <a:srgbClr val="FFFFFF"/>
                    </a:solidFill>
                  </a:endParaRPr>
                </a:p>
              </p:txBody>
            </p:sp>
            <p:sp>
              <p:nvSpPr>
                <p:cNvPr id="66" name="TextBox 221"/>
                <p:cNvSpPr txBox="1">
                  <a:spLocks noChangeArrowheads="1"/>
                </p:cNvSpPr>
                <p:nvPr/>
              </p:nvSpPr>
              <p:spPr bwMode="auto">
                <a:xfrm>
                  <a:off x="5851543" y="2143290"/>
                  <a:ext cx="1171984" cy="8497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endParaRPr lang="nb-NO" sz="4800" b="1" dirty="0">
                    <a:solidFill>
                      <a:srgbClr val="3E5B8A"/>
                    </a:solidFill>
                    <a:latin typeface="Rage Italic" pitchFamily="66" charset="0"/>
                  </a:endParaRPr>
                </a:p>
              </p:txBody>
            </p:sp>
          </p:grpSp>
          <p:cxnSp>
            <p:nvCxnSpPr>
              <p:cNvPr id="60" name="Straight Connector 3"/>
              <p:cNvCxnSpPr>
                <a:cxnSpLocks noChangeShapeType="1"/>
              </p:cNvCxnSpPr>
              <p:nvPr/>
            </p:nvCxnSpPr>
            <p:spPr bwMode="auto">
              <a:xfrm rot="16200000" flipV="1">
                <a:off x="6453707" y="3574452"/>
                <a:ext cx="1188000" cy="7937"/>
              </a:xfrm>
              <a:prstGeom prst="line">
                <a:avLst/>
              </a:prstGeom>
              <a:noFill/>
              <a:ln w="12700">
                <a:solidFill>
                  <a:srgbClr val="0D0D0D"/>
                </a:solidFill>
                <a:prstDash val="dash"/>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61" name="TextBox 106"/>
              <p:cNvSpPr txBox="1">
                <a:spLocks noChangeArrowheads="1"/>
              </p:cNvSpPr>
              <p:nvPr/>
            </p:nvSpPr>
            <p:spPr bwMode="auto">
              <a:xfrm>
                <a:off x="6732240" y="600299"/>
                <a:ext cx="1152128" cy="2462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fontAlgn="auto">
                  <a:spcBef>
                    <a:spcPts val="0"/>
                  </a:spcBef>
                  <a:spcAft>
                    <a:spcPts val="0"/>
                  </a:spcAft>
                  <a:defRPr/>
                </a:pPr>
                <a:r>
                  <a:rPr lang="en-IN" sz="1400" dirty="0" smtClean="0"/>
                  <a:t>Supply chain network design is a critical process for distribution-intensive industries such as retail. </a:t>
                </a:r>
                <a:endParaRPr lang="en-US" sz="1400" dirty="0"/>
              </a:p>
            </p:txBody>
          </p:sp>
        </p:grpSp>
      </p:grpSp>
      <p:grpSp>
        <p:nvGrpSpPr>
          <p:cNvPr id="62" name="Group 82"/>
          <p:cNvGrpSpPr/>
          <p:nvPr/>
        </p:nvGrpSpPr>
        <p:grpSpPr>
          <a:xfrm>
            <a:off x="7327362" y="1628800"/>
            <a:ext cx="1853150" cy="4591074"/>
            <a:chOff x="7327362" y="744315"/>
            <a:chExt cx="1853150" cy="4591074"/>
          </a:xfrm>
        </p:grpSpPr>
        <p:sp>
          <p:nvSpPr>
            <p:cNvPr id="70" name="Ellipse 68"/>
            <p:cNvSpPr/>
            <p:nvPr/>
          </p:nvSpPr>
          <p:spPr bwMode="auto">
            <a:xfrm>
              <a:off x="7344329" y="5188028"/>
              <a:ext cx="1252595" cy="147361"/>
            </a:xfrm>
            <a:prstGeom prst="ellipse">
              <a:avLst/>
            </a:prstGeom>
            <a:gradFill flip="none" rotWithShape="1">
              <a:gsLst>
                <a:gs pos="24000">
                  <a:schemeClr val="tx1">
                    <a:lumMod val="40000"/>
                    <a:lumOff val="60000"/>
                  </a:scheme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da-DK" smtClean="0">
                <a:solidFill>
                  <a:srgbClr val="FFFFFF"/>
                </a:solidFill>
              </a:endParaRPr>
            </a:p>
          </p:txBody>
        </p:sp>
        <p:grpSp>
          <p:nvGrpSpPr>
            <p:cNvPr id="69" name="Group 93"/>
            <p:cNvGrpSpPr/>
            <p:nvPr/>
          </p:nvGrpSpPr>
          <p:grpSpPr>
            <a:xfrm>
              <a:off x="7327362" y="744315"/>
              <a:ext cx="1853150" cy="3924343"/>
              <a:chOff x="7327362" y="744315"/>
              <a:chExt cx="1853150" cy="3924343"/>
            </a:xfrm>
          </p:grpSpPr>
          <p:grpSp>
            <p:nvGrpSpPr>
              <p:cNvPr id="71" name="Group 273"/>
              <p:cNvGrpSpPr>
                <a:grpSpLocks/>
              </p:cNvGrpSpPr>
              <p:nvPr/>
            </p:nvGrpSpPr>
            <p:grpSpPr bwMode="auto">
              <a:xfrm>
                <a:off x="7327362" y="3266389"/>
                <a:ext cx="1402301" cy="1402269"/>
                <a:chOff x="6795723" y="1167072"/>
                <a:chExt cx="1433877" cy="1433877"/>
              </a:xfrm>
            </p:grpSpPr>
            <p:grpSp>
              <p:nvGrpSpPr>
                <p:cNvPr id="72" name="Group 20"/>
                <p:cNvGrpSpPr>
                  <a:grpSpLocks/>
                </p:cNvGrpSpPr>
                <p:nvPr/>
              </p:nvGrpSpPr>
              <p:grpSpPr bwMode="auto">
                <a:xfrm>
                  <a:off x="6795723" y="1167072"/>
                  <a:ext cx="1433877" cy="1433877"/>
                  <a:chOff x="2844800" y="1828800"/>
                  <a:chExt cx="2235200" cy="2235200"/>
                </a:xfrm>
              </p:grpSpPr>
              <p:sp>
                <p:nvSpPr>
                  <p:cNvPr id="80" name=" 3"/>
                  <p:cNvSpPr>
                    <a:spLocks noChangeArrowheads="1"/>
                  </p:cNvSpPr>
                  <p:nvPr/>
                </p:nvSpPr>
                <p:spPr bwMode="auto">
                  <a:xfrm>
                    <a:off x="2845658" y="1830644"/>
                    <a:ext cx="2234342" cy="2234393"/>
                  </a:xfrm>
                  <a:custGeom>
                    <a:avLst/>
                    <a:gdLst>
                      <a:gd name="T0" fmla="*/ 1829866 w 2235200"/>
                      <a:gd name="T1" fmla="*/ 268755 h 2235200"/>
                      <a:gd name="T2" fmla="*/ 2208855 w 2235200"/>
                      <a:gd name="T3" fmla="*/ 925182 h 2235200"/>
                      <a:gd name="T4" fmla="*/ 2077233 w 2235200"/>
                      <a:gd name="T5" fmla="*/ 1671644 h 2235200"/>
                      <a:gd name="T6" fmla="*/ 1496589 w 2235200"/>
                      <a:gd name="T7" fmla="*/ 2158863 h 2235200"/>
                      <a:gd name="T8" fmla="*/ 1 w 2235200"/>
                      <a:gd name="T9" fmla="*/ 2158863 h 2235200"/>
                      <a:gd name="T10" fmla="*/ 1 w 2235200"/>
                      <a:gd name="T11" fmla="*/ 1671644 h 2235200"/>
                      <a:gd name="T12" fmla="*/ 1 w 2235200"/>
                      <a:gd name="T13" fmla="*/ 925182 h 2235200"/>
                      <a:gd name="T14" fmla="*/ 1 w 2235200"/>
                      <a:gd name="T15" fmla="*/ 268755 h 2235200"/>
                      <a:gd name="T16" fmla="*/ 1117600 w 2235200"/>
                      <a:gd name="T17" fmla="*/ 9511 h 2235200"/>
                      <a:gd name="T18" fmla="*/ 3 60000 65536"/>
                      <a:gd name="T19" fmla="*/ 4 60000 65536"/>
                      <a:gd name="T20" fmla="*/ 0 60000 65536"/>
                      <a:gd name="T21" fmla="*/ 1 60000 65536"/>
                      <a:gd name="T22" fmla="*/ 1 60000 65536"/>
                      <a:gd name="T23" fmla="*/ 2 60000 65536"/>
                      <a:gd name="T24" fmla="*/ 2 60000 65536"/>
                      <a:gd name="T25" fmla="*/ 3 60000 65536"/>
                      <a:gd name="T26" fmla="*/ 3 60000 65536"/>
                      <a:gd name="T27" fmla="*/ 449375 w 2235200"/>
                      <a:gd name="T28" fmla="*/ 523585 h 2235200"/>
                      <a:gd name="T29" fmla="*/ 1785825 w 2235200"/>
                      <a:gd name="T30" fmla="*/ 1672524 h 2235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5200" h="2235200">
                        <a:moveTo>
                          <a:pt x="1586555" y="356377"/>
                        </a:moveTo>
                        <a:lnTo>
                          <a:pt x="1760418" y="210481"/>
                        </a:lnTo>
                        <a:lnTo>
                          <a:pt x="1899314" y="327029"/>
                        </a:lnTo>
                        <a:lnTo>
                          <a:pt x="1785825" y="523585"/>
                        </a:lnTo>
                        <a:lnTo>
                          <a:pt x="1785825" y="523584"/>
                        </a:lnTo>
                        <a:cubicBezTo>
                          <a:pt x="1866522" y="614363"/>
                          <a:pt x="1927876" y="720632"/>
                          <a:pt x="1966144" y="835906"/>
                        </a:cubicBezTo>
                        <a:lnTo>
                          <a:pt x="2193112" y="835901"/>
                        </a:lnTo>
                        <a:lnTo>
                          <a:pt x="2224597" y="1014463"/>
                        </a:lnTo>
                        <a:lnTo>
                          <a:pt x="2011316" y="1092085"/>
                        </a:lnTo>
                        <a:lnTo>
                          <a:pt x="2011315" y="1092085"/>
                        </a:lnTo>
                        <a:cubicBezTo>
                          <a:pt x="2011558" y="1100587"/>
                          <a:pt x="2011680" y="1109093"/>
                          <a:pt x="2011680" y="1117600"/>
                        </a:cubicBezTo>
                        <a:cubicBezTo>
                          <a:pt x="2011680" y="1230472"/>
                          <a:pt x="1990307" y="1342324"/>
                          <a:pt x="1948691" y="1447244"/>
                        </a:cubicBezTo>
                        <a:lnTo>
                          <a:pt x="2122562" y="1593132"/>
                        </a:lnTo>
                        <a:lnTo>
                          <a:pt x="2031904" y="1750157"/>
                        </a:lnTo>
                        <a:lnTo>
                          <a:pt x="1818627" y="1672524"/>
                        </a:lnTo>
                        <a:lnTo>
                          <a:pt x="1818626" y="1672523"/>
                        </a:lnTo>
                        <a:cubicBezTo>
                          <a:pt x="1743240" y="1767758"/>
                          <a:pt x="1649240" y="1846633"/>
                          <a:pt x="1542361" y="1904337"/>
                        </a:cubicBezTo>
                        <a:lnTo>
                          <a:pt x="1581780" y="2127856"/>
                        </a:lnTo>
                        <a:lnTo>
                          <a:pt x="1411398" y="2189870"/>
                        </a:lnTo>
                        <a:lnTo>
                          <a:pt x="1297919" y="1993308"/>
                        </a:lnTo>
                        <a:lnTo>
                          <a:pt x="1297918" y="1993307"/>
                        </a:lnTo>
                        <a:cubicBezTo>
                          <a:pt x="1238589" y="2005524"/>
                          <a:pt x="1178172" y="2011679"/>
                          <a:pt x="1117599" y="2011680"/>
                        </a:cubicBezTo>
                        <a:cubicBezTo>
                          <a:pt x="1057025" y="2011680"/>
                          <a:pt x="996608" y="2005524"/>
                          <a:pt x="937280" y="1993307"/>
                        </a:cubicBezTo>
                        <a:lnTo>
                          <a:pt x="823802" y="2189870"/>
                        </a:lnTo>
                        <a:lnTo>
                          <a:pt x="653420" y="2127856"/>
                        </a:lnTo>
                        <a:lnTo>
                          <a:pt x="692839" y="1904338"/>
                        </a:lnTo>
                        <a:lnTo>
                          <a:pt x="692838" y="1904338"/>
                        </a:lnTo>
                        <a:cubicBezTo>
                          <a:pt x="585960" y="1846634"/>
                          <a:pt x="491960" y="1767758"/>
                          <a:pt x="416573" y="1672524"/>
                        </a:cubicBezTo>
                        <a:lnTo>
                          <a:pt x="203296" y="1750157"/>
                        </a:lnTo>
                        <a:lnTo>
                          <a:pt x="112638" y="1593132"/>
                        </a:lnTo>
                        <a:lnTo>
                          <a:pt x="286508" y="1447245"/>
                        </a:lnTo>
                        <a:lnTo>
                          <a:pt x="286508" y="1447244"/>
                        </a:lnTo>
                        <a:cubicBezTo>
                          <a:pt x="244892" y="1342324"/>
                          <a:pt x="223520" y="1230472"/>
                          <a:pt x="223520" y="1117600"/>
                        </a:cubicBezTo>
                        <a:cubicBezTo>
                          <a:pt x="223519" y="1109093"/>
                          <a:pt x="223641" y="1100587"/>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0"/>
                          <a:pt x="987535" y="233031"/>
                        </a:cubicBezTo>
                        <a:lnTo>
                          <a:pt x="1026942" y="9511"/>
                        </a:lnTo>
                        <a:lnTo>
                          <a:pt x="1208258" y="9511"/>
                        </a:lnTo>
                        <a:lnTo>
                          <a:pt x="1247665" y="233031"/>
                        </a:lnTo>
                        <a:lnTo>
                          <a:pt x="1247664" y="233031"/>
                        </a:lnTo>
                        <a:cubicBezTo>
                          <a:pt x="1367833" y="250700"/>
                          <a:pt x="1483142" y="292669"/>
                          <a:pt x="1586554" y="356377"/>
                        </a:cubicBezTo>
                        <a:close/>
                      </a:path>
                    </a:pathLst>
                  </a:custGeom>
                  <a:solidFill>
                    <a:srgbClr val="10253F"/>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lstStyle/>
                  <a:p>
                    <a:pPr>
                      <a:defRPr/>
                    </a:pPr>
                    <a:endParaRPr lang="en-IN" dirty="0"/>
                  </a:p>
                </p:txBody>
              </p:sp>
              <p:sp>
                <p:nvSpPr>
                  <p:cNvPr id="81" name=" 4"/>
                  <p:cNvSpPr/>
                  <p:nvPr/>
                </p:nvSpPr>
                <p:spPr>
                  <a:xfrm>
                    <a:off x="3296068" y="2356979"/>
                    <a:ext cx="1333521" cy="1146297"/>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1866900">
                      <a:lnSpc>
                        <a:spcPct val="90000"/>
                      </a:lnSpc>
                      <a:spcAft>
                        <a:spcPct val="35000"/>
                      </a:spcAft>
                      <a:defRPr/>
                    </a:pPr>
                    <a:endParaRPr lang="en-US" sz="4200" dirty="0">
                      <a:solidFill>
                        <a:srgbClr val="FFFFFF"/>
                      </a:solidFill>
                      <a:ea typeface="ＭＳ Ｐゴシック" charset="-128"/>
                    </a:endParaRPr>
                  </a:p>
                </p:txBody>
              </p:sp>
            </p:grpSp>
            <p:sp>
              <p:nvSpPr>
                <p:cNvPr id="76" name=" 4"/>
                <p:cNvSpPr/>
                <p:nvPr/>
              </p:nvSpPr>
              <p:spPr>
                <a:xfrm>
                  <a:off x="7104690" y="1517261"/>
                  <a:ext cx="831102" cy="712621"/>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1866900">
                    <a:lnSpc>
                      <a:spcPct val="90000"/>
                    </a:lnSpc>
                    <a:spcAft>
                      <a:spcPct val="35000"/>
                    </a:spcAft>
                    <a:defRPr/>
                  </a:pPr>
                  <a:endParaRPr lang="en-US" sz="4200" dirty="0">
                    <a:solidFill>
                      <a:srgbClr val="FFFFFF"/>
                    </a:solidFill>
                    <a:ea typeface="ＭＳ Ｐゴシック" charset="-128"/>
                  </a:endParaRPr>
                </a:p>
              </p:txBody>
            </p:sp>
            <p:sp>
              <p:nvSpPr>
                <p:cNvPr id="77" name="Oval 43"/>
                <p:cNvSpPr/>
                <p:nvPr/>
              </p:nvSpPr>
              <p:spPr>
                <a:xfrm>
                  <a:off x="7055461" y="1426810"/>
                  <a:ext cx="914401" cy="914401"/>
                </a:xfrm>
                <a:prstGeom prst="ellipse">
                  <a:avLst/>
                </a:prstGeom>
                <a:gradFill flip="none" rotWithShape="1">
                  <a:gsLst>
                    <a:gs pos="0">
                      <a:schemeClr val="bg1">
                        <a:lumMod val="85000"/>
                      </a:schemeClr>
                    </a:gs>
                    <a:gs pos="96000">
                      <a:schemeClr val="bg1">
                        <a:lumMod val="65000"/>
                      </a:schemeClr>
                    </a:gs>
                    <a:gs pos="22000">
                      <a:schemeClr val="bg1">
                        <a:lumMod val="85000"/>
                      </a:schemeClr>
                    </a:gs>
                  </a:gsLst>
                  <a:path path="circle">
                    <a:fillToRect l="50000" t="50000" r="50000" b="50000"/>
                  </a:path>
                  <a:tileRect/>
                </a:gradFill>
                <a:ln>
                  <a:solidFill>
                    <a:schemeClr val="tx2">
                      <a:lumMod val="50000"/>
                    </a:schemeClr>
                  </a:solidFill>
                </a:ln>
                <a:effectLst>
                  <a:innerShdw blurRad="63500" dist="254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dirty="0" smtClean="0">
                    <a:solidFill>
                      <a:srgbClr val="FFFFFF"/>
                    </a:solidFill>
                  </a:endParaRPr>
                </a:p>
              </p:txBody>
            </p:sp>
            <p:sp>
              <p:nvSpPr>
                <p:cNvPr id="78" name="Oval 77"/>
                <p:cNvSpPr/>
                <p:nvPr/>
              </p:nvSpPr>
              <p:spPr>
                <a:xfrm>
                  <a:off x="7171518" y="1485804"/>
                  <a:ext cx="689246" cy="537612"/>
                </a:xfrm>
                <a:prstGeom prst="ellipse">
                  <a:avLst/>
                </a:prstGeom>
                <a:gradFill>
                  <a:gsLst>
                    <a:gs pos="42000">
                      <a:schemeClr val="accent1">
                        <a:tint val="100000"/>
                        <a:shade val="100000"/>
                        <a:satMod val="130000"/>
                        <a:alpha val="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dirty="0" smtClean="0">
                    <a:solidFill>
                      <a:srgbClr val="FFFFFF"/>
                    </a:solidFill>
                  </a:endParaRPr>
                </a:p>
              </p:txBody>
            </p:sp>
            <p:sp>
              <p:nvSpPr>
                <p:cNvPr id="79" name="TextBox 214"/>
                <p:cNvSpPr txBox="1">
                  <a:spLocks noChangeArrowheads="1"/>
                </p:cNvSpPr>
                <p:nvPr/>
              </p:nvSpPr>
              <p:spPr bwMode="auto">
                <a:xfrm>
                  <a:off x="6849865" y="1528624"/>
                  <a:ext cx="1171984" cy="66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endParaRPr lang="nb-NO" sz="3600" b="1" dirty="0">
                    <a:solidFill>
                      <a:srgbClr val="10253F"/>
                    </a:solidFill>
                    <a:latin typeface="Rage Italic" pitchFamily="66" charset="0"/>
                  </a:endParaRPr>
                </a:p>
              </p:txBody>
            </p:sp>
          </p:grpSp>
          <p:cxnSp>
            <p:nvCxnSpPr>
              <p:cNvPr id="73" name="Straight Connector 72"/>
              <p:cNvCxnSpPr>
                <a:cxnSpLocks noChangeShapeType="1"/>
              </p:cNvCxnSpPr>
              <p:nvPr/>
            </p:nvCxnSpPr>
            <p:spPr bwMode="auto">
              <a:xfrm rot="16200000" flipV="1">
                <a:off x="7665632" y="3019490"/>
                <a:ext cx="612000" cy="7937"/>
              </a:xfrm>
              <a:prstGeom prst="line">
                <a:avLst/>
              </a:prstGeom>
              <a:noFill/>
              <a:ln w="12700">
                <a:solidFill>
                  <a:srgbClr val="0D0D0D"/>
                </a:solidFill>
                <a:prstDash val="dash"/>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74" name="TextBox 108"/>
              <p:cNvSpPr txBox="1">
                <a:spLocks noChangeArrowheads="1"/>
              </p:cNvSpPr>
              <p:nvPr/>
            </p:nvSpPr>
            <p:spPr bwMode="auto">
              <a:xfrm>
                <a:off x="7812360" y="744315"/>
                <a:ext cx="1368152" cy="203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fontAlgn="auto">
                  <a:spcBef>
                    <a:spcPts val="0"/>
                  </a:spcBef>
                  <a:spcAft>
                    <a:spcPts val="0"/>
                  </a:spcAft>
                  <a:defRPr/>
                </a:pPr>
                <a:r>
                  <a:rPr lang="en-IN" sz="1400" dirty="0" smtClean="0"/>
                  <a:t>Together, this network creates a complex set of flow paths along which the merchandise can flow.</a:t>
                </a:r>
                <a:endParaRPr lang="en-US" sz="1400" dirty="0"/>
              </a:p>
            </p:txBody>
          </p:sp>
        </p:grpSp>
      </p:grpSp>
      <p:grpSp>
        <p:nvGrpSpPr>
          <p:cNvPr id="75" name="Group 95"/>
          <p:cNvGrpSpPr/>
          <p:nvPr/>
        </p:nvGrpSpPr>
        <p:grpSpPr>
          <a:xfrm>
            <a:off x="4271963" y="2060848"/>
            <a:ext cx="1403350" cy="4159026"/>
            <a:chOff x="4271963" y="1176363"/>
            <a:chExt cx="1403350" cy="4159026"/>
          </a:xfrm>
        </p:grpSpPr>
        <p:sp>
          <p:nvSpPr>
            <p:cNvPr id="83" name="Ellipse 68"/>
            <p:cNvSpPr/>
            <p:nvPr/>
          </p:nvSpPr>
          <p:spPr bwMode="auto">
            <a:xfrm>
              <a:off x="4323365" y="5188028"/>
              <a:ext cx="1252595" cy="147361"/>
            </a:xfrm>
            <a:prstGeom prst="ellipse">
              <a:avLst/>
            </a:prstGeom>
            <a:gradFill flip="none" rotWithShape="1">
              <a:gsLst>
                <a:gs pos="24000">
                  <a:schemeClr val="tx1">
                    <a:lumMod val="40000"/>
                    <a:lumOff val="60000"/>
                  </a:scheme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da-DK" smtClean="0">
                <a:solidFill>
                  <a:srgbClr val="FFFFFF"/>
                </a:solidFill>
              </a:endParaRPr>
            </a:p>
          </p:txBody>
        </p:sp>
        <p:grpSp>
          <p:nvGrpSpPr>
            <p:cNvPr id="82" name="Group 90"/>
            <p:cNvGrpSpPr/>
            <p:nvPr/>
          </p:nvGrpSpPr>
          <p:grpSpPr>
            <a:xfrm>
              <a:off x="4271963" y="1176363"/>
              <a:ext cx="1403350" cy="3800921"/>
              <a:chOff x="4271963" y="1176363"/>
              <a:chExt cx="1403350" cy="3800921"/>
            </a:xfrm>
          </p:grpSpPr>
          <p:grpSp>
            <p:nvGrpSpPr>
              <p:cNvPr id="84" name="Group 250"/>
              <p:cNvGrpSpPr>
                <a:grpSpLocks/>
              </p:cNvGrpSpPr>
              <p:nvPr/>
            </p:nvGrpSpPr>
            <p:grpSpPr bwMode="auto">
              <a:xfrm>
                <a:off x="4271963" y="3575521"/>
                <a:ext cx="1403350" cy="1401763"/>
                <a:chOff x="3671523" y="1483172"/>
                <a:chExt cx="1434950" cy="1433360"/>
              </a:xfrm>
            </p:grpSpPr>
            <p:sp>
              <p:nvSpPr>
                <p:cNvPr id="88" name=" 3"/>
                <p:cNvSpPr>
                  <a:spLocks noChangeArrowheads="1"/>
                </p:cNvSpPr>
                <p:nvPr/>
              </p:nvSpPr>
              <p:spPr bwMode="auto">
                <a:xfrm>
                  <a:off x="3671523" y="1483172"/>
                  <a:ext cx="1434950" cy="1433360"/>
                </a:xfrm>
                <a:custGeom>
                  <a:avLst/>
                  <a:gdLst>
                    <a:gd name="T0" fmla="*/ 1173856 w 1433877"/>
                    <a:gd name="T1" fmla="*/ 172406 h 1433877"/>
                    <a:gd name="T2" fmla="*/ 1416976 w 1433877"/>
                    <a:gd name="T3" fmla="*/ 593503 h 1433877"/>
                    <a:gd name="T4" fmla="*/ 1332542 w 1433877"/>
                    <a:gd name="T5" fmla="*/ 1072357 h 1433877"/>
                    <a:gd name="T6" fmla="*/ 960059 w 1433877"/>
                    <a:gd name="T7" fmla="*/ 1384907 h 1433877"/>
                    <a:gd name="T8" fmla="*/ 1 w 1433877"/>
                    <a:gd name="T9" fmla="*/ 1384907 h 1433877"/>
                    <a:gd name="T10" fmla="*/ 1 w 1433877"/>
                    <a:gd name="T11" fmla="*/ 1072357 h 1433877"/>
                    <a:gd name="T12" fmla="*/ 1 w 1433877"/>
                    <a:gd name="T13" fmla="*/ 593503 h 1433877"/>
                    <a:gd name="T14" fmla="*/ 1 w 1433877"/>
                    <a:gd name="T15" fmla="*/ 172406 h 1433877"/>
                    <a:gd name="T16" fmla="*/ 716939 w 1433877"/>
                    <a:gd name="T17" fmla="*/ 6101 h 1433877"/>
                    <a:gd name="T18" fmla="*/ 3 60000 65536"/>
                    <a:gd name="T19" fmla="*/ 4 60000 65536"/>
                    <a:gd name="T20" fmla="*/ 0 60000 65536"/>
                    <a:gd name="T21" fmla="*/ 1 60000 65536"/>
                    <a:gd name="T22" fmla="*/ 1 60000 65536"/>
                    <a:gd name="T23" fmla="*/ 2 60000 65536"/>
                    <a:gd name="T24" fmla="*/ 2 60000 65536"/>
                    <a:gd name="T25" fmla="*/ 3 60000 65536"/>
                    <a:gd name="T26" fmla="*/ 3 60000 65536"/>
                    <a:gd name="T27" fmla="*/ 288273 w 1433877"/>
                    <a:gd name="T28" fmla="*/ 335879 h 1433877"/>
                    <a:gd name="T29" fmla="*/ 1145604 w 1433877"/>
                    <a:gd name="T30" fmla="*/ 1072921 h 14338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3877" h="1433877">
                      <a:moveTo>
                        <a:pt x="1017772" y="228615"/>
                      </a:moveTo>
                      <a:lnTo>
                        <a:pt x="1129305" y="135023"/>
                      </a:lnTo>
                      <a:lnTo>
                        <a:pt x="1218407" y="209788"/>
                      </a:lnTo>
                      <a:lnTo>
                        <a:pt x="1145604" y="335879"/>
                      </a:lnTo>
                      <a:lnTo>
                        <a:pt x="1145603" y="335879"/>
                      </a:lnTo>
                      <a:cubicBezTo>
                        <a:pt x="1197370" y="394113"/>
                        <a:pt x="1236729" y="462284"/>
                        <a:pt x="1261278" y="536233"/>
                      </a:cubicBezTo>
                      <a:lnTo>
                        <a:pt x="1406878" y="536229"/>
                      </a:lnTo>
                      <a:lnTo>
                        <a:pt x="1427075" y="650776"/>
                      </a:lnTo>
                      <a:lnTo>
                        <a:pt x="1290256" y="700571"/>
                      </a:lnTo>
                      <a:lnTo>
                        <a:pt x="1290256" y="700570"/>
                      </a:lnTo>
                      <a:cubicBezTo>
                        <a:pt x="1290412" y="706025"/>
                        <a:pt x="1290490" y="711482"/>
                        <a:pt x="1290490" y="716939"/>
                      </a:cubicBezTo>
                      <a:cubicBezTo>
                        <a:pt x="1290490" y="789346"/>
                        <a:pt x="1276779" y="861099"/>
                        <a:pt x="1250082" y="928405"/>
                      </a:cubicBezTo>
                      <a:lnTo>
                        <a:pt x="1361620" y="1021992"/>
                      </a:lnTo>
                      <a:lnTo>
                        <a:pt x="1303463" y="1122723"/>
                      </a:lnTo>
                      <a:lnTo>
                        <a:pt x="1166646" y="1072921"/>
                      </a:lnTo>
                      <a:lnTo>
                        <a:pt x="1166645" y="1072920"/>
                      </a:lnTo>
                      <a:cubicBezTo>
                        <a:pt x="1118285" y="1134013"/>
                        <a:pt x="1057984" y="1184612"/>
                        <a:pt x="989422" y="1221629"/>
                      </a:cubicBezTo>
                      <a:lnTo>
                        <a:pt x="1014709" y="1365016"/>
                      </a:lnTo>
                      <a:lnTo>
                        <a:pt x="905409" y="1404798"/>
                      </a:lnTo>
                      <a:lnTo>
                        <a:pt x="832613" y="1278703"/>
                      </a:lnTo>
                      <a:cubicBezTo>
                        <a:pt x="794553" y="1286540"/>
                        <a:pt x="755796" y="1290488"/>
                        <a:pt x="716938" y="1290489"/>
                      </a:cubicBezTo>
                      <a:cubicBezTo>
                        <a:pt x="678080" y="1290489"/>
                        <a:pt x="639323" y="1286540"/>
                        <a:pt x="601263" y="1278703"/>
                      </a:cubicBezTo>
                      <a:lnTo>
                        <a:pt x="528468" y="1404798"/>
                      </a:lnTo>
                      <a:lnTo>
                        <a:pt x="419168" y="1365016"/>
                      </a:lnTo>
                      <a:lnTo>
                        <a:pt x="444455" y="1221630"/>
                      </a:lnTo>
                      <a:lnTo>
                        <a:pt x="444454" y="1221630"/>
                      </a:lnTo>
                      <a:cubicBezTo>
                        <a:pt x="375892" y="1184613"/>
                        <a:pt x="315591" y="1134014"/>
                        <a:pt x="267231" y="1072921"/>
                      </a:cubicBezTo>
                      <a:lnTo>
                        <a:pt x="130414" y="1122723"/>
                      </a:lnTo>
                      <a:lnTo>
                        <a:pt x="72257" y="1021992"/>
                      </a:lnTo>
                      <a:lnTo>
                        <a:pt x="183795" y="928405"/>
                      </a:lnTo>
                      <a:lnTo>
                        <a:pt x="183795" y="928404"/>
                      </a:lnTo>
                      <a:cubicBezTo>
                        <a:pt x="157098" y="861098"/>
                        <a:pt x="143388" y="789345"/>
                        <a:pt x="143388" y="716938"/>
                      </a:cubicBezTo>
                      <a:cubicBezTo>
                        <a:pt x="143387" y="711481"/>
                        <a:pt x="143465" y="706024"/>
                        <a:pt x="143621" y="700569"/>
                      </a:cubicBezTo>
                      <a:lnTo>
                        <a:pt x="6802" y="650776"/>
                      </a:lnTo>
                      <a:lnTo>
                        <a:pt x="26999" y="536229"/>
                      </a:lnTo>
                      <a:lnTo>
                        <a:pt x="172598" y="536233"/>
                      </a:lnTo>
                      <a:lnTo>
                        <a:pt x="172597" y="536232"/>
                      </a:lnTo>
                      <a:cubicBezTo>
                        <a:pt x="197146" y="462284"/>
                        <a:pt x="236505" y="394112"/>
                        <a:pt x="288272" y="335878"/>
                      </a:cubicBezTo>
                      <a:lnTo>
                        <a:pt x="215470" y="209788"/>
                      </a:lnTo>
                      <a:lnTo>
                        <a:pt x="304572" y="135023"/>
                      </a:lnTo>
                      <a:lnTo>
                        <a:pt x="416105" y="228615"/>
                      </a:lnTo>
                      <a:lnTo>
                        <a:pt x="416104" y="228614"/>
                      </a:lnTo>
                      <a:cubicBezTo>
                        <a:pt x="482443" y="187746"/>
                        <a:pt x="556413" y="160823"/>
                        <a:pt x="633501" y="149488"/>
                      </a:cubicBezTo>
                      <a:lnTo>
                        <a:pt x="658781" y="6101"/>
                      </a:lnTo>
                      <a:lnTo>
                        <a:pt x="775096" y="6101"/>
                      </a:lnTo>
                      <a:lnTo>
                        <a:pt x="800375" y="149489"/>
                      </a:lnTo>
                      <a:lnTo>
                        <a:pt x="800374" y="149489"/>
                      </a:lnTo>
                      <a:cubicBezTo>
                        <a:pt x="877462" y="160824"/>
                        <a:pt x="951433" y="187746"/>
                        <a:pt x="1017771" y="228615"/>
                      </a:cubicBezTo>
                      <a:close/>
                    </a:path>
                  </a:pathLst>
                </a:custGeom>
                <a:solidFill>
                  <a:srgbClr val="10253F"/>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lstStyle/>
                <a:p>
                  <a:pPr>
                    <a:defRPr/>
                  </a:pPr>
                  <a:endParaRPr lang="en-IN" dirty="0"/>
                </a:p>
              </p:txBody>
            </p:sp>
            <p:sp>
              <p:nvSpPr>
                <p:cNvPr id="89" name=" 4"/>
                <p:cNvSpPr/>
                <p:nvPr/>
              </p:nvSpPr>
              <p:spPr>
                <a:xfrm>
                  <a:off x="3960461" y="1819192"/>
                  <a:ext cx="857074" cy="736971"/>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1866900">
                    <a:lnSpc>
                      <a:spcPct val="90000"/>
                    </a:lnSpc>
                    <a:spcAft>
                      <a:spcPct val="35000"/>
                    </a:spcAft>
                    <a:defRPr/>
                  </a:pPr>
                  <a:endParaRPr lang="en-US" sz="4200" dirty="0">
                    <a:solidFill>
                      <a:srgbClr val="FFFFFF"/>
                    </a:solidFill>
                    <a:ea typeface="ＭＳ Ｐゴシック" charset="-128"/>
                  </a:endParaRPr>
                </a:p>
              </p:txBody>
            </p:sp>
            <p:sp>
              <p:nvSpPr>
                <p:cNvPr id="90" name="Oval 65"/>
                <p:cNvSpPr/>
                <p:nvPr/>
              </p:nvSpPr>
              <p:spPr>
                <a:xfrm>
                  <a:off x="3910077" y="1728648"/>
                  <a:ext cx="942897" cy="942897"/>
                </a:xfrm>
                <a:prstGeom prst="ellipse">
                  <a:avLst/>
                </a:prstGeom>
                <a:gradFill flip="none" rotWithShape="1">
                  <a:gsLst>
                    <a:gs pos="0">
                      <a:schemeClr val="bg1">
                        <a:lumMod val="85000"/>
                      </a:schemeClr>
                    </a:gs>
                    <a:gs pos="96000">
                      <a:schemeClr val="bg1">
                        <a:lumMod val="65000"/>
                      </a:schemeClr>
                    </a:gs>
                    <a:gs pos="22000">
                      <a:schemeClr val="bg1">
                        <a:lumMod val="85000"/>
                      </a:schemeClr>
                    </a:gs>
                  </a:gsLst>
                  <a:path path="circle">
                    <a:fillToRect l="50000" t="50000" r="50000" b="50000"/>
                  </a:path>
                  <a:tileRect/>
                </a:gradFill>
                <a:ln>
                  <a:solidFill>
                    <a:schemeClr val="tx2">
                      <a:lumMod val="50000"/>
                    </a:schemeClr>
                  </a:solidFill>
                </a:ln>
                <a:effectLst>
                  <a:innerShdw blurRad="63500" dist="254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dirty="0" smtClean="0">
                    <a:solidFill>
                      <a:srgbClr val="FFFFFF"/>
                    </a:solidFill>
                  </a:endParaRPr>
                </a:p>
              </p:txBody>
            </p:sp>
            <p:sp>
              <p:nvSpPr>
                <p:cNvPr id="91" name="TextBox 235"/>
                <p:cNvSpPr txBox="1">
                  <a:spLocks noChangeArrowheads="1"/>
                </p:cNvSpPr>
                <p:nvPr/>
              </p:nvSpPr>
              <p:spPr bwMode="auto">
                <a:xfrm>
                  <a:off x="3757428" y="1882611"/>
                  <a:ext cx="1171984" cy="66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endParaRPr lang="nb-NO" sz="3600" b="1" dirty="0">
                    <a:solidFill>
                      <a:srgbClr val="10253F"/>
                    </a:solidFill>
                    <a:latin typeface="Rage Italic" pitchFamily="66" charset="0"/>
                  </a:endParaRPr>
                </a:p>
              </p:txBody>
            </p:sp>
            <p:sp>
              <p:nvSpPr>
                <p:cNvPr id="92" name="Oval 91"/>
                <p:cNvSpPr/>
                <p:nvPr/>
              </p:nvSpPr>
              <p:spPr>
                <a:xfrm>
                  <a:off x="4029751" y="1789480"/>
                  <a:ext cx="710725" cy="554366"/>
                </a:xfrm>
                <a:prstGeom prst="ellipse">
                  <a:avLst/>
                </a:prstGeom>
                <a:gradFill>
                  <a:gsLst>
                    <a:gs pos="42000">
                      <a:schemeClr val="accent1">
                        <a:tint val="100000"/>
                        <a:shade val="100000"/>
                        <a:satMod val="130000"/>
                        <a:alpha val="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dirty="0" smtClean="0">
                    <a:solidFill>
                      <a:srgbClr val="FFFFFF"/>
                    </a:solidFill>
                  </a:endParaRPr>
                </a:p>
              </p:txBody>
            </p:sp>
          </p:grpSp>
          <p:sp>
            <p:nvSpPr>
              <p:cNvPr id="86" name="TextBox 103"/>
              <p:cNvSpPr txBox="1">
                <a:spLocks noChangeArrowheads="1"/>
              </p:cNvSpPr>
              <p:nvPr/>
            </p:nvSpPr>
            <p:spPr bwMode="auto">
              <a:xfrm>
                <a:off x="4355976" y="1176363"/>
                <a:ext cx="1008112" cy="203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fontAlgn="auto">
                  <a:spcBef>
                    <a:spcPts val="0"/>
                  </a:spcBef>
                  <a:spcAft>
                    <a:spcPts val="0"/>
                  </a:spcAft>
                  <a:defRPr/>
                </a:pPr>
                <a:r>
                  <a:rPr lang="en-IN" sz="1400" dirty="0" smtClean="0"/>
                  <a:t>This process helps plan the most desirable physical locations and their types.</a:t>
                </a:r>
                <a:endParaRPr lang="en-US" sz="1400" dirty="0"/>
              </a:p>
            </p:txBody>
          </p:sp>
          <p:cxnSp>
            <p:nvCxnSpPr>
              <p:cNvPr id="87" name="Straight Connector 86"/>
              <p:cNvCxnSpPr>
                <a:cxnSpLocks noChangeShapeType="1"/>
              </p:cNvCxnSpPr>
              <p:nvPr/>
            </p:nvCxnSpPr>
            <p:spPr bwMode="auto">
              <a:xfrm rot="16200000" flipV="1">
                <a:off x="4651762" y="3264758"/>
                <a:ext cx="612000" cy="9525"/>
              </a:xfrm>
              <a:prstGeom prst="line">
                <a:avLst/>
              </a:prstGeom>
              <a:noFill/>
              <a:ln w="12700">
                <a:solidFill>
                  <a:srgbClr val="0D0D0D"/>
                </a:solidFill>
                <a:prstDash val="dash"/>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grpSp>
      </p:grpSp>
      <p:pic>
        <p:nvPicPr>
          <p:cNvPr id="93" name="Picture 92"/>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8063039" y="-40459"/>
            <a:ext cx="1097374" cy="1112005"/>
          </a:xfrm>
          <a:prstGeom prst="rect">
            <a:avLst/>
          </a:prstGeom>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10" presetClass="entr" presetSubtype="0" fill="hold" nodeType="afterEffect">
                                  <p:stCondLst>
                                    <p:cond delay="40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5000"/>
                            </p:stCondLst>
                            <p:childTnLst>
                              <p:par>
                                <p:cTn id="16" presetID="10" presetClass="entr" presetSubtype="0" fill="hold" nodeType="afterEffect">
                                  <p:stCondLst>
                                    <p:cond delay="2500"/>
                                  </p:stCondLst>
                                  <p:childTnLst>
                                    <p:set>
                                      <p:cBhvr>
                                        <p:cTn id="17" dur="1" fill="hold">
                                          <p:stCondLst>
                                            <p:cond delay="0"/>
                                          </p:stCondLst>
                                        </p:cTn>
                                        <p:tgtEl>
                                          <p:spTgt spid="75"/>
                                        </p:tgtEl>
                                        <p:attrNameLst>
                                          <p:attrName>style.visibility</p:attrName>
                                        </p:attrNameLst>
                                      </p:cBhvr>
                                      <p:to>
                                        <p:strVal val="visible"/>
                                      </p:to>
                                    </p:set>
                                    <p:animEffect transition="in" filter="fade">
                                      <p:cBhvr>
                                        <p:cTn id="18" dur="500"/>
                                        <p:tgtEl>
                                          <p:spTgt spid="75"/>
                                        </p:tgtEl>
                                      </p:cBhvr>
                                    </p:animEffect>
                                  </p:childTnLst>
                                </p:cTn>
                              </p:par>
                            </p:childTnLst>
                          </p:cTn>
                        </p:par>
                        <p:par>
                          <p:cTn id="19" fill="hold">
                            <p:stCondLst>
                              <p:cond delay="8000"/>
                            </p:stCondLst>
                            <p:childTnLst>
                              <p:par>
                                <p:cTn id="20" presetID="10" presetClass="entr" presetSubtype="0" fill="hold" nodeType="afterEffect">
                                  <p:stCondLst>
                                    <p:cond delay="300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par>
                          <p:cTn id="23" fill="hold">
                            <p:stCondLst>
                              <p:cond delay="11500"/>
                            </p:stCondLst>
                            <p:childTnLst>
                              <p:par>
                                <p:cTn id="24" presetID="10" presetClass="entr" presetSubtype="0" fill="hold" nodeType="afterEffect">
                                  <p:stCondLst>
                                    <p:cond delay="400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childTnLst>
                          </p:cTn>
                        </p:par>
                        <p:par>
                          <p:cTn id="27" fill="hold">
                            <p:stCondLst>
                              <p:cond delay="16000"/>
                            </p:stCondLst>
                            <p:childTnLst>
                              <p:par>
                                <p:cTn id="28" presetID="10" presetClass="entr" presetSubtype="0" fill="hold" nodeType="afterEffect">
                                  <p:stCondLst>
                                    <p:cond delay="350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36104"/>
            <a:chOff x="0" y="-27384"/>
            <a:chExt cx="9144000" cy="936104"/>
          </a:xfrm>
        </p:grpSpPr>
        <p:pic>
          <p:nvPicPr>
            <p:cNvPr id="2" name="Picture 1" descr="11505644_xl.jpg"/>
            <p:cNvPicPr>
              <a:picLocks noChangeAspect="1"/>
            </p:cNvPicPr>
            <p:nvPr/>
          </p:nvPicPr>
          <p:blipFill>
            <a:blip r:embed="rId3" cstate="email"/>
            <a:srcRect/>
            <a:stretch>
              <a:fillRect/>
            </a:stretch>
          </p:blipFill>
          <p:spPr>
            <a:xfrm>
              <a:off x="0" y="-27384"/>
              <a:ext cx="9144000" cy="936104"/>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Course Objective</a:t>
              </a:r>
              <a:endParaRPr lang="en-IN" sz="3200" dirty="0"/>
            </a:p>
          </p:txBody>
        </p:sp>
      </p:grpSp>
      <p:grpSp>
        <p:nvGrpSpPr>
          <p:cNvPr id="6" name="Group 9"/>
          <p:cNvGrpSpPr/>
          <p:nvPr/>
        </p:nvGrpSpPr>
        <p:grpSpPr>
          <a:xfrm>
            <a:off x="35496" y="742216"/>
            <a:ext cx="9108504" cy="6143168"/>
            <a:chOff x="35496" y="742216"/>
            <a:chExt cx="9108504" cy="6143168"/>
          </a:xfrm>
        </p:grpSpPr>
        <p:pic>
          <p:nvPicPr>
            <p:cNvPr id="7" name="Picture 6" descr="23045446_xl.jpg"/>
            <p:cNvPicPr>
              <a:picLocks noChangeAspect="1"/>
            </p:cNvPicPr>
            <p:nvPr/>
          </p:nvPicPr>
          <p:blipFill>
            <a:blip r:embed="rId4" cstate="print">
              <a:clrChange>
                <a:clrFrom>
                  <a:srgbClr val="FFFFFF"/>
                </a:clrFrom>
                <a:clrTo>
                  <a:srgbClr val="FFFFFF">
                    <a:alpha val="0"/>
                  </a:srgbClr>
                </a:clrTo>
              </a:clrChange>
            </a:blip>
            <a:srcRect/>
            <a:stretch>
              <a:fillRect/>
            </a:stretch>
          </p:blipFill>
          <p:spPr>
            <a:xfrm>
              <a:off x="3779912" y="742216"/>
              <a:ext cx="5364088" cy="6115784"/>
            </a:xfrm>
            <a:prstGeom prst="rect">
              <a:avLst/>
            </a:prstGeom>
          </p:spPr>
        </p:pic>
        <p:pic>
          <p:nvPicPr>
            <p:cNvPr id="8" name="Picture 7" descr="23045446_xl.jpg"/>
            <p:cNvPicPr>
              <a:picLocks noChangeAspect="1"/>
            </p:cNvPicPr>
            <p:nvPr/>
          </p:nvPicPr>
          <p:blipFill>
            <a:blip r:embed="rId5" cstate="email">
              <a:clrChange>
                <a:clrFrom>
                  <a:srgbClr val="FFFFFF"/>
                </a:clrFrom>
                <a:clrTo>
                  <a:srgbClr val="FFFFFF">
                    <a:alpha val="0"/>
                  </a:srgbClr>
                </a:clrTo>
              </a:clrChange>
            </a:blip>
            <a:srcRect/>
            <a:stretch>
              <a:fillRect/>
            </a:stretch>
          </p:blipFill>
          <p:spPr>
            <a:xfrm>
              <a:off x="35496" y="769600"/>
              <a:ext cx="4176464" cy="6115784"/>
            </a:xfrm>
            <a:prstGeom prst="rect">
              <a:avLst/>
            </a:prstGeom>
          </p:spPr>
        </p:pic>
      </p:grpSp>
      <p:sp>
        <p:nvSpPr>
          <p:cNvPr id="9" name="TextBox 8"/>
          <p:cNvSpPr txBox="1"/>
          <p:nvPr/>
        </p:nvSpPr>
        <p:spPr>
          <a:xfrm>
            <a:off x="2339752" y="908720"/>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What is Retail Supply Chain Management</a:t>
            </a:r>
            <a:endParaRPr lang="en-IN" sz="2000" dirty="0"/>
          </a:p>
        </p:txBody>
      </p:sp>
      <p:sp>
        <p:nvSpPr>
          <p:cNvPr id="10" name="TextBox 9"/>
          <p:cNvSpPr txBox="1"/>
          <p:nvPr/>
        </p:nvSpPr>
        <p:spPr>
          <a:xfrm>
            <a:off x="2339752" y="1304269"/>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Describe the Basic Supply Chain in Retailing</a:t>
            </a:r>
            <a:endParaRPr lang="en-IN" sz="2000" dirty="0"/>
          </a:p>
        </p:txBody>
      </p:sp>
      <p:sp>
        <p:nvSpPr>
          <p:cNvPr id="11" name="TextBox 10"/>
          <p:cNvSpPr txBox="1"/>
          <p:nvPr/>
        </p:nvSpPr>
        <p:spPr>
          <a:xfrm>
            <a:off x="2339752" y="1699819"/>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What is Supply Chain Node Design (SCND)</a:t>
            </a:r>
            <a:endParaRPr lang="en-IN" sz="2000" dirty="0"/>
          </a:p>
        </p:txBody>
      </p:sp>
      <p:sp>
        <p:nvSpPr>
          <p:cNvPr id="12" name="TextBox 11"/>
          <p:cNvSpPr txBox="1"/>
          <p:nvPr/>
        </p:nvSpPr>
        <p:spPr>
          <a:xfrm>
            <a:off x="2339752" y="2095368"/>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the Role of Logistics in Retail SCM</a:t>
            </a:r>
            <a:endParaRPr lang="en-IN" sz="2000" dirty="0"/>
          </a:p>
        </p:txBody>
      </p:sp>
      <p:sp>
        <p:nvSpPr>
          <p:cNvPr id="13" name="TextBox 12"/>
          <p:cNvSpPr txBox="1"/>
          <p:nvPr/>
        </p:nvSpPr>
        <p:spPr>
          <a:xfrm>
            <a:off x="2339752" y="2490917"/>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Describe the Strategies for Retail Logistics Management </a:t>
            </a:r>
            <a:endParaRPr lang="en-IN" sz="2000" dirty="0"/>
          </a:p>
        </p:txBody>
      </p:sp>
      <p:sp>
        <p:nvSpPr>
          <p:cNvPr id="14" name="TextBox 13"/>
          <p:cNvSpPr txBox="1"/>
          <p:nvPr/>
        </p:nvSpPr>
        <p:spPr>
          <a:xfrm>
            <a:off x="2339752" y="2886467"/>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the Steps of Cross Docking Process </a:t>
            </a:r>
            <a:endParaRPr lang="en-IN" sz="2000" dirty="0"/>
          </a:p>
        </p:txBody>
      </p:sp>
      <p:sp>
        <p:nvSpPr>
          <p:cNvPr id="15" name="TextBox 14"/>
          <p:cNvSpPr txBox="1"/>
          <p:nvPr/>
        </p:nvSpPr>
        <p:spPr>
          <a:xfrm>
            <a:off x="2339752" y="3282016"/>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the Push/Pull Strategies of SCM</a:t>
            </a:r>
            <a:endParaRPr lang="en-IN" sz="2000" dirty="0"/>
          </a:p>
        </p:txBody>
      </p:sp>
      <p:sp>
        <p:nvSpPr>
          <p:cNvPr id="16" name="TextBox 15"/>
          <p:cNvSpPr txBox="1"/>
          <p:nvPr/>
        </p:nvSpPr>
        <p:spPr>
          <a:xfrm>
            <a:off x="2339752" y="3677565"/>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the Retail Warehouse Management System</a:t>
            </a:r>
            <a:endParaRPr lang="en-IN" sz="2000" dirty="0"/>
          </a:p>
        </p:txBody>
      </p:sp>
      <p:sp>
        <p:nvSpPr>
          <p:cNvPr id="17" name="TextBox 16"/>
          <p:cNvSpPr txBox="1"/>
          <p:nvPr/>
        </p:nvSpPr>
        <p:spPr>
          <a:xfrm>
            <a:off x="2339752" y="4073115"/>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Describe the Key Strategies for Distribution Management </a:t>
            </a:r>
            <a:endParaRPr lang="en-IN" sz="2000" dirty="0"/>
          </a:p>
        </p:txBody>
      </p:sp>
      <p:sp>
        <p:nvSpPr>
          <p:cNvPr id="18" name="TextBox 17"/>
          <p:cNvSpPr txBox="1"/>
          <p:nvPr/>
        </p:nvSpPr>
        <p:spPr>
          <a:xfrm>
            <a:off x="2339752" y="4468664"/>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the Factors Contributing to Bull Whip Effect </a:t>
            </a:r>
            <a:endParaRPr lang="en-IN" sz="2000" dirty="0"/>
          </a:p>
        </p:txBody>
      </p:sp>
      <p:sp>
        <p:nvSpPr>
          <p:cNvPr id="19" name="TextBox 18"/>
          <p:cNvSpPr txBox="1"/>
          <p:nvPr/>
        </p:nvSpPr>
        <p:spPr>
          <a:xfrm>
            <a:off x="2339752" y="4864213"/>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the Types of Retail Supply Chain Models</a:t>
            </a:r>
            <a:endParaRPr lang="en-IN" sz="2000" dirty="0"/>
          </a:p>
        </p:txBody>
      </p:sp>
      <p:sp>
        <p:nvSpPr>
          <p:cNvPr id="20" name="TextBox 19"/>
          <p:cNvSpPr txBox="1"/>
          <p:nvPr/>
        </p:nvSpPr>
        <p:spPr>
          <a:xfrm>
            <a:off x="2339752" y="5259763"/>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Describe the Role of Information Technology in Retail SCM</a:t>
            </a:r>
            <a:endParaRPr lang="en-IN" sz="2000" dirty="0"/>
          </a:p>
        </p:txBody>
      </p:sp>
      <p:sp>
        <p:nvSpPr>
          <p:cNvPr id="21" name="TextBox 20"/>
          <p:cNvSpPr txBox="1"/>
          <p:nvPr/>
        </p:nvSpPr>
        <p:spPr>
          <a:xfrm>
            <a:off x="2339752" y="5655312"/>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the Role of Reverse Logistics in Retail SCM</a:t>
            </a:r>
            <a:endParaRPr lang="en-IN" sz="2000" dirty="0"/>
          </a:p>
        </p:txBody>
      </p:sp>
      <p:sp>
        <p:nvSpPr>
          <p:cNvPr id="22" name="TextBox 21"/>
          <p:cNvSpPr txBox="1"/>
          <p:nvPr/>
        </p:nvSpPr>
        <p:spPr>
          <a:xfrm>
            <a:off x="2339752" y="6050861"/>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List the Challenges of Retail SCM </a:t>
            </a:r>
            <a:endParaRPr lang="en-IN" sz="2000" dirty="0"/>
          </a:p>
        </p:txBody>
      </p:sp>
      <p:sp>
        <p:nvSpPr>
          <p:cNvPr id="23" name="TextBox 22"/>
          <p:cNvSpPr txBox="1"/>
          <p:nvPr/>
        </p:nvSpPr>
        <p:spPr>
          <a:xfrm>
            <a:off x="2339752" y="6446411"/>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List the Tips for Effective Retail SCM</a:t>
            </a:r>
            <a:endParaRPr lang="en-IN" sz="2000" dirty="0"/>
          </a:p>
        </p:txBody>
      </p:sp>
      <p:pic>
        <p:nvPicPr>
          <p:cNvPr id="24" name="Picture 23"/>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8063039" y="-40459"/>
            <a:ext cx="1097374" cy="1112005"/>
          </a:xfrm>
          <a:prstGeom prst="rect">
            <a:avLst/>
          </a:prstGeom>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36104"/>
            <a:chOff x="0" y="-27384"/>
            <a:chExt cx="9144000" cy="936104"/>
          </a:xfrm>
        </p:grpSpPr>
        <p:pic>
          <p:nvPicPr>
            <p:cNvPr id="2" name="Picture 1" descr="11505644_xl.jpg"/>
            <p:cNvPicPr>
              <a:picLocks noChangeAspect="1"/>
            </p:cNvPicPr>
            <p:nvPr/>
          </p:nvPicPr>
          <p:blipFill>
            <a:blip r:embed="rId3" cstate="email"/>
            <a:srcRect/>
            <a:stretch>
              <a:fillRect/>
            </a:stretch>
          </p:blipFill>
          <p:spPr>
            <a:xfrm>
              <a:off x="0" y="-27384"/>
              <a:ext cx="9144000" cy="936104"/>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Logistics in Retail Supply Chain Management</a:t>
              </a:r>
              <a:endParaRPr lang="en-IN" sz="3200" dirty="0"/>
            </a:p>
          </p:txBody>
        </p:sp>
      </p:grpSp>
      <p:pic>
        <p:nvPicPr>
          <p:cNvPr id="6" name="Picture 5" descr="12488441_xl.jpg"/>
          <p:cNvPicPr>
            <a:picLocks noChangeAspect="1"/>
          </p:cNvPicPr>
          <p:nvPr/>
        </p:nvPicPr>
        <p:blipFill>
          <a:blip r:embed="rId4" cstate="email">
            <a:clrChange>
              <a:clrFrom>
                <a:srgbClr val="FFFFFF"/>
              </a:clrFrom>
              <a:clrTo>
                <a:srgbClr val="FFFFFF">
                  <a:alpha val="0"/>
                </a:srgbClr>
              </a:clrTo>
            </a:clrChange>
          </a:blip>
          <a:srcRect/>
          <a:stretch>
            <a:fillRect/>
          </a:stretch>
        </p:blipFill>
        <p:spPr>
          <a:xfrm>
            <a:off x="323528" y="404664"/>
            <a:ext cx="4896544" cy="6453336"/>
          </a:xfrm>
          <a:prstGeom prst="rect">
            <a:avLst/>
          </a:prstGeom>
        </p:spPr>
      </p:pic>
      <p:pic>
        <p:nvPicPr>
          <p:cNvPr id="7" name="Picture 6" descr="12488441_xl.jpg"/>
          <p:cNvPicPr>
            <a:picLocks noChangeAspect="1"/>
          </p:cNvPicPr>
          <p:nvPr/>
        </p:nvPicPr>
        <p:blipFill>
          <a:blip r:embed="rId5" cstate="email">
            <a:clrChange>
              <a:clrFrom>
                <a:srgbClr val="FFFFFF"/>
              </a:clrFrom>
              <a:clrTo>
                <a:srgbClr val="FFFFFF">
                  <a:alpha val="0"/>
                </a:srgbClr>
              </a:clrTo>
            </a:clrChange>
          </a:blip>
          <a:srcRect/>
          <a:stretch>
            <a:fillRect/>
          </a:stretch>
        </p:blipFill>
        <p:spPr>
          <a:xfrm>
            <a:off x="35493" y="692696"/>
            <a:ext cx="325171" cy="6228680"/>
          </a:xfrm>
          <a:prstGeom prst="rect">
            <a:avLst/>
          </a:prstGeom>
        </p:spPr>
      </p:pic>
      <p:pic>
        <p:nvPicPr>
          <p:cNvPr id="8" name="Picture 7" descr="15549139_l.jpg"/>
          <p:cNvPicPr>
            <a:picLocks noChangeAspect="1"/>
          </p:cNvPicPr>
          <p:nvPr/>
        </p:nvPicPr>
        <p:blipFill>
          <a:blip r:embed="rId6" cstate="email"/>
          <a:srcRect/>
          <a:stretch>
            <a:fillRect/>
          </a:stretch>
        </p:blipFill>
        <p:spPr>
          <a:xfrm>
            <a:off x="1043608" y="1628800"/>
            <a:ext cx="2952328" cy="4392488"/>
          </a:xfrm>
          <a:prstGeom prst="rect">
            <a:avLst/>
          </a:prstGeom>
        </p:spPr>
      </p:pic>
      <p:sp>
        <p:nvSpPr>
          <p:cNvPr id="9" name="Rounded Rectangle 8"/>
          <p:cNvSpPr/>
          <p:nvPr/>
        </p:nvSpPr>
        <p:spPr>
          <a:xfrm>
            <a:off x="4644008" y="1124744"/>
            <a:ext cx="4248472" cy="5328592"/>
          </a:xfrm>
          <a:prstGeom prst="roundRect">
            <a:avLst>
              <a:gd name="adj" fmla="val 4269"/>
            </a:avLst>
          </a:prstGeom>
          <a:solidFill>
            <a:schemeClr val="accent4">
              <a:lumMod val="60000"/>
              <a:lumOff val="40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dirty="0" smtClean="0">
                <a:solidFill>
                  <a:schemeClr val="tx1"/>
                </a:solidFill>
              </a:rPr>
              <a:t>‘Logistics’ is the backbone on which Retail Supply Chains are driven. </a:t>
            </a:r>
          </a:p>
          <a:p>
            <a:pPr marL="457200" indent="-457200">
              <a:buFont typeface="Arial" pitchFamily="34" charset="0"/>
              <a:buChar char="•"/>
            </a:pPr>
            <a:endParaRPr lang="en-IN" sz="2200" dirty="0" smtClean="0">
              <a:solidFill>
                <a:schemeClr val="tx1"/>
              </a:solidFill>
            </a:endParaRPr>
          </a:p>
          <a:p>
            <a:pPr marL="457200" indent="-457200">
              <a:buFont typeface="Arial" pitchFamily="34" charset="0"/>
              <a:buChar char="•"/>
            </a:pPr>
            <a:r>
              <a:rPr lang="en-IN" sz="2200" dirty="0" smtClean="0">
                <a:solidFill>
                  <a:schemeClr val="tx1"/>
                </a:solidFill>
              </a:rPr>
              <a:t>Logistics refers to management of flow of goods and supplies involving information, data and documentation between two entities or points. </a:t>
            </a:r>
          </a:p>
        </p:txBody>
      </p:sp>
      <p:pic>
        <p:nvPicPr>
          <p:cNvPr id="10" name="Picture 9"/>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8063039" y="-40459"/>
            <a:ext cx="1097374" cy="1112005"/>
          </a:xfrm>
          <a:prstGeom prst="rect">
            <a:avLst/>
          </a:prstGeom>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Left)">
                                      <p:cBhvr>
                                        <p:cTn id="11" dur="500"/>
                                        <p:tgtEl>
                                          <p:spTgt spid="6"/>
                                        </p:tgtEl>
                                      </p:cBhvr>
                                    </p:animEffect>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lide(fromLeft)">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76"/>
          <p:cNvGrpSpPr/>
          <p:nvPr/>
        </p:nvGrpSpPr>
        <p:grpSpPr>
          <a:xfrm>
            <a:off x="0" y="908720"/>
            <a:ext cx="9144000" cy="5949280"/>
            <a:chOff x="0" y="908720"/>
            <a:chExt cx="9144000" cy="5949280"/>
          </a:xfrm>
        </p:grpSpPr>
        <p:pic>
          <p:nvPicPr>
            <p:cNvPr id="7" name="Picture 6" descr="grunge-danger-background.jpg"/>
            <p:cNvPicPr>
              <a:picLocks noChangeAspect="1"/>
            </p:cNvPicPr>
            <p:nvPr/>
          </p:nvPicPr>
          <p:blipFill>
            <a:blip r:embed="rId3" cstate="email"/>
            <a:srcRect/>
            <a:stretch>
              <a:fillRect/>
            </a:stretch>
          </p:blipFill>
          <p:spPr>
            <a:xfrm>
              <a:off x="0" y="908720"/>
              <a:ext cx="9144000" cy="2808312"/>
            </a:xfrm>
            <a:prstGeom prst="rect">
              <a:avLst/>
            </a:prstGeom>
          </p:spPr>
        </p:pic>
        <p:pic>
          <p:nvPicPr>
            <p:cNvPr id="8" name="Picture 7" descr="grunge-danger-background.jpg"/>
            <p:cNvPicPr>
              <a:picLocks noChangeAspect="1"/>
            </p:cNvPicPr>
            <p:nvPr/>
          </p:nvPicPr>
          <p:blipFill>
            <a:blip r:embed="rId4" cstate="email"/>
            <a:srcRect/>
            <a:stretch>
              <a:fillRect/>
            </a:stretch>
          </p:blipFill>
          <p:spPr>
            <a:xfrm>
              <a:off x="0" y="3645024"/>
              <a:ext cx="9144000" cy="3212976"/>
            </a:xfrm>
            <a:prstGeom prst="rect">
              <a:avLst/>
            </a:prstGeom>
          </p:spPr>
        </p:pic>
      </p:grpSp>
      <p:grpSp>
        <p:nvGrpSpPr>
          <p:cNvPr id="6" name="Group 84"/>
          <p:cNvGrpSpPr/>
          <p:nvPr/>
        </p:nvGrpSpPr>
        <p:grpSpPr>
          <a:xfrm>
            <a:off x="2915816" y="1700808"/>
            <a:ext cx="3240360" cy="5447645"/>
            <a:chOff x="2411760" y="1023982"/>
            <a:chExt cx="3240360" cy="5447645"/>
          </a:xfrm>
        </p:grpSpPr>
        <p:sp>
          <p:nvSpPr>
            <p:cNvPr id="10" name="TextBox 9"/>
            <p:cNvSpPr txBox="1"/>
            <p:nvPr/>
          </p:nvSpPr>
          <p:spPr>
            <a:xfrm>
              <a:off x="2411760" y="1023982"/>
              <a:ext cx="3240360" cy="5447645"/>
            </a:xfrm>
            <a:prstGeom prst="rect">
              <a:avLst/>
            </a:prstGeom>
            <a:noFill/>
          </p:spPr>
          <p:txBody>
            <a:bodyPr wrap="square" rtlCol="0">
              <a:spAutoFit/>
            </a:bodyPr>
            <a:lstStyle/>
            <a:p>
              <a:r>
                <a:rPr lang="en-US" sz="34800" dirty="0" smtClean="0">
                  <a:solidFill>
                    <a:srgbClr val="69B4FF"/>
                  </a:solidFill>
                  <a:latin typeface="Rockwell Extra Bold" pitchFamily="18" charset="0"/>
                </a:rPr>
                <a:t>2</a:t>
              </a:r>
              <a:endParaRPr lang="en-IN" sz="34800" dirty="0">
                <a:solidFill>
                  <a:srgbClr val="69B4FF"/>
                </a:solidFill>
                <a:latin typeface="Rockwell Extra Bold" pitchFamily="18" charset="0"/>
              </a:endParaRPr>
            </a:p>
          </p:txBody>
        </p:sp>
        <p:sp>
          <p:nvSpPr>
            <p:cNvPr id="11" name="TextBox 10"/>
            <p:cNvSpPr txBox="1"/>
            <p:nvPr/>
          </p:nvSpPr>
          <p:spPr>
            <a:xfrm>
              <a:off x="2483768" y="4869160"/>
              <a:ext cx="3024336" cy="430887"/>
            </a:xfrm>
            <a:prstGeom prst="rect">
              <a:avLst/>
            </a:prstGeom>
            <a:noFill/>
          </p:spPr>
          <p:txBody>
            <a:bodyPr wrap="square" rtlCol="0">
              <a:spAutoFit/>
            </a:bodyPr>
            <a:lstStyle/>
            <a:p>
              <a:pPr algn="ctr"/>
              <a:r>
                <a:rPr lang="en-IN" sz="2200" b="1" dirty="0" smtClean="0"/>
                <a:t>Hub and Spoke</a:t>
              </a:r>
              <a:endParaRPr lang="en-IN" sz="2200" b="1" dirty="0"/>
            </a:p>
          </p:txBody>
        </p:sp>
      </p:grpSp>
      <p:grpSp>
        <p:nvGrpSpPr>
          <p:cNvPr id="9" name="Group 52"/>
          <p:cNvGrpSpPr/>
          <p:nvPr/>
        </p:nvGrpSpPr>
        <p:grpSpPr>
          <a:xfrm>
            <a:off x="-180528" y="836712"/>
            <a:ext cx="3240360" cy="5447645"/>
            <a:chOff x="-612576" y="44624"/>
            <a:chExt cx="3240360" cy="5447645"/>
          </a:xfrm>
        </p:grpSpPr>
        <p:sp>
          <p:nvSpPr>
            <p:cNvPr id="13" name="TextBox 12"/>
            <p:cNvSpPr txBox="1"/>
            <p:nvPr/>
          </p:nvSpPr>
          <p:spPr>
            <a:xfrm>
              <a:off x="-612576" y="44624"/>
              <a:ext cx="3240360" cy="5447645"/>
            </a:xfrm>
            <a:prstGeom prst="rect">
              <a:avLst/>
            </a:prstGeom>
            <a:noFill/>
          </p:spPr>
          <p:txBody>
            <a:bodyPr wrap="square" rtlCol="0">
              <a:spAutoFit/>
            </a:bodyPr>
            <a:lstStyle/>
            <a:p>
              <a:r>
                <a:rPr lang="en-US" sz="34800" dirty="0" smtClean="0">
                  <a:solidFill>
                    <a:srgbClr val="8FCE4A"/>
                  </a:solidFill>
                  <a:latin typeface="Rockwell Extra Bold" pitchFamily="18" charset="0"/>
                </a:rPr>
                <a:t>1</a:t>
              </a:r>
              <a:endParaRPr lang="en-IN" sz="34800" dirty="0">
                <a:solidFill>
                  <a:srgbClr val="8FCE4A"/>
                </a:solidFill>
                <a:latin typeface="Rockwell Extra Bold" pitchFamily="18" charset="0"/>
              </a:endParaRPr>
            </a:p>
          </p:txBody>
        </p:sp>
        <p:sp>
          <p:nvSpPr>
            <p:cNvPr id="14" name="TextBox 13"/>
            <p:cNvSpPr txBox="1"/>
            <p:nvPr/>
          </p:nvSpPr>
          <p:spPr>
            <a:xfrm>
              <a:off x="-36512" y="3789040"/>
              <a:ext cx="2088232" cy="430887"/>
            </a:xfrm>
            <a:prstGeom prst="rect">
              <a:avLst/>
            </a:prstGeom>
            <a:noFill/>
          </p:spPr>
          <p:txBody>
            <a:bodyPr wrap="square" rtlCol="0">
              <a:spAutoFit/>
            </a:bodyPr>
            <a:lstStyle/>
            <a:p>
              <a:pPr algn="ctr"/>
              <a:r>
                <a:rPr lang="en-IN" sz="2200" b="1" dirty="0" smtClean="0"/>
                <a:t>Cross-docking</a:t>
              </a:r>
              <a:endParaRPr lang="en-IN" sz="2200" b="1" dirty="0"/>
            </a:p>
          </p:txBody>
        </p:sp>
        <p:sp>
          <p:nvSpPr>
            <p:cNvPr id="15" name="TextBox 14"/>
            <p:cNvSpPr txBox="1"/>
            <p:nvPr/>
          </p:nvSpPr>
          <p:spPr>
            <a:xfrm>
              <a:off x="-36512" y="1702549"/>
              <a:ext cx="1692696" cy="369332"/>
            </a:xfrm>
            <a:prstGeom prst="rect">
              <a:avLst/>
            </a:prstGeom>
            <a:noFill/>
          </p:spPr>
          <p:txBody>
            <a:bodyPr wrap="square" rtlCol="0">
              <a:spAutoFit/>
            </a:bodyPr>
            <a:lstStyle/>
            <a:p>
              <a:pPr algn="ctr"/>
              <a:endParaRPr lang="en-IN" dirty="0" smtClean="0"/>
            </a:p>
          </p:txBody>
        </p:sp>
        <p:sp>
          <p:nvSpPr>
            <p:cNvPr id="16" name="TextBox 15"/>
            <p:cNvSpPr txBox="1"/>
            <p:nvPr/>
          </p:nvSpPr>
          <p:spPr>
            <a:xfrm>
              <a:off x="611560" y="2710661"/>
              <a:ext cx="864096" cy="369332"/>
            </a:xfrm>
            <a:prstGeom prst="rect">
              <a:avLst/>
            </a:prstGeom>
            <a:noFill/>
          </p:spPr>
          <p:txBody>
            <a:bodyPr wrap="square" rtlCol="0">
              <a:spAutoFit/>
            </a:bodyPr>
            <a:lstStyle/>
            <a:p>
              <a:endParaRPr lang="en-IN" dirty="0" smtClean="0"/>
            </a:p>
          </p:txBody>
        </p:sp>
      </p:grpSp>
      <p:sp>
        <p:nvSpPr>
          <p:cNvPr id="17" name="TextBox 16"/>
          <p:cNvSpPr txBox="1"/>
          <p:nvPr/>
        </p:nvSpPr>
        <p:spPr>
          <a:xfrm>
            <a:off x="251520" y="5909210"/>
            <a:ext cx="8136904" cy="400110"/>
          </a:xfrm>
          <a:prstGeom prst="rect">
            <a:avLst/>
          </a:prstGeom>
          <a:noFill/>
        </p:spPr>
        <p:txBody>
          <a:bodyPr wrap="square" rtlCol="0">
            <a:spAutoFit/>
          </a:bodyPr>
          <a:lstStyle/>
          <a:p>
            <a:r>
              <a:rPr lang="en-IN" sz="2000" b="1" dirty="0" smtClean="0">
                <a:solidFill>
                  <a:schemeClr val="bg1"/>
                </a:solidFill>
              </a:rPr>
              <a:t>Let’s look at each in detail.</a:t>
            </a:r>
          </a:p>
        </p:txBody>
      </p:sp>
      <p:sp>
        <p:nvSpPr>
          <p:cNvPr id="18" name="TextBox 17"/>
          <p:cNvSpPr txBox="1"/>
          <p:nvPr/>
        </p:nvSpPr>
        <p:spPr>
          <a:xfrm>
            <a:off x="467544" y="1340768"/>
            <a:ext cx="8676456" cy="707886"/>
          </a:xfrm>
          <a:prstGeom prst="rect">
            <a:avLst/>
          </a:prstGeom>
          <a:noFill/>
        </p:spPr>
        <p:txBody>
          <a:bodyPr wrap="square" rtlCol="0">
            <a:spAutoFit/>
          </a:bodyPr>
          <a:lstStyle/>
          <a:p>
            <a:r>
              <a:rPr lang="en-IN" sz="2000" b="1" dirty="0" smtClean="0">
                <a:solidFill>
                  <a:schemeClr val="bg1"/>
                </a:solidFill>
              </a:rPr>
              <a:t>There are three key strategies that are used by retailers for logistics management. They are as follows:</a:t>
            </a:r>
          </a:p>
        </p:txBody>
      </p:sp>
      <p:grpSp>
        <p:nvGrpSpPr>
          <p:cNvPr id="12" name="Group 27"/>
          <p:cNvGrpSpPr/>
          <p:nvPr/>
        </p:nvGrpSpPr>
        <p:grpSpPr>
          <a:xfrm>
            <a:off x="6012160" y="645651"/>
            <a:ext cx="3240360" cy="5447645"/>
            <a:chOff x="3923928" y="548680"/>
            <a:chExt cx="3240360" cy="5447645"/>
          </a:xfrm>
        </p:grpSpPr>
        <p:grpSp>
          <p:nvGrpSpPr>
            <p:cNvPr id="19" name="Group 88"/>
            <p:cNvGrpSpPr/>
            <p:nvPr/>
          </p:nvGrpSpPr>
          <p:grpSpPr>
            <a:xfrm>
              <a:off x="3923928" y="548680"/>
              <a:ext cx="3240360" cy="5447645"/>
              <a:chOff x="5652120" y="-56138"/>
              <a:chExt cx="3240360" cy="5447645"/>
            </a:xfrm>
          </p:grpSpPr>
          <p:sp>
            <p:nvSpPr>
              <p:cNvPr id="22" name="TextBox 21"/>
              <p:cNvSpPr txBox="1"/>
              <p:nvPr/>
            </p:nvSpPr>
            <p:spPr>
              <a:xfrm>
                <a:off x="5652120" y="-56138"/>
                <a:ext cx="3240360" cy="5447645"/>
              </a:xfrm>
              <a:prstGeom prst="rect">
                <a:avLst/>
              </a:prstGeom>
              <a:noFill/>
            </p:spPr>
            <p:txBody>
              <a:bodyPr wrap="square" rtlCol="0">
                <a:spAutoFit/>
              </a:bodyPr>
              <a:lstStyle/>
              <a:p>
                <a:r>
                  <a:rPr lang="en-US" sz="34800" dirty="0" smtClean="0">
                    <a:solidFill>
                      <a:srgbClr val="FF9999"/>
                    </a:solidFill>
                    <a:latin typeface="Rockwell Extra Bold" pitchFamily="18" charset="0"/>
                  </a:rPr>
                  <a:t>3</a:t>
                </a:r>
                <a:endParaRPr lang="en-IN" sz="34800" dirty="0">
                  <a:solidFill>
                    <a:srgbClr val="FF9999"/>
                  </a:solidFill>
                  <a:latin typeface="Rockwell Extra Bold" pitchFamily="18" charset="0"/>
                </a:endParaRPr>
              </a:p>
            </p:txBody>
          </p:sp>
          <p:sp>
            <p:nvSpPr>
              <p:cNvPr id="23" name="TextBox 22"/>
              <p:cNvSpPr txBox="1"/>
              <p:nvPr/>
            </p:nvSpPr>
            <p:spPr>
              <a:xfrm>
                <a:off x="6156176" y="1167998"/>
                <a:ext cx="2160240" cy="400110"/>
              </a:xfrm>
              <a:prstGeom prst="rect">
                <a:avLst/>
              </a:prstGeom>
              <a:noFill/>
            </p:spPr>
            <p:txBody>
              <a:bodyPr wrap="square" rtlCol="0">
                <a:spAutoFit/>
              </a:bodyPr>
              <a:lstStyle/>
              <a:p>
                <a:pPr algn="ctr"/>
                <a:endParaRPr lang="en-IN" sz="2000" b="1" dirty="0" smtClean="0"/>
              </a:p>
            </p:txBody>
          </p:sp>
        </p:grpSp>
        <p:sp>
          <p:nvSpPr>
            <p:cNvPr id="21" name="TextBox 20"/>
            <p:cNvSpPr txBox="1"/>
            <p:nvPr/>
          </p:nvSpPr>
          <p:spPr>
            <a:xfrm>
              <a:off x="4427984" y="4149080"/>
              <a:ext cx="2160240" cy="769441"/>
            </a:xfrm>
            <a:prstGeom prst="rect">
              <a:avLst/>
            </a:prstGeom>
            <a:noFill/>
          </p:spPr>
          <p:txBody>
            <a:bodyPr wrap="square" rtlCol="0">
              <a:spAutoFit/>
            </a:bodyPr>
            <a:lstStyle/>
            <a:p>
              <a:pPr algn="ctr"/>
              <a:r>
                <a:rPr lang="en-IN" sz="2200" b="1" dirty="0" smtClean="0"/>
                <a:t>Flow-Time Analysis</a:t>
              </a:r>
            </a:p>
          </p:txBody>
        </p:sp>
      </p:grpSp>
      <p:grpSp>
        <p:nvGrpSpPr>
          <p:cNvPr id="20" name="Group 4"/>
          <p:cNvGrpSpPr/>
          <p:nvPr/>
        </p:nvGrpSpPr>
        <p:grpSpPr>
          <a:xfrm>
            <a:off x="0" y="-27384"/>
            <a:ext cx="9144000" cy="936104"/>
            <a:chOff x="0" y="-27384"/>
            <a:chExt cx="9144000" cy="936104"/>
          </a:xfrm>
        </p:grpSpPr>
        <p:pic>
          <p:nvPicPr>
            <p:cNvPr id="2" name="Picture 1" descr="11505644_xl.jpg"/>
            <p:cNvPicPr>
              <a:picLocks noChangeAspect="1"/>
            </p:cNvPicPr>
            <p:nvPr/>
          </p:nvPicPr>
          <p:blipFill>
            <a:blip r:embed="rId5" cstate="email"/>
            <a:srcRect/>
            <a:stretch>
              <a:fillRect/>
            </a:stretch>
          </p:blipFill>
          <p:spPr>
            <a:xfrm>
              <a:off x="0" y="-27384"/>
              <a:ext cx="9144000" cy="936104"/>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Key Strategies for Retail Logistics Management</a:t>
              </a:r>
              <a:endParaRPr lang="en-IN" sz="3200" dirty="0"/>
            </a:p>
          </p:txBody>
        </p:sp>
      </p:grpSp>
      <p:pic>
        <p:nvPicPr>
          <p:cNvPr id="24" name="Picture 23"/>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8063039" y="-40459"/>
            <a:ext cx="1097374" cy="1112005"/>
          </a:xfrm>
          <a:prstGeom prst="rect">
            <a:avLst/>
          </a:prstGeom>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2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4000"/>
                            </p:stCondLst>
                            <p:childTnLst>
                              <p:par>
                                <p:cTn id="17" presetID="10" presetClass="entr" presetSubtype="0"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5500"/>
                            </p:stCondLst>
                            <p:childTnLst>
                              <p:par>
                                <p:cTn id="21" presetID="10" presetClass="entr" presetSubtype="0" fill="hold" nodeType="afterEffect">
                                  <p:stCondLst>
                                    <p:cond delay="10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7000"/>
                            </p:stCondLst>
                            <p:childTnLst>
                              <p:par>
                                <p:cTn id="25" presetID="10" presetClass="entr" presetSubtype="0" fill="hold" grpId="0" nodeType="afterEffect">
                                  <p:stCondLst>
                                    <p:cond delay="10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76"/>
          <p:cNvGrpSpPr/>
          <p:nvPr/>
        </p:nvGrpSpPr>
        <p:grpSpPr>
          <a:xfrm>
            <a:off x="0" y="908720"/>
            <a:ext cx="9144000" cy="5949280"/>
            <a:chOff x="0" y="908720"/>
            <a:chExt cx="9144000" cy="5949280"/>
          </a:xfrm>
        </p:grpSpPr>
        <p:pic>
          <p:nvPicPr>
            <p:cNvPr id="7" name="Picture 6" descr="grunge-danger-background.jpg"/>
            <p:cNvPicPr>
              <a:picLocks noChangeAspect="1"/>
            </p:cNvPicPr>
            <p:nvPr/>
          </p:nvPicPr>
          <p:blipFill>
            <a:blip r:embed="rId3" cstate="email"/>
            <a:srcRect/>
            <a:stretch>
              <a:fillRect/>
            </a:stretch>
          </p:blipFill>
          <p:spPr>
            <a:xfrm>
              <a:off x="0" y="908720"/>
              <a:ext cx="9144000" cy="2808312"/>
            </a:xfrm>
            <a:prstGeom prst="rect">
              <a:avLst/>
            </a:prstGeom>
          </p:spPr>
        </p:pic>
        <p:pic>
          <p:nvPicPr>
            <p:cNvPr id="8" name="Picture 7" descr="grunge-danger-background.jpg"/>
            <p:cNvPicPr>
              <a:picLocks noChangeAspect="1"/>
            </p:cNvPicPr>
            <p:nvPr/>
          </p:nvPicPr>
          <p:blipFill>
            <a:blip r:embed="rId4" cstate="email"/>
            <a:srcRect/>
            <a:stretch>
              <a:fillRect/>
            </a:stretch>
          </p:blipFill>
          <p:spPr>
            <a:xfrm>
              <a:off x="0" y="3645024"/>
              <a:ext cx="9144000" cy="3212976"/>
            </a:xfrm>
            <a:prstGeom prst="rect">
              <a:avLst/>
            </a:prstGeom>
          </p:spPr>
        </p:pic>
      </p:grpSp>
      <p:sp>
        <p:nvSpPr>
          <p:cNvPr id="9" name="TextBox 8"/>
          <p:cNvSpPr txBox="1"/>
          <p:nvPr/>
        </p:nvSpPr>
        <p:spPr>
          <a:xfrm>
            <a:off x="3059832" y="1626473"/>
            <a:ext cx="5472608" cy="3293209"/>
          </a:xfrm>
          <a:prstGeom prst="rect">
            <a:avLst/>
          </a:prstGeom>
          <a:noFill/>
        </p:spPr>
        <p:txBody>
          <a:bodyPr wrap="square" rtlCol="0">
            <a:spAutoFit/>
          </a:bodyPr>
          <a:lstStyle/>
          <a:p>
            <a:pPr marL="457200" indent="-457200">
              <a:spcAft>
                <a:spcPts val="1200"/>
              </a:spcAft>
              <a:buFont typeface="Arial" pitchFamily="34" charset="0"/>
              <a:buChar char="•"/>
            </a:pPr>
            <a:r>
              <a:rPr lang="en-IN" sz="2200" b="1" dirty="0" smtClean="0">
                <a:solidFill>
                  <a:schemeClr val="bg1"/>
                </a:solidFill>
              </a:rPr>
              <a:t>One of the most crucial components of retail supply chain is the speed with which the products move along the supply chain and ultimately reach the customer. </a:t>
            </a:r>
          </a:p>
          <a:p>
            <a:pPr marL="457200" indent="-457200">
              <a:spcAft>
                <a:spcPts val="1200"/>
              </a:spcAft>
              <a:buFont typeface="Arial" pitchFamily="34" charset="0"/>
              <a:buChar char="•"/>
            </a:pPr>
            <a:r>
              <a:rPr lang="en-IN" sz="2200" b="1" dirty="0" smtClean="0">
                <a:solidFill>
                  <a:schemeClr val="bg1"/>
                </a:solidFill>
              </a:rPr>
              <a:t>Hence, ‘flow time’ is the time it takes for the product to flow or move along the supply chain and reach the customer after the customer demand is made.</a:t>
            </a:r>
          </a:p>
        </p:txBody>
      </p:sp>
      <p:grpSp>
        <p:nvGrpSpPr>
          <p:cNvPr id="6" name="Group 12"/>
          <p:cNvGrpSpPr/>
          <p:nvPr/>
        </p:nvGrpSpPr>
        <p:grpSpPr>
          <a:xfrm>
            <a:off x="-108520" y="260648"/>
            <a:ext cx="3240360" cy="5447645"/>
            <a:chOff x="3923928" y="548680"/>
            <a:chExt cx="3240360" cy="5447645"/>
          </a:xfrm>
        </p:grpSpPr>
        <p:grpSp>
          <p:nvGrpSpPr>
            <p:cNvPr id="10" name="Group 88"/>
            <p:cNvGrpSpPr/>
            <p:nvPr/>
          </p:nvGrpSpPr>
          <p:grpSpPr>
            <a:xfrm>
              <a:off x="3923928" y="548680"/>
              <a:ext cx="3240360" cy="5447645"/>
              <a:chOff x="5652120" y="-56138"/>
              <a:chExt cx="3240360" cy="5447645"/>
            </a:xfrm>
          </p:grpSpPr>
          <p:sp>
            <p:nvSpPr>
              <p:cNvPr id="13" name="TextBox 12"/>
              <p:cNvSpPr txBox="1"/>
              <p:nvPr/>
            </p:nvSpPr>
            <p:spPr>
              <a:xfrm>
                <a:off x="5652120" y="-56138"/>
                <a:ext cx="3240360" cy="5447645"/>
              </a:xfrm>
              <a:prstGeom prst="rect">
                <a:avLst/>
              </a:prstGeom>
              <a:noFill/>
            </p:spPr>
            <p:txBody>
              <a:bodyPr wrap="square" rtlCol="0">
                <a:spAutoFit/>
              </a:bodyPr>
              <a:lstStyle/>
              <a:p>
                <a:r>
                  <a:rPr lang="en-US" sz="34800" dirty="0" smtClean="0">
                    <a:solidFill>
                      <a:srgbClr val="FF9999"/>
                    </a:solidFill>
                    <a:latin typeface="Rockwell Extra Bold" pitchFamily="18" charset="0"/>
                  </a:rPr>
                  <a:t>3</a:t>
                </a:r>
                <a:endParaRPr lang="en-IN" sz="34800" dirty="0">
                  <a:solidFill>
                    <a:srgbClr val="FF9999"/>
                  </a:solidFill>
                  <a:latin typeface="Rockwell Extra Bold" pitchFamily="18" charset="0"/>
                </a:endParaRPr>
              </a:p>
            </p:txBody>
          </p:sp>
          <p:sp>
            <p:nvSpPr>
              <p:cNvPr id="14" name="TextBox 13"/>
              <p:cNvSpPr txBox="1"/>
              <p:nvPr/>
            </p:nvSpPr>
            <p:spPr>
              <a:xfrm>
                <a:off x="6156176" y="1167998"/>
                <a:ext cx="2160240" cy="400110"/>
              </a:xfrm>
              <a:prstGeom prst="rect">
                <a:avLst/>
              </a:prstGeom>
              <a:noFill/>
            </p:spPr>
            <p:txBody>
              <a:bodyPr wrap="square" rtlCol="0">
                <a:spAutoFit/>
              </a:bodyPr>
              <a:lstStyle/>
              <a:p>
                <a:pPr algn="ctr"/>
                <a:endParaRPr lang="en-IN" sz="2000" b="1" dirty="0" smtClean="0"/>
              </a:p>
            </p:txBody>
          </p:sp>
        </p:grpSp>
        <p:sp>
          <p:nvSpPr>
            <p:cNvPr id="12" name="TextBox 11"/>
            <p:cNvSpPr txBox="1"/>
            <p:nvPr/>
          </p:nvSpPr>
          <p:spPr>
            <a:xfrm>
              <a:off x="4427984" y="4149080"/>
              <a:ext cx="2160240" cy="769441"/>
            </a:xfrm>
            <a:prstGeom prst="rect">
              <a:avLst/>
            </a:prstGeom>
            <a:noFill/>
          </p:spPr>
          <p:txBody>
            <a:bodyPr wrap="square" rtlCol="0">
              <a:spAutoFit/>
            </a:bodyPr>
            <a:lstStyle/>
            <a:p>
              <a:pPr algn="ctr"/>
              <a:r>
                <a:rPr lang="en-IN" sz="2200" b="1" dirty="0" smtClean="0"/>
                <a:t>Flow-Time Analysis</a:t>
              </a:r>
            </a:p>
          </p:txBody>
        </p:sp>
      </p:grpSp>
      <p:grpSp>
        <p:nvGrpSpPr>
          <p:cNvPr id="11" name="Group 4"/>
          <p:cNvGrpSpPr/>
          <p:nvPr/>
        </p:nvGrpSpPr>
        <p:grpSpPr>
          <a:xfrm>
            <a:off x="0" y="-27384"/>
            <a:ext cx="9144000" cy="936104"/>
            <a:chOff x="0" y="-27384"/>
            <a:chExt cx="9144000" cy="936104"/>
          </a:xfrm>
        </p:grpSpPr>
        <p:pic>
          <p:nvPicPr>
            <p:cNvPr id="2" name="Picture 1" descr="11505644_xl.jpg"/>
            <p:cNvPicPr>
              <a:picLocks noChangeAspect="1"/>
            </p:cNvPicPr>
            <p:nvPr/>
          </p:nvPicPr>
          <p:blipFill>
            <a:blip r:embed="rId5" cstate="email"/>
            <a:srcRect/>
            <a:stretch>
              <a:fillRect/>
            </a:stretch>
          </p:blipFill>
          <p:spPr>
            <a:xfrm>
              <a:off x="0" y="-27384"/>
              <a:ext cx="9144000" cy="936104"/>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Flow-Time Analysis</a:t>
              </a:r>
              <a:endParaRPr lang="en-IN" sz="3200" dirty="0"/>
            </a:p>
          </p:txBody>
        </p:sp>
      </p:grpSp>
      <p:grpSp>
        <p:nvGrpSpPr>
          <p:cNvPr id="15" name="Group 24"/>
          <p:cNvGrpSpPr/>
          <p:nvPr/>
        </p:nvGrpSpPr>
        <p:grpSpPr>
          <a:xfrm>
            <a:off x="4644008" y="1340768"/>
            <a:ext cx="4131052" cy="4968552"/>
            <a:chOff x="4644008" y="1340768"/>
            <a:chExt cx="4131052" cy="4968552"/>
          </a:xfrm>
        </p:grpSpPr>
        <p:sp>
          <p:nvSpPr>
            <p:cNvPr id="22" name="Rectangle 2"/>
            <p:cNvSpPr/>
            <p:nvPr/>
          </p:nvSpPr>
          <p:spPr>
            <a:xfrm rot="458644">
              <a:off x="4644008" y="1340768"/>
              <a:ext cx="4131052" cy="4968552"/>
            </a:xfrm>
            <a:custGeom>
              <a:avLst/>
              <a:gdLst/>
              <a:ahLst/>
              <a:cxnLst/>
              <a:rect l="l" t="t" r="r" b="b"/>
              <a:pathLst>
                <a:path w="2606040" h="3409950">
                  <a:moveTo>
                    <a:pt x="95563" y="0"/>
                  </a:moveTo>
                  <a:lnTo>
                    <a:pt x="151631" y="0"/>
                  </a:lnTo>
                  <a:lnTo>
                    <a:pt x="149700" y="9562"/>
                  </a:lnTo>
                  <a:cubicBezTo>
                    <a:pt x="149700" y="56927"/>
                    <a:pt x="188097" y="95324"/>
                    <a:pt x="235463" y="95324"/>
                  </a:cubicBezTo>
                  <a:cubicBezTo>
                    <a:pt x="282829" y="95324"/>
                    <a:pt x="321226" y="56927"/>
                    <a:pt x="321226" y="9562"/>
                  </a:cubicBezTo>
                  <a:cubicBezTo>
                    <a:pt x="321226" y="6276"/>
                    <a:pt x="321041" y="3034"/>
                    <a:pt x="319296" y="0"/>
                  </a:cubicBezTo>
                  <a:lnTo>
                    <a:pt x="387074" y="0"/>
                  </a:lnTo>
                  <a:lnTo>
                    <a:pt x="385143" y="9562"/>
                  </a:lnTo>
                  <a:cubicBezTo>
                    <a:pt x="385143" y="56927"/>
                    <a:pt x="423540" y="95324"/>
                    <a:pt x="470906" y="95324"/>
                  </a:cubicBezTo>
                  <a:cubicBezTo>
                    <a:pt x="518272" y="95324"/>
                    <a:pt x="556669" y="56927"/>
                    <a:pt x="556669" y="9562"/>
                  </a:cubicBezTo>
                  <a:cubicBezTo>
                    <a:pt x="556669" y="6276"/>
                    <a:pt x="556484" y="3034"/>
                    <a:pt x="554739" y="0"/>
                  </a:cubicBezTo>
                  <a:lnTo>
                    <a:pt x="622517" y="0"/>
                  </a:lnTo>
                  <a:lnTo>
                    <a:pt x="620586" y="9562"/>
                  </a:lnTo>
                  <a:cubicBezTo>
                    <a:pt x="620586" y="56927"/>
                    <a:pt x="658983" y="95324"/>
                    <a:pt x="706349" y="95324"/>
                  </a:cubicBezTo>
                  <a:cubicBezTo>
                    <a:pt x="753715" y="95324"/>
                    <a:pt x="792112" y="56927"/>
                    <a:pt x="792112" y="9562"/>
                  </a:cubicBezTo>
                  <a:cubicBezTo>
                    <a:pt x="792112" y="6276"/>
                    <a:pt x="791927" y="3034"/>
                    <a:pt x="790182" y="0"/>
                  </a:cubicBezTo>
                  <a:lnTo>
                    <a:pt x="857960" y="0"/>
                  </a:lnTo>
                  <a:lnTo>
                    <a:pt x="856029" y="9562"/>
                  </a:lnTo>
                  <a:cubicBezTo>
                    <a:pt x="856029" y="56927"/>
                    <a:pt x="894426" y="95324"/>
                    <a:pt x="941792" y="95324"/>
                  </a:cubicBezTo>
                  <a:cubicBezTo>
                    <a:pt x="989158" y="95324"/>
                    <a:pt x="1027555" y="56927"/>
                    <a:pt x="1027555" y="9562"/>
                  </a:cubicBezTo>
                  <a:cubicBezTo>
                    <a:pt x="1027555" y="6276"/>
                    <a:pt x="1027370" y="3034"/>
                    <a:pt x="1025625" y="0"/>
                  </a:cubicBezTo>
                  <a:lnTo>
                    <a:pt x="1093403" y="0"/>
                  </a:lnTo>
                  <a:lnTo>
                    <a:pt x="1091472" y="9562"/>
                  </a:lnTo>
                  <a:cubicBezTo>
                    <a:pt x="1091472" y="56927"/>
                    <a:pt x="1129869" y="95324"/>
                    <a:pt x="1177235" y="95324"/>
                  </a:cubicBezTo>
                  <a:cubicBezTo>
                    <a:pt x="1224601" y="95324"/>
                    <a:pt x="1262998" y="56927"/>
                    <a:pt x="1262998" y="9562"/>
                  </a:cubicBezTo>
                  <a:cubicBezTo>
                    <a:pt x="1262998" y="6276"/>
                    <a:pt x="1262813" y="3034"/>
                    <a:pt x="1261068" y="0"/>
                  </a:cubicBezTo>
                  <a:lnTo>
                    <a:pt x="1328846" y="0"/>
                  </a:lnTo>
                  <a:lnTo>
                    <a:pt x="1326915" y="9562"/>
                  </a:lnTo>
                  <a:cubicBezTo>
                    <a:pt x="1326915" y="56927"/>
                    <a:pt x="1365312" y="95324"/>
                    <a:pt x="1412678" y="95324"/>
                  </a:cubicBezTo>
                  <a:cubicBezTo>
                    <a:pt x="1460044" y="95324"/>
                    <a:pt x="1498441" y="56927"/>
                    <a:pt x="1498441" y="9562"/>
                  </a:cubicBezTo>
                  <a:cubicBezTo>
                    <a:pt x="1498441" y="6276"/>
                    <a:pt x="1498256" y="3034"/>
                    <a:pt x="1496511" y="0"/>
                  </a:cubicBezTo>
                  <a:lnTo>
                    <a:pt x="1564289" y="0"/>
                  </a:lnTo>
                  <a:lnTo>
                    <a:pt x="1562358" y="9562"/>
                  </a:lnTo>
                  <a:cubicBezTo>
                    <a:pt x="1562358" y="56927"/>
                    <a:pt x="1600755" y="95324"/>
                    <a:pt x="1648121" y="95324"/>
                  </a:cubicBezTo>
                  <a:cubicBezTo>
                    <a:pt x="1695487" y="95324"/>
                    <a:pt x="1733884" y="56927"/>
                    <a:pt x="1733884" y="9562"/>
                  </a:cubicBezTo>
                  <a:cubicBezTo>
                    <a:pt x="1733884" y="6276"/>
                    <a:pt x="1733699" y="3034"/>
                    <a:pt x="1731954" y="0"/>
                  </a:cubicBezTo>
                  <a:lnTo>
                    <a:pt x="1799732" y="0"/>
                  </a:lnTo>
                  <a:lnTo>
                    <a:pt x="1797801" y="9562"/>
                  </a:lnTo>
                  <a:cubicBezTo>
                    <a:pt x="1797801" y="56927"/>
                    <a:pt x="1836198" y="95324"/>
                    <a:pt x="1883564" y="95324"/>
                  </a:cubicBezTo>
                  <a:cubicBezTo>
                    <a:pt x="1930930" y="95324"/>
                    <a:pt x="1969327" y="56927"/>
                    <a:pt x="1969327" y="9562"/>
                  </a:cubicBezTo>
                  <a:cubicBezTo>
                    <a:pt x="1969327" y="6276"/>
                    <a:pt x="1969142" y="3034"/>
                    <a:pt x="1967397" y="0"/>
                  </a:cubicBezTo>
                  <a:lnTo>
                    <a:pt x="2035175" y="0"/>
                  </a:lnTo>
                  <a:lnTo>
                    <a:pt x="2033244" y="9562"/>
                  </a:lnTo>
                  <a:cubicBezTo>
                    <a:pt x="2033244" y="56927"/>
                    <a:pt x="2071641" y="95324"/>
                    <a:pt x="2119007" y="95324"/>
                  </a:cubicBezTo>
                  <a:cubicBezTo>
                    <a:pt x="2166373" y="95324"/>
                    <a:pt x="2204770" y="56927"/>
                    <a:pt x="2204770" y="9562"/>
                  </a:cubicBezTo>
                  <a:cubicBezTo>
                    <a:pt x="2204770" y="6276"/>
                    <a:pt x="2204585" y="3034"/>
                    <a:pt x="2202840" y="0"/>
                  </a:cubicBezTo>
                  <a:lnTo>
                    <a:pt x="2270621" y="0"/>
                  </a:lnTo>
                  <a:lnTo>
                    <a:pt x="2268690" y="9562"/>
                  </a:lnTo>
                  <a:cubicBezTo>
                    <a:pt x="2268690" y="56927"/>
                    <a:pt x="2307087" y="95324"/>
                    <a:pt x="2354453" y="95324"/>
                  </a:cubicBezTo>
                  <a:cubicBezTo>
                    <a:pt x="2401819" y="95324"/>
                    <a:pt x="2440216" y="56927"/>
                    <a:pt x="2440216" y="9562"/>
                  </a:cubicBezTo>
                  <a:cubicBezTo>
                    <a:pt x="2440216" y="6276"/>
                    <a:pt x="2440031" y="3034"/>
                    <a:pt x="2438286" y="0"/>
                  </a:cubicBezTo>
                  <a:lnTo>
                    <a:pt x="2522208" y="0"/>
                  </a:lnTo>
                  <a:lnTo>
                    <a:pt x="2520277" y="9562"/>
                  </a:lnTo>
                  <a:cubicBezTo>
                    <a:pt x="2520277" y="56927"/>
                    <a:pt x="2558674" y="95324"/>
                    <a:pt x="2606040" y="95324"/>
                  </a:cubicBezTo>
                  <a:lnTo>
                    <a:pt x="2606040" y="166273"/>
                  </a:lnTo>
                  <a:cubicBezTo>
                    <a:pt x="2558674" y="166273"/>
                    <a:pt x="2520277" y="204670"/>
                    <a:pt x="2520277" y="252035"/>
                  </a:cubicBezTo>
                  <a:cubicBezTo>
                    <a:pt x="2520277" y="299400"/>
                    <a:pt x="2558674" y="337797"/>
                    <a:pt x="2606040" y="337797"/>
                  </a:cubicBezTo>
                  <a:lnTo>
                    <a:pt x="2606040" y="408747"/>
                  </a:lnTo>
                  <a:cubicBezTo>
                    <a:pt x="2558674" y="408747"/>
                    <a:pt x="2520277" y="447144"/>
                    <a:pt x="2520277" y="494509"/>
                  </a:cubicBezTo>
                  <a:cubicBezTo>
                    <a:pt x="2520277" y="541874"/>
                    <a:pt x="2558674" y="580271"/>
                    <a:pt x="2606040" y="580271"/>
                  </a:cubicBezTo>
                  <a:lnTo>
                    <a:pt x="2606040" y="651221"/>
                  </a:lnTo>
                  <a:cubicBezTo>
                    <a:pt x="2558674" y="651221"/>
                    <a:pt x="2520277" y="689618"/>
                    <a:pt x="2520277" y="736983"/>
                  </a:cubicBezTo>
                  <a:cubicBezTo>
                    <a:pt x="2520277" y="784348"/>
                    <a:pt x="2558674" y="822745"/>
                    <a:pt x="2606040" y="822745"/>
                  </a:cubicBezTo>
                  <a:lnTo>
                    <a:pt x="2606040" y="893694"/>
                  </a:lnTo>
                  <a:cubicBezTo>
                    <a:pt x="2558674" y="893694"/>
                    <a:pt x="2520277" y="932091"/>
                    <a:pt x="2520277" y="979456"/>
                  </a:cubicBezTo>
                  <a:cubicBezTo>
                    <a:pt x="2520277" y="1026821"/>
                    <a:pt x="2558674" y="1065218"/>
                    <a:pt x="2606040" y="1065218"/>
                  </a:cubicBezTo>
                  <a:lnTo>
                    <a:pt x="2606040" y="1136168"/>
                  </a:lnTo>
                  <a:cubicBezTo>
                    <a:pt x="2558674" y="1136168"/>
                    <a:pt x="2520277" y="1174565"/>
                    <a:pt x="2520277" y="1221930"/>
                  </a:cubicBezTo>
                  <a:cubicBezTo>
                    <a:pt x="2520277" y="1269295"/>
                    <a:pt x="2558674" y="1307692"/>
                    <a:pt x="2606040" y="1307692"/>
                  </a:cubicBezTo>
                  <a:lnTo>
                    <a:pt x="2606040" y="1378642"/>
                  </a:lnTo>
                  <a:cubicBezTo>
                    <a:pt x="2558674" y="1378642"/>
                    <a:pt x="2520277" y="1417039"/>
                    <a:pt x="2520277" y="1464404"/>
                  </a:cubicBezTo>
                  <a:cubicBezTo>
                    <a:pt x="2520277" y="1511769"/>
                    <a:pt x="2558674" y="1550166"/>
                    <a:pt x="2606040" y="1550166"/>
                  </a:cubicBezTo>
                  <a:lnTo>
                    <a:pt x="2606040" y="1621115"/>
                  </a:lnTo>
                  <a:cubicBezTo>
                    <a:pt x="2558674" y="1621115"/>
                    <a:pt x="2520277" y="1659512"/>
                    <a:pt x="2520277" y="1706877"/>
                  </a:cubicBezTo>
                  <a:cubicBezTo>
                    <a:pt x="2520277" y="1754242"/>
                    <a:pt x="2558674" y="1792639"/>
                    <a:pt x="2606040" y="1792639"/>
                  </a:cubicBezTo>
                  <a:lnTo>
                    <a:pt x="2606040" y="1863589"/>
                  </a:lnTo>
                  <a:cubicBezTo>
                    <a:pt x="2558674" y="1863589"/>
                    <a:pt x="2520277" y="1901986"/>
                    <a:pt x="2520277" y="1949351"/>
                  </a:cubicBezTo>
                  <a:cubicBezTo>
                    <a:pt x="2520277" y="1996716"/>
                    <a:pt x="2558674" y="2035113"/>
                    <a:pt x="2606040" y="2035113"/>
                  </a:cubicBezTo>
                  <a:lnTo>
                    <a:pt x="2606040" y="2106063"/>
                  </a:lnTo>
                  <a:cubicBezTo>
                    <a:pt x="2558674" y="2106063"/>
                    <a:pt x="2520277" y="2144460"/>
                    <a:pt x="2520277" y="2191825"/>
                  </a:cubicBezTo>
                  <a:cubicBezTo>
                    <a:pt x="2520277" y="2239190"/>
                    <a:pt x="2558674" y="2277587"/>
                    <a:pt x="2606040" y="2277587"/>
                  </a:cubicBezTo>
                  <a:lnTo>
                    <a:pt x="2606040" y="2348536"/>
                  </a:lnTo>
                  <a:cubicBezTo>
                    <a:pt x="2558674" y="2348536"/>
                    <a:pt x="2520277" y="2386933"/>
                    <a:pt x="2520277" y="2434298"/>
                  </a:cubicBezTo>
                  <a:cubicBezTo>
                    <a:pt x="2520277" y="2481663"/>
                    <a:pt x="2558674" y="2520060"/>
                    <a:pt x="2606040" y="2520060"/>
                  </a:cubicBezTo>
                  <a:lnTo>
                    <a:pt x="2606040" y="2591010"/>
                  </a:lnTo>
                  <a:cubicBezTo>
                    <a:pt x="2558674" y="2591010"/>
                    <a:pt x="2520277" y="2629407"/>
                    <a:pt x="2520277" y="2676772"/>
                  </a:cubicBezTo>
                  <a:cubicBezTo>
                    <a:pt x="2520277" y="2724137"/>
                    <a:pt x="2558674" y="2762534"/>
                    <a:pt x="2606040" y="2762534"/>
                  </a:cubicBezTo>
                  <a:lnTo>
                    <a:pt x="2606040" y="2833484"/>
                  </a:lnTo>
                  <a:cubicBezTo>
                    <a:pt x="2558674" y="2833484"/>
                    <a:pt x="2520277" y="2871881"/>
                    <a:pt x="2520277" y="2919246"/>
                  </a:cubicBezTo>
                  <a:cubicBezTo>
                    <a:pt x="2520277" y="2966611"/>
                    <a:pt x="2558674" y="3005008"/>
                    <a:pt x="2606040" y="3005008"/>
                  </a:cubicBezTo>
                  <a:lnTo>
                    <a:pt x="2606040" y="3075957"/>
                  </a:lnTo>
                  <a:cubicBezTo>
                    <a:pt x="2558674" y="3075957"/>
                    <a:pt x="2520277" y="3114354"/>
                    <a:pt x="2520277" y="3161719"/>
                  </a:cubicBezTo>
                  <a:cubicBezTo>
                    <a:pt x="2520277" y="3209084"/>
                    <a:pt x="2558674" y="3247481"/>
                    <a:pt x="2606040" y="3247481"/>
                  </a:cubicBezTo>
                  <a:lnTo>
                    <a:pt x="2606040" y="3318436"/>
                  </a:lnTo>
                  <a:cubicBezTo>
                    <a:pt x="2558674" y="3318436"/>
                    <a:pt x="2520277" y="3356833"/>
                    <a:pt x="2520277" y="3404198"/>
                  </a:cubicBezTo>
                  <a:cubicBezTo>
                    <a:pt x="2520277" y="3406153"/>
                    <a:pt x="2520343" y="3408093"/>
                    <a:pt x="2521438" y="3409950"/>
                  </a:cubicBezTo>
                  <a:lnTo>
                    <a:pt x="2439055" y="3409950"/>
                  </a:lnTo>
                  <a:lnTo>
                    <a:pt x="2440216" y="3404198"/>
                  </a:lnTo>
                  <a:cubicBezTo>
                    <a:pt x="2440216" y="3356833"/>
                    <a:pt x="2401819" y="3318436"/>
                    <a:pt x="2354453" y="3318436"/>
                  </a:cubicBezTo>
                  <a:cubicBezTo>
                    <a:pt x="2307087" y="3318436"/>
                    <a:pt x="2268690" y="3356833"/>
                    <a:pt x="2268690" y="3404198"/>
                  </a:cubicBezTo>
                  <a:cubicBezTo>
                    <a:pt x="2268690" y="3406153"/>
                    <a:pt x="2268756" y="3408093"/>
                    <a:pt x="2269851" y="3409950"/>
                  </a:cubicBezTo>
                  <a:lnTo>
                    <a:pt x="2203609" y="3409950"/>
                  </a:lnTo>
                  <a:lnTo>
                    <a:pt x="2204770" y="3404198"/>
                  </a:lnTo>
                  <a:cubicBezTo>
                    <a:pt x="2204770" y="3356833"/>
                    <a:pt x="2166373" y="3318436"/>
                    <a:pt x="2119007" y="3318436"/>
                  </a:cubicBezTo>
                  <a:cubicBezTo>
                    <a:pt x="2071641" y="3318436"/>
                    <a:pt x="2033244" y="3356833"/>
                    <a:pt x="2033244" y="3404198"/>
                  </a:cubicBezTo>
                  <a:cubicBezTo>
                    <a:pt x="2033244" y="3406153"/>
                    <a:pt x="2033310" y="3408093"/>
                    <a:pt x="2034405" y="3409950"/>
                  </a:cubicBezTo>
                  <a:lnTo>
                    <a:pt x="1968166" y="3409950"/>
                  </a:lnTo>
                  <a:lnTo>
                    <a:pt x="1969327" y="3404198"/>
                  </a:lnTo>
                  <a:cubicBezTo>
                    <a:pt x="1969327" y="3356833"/>
                    <a:pt x="1930930" y="3318436"/>
                    <a:pt x="1883564" y="3318436"/>
                  </a:cubicBezTo>
                  <a:cubicBezTo>
                    <a:pt x="1836198" y="3318436"/>
                    <a:pt x="1797801" y="3356833"/>
                    <a:pt x="1797801" y="3404198"/>
                  </a:cubicBezTo>
                  <a:cubicBezTo>
                    <a:pt x="1797801" y="3406153"/>
                    <a:pt x="1797867" y="3408093"/>
                    <a:pt x="1798962" y="3409950"/>
                  </a:cubicBezTo>
                  <a:lnTo>
                    <a:pt x="1732723" y="3409950"/>
                  </a:lnTo>
                  <a:lnTo>
                    <a:pt x="1733884" y="3404198"/>
                  </a:lnTo>
                  <a:cubicBezTo>
                    <a:pt x="1733884" y="3356833"/>
                    <a:pt x="1695487" y="3318436"/>
                    <a:pt x="1648121" y="3318436"/>
                  </a:cubicBezTo>
                  <a:cubicBezTo>
                    <a:pt x="1600755" y="3318436"/>
                    <a:pt x="1562358" y="3356833"/>
                    <a:pt x="1562358" y="3404198"/>
                  </a:cubicBezTo>
                  <a:cubicBezTo>
                    <a:pt x="1562358" y="3406153"/>
                    <a:pt x="1562424" y="3408093"/>
                    <a:pt x="1563519" y="3409950"/>
                  </a:cubicBezTo>
                  <a:lnTo>
                    <a:pt x="1497280" y="3409950"/>
                  </a:lnTo>
                  <a:lnTo>
                    <a:pt x="1498441" y="3404198"/>
                  </a:lnTo>
                  <a:cubicBezTo>
                    <a:pt x="1498441" y="3356833"/>
                    <a:pt x="1460044" y="3318436"/>
                    <a:pt x="1412678" y="3318436"/>
                  </a:cubicBezTo>
                  <a:cubicBezTo>
                    <a:pt x="1365312" y="3318436"/>
                    <a:pt x="1326915" y="3356833"/>
                    <a:pt x="1326915" y="3404198"/>
                  </a:cubicBezTo>
                  <a:cubicBezTo>
                    <a:pt x="1326915" y="3406153"/>
                    <a:pt x="1326981" y="3408093"/>
                    <a:pt x="1328076" y="3409950"/>
                  </a:cubicBezTo>
                  <a:lnTo>
                    <a:pt x="1261837" y="3409950"/>
                  </a:lnTo>
                  <a:lnTo>
                    <a:pt x="1262998" y="3404198"/>
                  </a:lnTo>
                  <a:cubicBezTo>
                    <a:pt x="1262998" y="3356833"/>
                    <a:pt x="1224601" y="3318436"/>
                    <a:pt x="1177235" y="3318436"/>
                  </a:cubicBezTo>
                  <a:cubicBezTo>
                    <a:pt x="1129869" y="3318436"/>
                    <a:pt x="1091472" y="3356833"/>
                    <a:pt x="1091472" y="3404198"/>
                  </a:cubicBezTo>
                  <a:cubicBezTo>
                    <a:pt x="1091472" y="3406153"/>
                    <a:pt x="1091538" y="3408093"/>
                    <a:pt x="1092633" y="3409950"/>
                  </a:cubicBezTo>
                  <a:lnTo>
                    <a:pt x="1026394" y="3409950"/>
                  </a:lnTo>
                  <a:lnTo>
                    <a:pt x="1027555" y="3404198"/>
                  </a:lnTo>
                  <a:cubicBezTo>
                    <a:pt x="1027555" y="3356833"/>
                    <a:pt x="989158" y="3318436"/>
                    <a:pt x="941792" y="3318436"/>
                  </a:cubicBezTo>
                  <a:cubicBezTo>
                    <a:pt x="894426" y="3318436"/>
                    <a:pt x="856029" y="3356833"/>
                    <a:pt x="856029" y="3404198"/>
                  </a:cubicBezTo>
                  <a:cubicBezTo>
                    <a:pt x="856029" y="3406153"/>
                    <a:pt x="856095" y="3408093"/>
                    <a:pt x="857190" y="3409950"/>
                  </a:cubicBezTo>
                  <a:lnTo>
                    <a:pt x="790951" y="3409950"/>
                  </a:lnTo>
                  <a:lnTo>
                    <a:pt x="792112" y="3404198"/>
                  </a:lnTo>
                  <a:cubicBezTo>
                    <a:pt x="792112" y="3356833"/>
                    <a:pt x="753715" y="3318436"/>
                    <a:pt x="706349" y="3318436"/>
                  </a:cubicBezTo>
                  <a:cubicBezTo>
                    <a:pt x="658983" y="3318436"/>
                    <a:pt x="620586" y="3356833"/>
                    <a:pt x="620586" y="3404198"/>
                  </a:cubicBezTo>
                  <a:cubicBezTo>
                    <a:pt x="620586" y="3406153"/>
                    <a:pt x="620652" y="3408093"/>
                    <a:pt x="621747" y="3409950"/>
                  </a:cubicBezTo>
                  <a:lnTo>
                    <a:pt x="555508" y="3409950"/>
                  </a:lnTo>
                  <a:lnTo>
                    <a:pt x="556669" y="3404198"/>
                  </a:lnTo>
                  <a:cubicBezTo>
                    <a:pt x="556669" y="3356833"/>
                    <a:pt x="518272" y="3318436"/>
                    <a:pt x="470906" y="3318436"/>
                  </a:cubicBezTo>
                  <a:cubicBezTo>
                    <a:pt x="423540" y="3318436"/>
                    <a:pt x="385143" y="3356833"/>
                    <a:pt x="385143" y="3404198"/>
                  </a:cubicBezTo>
                  <a:cubicBezTo>
                    <a:pt x="385143" y="3406153"/>
                    <a:pt x="385208" y="3408093"/>
                    <a:pt x="386304" y="3409950"/>
                  </a:cubicBezTo>
                  <a:lnTo>
                    <a:pt x="320065" y="3409950"/>
                  </a:lnTo>
                  <a:lnTo>
                    <a:pt x="321226" y="3404198"/>
                  </a:lnTo>
                  <a:cubicBezTo>
                    <a:pt x="321226" y="3356833"/>
                    <a:pt x="282829" y="3318436"/>
                    <a:pt x="235463" y="3318436"/>
                  </a:cubicBezTo>
                  <a:cubicBezTo>
                    <a:pt x="188097" y="3318436"/>
                    <a:pt x="149700" y="3356833"/>
                    <a:pt x="149700" y="3404198"/>
                  </a:cubicBezTo>
                  <a:cubicBezTo>
                    <a:pt x="149700" y="3406153"/>
                    <a:pt x="149765" y="3408093"/>
                    <a:pt x="150861" y="3409950"/>
                  </a:cubicBezTo>
                  <a:lnTo>
                    <a:pt x="96332" y="3409950"/>
                  </a:lnTo>
                  <a:lnTo>
                    <a:pt x="97493" y="3404198"/>
                  </a:lnTo>
                  <a:cubicBezTo>
                    <a:pt x="97493" y="3356833"/>
                    <a:pt x="59096" y="3318436"/>
                    <a:pt x="11730" y="3318436"/>
                  </a:cubicBezTo>
                  <a:lnTo>
                    <a:pt x="0" y="3320804"/>
                  </a:lnTo>
                  <a:lnTo>
                    <a:pt x="0" y="3245113"/>
                  </a:lnTo>
                  <a:lnTo>
                    <a:pt x="11730" y="3247481"/>
                  </a:lnTo>
                  <a:cubicBezTo>
                    <a:pt x="59096" y="3247481"/>
                    <a:pt x="97493" y="3209084"/>
                    <a:pt x="97493" y="3161719"/>
                  </a:cubicBezTo>
                  <a:cubicBezTo>
                    <a:pt x="97493" y="3114354"/>
                    <a:pt x="59096" y="3075957"/>
                    <a:pt x="11730" y="3075957"/>
                  </a:cubicBezTo>
                  <a:lnTo>
                    <a:pt x="0" y="3078325"/>
                  </a:lnTo>
                  <a:lnTo>
                    <a:pt x="0" y="3002640"/>
                  </a:lnTo>
                  <a:lnTo>
                    <a:pt x="11730" y="3005008"/>
                  </a:lnTo>
                  <a:cubicBezTo>
                    <a:pt x="59096" y="3005008"/>
                    <a:pt x="97493" y="2966611"/>
                    <a:pt x="97493" y="2919246"/>
                  </a:cubicBezTo>
                  <a:cubicBezTo>
                    <a:pt x="97493" y="2871881"/>
                    <a:pt x="59096" y="2833484"/>
                    <a:pt x="11730" y="2833484"/>
                  </a:cubicBezTo>
                  <a:lnTo>
                    <a:pt x="0" y="2835852"/>
                  </a:lnTo>
                  <a:lnTo>
                    <a:pt x="0" y="2760166"/>
                  </a:lnTo>
                  <a:lnTo>
                    <a:pt x="11730" y="2762534"/>
                  </a:lnTo>
                  <a:cubicBezTo>
                    <a:pt x="59096" y="2762534"/>
                    <a:pt x="97493" y="2724137"/>
                    <a:pt x="97493" y="2676772"/>
                  </a:cubicBezTo>
                  <a:cubicBezTo>
                    <a:pt x="97493" y="2629407"/>
                    <a:pt x="59096" y="2591010"/>
                    <a:pt x="11730" y="2591010"/>
                  </a:cubicBezTo>
                  <a:lnTo>
                    <a:pt x="0" y="2593378"/>
                  </a:lnTo>
                  <a:lnTo>
                    <a:pt x="0" y="2517692"/>
                  </a:lnTo>
                  <a:lnTo>
                    <a:pt x="11730" y="2520060"/>
                  </a:lnTo>
                  <a:cubicBezTo>
                    <a:pt x="59096" y="2520060"/>
                    <a:pt x="97493" y="2481663"/>
                    <a:pt x="97493" y="2434298"/>
                  </a:cubicBezTo>
                  <a:cubicBezTo>
                    <a:pt x="97493" y="2386933"/>
                    <a:pt x="59096" y="2348536"/>
                    <a:pt x="11730" y="2348536"/>
                  </a:cubicBezTo>
                  <a:lnTo>
                    <a:pt x="0" y="2350904"/>
                  </a:lnTo>
                  <a:lnTo>
                    <a:pt x="0" y="2275219"/>
                  </a:lnTo>
                  <a:lnTo>
                    <a:pt x="11730" y="2277587"/>
                  </a:lnTo>
                  <a:cubicBezTo>
                    <a:pt x="59096" y="2277587"/>
                    <a:pt x="97493" y="2239190"/>
                    <a:pt x="97493" y="2191825"/>
                  </a:cubicBezTo>
                  <a:cubicBezTo>
                    <a:pt x="97493" y="2144460"/>
                    <a:pt x="59096" y="2106063"/>
                    <a:pt x="11730" y="2106063"/>
                  </a:cubicBezTo>
                  <a:lnTo>
                    <a:pt x="0" y="2108431"/>
                  </a:lnTo>
                  <a:lnTo>
                    <a:pt x="0" y="2032745"/>
                  </a:lnTo>
                  <a:lnTo>
                    <a:pt x="11730" y="2035113"/>
                  </a:lnTo>
                  <a:cubicBezTo>
                    <a:pt x="59096" y="2035113"/>
                    <a:pt x="97493" y="1996716"/>
                    <a:pt x="97493" y="1949351"/>
                  </a:cubicBezTo>
                  <a:cubicBezTo>
                    <a:pt x="97493" y="1901986"/>
                    <a:pt x="59096" y="1863589"/>
                    <a:pt x="11730" y="1863589"/>
                  </a:cubicBezTo>
                  <a:lnTo>
                    <a:pt x="0" y="1865957"/>
                  </a:lnTo>
                  <a:lnTo>
                    <a:pt x="0" y="1790271"/>
                  </a:lnTo>
                  <a:lnTo>
                    <a:pt x="11730" y="1792639"/>
                  </a:lnTo>
                  <a:cubicBezTo>
                    <a:pt x="59096" y="1792639"/>
                    <a:pt x="97493" y="1754242"/>
                    <a:pt x="97493" y="1706877"/>
                  </a:cubicBezTo>
                  <a:cubicBezTo>
                    <a:pt x="97493" y="1659512"/>
                    <a:pt x="59096" y="1621115"/>
                    <a:pt x="11730" y="1621115"/>
                  </a:cubicBezTo>
                  <a:lnTo>
                    <a:pt x="0" y="1623483"/>
                  </a:lnTo>
                  <a:lnTo>
                    <a:pt x="0" y="1547798"/>
                  </a:lnTo>
                  <a:lnTo>
                    <a:pt x="11730" y="1550166"/>
                  </a:lnTo>
                  <a:cubicBezTo>
                    <a:pt x="59096" y="1550166"/>
                    <a:pt x="97493" y="1511769"/>
                    <a:pt x="97493" y="1464404"/>
                  </a:cubicBezTo>
                  <a:cubicBezTo>
                    <a:pt x="97493" y="1417039"/>
                    <a:pt x="59096" y="1378642"/>
                    <a:pt x="11730" y="1378642"/>
                  </a:cubicBezTo>
                  <a:lnTo>
                    <a:pt x="0" y="1381010"/>
                  </a:lnTo>
                  <a:lnTo>
                    <a:pt x="0" y="1305324"/>
                  </a:lnTo>
                  <a:lnTo>
                    <a:pt x="11730" y="1307692"/>
                  </a:lnTo>
                  <a:cubicBezTo>
                    <a:pt x="59096" y="1307692"/>
                    <a:pt x="97493" y="1269295"/>
                    <a:pt x="97493" y="1221930"/>
                  </a:cubicBezTo>
                  <a:cubicBezTo>
                    <a:pt x="97493" y="1174565"/>
                    <a:pt x="59096" y="1136168"/>
                    <a:pt x="11730" y="1136168"/>
                  </a:cubicBezTo>
                  <a:lnTo>
                    <a:pt x="0" y="1138536"/>
                  </a:lnTo>
                  <a:lnTo>
                    <a:pt x="0" y="1062850"/>
                  </a:lnTo>
                  <a:lnTo>
                    <a:pt x="11730" y="1065218"/>
                  </a:lnTo>
                  <a:cubicBezTo>
                    <a:pt x="59096" y="1065218"/>
                    <a:pt x="97493" y="1026821"/>
                    <a:pt x="97493" y="979456"/>
                  </a:cubicBezTo>
                  <a:cubicBezTo>
                    <a:pt x="97493" y="932091"/>
                    <a:pt x="59096" y="893694"/>
                    <a:pt x="11730" y="893694"/>
                  </a:cubicBezTo>
                  <a:lnTo>
                    <a:pt x="0" y="896062"/>
                  </a:lnTo>
                  <a:lnTo>
                    <a:pt x="0" y="820377"/>
                  </a:lnTo>
                  <a:lnTo>
                    <a:pt x="11730" y="822745"/>
                  </a:lnTo>
                  <a:cubicBezTo>
                    <a:pt x="59096" y="822745"/>
                    <a:pt x="97493" y="784348"/>
                    <a:pt x="97493" y="736983"/>
                  </a:cubicBezTo>
                  <a:cubicBezTo>
                    <a:pt x="97493" y="689618"/>
                    <a:pt x="59096" y="651221"/>
                    <a:pt x="11730" y="651221"/>
                  </a:cubicBezTo>
                  <a:lnTo>
                    <a:pt x="0" y="653589"/>
                  </a:lnTo>
                  <a:lnTo>
                    <a:pt x="0" y="577903"/>
                  </a:lnTo>
                  <a:lnTo>
                    <a:pt x="11730" y="580271"/>
                  </a:lnTo>
                  <a:cubicBezTo>
                    <a:pt x="59096" y="580271"/>
                    <a:pt x="97493" y="541874"/>
                    <a:pt x="97493" y="494509"/>
                  </a:cubicBezTo>
                  <a:cubicBezTo>
                    <a:pt x="97493" y="447144"/>
                    <a:pt x="59096" y="408747"/>
                    <a:pt x="11730" y="408747"/>
                  </a:cubicBezTo>
                  <a:lnTo>
                    <a:pt x="0" y="411115"/>
                  </a:lnTo>
                  <a:lnTo>
                    <a:pt x="0" y="335429"/>
                  </a:lnTo>
                  <a:lnTo>
                    <a:pt x="11730" y="337797"/>
                  </a:lnTo>
                  <a:cubicBezTo>
                    <a:pt x="59096" y="337797"/>
                    <a:pt x="97493" y="299400"/>
                    <a:pt x="97493" y="252035"/>
                  </a:cubicBezTo>
                  <a:cubicBezTo>
                    <a:pt x="97493" y="204670"/>
                    <a:pt x="59096" y="166273"/>
                    <a:pt x="11730" y="166273"/>
                  </a:cubicBezTo>
                  <a:lnTo>
                    <a:pt x="0" y="168641"/>
                  </a:lnTo>
                  <a:lnTo>
                    <a:pt x="0" y="92956"/>
                  </a:lnTo>
                  <a:lnTo>
                    <a:pt x="11730" y="95324"/>
                  </a:lnTo>
                  <a:cubicBezTo>
                    <a:pt x="59096" y="95324"/>
                    <a:pt x="97493" y="56927"/>
                    <a:pt x="97493" y="9562"/>
                  </a:cubicBezTo>
                  <a:cubicBezTo>
                    <a:pt x="97493" y="6276"/>
                    <a:pt x="97308" y="3034"/>
                    <a:pt x="95563" y="0"/>
                  </a:cubicBezTo>
                  <a:close/>
                </a:path>
              </a:pathLst>
            </a:custGeom>
            <a:solidFill>
              <a:schemeClr val="bg1">
                <a:lumMod val="8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8339648_xl.jpg"/>
            <p:cNvPicPr>
              <a:picLocks noChangeAspect="1"/>
            </p:cNvPicPr>
            <p:nvPr/>
          </p:nvPicPr>
          <p:blipFill>
            <a:blip r:embed="rId6" cstate="email"/>
            <a:stretch>
              <a:fillRect/>
            </a:stretch>
          </p:blipFill>
          <p:spPr>
            <a:xfrm rot="481083">
              <a:off x="4838830" y="1579979"/>
              <a:ext cx="3744000" cy="4481799"/>
            </a:xfrm>
            <a:prstGeom prst="rect">
              <a:avLst/>
            </a:prstGeom>
          </p:spPr>
        </p:pic>
      </p:grpSp>
      <p:grpSp>
        <p:nvGrpSpPr>
          <p:cNvPr id="16" name="Gruppieren 20"/>
          <p:cNvGrpSpPr/>
          <p:nvPr/>
        </p:nvGrpSpPr>
        <p:grpSpPr>
          <a:xfrm>
            <a:off x="0" y="1528551"/>
            <a:ext cx="4590729" cy="3348763"/>
            <a:chOff x="3872931" y="-1595329"/>
            <a:chExt cx="8706747" cy="4141841"/>
          </a:xfrm>
        </p:grpSpPr>
        <p:sp>
          <p:nvSpPr>
            <p:cNvPr id="19" name="Rechteck 21"/>
            <p:cNvSpPr/>
            <p:nvPr/>
          </p:nvSpPr>
          <p:spPr bwMode="auto">
            <a:xfrm rot="21216191">
              <a:off x="5049322" y="-1595329"/>
              <a:ext cx="7530356" cy="4141841"/>
            </a:xfrm>
            <a:prstGeom prst="rect">
              <a:avLst/>
            </a:prstGeom>
            <a:gradFill flip="none" rotWithShape="1">
              <a:gsLst>
                <a:gs pos="0">
                  <a:srgbClr val="FF9999">
                    <a:shade val="30000"/>
                    <a:satMod val="115000"/>
                  </a:srgbClr>
                </a:gs>
                <a:gs pos="50000">
                  <a:srgbClr val="FF9999">
                    <a:shade val="67500"/>
                    <a:satMod val="115000"/>
                  </a:srgbClr>
                </a:gs>
                <a:gs pos="100000">
                  <a:srgbClr val="FF9999">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200" b="1" dirty="0" smtClean="0">
                  <a:cs typeface="MV Boli" pitchFamily="2" charset="0"/>
                </a:rPr>
                <a:t>It is obvious that shorter ‘flow times’ can prove to be a great competitive advantage for any retailer in today’s highly competitive retail market.</a:t>
              </a:r>
              <a:endParaRPr lang="en-US" sz="2200" dirty="0">
                <a:cs typeface="MV Boli" pitchFamily="2" charset="0"/>
              </a:endParaRPr>
            </a:p>
          </p:txBody>
        </p:sp>
        <p:pic>
          <p:nvPicPr>
            <p:cNvPr id="20" name="Picture 5" descr="Tessafilm_4"/>
            <p:cNvPicPr>
              <a:picLocks noChangeAspect="1" noChangeArrowheads="1"/>
            </p:cNvPicPr>
            <p:nvPr/>
          </p:nvPicPr>
          <p:blipFill>
            <a:blip r:embed="rId7" cstate="email">
              <a:grayscl/>
            </a:blip>
            <a:srcRect/>
            <a:stretch>
              <a:fillRect/>
            </a:stretch>
          </p:blipFill>
          <p:spPr bwMode="gray">
            <a:xfrm rot="19913375">
              <a:off x="3872931" y="-1431672"/>
              <a:ext cx="2229620" cy="525903"/>
            </a:xfrm>
            <a:prstGeom prst="rect">
              <a:avLst/>
            </a:prstGeom>
            <a:noFill/>
          </p:spPr>
        </p:pic>
      </p:grpSp>
      <p:pic>
        <p:nvPicPr>
          <p:cNvPr id="21" name="Picture 20"/>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8063039" y="-40459"/>
            <a:ext cx="1097374" cy="1112005"/>
          </a:xfrm>
          <a:prstGeom prst="rect">
            <a:avLst/>
          </a:prstGeom>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53"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36104"/>
            <a:chOff x="0" y="-27384"/>
            <a:chExt cx="9144000" cy="936104"/>
          </a:xfrm>
        </p:grpSpPr>
        <p:pic>
          <p:nvPicPr>
            <p:cNvPr id="2" name="Picture 1" descr="11505644_xl.jpg"/>
            <p:cNvPicPr>
              <a:picLocks noChangeAspect="1"/>
            </p:cNvPicPr>
            <p:nvPr/>
          </p:nvPicPr>
          <p:blipFill>
            <a:blip r:embed="rId3" cstate="email"/>
            <a:srcRect/>
            <a:stretch>
              <a:fillRect/>
            </a:stretch>
          </p:blipFill>
          <p:spPr>
            <a:xfrm>
              <a:off x="0" y="-27384"/>
              <a:ext cx="9144000" cy="936104"/>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Push/Pull Strategies of SCM</a:t>
              </a:r>
              <a:endParaRPr lang="en-IN" sz="3200" dirty="0"/>
            </a:p>
          </p:txBody>
        </p:sp>
      </p:grpSp>
      <p:sp>
        <p:nvSpPr>
          <p:cNvPr id="6" name="Terning 33"/>
          <p:cNvSpPr>
            <a:spLocks noChangeArrowheads="1"/>
          </p:cNvSpPr>
          <p:nvPr/>
        </p:nvSpPr>
        <p:spPr bwMode="auto">
          <a:xfrm rot="10800000" flipH="1">
            <a:off x="2376488" y="1616075"/>
            <a:ext cx="2560637" cy="1538288"/>
          </a:xfrm>
          <a:prstGeom prst="cube">
            <a:avLst>
              <a:gd name="adj" fmla="val 4208"/>
            </a:avLst>
          </a:prstGeom>
          <a:solidFill>
            <a:srgbClr val="00B0F0">
              <a:alpha val="73000"/>
            </a:srgbClr>
          </a:solidFill>
          <a:ln w="9525">
            <a:noFill/>
            <a:miter lim="800000"/>
            <a:headEnd/>
            <a:tailEnd/>
          </a:ln>
          <a:effectLst>
            <a:innerShdw blurRad="63500" dist="50800" dir="13500000">
              <a:prstClr val="black">
                <a:alpha val="50000"/>
              </a:prstClr>
            </a:innerShdw>
          </a:effectLst>
        </p:spPr>
        <p:txBody>
          <a:bodyPr anchor="ctr"/>
          <a:lstStyle/>
          <a:p>
            <a:pPr algn="ctr" fontAlgn="auto">
              <a:spcBef>
                <a:spcPts val="0"/>
              </a:spcBef>
              <a:spcAft>
                <a:spcPts val="0"/>
              </a:spcAft>
              <a:defRPr/>
            </a:pPr>
            <a:endParaRPr lang="nb-NO" sz="1400">
              <a:solidFill>
                <a:srgbClr val="FFFFFF"/>
              </a:solidFill>
              <a:latin typeface="Arial" pitchFamily="34" charset="0"/>
              <a:ea typeface="ＭＳ Ｐゴシック" pitchFamily="-65" charset="-128"/>
              <a:cs typeface="Arial" pitchFamily="34" charset="0"/>
            </a:endParaRPr>
          </a:p>
        </p:txBody>
      </p:sp>
      <p:sp>
        <p:nvSpPr>
          <p:cNvPr id="7" name="Terning 30"/>
          <p:cNvSpPr/>
          <p:nvPr/>
        </p:nvSpPr>
        <p:spPr bwMode="auto">
          <a:xfrm>
            <a:off x="2376488" y="3216275"/>
            <a:ext cx="2560637" cy="1538288"/>
          </a:xfrm>
          <a:prstGeom prst="cube">
            <a:avLst>
              <a:gd name="adj" fmla="val 4208"/>
            </a:avLst>
          </a:prstGeom>
          <a:solidFill>
            <a:schemeClr val="tx2">
              <a:lumMod val="50000"/>
              <a:alpha val="73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da-DK" sz="1400" kern="0">
              <a:solidFill>
                <a:sysClr val="window" lastClr="FFFFFF"/>
              </a:solidFill>
              <a:latin typeface="Arial" pitchFamily="34" charset="0"/>
              <a:cs typeface="Arial" pitchFamily="34" charset="0"/>
            </a:endParaRPr>
          </a:p>
        </p:txBody>
      </p:sp>
      <p:sp>
        <p:nvSpPr>
          <p:cNvPr id="8" name="Terning 32"/>
          <p:cNvSpPr/>
          <p:nvPr/>
        </p:nvSpPr>
        <p:spPr bwMode="auto">
          <a:xfrm flipH="1">
            <a:off x="5013325" y="3216275"/>
            <a:ext cx="2560638" cy="1538288"/>
          </a:xfrm>
          <a:prstGeom prst="cube">
            <a:avLst>
              <a:gd name="adj" fmla="val 4208"/>
            </a:avLst>
          </a:prstGeom>
          <a:solidFill>
            <a:schemeClr val="accent3">
              <a:lumMod val="50000"/>
              <a:alpha val="73000"/>
            </a:schemeClr>
          </a:solidFill>
          <a:ln w="9525" cap="flat" cmpd="sng" algn="ctr">
            <a:noFill/>
            <a:prstDash val="solid"/>
          </a:ln>
          <a:effectLst>
            <a:innerShdw blurRad="63500" dist="50800" dir="13500000">
              <a:prstClr val="black">
                <a:alpha val="50000"/>
              </a:prstClr>
            </a:innerShdw>
          </a:effectLst>
        </p:spPr>
        <p:txBody>
          <a:bodyPr anchor="ctr"/>
          <a:lstStyle/>
          <a:p>
            <a:pPr algn="ctr" fontAlgn="auto">
              <a:spcBef>
                <a:spcPts val="0"/>
              </a:spcBef>
              <a:spcAft>
                <a:spcPts val="0"/>
              </a:spcAft>
              <a:defRPr/>
            </a:pPr>
            <a:endParaRPr lang="da-DK" sz="1400" kern="0">
              <a:solidFill>
                <a:sysClr val="window" lastClr="FFFFFF"/>
              </a:solidFill>
              <a:latin typeface="Arial" pitchFamily="34" charset="0"/>
              <a:cs typeface="Arial" pitchFamily="34" charset="0"/>
            </a:endParaRPr>
          </a:p>
        </p:txBody>
      </p:sp>
      <p:sp>
        <p:nvSpPr>
          <p:cNvPr id="9" name="Terning 31"/>
          <p:cNvSpPr>
            <a:spLocks noChangeArrowheads="1"/>
          </p:cNvSpPr>
          <p:nvPr/>
        </p:nvSpPr>
        <p:spPr bwMode="auto">
          <a:xfrm rot="10800000">
            <a:off x="5013325" y="1600200"/>
            <a:ext cx="2560638" cy="1539875"/>
          </a:xfrm>
          <a:prstGeom prst="cube">
            <a:avLst>
              <a:gd name="adj" fmla="val 4208"/>
            </a:avLst>
          </a:prstGeom>
          <a:solidFill>
            <a:schemeClr val="accent4">
              <a:lumMod val="75000"/>
              <a:alpha val="73000"/>
            </a:schemeClr>
          </a:solidFill>
          <a:ln w="9525">
            <a:noFill/>
            <a:miter lim="800000"/>
            <a:headEnd/>
            <a:tailEnd/>
          </a:ln>
          <a:effectLst>
            <a:innerShdw blurRad="63500" dist="50800" dir="13500000">
              <a:prstClr val="black">
                <a:alpha val="50000"/>
              </a:prstClr>
            </a:innerShdw>
          </a:effectLst>
        </p:spPr>
        <p:txBody>
          <a:bodyPr anchor="ctr"/>
          <a:lstStyle/>
          <a:p>
            <a:pPr algn="ctr" fontAlgn="auto">
              <a:spcBef>
                <a:spcPts val="0"/>
              </a:spcBef>
              <a:spcAft>
                <a:spcPts val="0"/>
              </a:spcAft>
              <a:defRPr/>
            </a:pPr>
            <a:endParaRPr lang="nb-NO" sz="1400">
              <a:solidFill>
                <a:srgbClr val="FFFFFF"/>
              </a:solidFill>
              <a:latin typeface="Arial" pitchFamily="34" charset="0"/>
              <a:ea typeface="ＭＳ Ｐゴシック" pitchFamily="-65" charset="-128"/>
              <a:cs typeface="Arial" pitchFamily="34" charset="0"/>
            </a:endParaRPr>
          </a:p>
        </p:txBody>
      </p:sp>
      <p:grpSp>
        <p:nvGrpSpPr>
          <p:cNvPr id="10" name="Group 35"/>
          <p:cNvGrpSpPr>
            <a:grpSpLocks/>
          </p:cNvGrpSpPr>
          <p:nvPr/>
        </p:nvGrpSpPr>
        <p:grpSpPr bwMode="auto">
          <a:xfrm>
            <a:off x="1882775" y="1616075"/>
            <a:ext cx="5715000" cy="3733800"/>
            <a:chOff x="3278090" y="1082676"/>
            <a:chExt cx="5715000" cy="3734369"/>
          </a:xfrm>
        </p:grpSpPr>
        <p:sp>
          <p:nvSpPr>
            <p:cNvPr id="11" name="Rectangle 10"/>
            <p:cNvSpPr/>
            <p:nvPr/>
          </p:nvSpPr>
          <p:spPr bwMode="auto">
            <a:xfrm>
              <a:off x="3278090" y="4435987"/>
              <a:ext cx="5715000" cy="381058"/>
            </a:xfrm>
            <a:prstGeom prst="rect">
              <a:avLst/>
            </a:prstGeom>
            <a:solidFill>
              <a:schemeClr val="tx1">
                <a:lumMod val="85000"/>
                <a:lumOff val="15000"/>
              </a:schemeClr>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sz="1400">
                <a:solidFill>
                  <a:srgbClr val="FFFFFF"/>
                </a:solidFill>
                <a:latin typeface="Arial" pitchFamily="34" charset="0"/>
                <a:ea typeface="ＭＳ Ｐゴシック" pitchFamily="-65" charset="-128"/>
                <a:cs typeface="Arial" pitchFamily="34" charset="0"/>
              </a:endParaRPr>
            </a:p>
          </p:txBody>
        </p:sp>
        <p:sp>
          <p:nvSpPr>
            <p:cNvPr id="12" name="Rectangle 11"/>
            <p:cNvSpPr/>
            <p:nvPr/>
          </p:nvSpPr>
          <p:spPr bwMode="auto">
            <a:xfrm rot="16200000">
              <a:off x="1791935" y="2568831"/>
              <a:ext cx="3353311" cy="3810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sz="1400">
                <a:solidFill>
                  <a:srgbClr val="FFFFFF"/>
                </a:solidFill>
                <a:latin typeface="Arial" pitchFamily="34" charset="0"/>
                <a:ea typeface="ＭＳ Ｐゴシック" pitchFamily="-65" charset="-128"/>
                <a:cs typeface="Arial" pitchFamily="34" charset="0"/>
              </a:endParaRPr>
            </a:p>
          </p:txBody>
        </p:sp>
        <p:sp>
          <p:nvSpPr>
            <p:cNvPr id="13" name="Tekstboks 39"/>
            <p:cNvSpPr txBox="1">
              <a:spLocks noChangeArrowheads="1"/>
            </p:cNvSpPr>
            <p:nvPr/>
          </p:nvSpPr>
          <p:spPr bwMode="auto">
            <a:xfrm rot="-5400000">
              <a:off x="3208580" y="1831282"/>
              <a:ext cx="55335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da-DK" sz="1400">
                  <a:solidFill>
                    <a:srgbClr val="FFFFFF"/>
                  </a:solidFill>
                  <a:latin typeface="Arial" charset="0"/>
                  <a:ea typeface="ＭＳ Ｐゴシック" pitchFamily="34" charset="-128"/>
                </a:rPr>
                <a:t>High</a:t>
              </a:r>
            </a:p>
          </p:txBody>
        </p:sp>
        <p:sp>
          <p:nvSpPr>
            <p:cNvPr id="14" name="Tekstboks 41"/>
            <p:cNvSpPr txBox="1">
              <a:spLocks noChangeArrowheads="1"/>
            </p:cNvSpPr>
            <p:nvPr/>
          </p:nvSpPr>
          <p:spPr bwMode="auto">
            <a:xfrm rot="-5400000">
              <a:off x="3228618" y="3237807"/>
              <a:ext cx="51328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da-DK" sz="1400">
                  <a:solidFill>
                    <a:srgbClr val="FFFFFF"/>
                  </a:solidFill>
                  <a:latin typeface="Arial" charset="0"/>
                  <a:ea typeface="ＭＳ Ｐゴシック" pitchFamily="34" charset="-128"/>
                </a:rPr>
                <a:t>Low</a:t>
              </a:r>
            </a:p>
          </p:txBody>
        </p:sp>
        <p:sp>
          <p:nvSpPr>
            <p:cNvPr id="15" name="Tekstboks 43"/>
            <p:cNvSpPr txBox="1">
              <a:spLocks noChangeArrowheads="1"/>
            </p:cNvSpPr>
            <p:nvPr/>
          </p:nvSpPr>
          <p:spPr bwMode="auto">
            <a:xfrm>
              <a:off x="4475504" y="4472656"/>
              <a:ext cx="51328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da-DK" sz="1400">
                  <a:solidFill>
                    <a:schemeClr val="bg1"/>
                  </a:solidFill>
                  <a:latin typeface="Arial" charset="0"/>
                  <a:ea typeface="ＭＳ Ｐゴシック" pitchFamily="34" charset="-128"/>
                </a:rPr>
                <a:t>Low</a:t>
              </a:r>
            </a:p>
          </p:txBody>
        </p:sp>
        <p:sp>
          <p:nvSpPr>
            <p:cNvPr id="16" name="Tekstboks 43"/>
            <p:cNvSpPr txBox="1">
              <a:spLocks noChangeArrowheads="1"/>
            </p:cNvSpPr>
            <p:nvPr/>
          </p:nvSpPr>
          <p:spPr bwMode="auto">
            <a:xfrm>
              <a:off x="7616728" y="4472656"/>
              <a:ext cx="55335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da-DK" sz="1400">
                  <a:solidFill>
                    <a:schemeClr val="bg1"/>
                  </a:solidFill>
                  <a:latin typeface="Arial" charset="0"/>
                  <a:ea typeface="ＭＳ Ｐゴシック" pitchFamily="34" charset="-128"/>
                </a:rPr>
                <a:t>High</a:t>
              </a:r>
            </a:p>
          </p:txBody>
        </p:sp>
      </p:grpSp>
      <p:grpSp>
        <p:nvGrpSpPr>
          <p:cNvPr id="17" name="Group 42"/>
          <p:cNvGrpSpPr>
            <a:grpSpLocks/>
          </p:cNvGrpSpPr>
          <p:nvPr/>
        </p:nvGrpSpPr>
        <p:grpSpPr bwMode="auto">
          <a:xfrm>
            <a:off x="1882775" y="5407025"/>
            <a:ext cx="5715000" cy="307975"/>
            <a:chOff x="3278090" y="4873823"/>
            <a:chExt cx="5715000" cy="307777"/>
          </a:xfrm>
        </p:grpSpPr>
        <p:cxnSp>
          <p:nvCxnSpPr>
            <p:cNvPr id="18" name="Straight Connector 17"/>
            <p:cNvCxnSpPr/>
            <p:nvPr/>
          </p:nvCxnSpPr>
          <p:spPr>
            <a:xfrm>
              <a:off x="3278090" y="5029298"/>
              <a:ext cx="5715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TextBox 44"/>
            <p:cNvSpPr txBox="1">
              <a:spLocks noChangeArrowheads="1"/>
            </p:cNvSpPr>
            <p:nvPr/>
          </p:nvSpPr>
          <p:spPr bwMode="auto">
            <a:xfrm>
              <a:off x="5280918" y="4873823"/>
              <a:ext cx="1781475" cy="30777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dirty="0">
                  <a:latin typeface="Arial" charset="0"/>
                </a:rPr>
                <a:t>Economies of scale</a:t>
              </a:r>
            </a:p>
          </p:txBody>
        </p:sp>
      </p:grpSp>
      <p:grpSp>
        <p:nvGrpSpPr>
          <p:cNvPr id="20" name="Group 45"/>
          <p:cNvGrpSpPr>
            <a:grpSpLocks/>
          </p:cNvGrpSpPr>
          <p:nvPr/>
        </p:nvGrpSpPr>
        <p:grpSpPr bwMode="auto">
          <a:xfrm>
            <a:off x="1423988" y="1616075"/>
            <a:ext cx="307975" cy="3733800"/>
            <a:chOff x="2819402" y="1082676"/>
            <a:chExt cx="307777" cy="3734369"/>
          </a:xfrm>
        </p:grpSpPr>
        <p:cxnSp>
          <p:nvCxnSpPr>
            <p:cNvPr id="21" name="Straight Connector 20"/>
            <p:cNvCxnSpPr/>
            <p:nvPr/>
          </p:nvCxnSpPr>
          <p:spPr>
            <a:xfrm>
              <a:off x="2973290" y="1082676"/>
              <a:ext cx="0" cy="3734369"/>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TextBox 47"/>
            <p:cNvSpPr txBox="1">
              <a:spLocks noChangeArrowheads="1"/>
            </p:cNvSpPr>
            <p:nvPr/>
          </p:nvSpPr>
          <p:spPr bwMode="auto">
            <a:xfrm rot="-5400000">
              <a:off x="1984091" y="2839816"/>
              <a:ext cx="1978399" cy="30777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dirty="0">
                  <a:latin typeface="Arial" charset="0"/>
                </a:rPr>
                <a:t>Demand of uncertainty</a:t>
              </a:r>
            </a:p>
          </p:txBody>
        </p:sp>
      </p:grpSp>
      <p:cxnSp>
        <p:nvCxnSpPr>
          <p:cNvPr id="23" name="Straight Connector 22"/>
          <p:cNvCxnSpPr/>
          <p:nvPr/>
        </p:nvCxnSpPr>
        <p:spPr>
          <a:xfrm>
            <a:off x="1143000" y="1590675"/>
            <a:ext cx="0" cy="3722688"/>
          </a:xfrm>
          <a:prstGeom prst="line">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795463" y="5943600"/>
            <a:ext cx="5976937" cy="0"/>
          </a:xfrm>
          <a:prstGeom prst="line">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10"/>
          <p:cNvSpPr txBox="1">
            <a:spLocks noChangeArrowheads="1"/>
          </p:cNvSpPr>
          <p:nvPr/>
        </p:nvSpPr>
        <p:spPr bwMode="auto">
          <a:xfrm>
            <a:off x="976313" y="6096000"/>
            <a:ext cx="21050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400" b="1" dirty="0">
                <a:latin typeface="Arial" charset="0"/>
                <a:ea typeface="ＭＳ Ｐゴシック" pitchFamily="34" charset="-128"/>
              </a:rPr>
              <a:t>Pull</a:t>
            </a:r>
          </a:p>
        </p:txBody>
      </p:sp>
      <p:sp>
        <p:nvSpPr>
          <p:cNvPr id="26" name="TextBox 25"/>
          <p:cNvSpPr txBox="1">
            <a:spLocks noChangeArrowheads="1"/>
          </p:cNvSpPr>
          <p:nvPr/>
        </p:nvSpPr>
        <p:spPr bwMode="auto">
          <a:xfrm>
            <a:off x="2514600" y="1676400"/>
            <a:ext cx="2262188"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77800" indent="-1778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sz="1400" b="1" dirty="0">
                <a:solidFill>
                  <a:schemeClr val="bg1"/>
                </a:solidFill>
                <a:latin typeface="Arial" charset="0"/>
              </a:rPr>
              <a:t>Customization is High</a:t>
            </a:r>
          </a:p>
          <a:p>
            <a:pPr eaLnBrk="1" hangingPunct="1">
              <a:buFont typeface="Arial" charset="0"/>
              <a:buChar char="•"/>
            </a:pPr>
            <a:r>
              <a:rPr lang="en-US" sz="1400" b="1" dirty="0">
                <a:solidFill>
                  <a:schemeClr val="bg1"/>
                </a:solidFill>
                <a:latin typeface="Arial" charset="0"/>
              </a:rPr>
              <a:t>Demand is uncertain</a:t>
            </a:r>
          </a:p>
          <a:p>
            <a:pPr eaLnBrk="1" hangingPunct="1">
              <a:buFont typeface="Arial" charset="0"/>
              <a:buChar char="•"/>
            </a:pPr>
            <a:r>
              <a:rPr lang="en-US" sz="1400" b="1" dirty="0">
                <a:solidFill>
                  <a:schemeClr val="bg1"/>
                </a:solidFill>
                <a:latin typeface="Arial" charset="0"/>
              </a:rPr>
              <a:t>Scale economies are Low</a:t>
            </a:r>
          </a:p>
          <a:p>
            <a:pPr eaLnBrk="1" hangingPunct="1">
              <a:buFont typeface="Arial" charset="0"/>
              <a:buChar char="•"/>
            </a:pPr>
            <a:r>
              <a:rPr lang="en-US" sz="1400" b="1" dirty="0">
                <a:solidFill>
                  <a:schemeClr val="bg1"/>
                </a:solidFill>
                <a:latin typeface="Arial" charset="0"/>
              </a:rPr>
              <a:t>E.g., Computer Peripherals</a:t>
            </a:r>
          </a:p>
        </p:txBody>
      </p:sp>
      <p:sp>
        <p:nvSpPr>
          <p:cNvPr id="27" name="TextBox 26"/>
          <p:cNvSpPr txBox="1">
            <a:spLocks noChangeArrowheads="1"/>
          </p:cNvSpPr>
          <p:nvPr/>
        </p:nvSpPr>
        <p:spPr bwMode="auto">
          <a:xfrm>
            <a:off x="5091113" y="1676400"/>
            <a:ext cx="2262187"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77800" indent="-1778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sz="1400" b="1" dirty="0">
                <a:solidFill>
                  <a:schemeClr val="bg1"/>
                </a:solidFill>
                <a:latin typeface="Arial" charset="0"/>
              </a:rPr>
              <a:t>Demand is uncertain</a:t>
            </a:r>
          </a:p>
          <a:p>
            <a:pPr eaLnBrk="1" hangingPunct="1">
              <a:buFont typeface="Arial" charset="0"/>
              <a:buChar char="•"/>
            </a:pPr>
            <a:r>
              <a:rPr lang="en-US" sz="1400" b="1" dirty="0">
                <a:solidFill>
                  <a:schemeClr val="bg1"/>
                </a:solidFill>
                <a:latin typeface="Arial" charset="0"/>
              </a:rPr>
              <a:t>Scale economies are High</a:t>
            </a:r>
          </a:p>
          <a:p>
            <a:pPr eaLnBrk="1" hangingPunct="1">
              <a:buFont typeface="Arial" charset="0"/>
              <a:buChar char="•"/>
            </a:pPr>
            <a:r>
              <a:rPr lang="en-US" sz="1400" b="1" dirty="0">
                <a:solidFill>
                  <a:schemeClr val="bg1"/>
                </a:solidFill>
                <a:latin typeface="Arial" charset="0"/>
              </a:rPr>
              <a:t>Low economies of scale</a:t>
            </a:r>
          </a:p>
          <a:p>
            <a:pPr eaLnBrk="1" hangingPunct="1">
              <a:buFont typeface="Arial" charset="0"/>
              <a:buChar char="•"/>
            </a:pPr>
            <a:r>
              <a:rPr lang="en-US" sz="1400" b="1" dirty="0">
                <a:solidFill>
                  <a:schemeClr val="bg1"/>
                </a:solidFill>
                <a:latin typeface="Arial" charset="0"/>
              </a:rPr>
              <a:t>E.g., Furniture</a:t>
            </a:r>
          </a:p>
        </p:txBody>
      </p:sp>
      <p:sp>
        <p:nvSpPr>
          <p:cNvPr id="28" name="TextBox 27"/>
          <p:cNvSpPr txBox="1">
            <a:spLocks noChangeArrowheads="1"/>
          </p:cNvSpPr>
          <p:nvPr/>
        </p:nvSpPr>
        <p:spPr bwMode="auto">
          <a:xfrm>
            <a:off x="2514600" y="3284984"/>
            <a:ext cx="2262188"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77800" indent="-1778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sz="1400" b="1" dirty="0">
                <a:solidFill>
                  <a:schemeClr val="bg1"/>
                </a:solidFill>
                <a:latin typeface="Arial" charset="0"/>
              </a:rPr>
              <a:t>Uncertainty is low</a:t>
            </a:r>
          </a:p>
          <a:p>
            <a:pPr eaLnBrk="1" hangingPunct="1">
              <a:buFont typeface="Arial" charset="0"/>
              <a:buChar char="•"/>
            </a:pPr>
            <a:r>
              <a:rPr lang="en-US" sz="1400" b="1" dirty="0">
                <a:solidFill>
                  <a:schemeClr val="bg1"/>
                </a:solidFill>
                <a:latin typeface="Arial" charset="0"/>
              </a:rPr>
              <a:t>Low economies of scale</a:t>
            </a:r>
          </a:p>
          <a:p>
            <a:pPr eaLnBrk="1" hangingPunct="1">
              <a:buFont typeface="Arial" charset="0"/>
              <a:buChar char="•"/>
            </a:pPr>
            <a:r>
              <a:rPr lang="en-US" sz="1400" b="1" dirty="0">
                <a:solidFill>
                  <a:schemeClr val="bg1"/>
                </a:solidFill>
                <a:latin typeface="Arial" charset="0"/>
              </a:rPr>
              <a:t>Push-pull supply chain</a:t>
            </a:r>
          </a:p>
          <a:p>
            <a:pPr eaLnBrk="1" hangingPunct="1">
              <a:buFont typeface="Arial" charset="0"/>
              <a:buChar char="•"/>
            </a:pPr>
            <a:r>
              <a:rPr lang="en-US" sz="1400" b="1" dirty="0" smtClean="0">
                <a:solidFill>
                  <a:schemeClr val="bg1"/>
                </a:solidFill>
                <a:latin typeface="Arial" charset="0"/>
              </a:rPr>
              <a:t>E.g., Stationeries</a:t>
            </a:r>
            <a:endParaRPr lang="en-US" sz="1400" b="1" dirty="0">
              <a:solidFill>
                <a:schemeClr val="bg1"/>
              </a:solidFill>
              <a:latin typeface="Arial" charset="0"/>
            </a:endParaRPr>
          </a:p>
        </p:txBody>
      </p:sp>
      <p:sp>
        <p:nvSpPr>
          <p:cNvPr id="29" name="TextBox 28"/>
          <p:cNvSpPr txBox="1">
            <a:spLocks noChangeArrowheads="1"/>
          </p:cNvSpPr>
          <p:nvPr/>
        </p:nvSpPr>
        <p:spPr bwMode="auto">
          <a:xfrm>
            <a:off x="5091113" y="3352800"/>
            <a:ext cx="2514600"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77800" indent="-1778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sz="1400" b="1" dirty="0">
                <a:solidFill>
                  <a:schemeClr val="bg1"/>
                </a:solidFill>
                <a:latin typeface="Arial" charset="0"/>
              </a:rPr>
              <a:t>Standard processes are the norm</a:t>
            </a:r>
          </a:p>
          <a:p>
            <a:pPr eaLnBrk="1" hangingPunct="1">
              <a:buFont typeface="Arial" charset="0"/>
              <a:buChar char="•"/>
            </a:pPr>
            <a:r>
              <a:rPr lang="en-US" sz="1400" b="1" dirty="0">
                <a:solidFill>
                  <a:schemeClr val="bg1"/>
                </a:solidFill>
                <a:latin typeface="Arial" charset="0"/>
              </a:rPr>
              <a:t>Demand is stable</a:t>
            </a:r>
          </a:p>
          <a:p>
            <a:pPr eaLnBrk="1" hangingPunct="1">
              <a:buFont typeface="Arial" charset="0"/>
              <a:buChar char="•"/>
            </a:pPr>
            <a:r>
              <a:rPr lang="en-US" sz="1400" b="1" dirty="0">
                <a:solidFill>
                  <a:schemeClr val="bg1"/>
                </a:solidFill>
                <a:latin typeface="Arial" charset="0"/>
              </a:rPr>
              <a:t>Scale economies are High</a:t>
            </a:r>
          </a:p>
          <a:p>
            <a:pPr eaLnBrk="1" hangingPunct="1">
              <a:buFont typeface="Arial" charset="0"/>
              <a:buChar char="•"/>
            </a:pPr>
            <a:r>
              <a:rPr lang="en-US" sz="1400" b="1" dirty="0">
                <a:solidFill>
                  <a:schemeClr val="bg1"/>
                </a:solidFill>
                <a:latin typeface="Arial" charset="0"/>
              </a:rPr>
              <a:t>E.g., </a:t>
            </a:r>
            <a:r>
              <a:rPr lang="en-US" sz="1400" b="1" dirty="0" smtClean="0">
                <a:solidFill>
                  <a:schemeClr val="bg1"/>
                </a:solidFill>
                <a:latin typeface="Arial" charset="0"/>
              </a:rPr>
              <a:t>Soft drinks</a:t>
            </a:r>
            <a:endParaRPr lang="en-US" sz="1400" b="1" dirty="0">
              <a:solidFill>
                <a:schemeClr val="bg1"/>
              </a:solidFill>
              <a:latin typeface="Arial" charset="0"/>
            </a:endParaRPr>
          </a:p>
        </p:txBody>
      </p:sp>
      <p:sp>
        <p:nvSpPr>
          <p:cNvPr id="30" name="TextBox 10"/>
          <p:cNvSpPr txBox="1">
            <a:spLocks noChangeArrowheads="1"/>
          </p:cNvSpPr>
          <p:nvPr/>
        </p:nvSpPr>
        <p:spPr bwMode="auto">
          <a:xfrm>
            <a:off x="6553200" y="6096000"/>
            <a:ext cx="21050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400" b="1" dirty="0">
                <a:latin typeface="Arial" charset="0"/>
                <a:ea typeface="ＭＳ Ｐゴシック" pitchFamily="34" charset="-128"/>
              </a:rPr>
              <a:t>Push</a:t>
            </a:r>
          </a:p>
        </p:txBody>
      </p:sp>
      <p:sp>
        <p:nvSpPr>
          <p:cNvPr id="31" name="TextBox 10"/>
          <p:cNvSpPr txBox="1">
            <a:spLocks noChangeArrowheads="1"/>
          </p:cNvSpPr>
          <p:nvPr/>
        </p:nvSpPr>
        <p:spPr bwMode="auto">
          <a:xfrm>
            <a:off x="125413" y="5349875"/>
            <a:ext cx="21050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400" b="1" dirty="0">
                <a:latin typeface="Arial" charset="0"/>
                <a:ea typeface="ＭＳ Ｐゴシック" pitchFamily="34" charset="-128"/>
              </a:rPr>
              <a:t>Push</a:t>
            </a:r>
          </a:p>
        </p:txBody>
      </p:sp>
      <p:sp>
        <p:nvSpPr>
          <p:cNvPr id="32" name="TextBox 10"/>
          <p:cNvSpPr txBox="1">
            <a:spLocks noChangeArrowheads="1"/>
          </p:cNvSpPr>
          <p:nvPr/>
        </p:nvSpPr>
        <p:spPr bwMode="auto">
          <a:xfrm>
            <a:off x="125413" y="1252538"/>
            <a:ext cx="21050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400" b="1" dirty="0">
                <a:latin typeface="Arial" charset="0"/>
                <a:ea typeface="ＭＳ Ｐゴシック" pitchFamily="34" charset="-128"/>
              </a:rPr>
              <a:t>Pull</a:t>
            </a:r>
          </a:p>
        </p:txBody>
      </p:sp>
      <p:pic>
        <p:nvPicPr>
          <p:cNvPr id="33" name="Picture 32"/>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8063039" y="-40459"/>
            <a:ext cx="1097374" cy="1112005"/>
          </a:xfrm>
          <a:prstGeom prst="rect">
            <a:avLst/>
          </a:prstGeom>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100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2000"/>
                            </p:stCondLst>
                            <p:childTnLst>
                              <p:par>
                                <p:cTn id="13" presetID="22" presetClass="entr" presetSubtype="8" fill="hold" nodeType="afterEffect">
                                  <p:stCondLst>
                                    <p:cond delay="100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3500"/>
                            </p:stCondLst>
                            <p:childTnLst>
                              <p:par>
                                <p:cTn id="17" presetID="22" presetClass="entr" presetSubtype="1" fill="hold" nodeType="afterEffect">
                                  <p:stCondLst>
                                    <p:cond delay="100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childTnLst>
                          </p:cTn>
                        </p:par>
                        <p:par>
                          <p:cTn id="20" fill="hold">
                            <p:stCondLst>
                              <p:cond delay="5000"/>
                            </p:stCondLst>
                            <p:childTnLst>
                              <p:par>
                                <p:cTn id="21" presetID="22" presetClass="entr" presetSubtype="1" fill="hold" nodeType="afterEffect">
                                  <p:stCondLst>
                                    <p:cond delay="100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65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7000"/>
                            </p:stCondLst>
                            <p:childTnLst>
                              <p:par>
                                <p:cTn id="29" presetID="10"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par>
                          <p:cTn id="32" fill="hold">
                            <p:stCondLst>
                              <p:cond delay="7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par>
                          <p:cTn id="40" fill="hold">
                            <p:stCondLst>
                              <p:cond delay="8500"/>
                            </p:stCondLst>
                            <p:childTnLst>
                              <p:par>
                                <p:cTn id="41" presetID="22" presetClass="entr" presetSubtype="1"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childTnLst>
                          </p:cTn>
                        </p:par>
                        <p:par>
                          <p:cTn id="44" fill="hold">
                            <p:stCondLst>
                              <p:cond delay="9000"/>
                            </p:stCondLst>
                            <p:childTnLst>
                              <p:par>
                                <p:cTn id="45" presetID="22" presetClass="entr" presetSubtype="1" fill="hold" grpId="0" nodeType="afterEffect">
                                  <p:stCondLst>
                                    <p:cond delay="2500"/>
                                  </p:stCondLst>
                                  <p:childTnLst>
                                    <p:set>
                                      <p:cBhvr>
                                        <p:cTn id="46" dur="1" fill="hold">
                                          <p:stCondLst>
                                            <p:cond delay="0"/>
                                          </p:stCondLst>
                                        </p:cTn>
                                        <p:tgtEl>
                                          <p:spTgt spid="27"/>
                                        </p:tgtEl>
                                        <p:attrNameLst>
                                          <p:attrName>style.visibility</p:attrName>
                                        </p:attrNameLst>
                                      </p:cBhvr>
                                      <p:to>
                                        <p:strVal val="visible"/>
                                      </p:to>
                                    </p:set>
                                    <p:animEffect transition="in" filter="wipe(up)">
                                      <p:cBhvr>
                                        <p:cTn id="47" dur="500"/>
                                        <p:tgtEl>
                                          <p:spTgt spid="27"/>
                                        </p:tgtEl>
                                      </p:cBhvr>
                                    </p:animEffect>
                                  </p:childTnLst>
                                </p:cTn>
                              </p:par>
                            </p:childTnLst>
                          </p:cTn>
                        </p:par>
                        <p:par>
                          <p:cTn id="48" fill="hold">
                            <p:stCondLst>
                              <p:cond delay="12000"/>
                            </p:stCondLst>
                            <p:childTnLst>
                              <p:par>
                                <p:cTn id="49" presetID="22" presetClass="entr" presetSubtype="1" fill="hold" grpId="0" nodeType="afterEffect">
                                  <p:stCondLst>
                                    <p:cond delay="250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15000"/>
                            </p:stCondLst>
                            <p:childTnLst>
                              <p:par>
                                <p:cTn id="53" presetID="22" presetClass="entr" presetSubtype="1" fill="hold" grpId="0" nodeType="afterEffect">
                                  <p:stCondLst>
                                    <p:cond delay="2500"/>
                                  </p:stCondLst>
                                  <p:childTnLst>
                                    <p:set>
                                      <p:cBhvr>
                                        <p:cTn id="54" dur="1" fill="hold">
                                          <p:stCondLst>
                                            <p:cond delay="0"/>
                                          </p:stCondLst>
                                        </p:cTn>
                                        <p:tgtEl>
                                          <p:spTgt spid="29"/>
                                        </p:tgtEl>
                                        <p:attrNameLst>
                                          <p:attrName>style.visibility</p:attrName>
                                        </p:attrNameLst>
                                      </p:cBhvr>
                                      <p:to>
                                        <p:strVal val="visible"/>
                                      </p:to>
                                    </p:set>
                                    <p:animEffect transition="in" filter="wipe(up)">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36104"/>
            <a:chOff x="0" y="-27384"/>
            <a:chExt cx="9144000" cy="936104"/>
          </a:xfrm>
        </p:grpSpPr>
        <p:pic>
          <p:nvPicPr>
            <p:cNvPr id="2" name="Picture 1" descr="11505644_xl.jpg"/>
            <p:cNvPicPr>
              <a:picLocks noChangeAspect="1"/>
            </p:cNvPicPr>
            <p:nvPr/>
          </p:nvPicPr>
          <p:blipFill>
            <a:blip r:embed="rId3" cstate="email"/>
            <a:srcRect/>
            <a:stretch>
              <a:fillRect/>
            </a:stretch>
          </p:blipFill>
          <p:spPr>
            <a:xfrm>
              <a:off x="0" y="-27384"/>
              <a:ext cx="9144000" cy="936104"/>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23220"/>
            </a:xfrm>
            <a:prstGeom prst="rect">
              <a:avLst/>
            </a:prstGeom>
            <a:solidFill>
              <a:srgbClr val="FFFFFF">
                <a:alpha val="69804"/>
              </a:srgbClr>
            </a:solidFill>
          </p:spPr>
          <p:txBody>
            <a:bodyPr wrap="square" rtlCol="0">
              <a:spAutoFit/>
            </a:bodyPr>
            <a:lstStyle/>
            <a:p>
              <a:r>
                <a:rPr lang="en-IN" sz="2800" dirty="0" smtClean="0"/>
                <a:t>Retail Distribution &amp; Warehouse Management System</a:t>
              </a:r>
              <a:endParaRPr lang="en-IN" sz="2800" dirty="0"/>
            </a:p>
          </p:txBody>
        </p:sp>
      </p:grpSp>
      <p:pic>
        <p:nvPicPr>
          <p:cNvPr id="6" name="Picture 5" descr="9778033_l.jpg"/>
          <p:cNvPicPr>
            <a:picLocks noChangeAspect="1"/>
          </p:cNvPicPr>
          <p:nvPr/>
        </p:nvPicPr>
        <p:blipFill>
          <a:blip r:embed="rId4" cstate="email"/>
          <a:srcRect/>
          <a:stretch>
            <a:fillRect/>
          </a:stretch>
        </p:blipFill>
        <p:spPr>
          <a:xfrm>
            <a:off x="0" y="836712"/>
            <a:ext cx="9144000" cy="6021288"/>
          </a:xfrm>
          <a:prstGeom prst="rect">
            <a:avLst/>
          </a:prstGeom>
        </p:spPr>
      </p:pic>
      <p:grpSp>
        <p:nvGrpSpPr>
          <p:cNvPr id="7" name="Gruppieren 20"/>
          <p:cNvGrpSpPr/>
          <p:nvPr/>
        </p:nvGrpSpPr>
        <p:grpSpPr>
          <a:xfrm rot="857414">
            <a:off x="1223758" y="3440443"/>
            <a:ext cx="5696254" cy="2757201"/>
            <a:chOff x="3981606" y="-734326"/>
            <a:chExt cx="10803478" cy="3410181"/>
          </a:xfrm>
        </p:grpSpPr>
        <p:sp>
          <p:nvSpPr>
            <p:cNvPr id="8" name="Rechteck 21"/>
            <p:cNvSpPr/>
            <p:nvPr/>
          </p:nvSpPr>
          <p:spPr bwMode="auto">
            <a:xfrm rot="21216191">
              <a:off x="5141070" y="-734326"/>
              <a:ext cx="9644014" cy="3410181"/>
            </a:xfrm>
            <a:prstGeom prst="rect">
              <a:avLst/>
            </a:prstGeom>
            <a:gradFill flip="none" rotWithShape="1">
              <a:gsLst>
                <a:gs pos="0">
                  <a:srgbClr val="FFB7B9">
                    <a:shade val="30000"/>
                    <a:satMod val="115000"/>
                  </a:srgbClr>
                </a:gs>
                <a:gs pos="50000">
                  <a:srgbClr val="FFB7B9">
                    <a:shade val="67500"/>
                    <a:satMod val="115000"/>
                  </a:srgbClr>
                </a:gs>
                <a:gs pos="100000">
                  <a:srgbClr val="FFB7B9">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000" b="1" dirty="0" smtClean="0">
                  <a:cs typeface="MV Boli" pitchFamily="2" charset="0"/>
                </a:rPr>
                <a:t>Many factors and elements contribute to successful operations of a retail distribution center. The time taken to detail the project and build a model taking into account all considerations will go a long way in ensuring operational efficiency of the retail supply chain.</a:t>
              </a:r>
              <a:endParaRPr lang="en-US" sz="2000" dirty="0">
                <a:cs typeface="MV Boli" pitchFamily="2" charset="0"/>
              </a:endParaRPr>
            </a:p>
          </p:txBody>
        </p:sp>
        <p:pic>
          <p:nvPicPr>
            <p:cNvPr id="9" name="Picture 5" descr="Tessafilm_4"/>
            <p:cNvPicPr>
              <a:picLocks noChangeAspect="1" noChangeArrowheads="1"/>
            </p:cNvPicPr>
            <p:nvPr/>
          </p:nvPicPr>
          <p:blipFill>
            <a:blip r:embed="rId5" cstate="email"/>
            <a:srcRect/>
            <a:stretch>
              <a:fillRect/>
            </a:stretch>
          </p:blipFill>
          <p:spPr bwMode="gray">
            <a:xfrm rot="19913375">
              <a:off x="3981606" y="-583771"/>
              <a:ext cx="2229620" cy="525903"/>
            </a:xfrm>
            <a:prstGeom prst="rect">
              <a:avLst/>
            </a:prstGeom>
            <a:noFill/>
          </p:spPr>
        </p:pic>
      </p:grpSp>
      <p:pic>
        <p:nvPicPr>
          <p:cNvPr id="10" name="Picture 9"/>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8063039" y="-40459"/>
            <a:ext cx="1097374" cy="1112005"/>
          </a:xfrm>
          <a:prstGeom prst="rect">
            <a:avLst/>
          </a:prstGeom>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36104"/>
            <a:chOff x="0" y="-27384"/>
            <a:chExt cx="9144000" cy="936104"/>
          </a:xfrm>
        </p:grpSpPr>
        <p:pic>
          <p:nvPicPr>
            <p:cNvPr id="2" name="Picture 1" descr="11505644_xl.jpg"/>
            <p:cNvPicPr>
              <a:picLocks noChangeAspect="1"/>
            </p:cNvPicPr>
            <p:nvPr/>
          </p:nvPicPr>
          <p:blipFill>
            <a:blip r:embed="rId3" cstate="email"/>
            <a:srcRect/>
            <a:stretch>
              <a:fillRect/>
            </a:stretch>
          </p:blipFill>
          <p:spPr>
            <a:xfrm>
              <a:off x="0" y="-27384"/>
              <a:ext cx="9144000" cy="936104"/>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Cycle Count Process</a:t>
              </a:r>
              <a:endParaRPr lang="en-IN" sz="3200" dirty="0"/>
            </a:p>
          </p:txBody>
        </p:sp>
      </p:grpSp>
      <p:sp>
        <p:nvSpPr>
          <p:cNvPr id="6" name="TextBox 5"/>
          <p:cNvSpPr txBox="1"/>
          <p:nvPr/>
        </p:nvSpPr>
        <p:spPr>
          <a:xfrm>
            <a:off x="683568" y="980728"/>
            <a:ext cx="8136904" cy="400110"/>
          </a:xfrm>
          <a:prstGeom prst="rect">
            <a:avLst/>
          </a:prstGeom>
          <a:noFill/>
        </p:spPr>
        <p:txBody>
          <a:bodyPr wrap="square" rtlCol="0">
            <a:spAutoFit/>
          </a:bodyPr>
          <a:lstStyle/>
          <a:p>
            <a:r>
              <a:rPr lang="en-IN" sz="2000" dirty="0" smtClean="0"/>
              <a:t>The Warehouse Management System carries out the following functions:</a:t>
            </a:r>
          </a:p>
        </p:txBody>
      </p:sp>
      <p:sp>
        <p:nvSpPr>
          <p:cNvPr id="7" name="TextBox 6"/>
          <p:cNvSpPr txBox="1"/>
          <p:nvPr/>
        </p:nvSpPr>
        <p:spPr>
          <a:xfrm>
            <a:off x="467544" y="6372036"/>
            <a:ext cx="8136904" cy="400110"/>
          </a:xfrm>
          <a:prstGeom prst="rect">
            <a:avLst/>
          </a:prstGeom>
          <a:noFill/>
        </p:spPr>
        <p:txBody>
          <a:bodyPr wrap="square" rtlCol="0">
            <a:spAutoFit/>
          </a:bodyPr>
          <a:lstStyle/>
          <a:p>
            <a:r>
              <a:rPr lang="en-IN" sz="2000" dirty="0" smtClean="0"/>
              <a:t>Let us look at each in detail.</a:t>
            </a:r>
          </a:p>
        </p:txBody>
      </p:sp>
      <p:grpSp>
        <p:nvGrpSpPr>
          <p:cNvPr id="8" name="Group 20"/>
          <p:cNvGrpSpPr/>
          <p:nvPr/>
        </p:nvGrpSpPr>
        <p:grpSpPr>
          <a:xfrm>
            <a:off x="467544" y="2051521"/>
            <a:ext cx="4425350" cy="1724025"/>
            <a:chOff x="467544" y="2051521"/>
            <a:chExt cx="4425350" cy="1724025"/>
          </a:xfrm>
        </p:grpSpPr>
        <p:sp>
          <p:nvSpPr>
            <p:cNvPr id="9" name="Freeform 8"/>
            <p:cNvSpPr>
              <a:spLocks/>
            </p:cNvSpPr>
            <p:nvPr/>
          </p:nvSpPr>
          <p:spPr bwMode="auto">
            <a:xfrm flipH="1">
              <a:off x="492344" y="2051521"/>
              <a:ext cx="4400550" cy="1724025"/>
            </a:xfrm>
            <a:custGeom>
              <a:avLst/>
              <a:gdLst/>
              <a:ahLst/>
              <a:cxnLst>
                <a:cxn ang="0">
                  <a:pos x="0" y="758"/>
                </a:cxn>
                <a:cxn ang="0">
                  <a:pos x="0" y="246"/>
                </a:cxn>
                <a:cxn ang="0">
                  <a:pos x="512" y="0"/>
                </a:cxn>
                <a:cxn ang="0">
                  <a:pos x="2772" y="607"/>
                </a:cxn>
                <a:cxn ang="0">
                  <a:pos x="2772" y="1004"/>
                </a:cxn>
                <a:cxn ang="0">
                  <a:pos x="2194" y="1086"/>
                </a:cxn>
                <a:cxn ang="0">
                  <a:pos x="0" y="758"/>
                </a:cxn>
              </a:cxnLst>
              <a:rect l="0" t="0" r="r" b="b"/>
              <a:pathLst>
                <a:path w="2772" h="1086">
                  <a:moveTo>
                    <a:pt x="0" y="758"/>
                  </a:moveTo>
                  <a:lnTo>
                    <a:pt x="0" y="246"/>
                  </a:lnTo>
                  <a:lnTo>
                    <a:pt x="512" y="0"/>
                  </a:lnTo>
                  <a:lnTo>
                    <a:pt x="2772" y="607"/>
                  </a:lnTo>
                  <a:lnTo>
                    <a:pt x="2772" y="1004"/>
                  </a:lnTo>
                  <a:lnTo>
                    <a:pt x="2194" y="1086"/>
                  </a:lnTo>
                  <a:lnTo>
                    <a:pt x="0" y="758"/>
                  </a:lnTo>
                  <a:close/>
                </a:path>
              </a:pathLst>
            </a:custGeom>
            <a:solidFill>
              <a:srgbClr val="9ABCE6"/>
            </a:solid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10" name="Freeform 9"/>
            <p:cNvSpPr>
              <a:spLocks/>
            </p:cNvSpPr>
            <p:nvPr/>
          </p:nvSpPr>
          <p:spPr bwMode="auto">
            <a:xfrm flipH="1">
              <a:off x="492344" y="2981796"/>
              <a:ext cx="4400550" cy="793750"/>
            </a:xfrm>
            <a:custGeom>
              <a:avLst/>
              <a:gdLst/>
              <a:ahLst/>
              <a:cxnLst>
                <a:cxn ang="0">
                  <a:pos x="0" y="172"/>
                </a:cxn>
                <a:cxn ang="0">
                  <a:pos x="512" y="0"/>
                </a:cxn>
                <a:cxn ang="0">
                  <a:pos x="2772" y="418"/>
                </a:cxn>
                <a:cxn ang="0">
                  <a:pos x="2194" y="500"/>
                </a:cxn>
                <a:cxn ang="0">
                  <a:pos x="0" y="172"/>
                </a:cxn>
              </a:cxnLst>
              <a:rect l="0" t="0" r="r" b="b"/>
              <a:pathLst>
                <a:path w="2772" h="500">
                  <a:moveTo>
                    <a:pt x="0" y="172"/>
                  </a:moveTo>
                  <a:lnTo>
                    <a:pt x="512" y="0"/>
                  </a:lnTo>
                  <a:lnTo>
                    <a:pt x="2772" y="418"/>
                  </a:lnTo>
                  <a:lnTo>
                    <a:pt x="2194" y="500"/>
                  </a:lnTo>
                  <a:lnTo>
                    <a:pt x="0" y="172"/>
                  </a:lnTo>
                  <a:close/>
                </a:path>
              </a:pathLst>
            </a:custGeom>
            <a:solidFill>
              <a:srgbClr val="000000">
                <a:alpha val="70000"/>
              </a:srgbClr>
            </a:solid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11" name="Freeform 24"/>
            <p:cNvSpPr>
              <a:spLocks/>
            </p:cNvSpPr>
            <p:nvPr/>
          </p:nvSpPr>
          <p:spPr bwMode="auto">
            <a:xfrm flipH="1">
              <a:off x="4080094" y="2051521"/>
              <a:ext cx="812800" cy="1203325"/>
            </a:xfrm>
            <a:custGeom>
              <a:avLst/>
              <a:gdLst/>
              <a:ahLst/>
              <a:cxnLst>
                <a:cxn ang="0">
                  <a:pos x="512" y="0"/>
                </a:cxn>
                <a:cxn ang="0">
                  <a:pos x="512" y="586"/>
                </a:cxn>
                <a:cxn ang="0">
                  <a:pos x="512" y="586"/>
                </a:cxn>
                <a:cxn ang="0">
                  <a:pos x="385" y="631"/>
                </a:cxn>
                <a:cxn ang="0">
                  <a:pos x="258" y="672"/>
                </a:cxn>
                <a:cxn ang="0">
                  <a:pos x="127" y="713"/>
                </a:cxn>
                <a:cxn ang="0">
                  <a:pos x="0" y="758"/>
                </a:cxn>
                <a:cxn ang="0">
                  <a:pos x="0" y="246"/>
                </a:cxn>
                <a:cxn ang="0">
                  <a:pos x="512" y="0"/>
                </a:cxn>
                <a:cxn ang="0">
                  <a:pos x="512" y="0"/>
                </a:cxn>
              </a:cxnLst>
              <a:rect l="0" t="0" r="r" b="b"/>
              <a:pathLst>
                <a:path w="512" h="758">
                  <a:moveTo>
                    <a:pt x="512" y="0"/>
                  </a:moveTo>
                  <a:lnTo>
                    <a:pt x="512" y="586"/>
                  </a:lnTo>
                  <a:lnTo>
                    <a:pt x="512" y="586"/>
                  </a:lnTo>
                  <a:lnTo>
                    <a:pt x="385" y="631"/>
                  </a:lnTo>
                  <a:lnTo>
                    <a:pt x="258" y="672"/>
                  </a:lnTo>
                  <a:lnTo>
                    <a:pt x="127" y="713"/>
                  </a:lnTo>
                  <a:lnTo>
                    <a:pt x="0" y="758"/>
                  </a:lnTo>
                  <a:lnTo>
                    <a:pt x="0" y="246"/>
                  </a:lnTo>
                  <a:lnTo>
                    <a:pt x="512" y="0"/>
                  </a:lnTo>
                  <a:lnTo>
                    <a:pt x="512" y="0"/>
                  </a:lnTo>
                  <a:close/>
                </a:path>
              </a:pathLst>
            </a:custGeom>
            <a:solidFill>
              <a:srgbClr val="1F1A17">
                <a:alpha val="50000"/>
              </a:srgbClr>
            </a:solid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12" name="TextBox 57"/>
            <p:cNvSpPr txBox="1"/>
            <p:nvPr/>
          </p:nvSpPr>
          <p:spPr>
            <a:xfrm flipH="1">
              <a:off x="467544" y="2628201"/>
              <a:ext cx="3633848" cy="584775"/>
            </a:xfrm>
            <a:prstGeom prst="rect">
              <a:avLst/>
            </a:prstGeom>
            <a:noFill/>
            <a:scene3d>
              <a:camera prst="perspectiveContrastingLeftFacing">
                <a:rot lat="20101566" lon="1922434" rev="21486000"/>
              </a:camera>
              <a:lightRig rig="threePt" dir="t"/>
            </a:scene3d>
          </p:spPr>
          <p:txBody>
            <a:bodyPr>
              <a:noAutofit/>
            </a:bodyPr>
            <a:lstStyle/>
            <a:p>
              <a:pPr algn="ctr" fontAlgn="auto">
                <a:spcBef>
                  <a:spcPts val="0"/>
                </a:spcBef>
                <a:spcAft>
                  <a:spcPts val="0"/>
                </a:spcAft>
                <a:defRPr/>
              </a:pPr>
              <a:r>
                <a:rPr lang="en-IN" sz="2800" dirty="0" smtClean="0">
                  <a:solidFill>
                    <a:prstClr val="black"/>
                  </a:solidFill>
                </a:rPr>
                <a:t>Reporting Function</a:t>
              </a:r>
              <a:endParaRPr lang="en-US" sz="2800" dirty="0">
                <a:solidFill>
                  <a:prstClr val="black"/>
                </a:solidFill>
                <a:latin typeface="Calibri"/>
                <a:cs typeface="+mn-cs"/>
              </a:endParaRPr>
            </a:p>
          </p:txBody>
        </p:sp>
      </p:grpSp>
      <p:grpSp>
        <p:nvGrpSpPr>
          <p:cNvPr id="13" name="Group 25"/>
          <p:cNvGrpSpPr/>
          <p:nvPr/>
        </p:nvGrpSpPr>
        <p:grpSpPr>
          <a:xfrm>
            <a:off x="467544" y="3086571"/>
            <a:ext cx="4425350" cy="1320800"/>
            <a:chOff x="467544" y="3086571"/>
            <a:chExt cx="4425350" cy="1320800"/>
          </a:xfrm>
        </p:grpSpPr>
        <p:sp>
          <p:nvSpPr>
            <p:cNvPr id="14" name="Freeform 13"/>
            <p:cNvSpPr>
              <a:spLocks/>
            </p:cNvSpPr>
            <p:nvPr/>
          </p:nvSpPr>
          <p:spPr bwMode="auto">
            <a:xfrm flipH="1">
              <a:off x="492344" y="3086571"/>
              <a:ext cx="4400550" cy="1320800"/>
            </a:xfrm>
            <a:custGeom>
              <a:avLst/>
              <a:gdLst/>
              <a:ahLst/>
              <a:cxnLst>
                <a:cxn ang="0">
                  <a:pos x="0" y="672"/>
                </a:cxn>
                <a:cxn ang="0">
                  <a:pos x="0" y="160"/>
                </a:cxn>
                <a:cxn ang="0">
                  <a:pos x="127" y="123"/>
                </a:cxn>
                <a:cxn ang="0">
                  <a:pos x="258" y="82"/>
                </a:cxn>
                <a:cxn ang="0">
                  <a:pos x="385" y="41"/>
                </a:cxn>
                <a:cxn ang="0">
                  <a:pos x="512" y="0"/>
                </a:cxn>
                <a:cxn ang="0">
                  <a:pos x="795" y="49"/>
                </a:cxn>
                <a:cxn ang="0">
                  <a:pos x="1078" y="98"/>
                </a:cxn>
                <a:cxn ang="0">
                  <a:pos x="1361" y="147"/>
                </a:cxn>
                <a:cxn ang="0">
                  <a:pos x="1644" y="197"/>
                </a:cxn>
                <a:cxn ang="0">
                  <a:pos x="1923" y="246"/>
                </a:cxn>
                <a:cxn ang="0">
                  <a:pos x="2206" y="295"/>
                </a:cxn>
                <a:cxn ang="0">
                  <a:pos x="2489" y="344"/>
                </a:cxn>
                <a:cxn ang="0">
                  <a:pos x="2772" y="393"/>
                </a:cxn>
                <a:cxn ang="0">
                  <a:pos x="2772" y="791"/>
                </a:cxn>
                <a:cxn ang="0">
                  <a:pos x="2198" y="832"/>
                </a:cxn>
                <a:cxn ang="0">
                  <a:pos x="0" y="672"/>
                </a:cxn>
              </a:cxnLst>
              <a:rect l="0" t="0" r="r" b="b"/>
              <a:pathLst>
                <a:path w="2772" h="832">
                  <a:moveTo>
                    <a:pt x="0" y="672"/>
                  </a:moveTo>
                  <a:lnTo>
                    <a:pt x="0" y="160"/>
                  </a:lnTo>
                  <a:lnTo>
                    <a:pt x="127" y="123"/>
                  </a:lnTo>
                  <a:lnTo>
                    <a:pt x="258" y="82"/>
                  </a:lnTo>
                  <a:lnTo>
                    <a:pt x="385" y="41"/>
                  </a:lnTo>
                  <a:lnTo>
                    <a:pt x="512" y="0"/>
                  </a:lnTo>
                  <a:lnTo>
                    <a:pt x="795" y="49"/>
                  </a:lnTo>
                  <a:lnTo>
                    <a:pt x="1078" y="98"/>
                  </a:lnTo>
                  <a:lnTo>
                    <a:pt x="1361" y="147"/>
                  </a:lnTo>
                  <a:lnTo>
                    <a:pt x="1644" y="197"/>
                  </a:lnTo>
                  <a:lnTo>
                    <a:pt x="1923" y="246"/>
                  </a:lnTo>
                  <a:lnTo>
                    <a:pt x="2206" y="295"/>
                  </a:lnTo>
                  <a:lnTo>
                    <a:pt x="2489" y="344"/>
                  </a:lnTo>
                  <a:lnTo>
                    <a:pt x="2772" y="393"/>
                  </a:lnTo>
                  <a:lnTo>
                    <a:pt x="2772" y="791"/>
                  </a:lnTo>
                  <a:lnTo>
                    <a:pt x="2198" y="832"/>
                  </a:lnTo>
                  <a:lnTo>
                    <a:pt x="0" y="672"/>
                  </a:lnTo>
                  <a:close/>
                </a:path>
              </a:pathLst>
            </a:custGeom>
            <a:solidFill>
              <a:srgbClr val="FFFF00"/>
            </a:solid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15" name="Freeform 14"/>
            <p:cNvSpPr>
              <a:spLocks/>
            </p:cNvSpPr>
            <p:nvPr/>
          </p:nvSpPr>
          <p:spPr bwMode="auto">
            <a:xfrm flipH="1">
              <a:off x="492344" y="4023196"/>
              <a:ext cx="4400550" cy="384175"/>
            </a:xfrm>
            <a:custGeom>
              <a:avLst/>
              <a:gdLst/>
              <a:ahLst/>
              <a:cxnLst>
                <a:cxn ang="0">
                  <a:pos x="0" y="82"/>
                </a:cxn>
                <a:cxn ang="0">
                  <a:pos x="512" y="0"/>
                </a:cxn>
                <a:cxn ang="0">
                  <a:pos x="2772" y="201"/>
                </a:cxn>
                <a:cxn ang="0">
                  <a:pos x="2198" y="242"/>
                </a:cxn>
                <a:cxn ang="0">
                  <a:pos x="0" y="82"/>
                </a:cxn>
              </a:cxnLst>
              <a:rect l="0" t="0" r="r" b="b"/>
              <a:pathLst>
                <a:path w="2772" h="242">
                  <a:moveTo>
                    <a:pt x="0" y="82"/>
                  </a:moveTo>
                  <a:lnTo>
                    <a:pt x="512" y="0"/>
                  </a:lnTo>
                  <a:lnTo>
                    <a:pt x="2772" y="201"/>
                  </a:lnTo>
                  <a:lnTo>
                    <a:pt x="2198" y="242"/>
                  </a:lnTo>
                  <a:lnTo>
                    <a:pt x="0" y="82"/>
                  </a:lnTo>
                  <a:close/>
                </a:path>
              </a:pathLst>
            </a:custGeom>
            <a:solidFill>
              <a:srgbClr val="000000">
                <a:alpha val="70000"/>
              </a:srgbClr>
            </a:solid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16" name="Freeform 22"/>
            <p:cNvSpPr>
              <a:spLocks/>
            </p:cNvSpPr>
            <p:nvPr/>
          </p:nvSpPr>
          <p:spPr bwMode="auto">
            <a:xfrm flipH="1">
              <a:off x="4080094" y="3086571"/>
              <a:ext cx="812800" cy="1066800"/>
            </a:xfrm>
            <a:custGeom>
              <a:avLst/>
              <a:gdLst/>
              <a:ahLst/>
              <a:cxnLst>
                <a:cxn ang="0">
                  <a:pos x="512" y="0"/>
                </a:cxn>
                <a:cxn ang="0">
                  <a:pos x="512" y="590"/>
                </a:cxn>
                <a:cxn ang="0">
                  <a:pos x="512" y="590"/>
                </a:cxn>
                <a:cxn ang="0">
                  <a:pos x="385" y="611"/>
                </a:cxn>
                <a:cxn ang="0">
                  <a:pos x="258" y="631"/>
                </a:cxn>
                <a:cxn ang="0">
                  <a:pos x="127" y="652"/>
                </a:cxn>
                <a:cxn ang="0">
                  <a:pos x="0" y="672"/>
                </a:cxn>
                <a:cxn ang="0">
                  <a:pos x="0" y="160"/>
                </a:cxn>
                <a:cxn ang="0">
                  <a:pos x="127" y="123"/>
                </a:cxn>
                <a:cxn ang="0">
                  <a:pos x="258" y="82"/>
                </a:cxn>
                <a:cxn ang="0">
                  <a:pos x="385" y="41"/>
                </a:cxn>
                <a:cxn ang="0">
                  <a:pos x="512" y="0"/>
                </a:cxn>
                <a:cxn ang="0">
                  <a:pos x="512" y="0"/>
                </a:cxn>
              </a:cxnLst>
              <a:rect l="0" t="0" r="r" b="b"/>
              <a:pathLst>
                <a:path w="512" h="672">
                  <a:moveTo>
                    <a:pt x="512" y="0"/>
                  </a:moveTo>
                  <a:lnTo>
                    <a:pt x="512" y="590"/>
                  </a:lnTo>
                  <a:lnTo>
                    <a:pt x="512" y="590"/>
                  </a:lnTo>
                  <a:lnTo>
                    <a:pt x="385" y="611"/>
                  </a:lnTo>
                  <a:lnTo>
                    <a:pt x="258" y="631"/>
                  </a:lnTo>
                  <a:lnTo>
                    <a:pt x="127" y="652"/>
                  </a:lnTo>
                  <a:lnTo>
                    <a:pt x="0" y="672"/>
                  </a:lnTo>
                  <a:lnTo>
                    <a:pt x="0" y="160"/>
                  </a:lnTo>
                  <a:lnTo>
                    <a:pt x="127" y="123"/>
                  </a:lnTo>
                  <a:lnTo>
                    <a:pt x="258" y="82"/>
                  </a:lnTo>
                  <a:lnTo>
                    <a:pt x="385" y="41"/>
                  </a:lnTo>
                  <a:lnTo>
                    <a:pt x="512" y="0"/>
                  </a:lnTo>
                  <a:lnTo>
                    <a:pt x="512" y="0"/>
                  </a:lnTo>
                  <a:close/>
                </a:path>
              </a:pathLst>
            </a:custGeom>
            <a:solidFill>
              <a:srgbClr val="1F1A17">
                <a:alpha val="50000"/>
              </a:srgbClr>
            </a:solid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17" name="TextBox 58"/>
            <p:cNvSpPr txBox="1"/>
            <p:nvPr/>
          </p:nvSpPr>
          <p:spPr>
            <a:xfrm flipH="1">
              <a:off x="467544" y="3503216"/>
              <a:ext cx="3633848" cy="584775"/>
            </a:xfrm>
            <a:prstGeom prst="rect">
              <a:avLst/>
            </a:prstGeom>
            <a:noFill/>
            <a:scene3d>
              <a:camera prst="perspectiveContrastingLeftFacing">
                <a:rot lat="21061738" lon="1856223" rev="87442"/>
              </a:camera>
              <a:lightRig rig="threePt" dir="t"/>
            </a:scene3d>
          </p:spPr>
          <p:txBody>
            <a:bodyPr>
              <a:normAutofit/>
            </a:bodyPr>
            <a:lstStyle/>
            <a:p>
              <a:pPr algn="ctr" fontAlgn="auto">
                <a:spcBef>
                  <a:spcPts val="0"/>
                </a:spcBef>
                <a:spcAft>
                  <a:spcPts val="0"/>
                </a:spcAft>
                <a:defRPr/>
              </a:pPr>
              <a:r>
                <a:rPr lang="en-US" sz="2800" dirty="0" smtClean="0">
                  <a:solidFill>
                    <a:prstClr val="black"/>
                  </a:solidFill>
                </a:rPr>
                <a:t>Cycle Count Process</a:t>
              </a:r>
              <a:endParaRPr lang="en-US" sz="2800" b="0" dirty="0">
                <a:solidFill>
                  <a:prstClr val="black"/>
                </a:solidFill>
                <a:latin typeface="Calibri"/>
                <a:cs typeface="+mn-cs"/>
              </a:endParaRPr>
            </a:p>
          </p:txBody>
        </p:sp>
      </p:grpSp>
      <p:grpSp>
        <p:nvGrpSpPr>
          <p:cNvPr id="18" name="Group 30"/>
          <p:cNvGrpSpPr/>
          <p:nvPr/>
        </p:nvGrpSpPr>
        <p:grpSpPr>
          <a:xfrm>
            <a:off x="531490" y="4169246"/>
            <a:ext cx="4400550" cy="936625"/>
            <a:chOff x="531490" y="4169246"/>
            <a:chExt cx="4400550" cy="936625"/>
          </a:xfrm>
        </p:grpSpPr>
        <p:sp>
          <p:nvSpPr>
            <p:cNvPr id="19" name="Freeform 15"/>
            <p:cNvSpPr>
              <a:spLocks/>
            </p:cNvSpPr>
            <p:nvPr/>
          </p:nvSpPr>
          <p:spPr bwMode="auto">
            <a:xfrm flipH="1">
              <a:off x="531490" y="4169246"/>
              <a:ext cx="4400550" cy="936625"/>
            </a:xfrm>
            <a:custGeom>
              <a:avLst/>
              <a:gdLst/>
              <a:ahLst/>
              <a:cxnLst>
                <a:cxn ang="0">
                  <a:pos x="2772" y="578"/>
                </a:cxn>
                <a:cxn ang="0">
                  <a:pos x="2489" y="582"/>
                </a:cxn>
                <a:cxn ang="0">
                  <a:pos x="2206" y="582"/>
                </a:cxn>
                <a:cxn ang="0">
                  <a:pos x="1923" y="582"/>
                </a:cxn>
                <a:cxn ang="0">
                  <a:pos x="1644" y="586"/>
                </a:cxn>
                <a:cxn ang="0">
                  <a:pos x="1361" y="586"/>
                </a:cxn>
                <a:cxn ang="0">
                  <a:pos x="1078" y="586"/>
                </a:cxn>
                <a:cxn ang="0">
                  <a:pos x="795" y="586"/>
                </a:cxn>
                <a:cxn ang="0">
                  <a:pos x="512" y="590"/>
                </a:cxn>
                <a:cxn ang="0">
                  <a:pos x="385" y="590"/>
                </a:cxn>
                <a:cxn ang="0">
                  <a:pos x="258" y="586"/>
                </a:cxn>
                <a:cxn ang="0">
                  <a:pos x="127" y="586"/>
                </a:cxn>
                <a:cxn ang="0">
                  <a:pos x="0" y="586"/>
                </a:cxn>
                <a:cxn ang="0">
                  <a:pos x="0" y="78"/>
                </a:cxn>
                <a:cxn ang="0">
                  <a:pos x="127" y="57"/>
                </a:cxn>
                <a:cxn ang="0">
                  <a:pos x="258" y="37"/>
                </a:cxn>
                <a:cxn ang="0">
                  <a:pos x="385" y="20"/>
                </a:cxn>
                <a:cxn ang="0">
                  <a:pos x="512" y="0"/>
                </a:cxn>
                <a:cxn ang="0">
                  <a:pos x="795" y="24"/>
                </a:cxn>
                <a:cxn ang="0">
                  <a:pos x="1078" y="49"/>
                </a:cxn>
                <a:cxn ang="0">
                  <a:pos x="1361" y="69"/>
                </a:cxn>
                <a:cxn ang="0">
                  <a:pos x="1644" y="94"/>
                </a:cxn>
                <a:cxn ang="0">
                  <a:pos x="1923" y="115"/>
                </a:cxn>
                <a:cxn ang="0">
                  <a:pos x="2206" y="139"/>
                </a:cxn>
                <a:cxn ang="0">
                  <a:pos x="2489" y="160"/>
                </a:cxn>
                <a:cxn ang="0">
                  <a:pos x="2772" y="184"/>
                </a:cxn>
                <a:cxn ang="0">
                  <a:pos x="2772" y="578"/>
                </a:cxn>
              </a:cxnLst>
              <a:rect l="0" t="0" r="r" b="b"/>
              <a:pathLst>
                <a:path w="2772" h="590">
                  <a:moveTo>
                    <a:pt x="2772" y="578"/>
                  </a:moveTo>
                  <a:lnTo>
                    <a:pt x="2489" y="582"/>
                  </a:lnTo>
                  <a:lnTo>
                    <a:pt x="2206" y="582"/>
                  </a:lnTo>
                  <a:lnTo>
                    <a:pt x="1923" y="582"/>
                  </a:lnTo>
                  <a:lnTo>
                    <a:pt x="1644" y="586"/>
                  </a:lnTo>
                  <a:lnTo>
                    <a:pt x="1361" y="586"/>
                  </a:lnTo>
                  <a:lnTo>
                    <a:pt x="1078" y="586"/>
                  </a:lnTo>
                  <a:lnTo>
                    <a:pt x="795" y="586"/>
                  </a:lnTo>
                  <a:lnTo>
                    <a:pt x="512" y="590"/>
                  </a:lnTo>
                  <a:lnTo>
                    <a:pt x="385" y="590"/>
                  </a:lnTo>
                  <a:lnTo>
                    <a:pt x="258" y="586"/>
                  </a:lnTo>
                  <a:lnTo>
                    <a:pt x="127" y="586"/>
                  </a:lnTo>
                  <a:lnTo>
                    <a:pt x="0" y="586"/>
                  </a:lnTo>
                  <a:lnTo>
                    <a:pt x="0" y="78"/>
                  </a:lnTo>
                  <a:lnTo>
                    <a:pt x="127" y="57"/>
                  </a:lnTo>
                  <a:lnTo>
                    <a:pt x="258" y="37"/>
                  </a:lnTo>
                  <a:lnTo>
                    <a:pt x="385" y="20"/>
                  </a:lnTo>
                  <a:lnTo>
                    <a:pt x="512" y="0"/>
                  </a:lnTo>
                  <a:lnTo>
                    <a:pt x="795" y="24"/>
                  </a:lnTo>
                  <a:lnTo>
                    <a:pt x="1078" y="49"/>
                  </a:lnTo>
                  <a:lnTo>
                    <a:pt x="1361" y="69"/>
                  </a:lnTo>
                  <a:lnTo>
                    <a:pt x="1644" y="94"/>
                  </a:lnTo>
                  <a:lnTo>
                    <a:pt x="1923" y="115"/>
                  </a:lnTo>
                  <a:lnTo>
                    <a:pt x="2206" y="139"/>
                  </a:lnTo>
                  <a:lnTo>
                    <a:pt x="2489" y="160"/>
                  </a:lnTo>
                  <a:lnTo>
                    <a:pt x="2772" y="184"/>
                  </a:lnTo>
                  <a:lnTo>
                    <a:pt x="2772" y="578"/>
                  </a:lnTo>
                  <a:close/>
                </a:path>
              </a:pathLst>
            </a:custGeom>
            <a:solidFill>
              <a:srgbClr val="1CAE1C"/>
            </a:solidFill>
            <a:ln w="9525">
              <a:noFill/>
              <a:round/>
              <a:headEnd/>
              <a:tailEnd/>
            </a:ln>
          </p:spPr>
          <p:txBody>
            <a:bodyPr/>
            <a:lstStyle/>
            <a:p>
              <a:pPr fontAlgn="auto">
                <a:spcBef>
                  <a:spcPts val="0"/>
                </a:spcBef>
                <a:spcAft>
                  <a:spcPts val="0"/>
                </a:spcAft>
                <a:defRPr/>
              </a:pPr>
              <a:endParaRPr lang="es-CO" sz="1800" b="0" dirty="0">
                <a:solidFill>
                  <a:prstClr val="black"/>
                </a:solidFill>
                <a:latin typeface="Calibri"/>
                <a:cs typeface="+mn-cs"/>
              </a:endParaRPr>
            </a:p>
          </p:txBody>
        </p:sp>
        <p:sp>
          <p:nvSpPr>
            <p:cNvPr id="20" name="Freeform 20"/>
            <p:cNvSpPr>
              <a:spLocks/>
            </p:cNvSpPr>
            <p:nvPr/>
          </p:nvSpPr>
          <p:spPr bwMode="auto">
            <a:xfrm flipH="1">
              <a:off x="4119240" y="4169246"/>
              <a:ext cx="812800" cy="936625"/>
            </a:xfrm>
            <a:custGeom>
              <a:avLst/>
              <a:gdLst/>
              <a:ahLst/>
              <a:cxnLst>
                <a:cxn ang="0">
                  <a:pos x="512" y="0"/>
                </a:cxn>
                <a:cxn ang="0">
                  <a:pos x="512" y="590"/>
                </a:cxn>
                <a:cxn ang="0">
                  <a:pos x="512" y="590"/>
                </a:cxn>
                <a:cxn ang="0">
                  <a:pos x="385" y="590"/>
                </a:cxn>
                <a:cxn ang="0">
                  <a:pos x="258" y="586"/>
                </a:cxn>
                <a:cxn ang="0">
                  <a:pos x="127" y="586"/>
                </a:cxn>
                <a:cxn ang="0">
                  <a:pos x="0" y="586"/>
                </a:cxn>
                <a:cxn ang="0">
                  <a:pos x="0" y="78"/>
                </a:cxn>
                <a:cxn ang="0">
                  <a:pos x="127" y="57"/>
                </a:cxn>
                <a:cxn ang="0">
                  <a:pos x="258" y="37"/>
                </a:cxn>
                <a:cxn ang="0">
                  <a:pos x="385" y="20"/>
                </a:cxn>
                <a:cxn ang="0">
                  <a:pos x="512" y="0"/>
                </a:cxn>
                <a:cxn ang="0">
                  <a:pos x="512" y="0"/>
                </a:cxn>
              </a:cxnLst>
              <a:rect l="0" t="0" r="r" b="b"/>
              <a:pathLst>
                <a:path w="512" h="590">
                  <a:moveTo>
                    <a:pt x="512" y="0"/>
                  </a:moveTo>
                  <a:lnTo>
                    <a:pt x="512" y="590"/>
                  </a:lnTo>
                  <a:lnTo>
                    <a:pt x="512" y="590"/>
                  </a:lnTo>
                  <a:lnTo>
                    <a:pt x="385" y="590"/>
                  </a:lnTo>
                  <a:lnTo>
                    <a:pt x="258" y="586"/>
                  </a:lnTo>
                  <a:lnTo>
                    <a:pt x="127" y="586"/>
                  </a:lnTo>
                  <a:lnTo>
                    <a:pt x="0" y="586"/>
                  </a:lnTo>
                  <a:lnTo>
                    <a:pt x="0" y="78"/>
                  </a:lnTo>
                  <a:lnTo>
                    <a:pt x="127" y="57"/>
                  </a:lnTo>
                  <a:lnTo>
                    <a:pt x="258" y="37"/>
                  </a:lnTo>
                  <a:lnTo>
                    <a:pt x="385" y="20"/>
                  </a:lnTo>
                  <a:lnTo>
                    <a:pt x="512" y="0"/>
                  </a:lnTo>
                  <a:lnTo>
                    <a:pt x="512" y="0"/>
                  </a:lnTo>
                  <a:close/>
                </a:path>
              </a:pathLst>
            </a:custGeom>
            <a:solidFill>
              <a:srgbClr val="1F1A17">
                <a:alpha val="50000"/>
              </a:srgbClr>
            </a:solidFill>
            <a:ln w="9525">
              <a:noFill/>
              <a:round/>
              <a:headEnd/>
              <a:tailEnd/>
            </a:ln>
          </p:spPr>
          <p:txBody>
            <a:bodyPr/>
            <a:lstStyle/>
            <a:p>
              <a:pPr fontAlgn="auto">
                <a:spcBef>
                  <a:spcPts val="0"/>
                </a:spcBef>
                <a:spcAft>
                  <a:spcPts val="0"/>
                </a:spcAft>
                <a:defRPr/>
              </a:pPr>
              <a:endParaRPr lang="es-CO" sz="1800" b="0" dirty="0">
                <a:solidFill>
                  <a:prstClr val="black"/>
                </a:solidFill>
                <a:latin typeface="Calibri"/>
                <a:cs typeface="+mn-cs"/>
              </a:endParaRPr>
            </a:p>
          </p:txBody>
        </p:sp>
        <p:sp>
          <p:nvSpPr>
            <p:cNvPr id="21" name="TextBox 59"/>
            <p:cNvSpPr txBox="1"/>
            <p:nvPr/>
          </p:nvSpPr>
          <p:spPr>
            <a:xfrm flipH="1">
              <a:off x="539552" y="4221088"/>
              <a:ext cx="3633848" cy="584775"/>
            </a:xfrm>
            <a:prstGeom prst="rect">
              <a:avLst/>
            </a:prstGeom>
            <a:noFill/>
            <a:scene3d>
              <a:camera prst="perspectiveContrastingLeftFacing">
                <a:rot lat="21419807" lon="1792201" rev="60000"/>
              </a:camera>
              <a:lightRig rig="threePt" dir="t"/>
            </a:scene3d>
          </p:spPr>
          <p:txBody>
            <a:bodyPr>
              <a:noAutofit/>
            </a:bodyPr>
            <a:lstStyle/>
            <a:p>
              <a:pPr algn="ctr" fontAlgn="auto">
                <a:spcBef>
                  <a:spcPts val="0"/>
                </a:spcBef>
                <a:spcAft>
                  <a:spcPts val="0"/>
                </a:spcAft>
                <a:defRPr/>
              </a:pPr>
              <a:r>
                <a:rPr lang="en-US" sz="2800" dirty="0" smtClean="0"/>
                <a:t>Operations Front Functions</a:t>
              </a:r>
              <a:endParaRPr lang="en-US" sz="2800" b="0" dirty="0">
                <a:latin typeface="Calibri"/>
                <a:cs typeface="+mn-cs"/>
              </a:endParaRPr>
            </a:p>
          </p:txBody>
        </p:sp>
      </p:grpSp>
      <p:grpSp>
        <p:nvGrpSpPr>
          <p:cNvPr id="22" name="Group 37"/>
          <p:cNvGrpSpPr/>
          <p:nvPr/>
        </p:nvGrpSpPr>
        <p:grpSpPr>
          <a:xfrm>
            <a:off x="492344" y="5085184"/>
            <a:ext cx="4400550" cy="1008112"/>
            <a:chOff x="492344" y="5085184"/>
            <a:chExt cx="4400550" cy="1008112"/>
          </a:xfrm>
        </p:grpSpPr>
        <p:sp>
          <p:nvSpPr>
            <p:cNvPr id="23" name="Freeform 7"/>
            <p:cNvSpPr>
              <a:spLocks/>
            </p:cNvSpPr>
            <p:nvPr/>
          </p:nvSpPr>
          <p:spPr bwMode="auto">
            <a:xfrm flipH="1">
              <a:off x="492344" y="5104284"/>
              <a:ext cx="4400550" cy="989012"/>
            </a:xfrm>
            <a:custGeom>
              <a:avLst/>
              <a:gdLst/>
              <a:ahLst/>
              <a:cxnLst>
                <a:cxn ang="0">
                  <a:pos x="2772" y="402"/>
                </a:cxn>
                <a:cxn ang="0">
                  <a:pos x="512" y="623"/>
                </a:cxn>
                <a:cxn ang="0">
                  <a:pos x="0" y="533"/>
                </a:cxn>
                <a:cxn ang="0">
                  <a:pos x="0" y="25"/>
                </a:cxn>
                <a:cxn ang="0">
                  <a:pos x="2202" y="0"/>
                </a:cxn>
                <a:cxn ang="0">
                  <a:pos x="2772" y="4"/>
                </a:cxn>
                <a:cxn ang="0">
                  <a:pos x="2772" y="402"/>
                </a:cxn>
              </a:cxnLst>
              <a:rect l="0" t="0" r="r" b="b"/>
              <a:pathLst>
                <a:path w="2772" h="623">
                  <a:moveTo>
                    <a:pt x="2772" y="402"/>
                  </a:moveTo>
                  <a:lnTo>
                    <a:pt x="512" y="623"/>
                  </a:lnTo>
                  <a:lnTo>
                    <a:pt x="0" y="533"/>
                  </a:lnTo>
                  <a:lnTo>
                    <a:pt x="0" y="25"/>
                  </a:lnTo>
                  <a:lnTo>
                    <a:pt x="2202" y="0"/>
                  </a:lnTo>
                  <a:lnTo>
                    <a:pt x="2772" y="4"/>
                  </a:lnTo>
                  <a:lnTo>
                    <a:pt x="2772" y="402"/>
                  </a:lnTo>
                  <a:close/>
                </a:path>
              </a:pathLst>
            </a:custGeom>
            <a:solidFill>
              <a:srgbClr val="0066CC"/>
            </a:solid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24" name="Freeform 23"/>
            <p:cNvSpPr>
              <a:spLocks/>
            </p:cNvSpPr>
            <p:nvPr/>
          </p:nvSpPr>
          <p:spPr bwMode="auto">
            <a:xfrm flipH="1">
              <a:off x="492344" y="5104284"/>
              <a:ext cx="4400550" cy="58737"/>
            </a:xfrm>
            <a:custGeom>
              <a:avLst/>
              <a:gdLst/>
              <a:ahLst/>
              <a:cxnLst>
                <a:cxn ang="0">
                  <a:pos x="0" y="25"/>
                </a:cxn>
                <a:cxn ang="0">
                  <a:pos x="512" y="37"/>
                </a:cxn>
                <a:cxn ang="0">
                  <a:pos x="2772" y="4"/>
                </a:cxn>
                <a:cxn ang="0">
                  <a:pos x="2202" y="0"/>
                </a:cxn>
                <a:cxn ang="0">
                  <a:pos x="0" y="25"/>
                </a:cxn>
              </a:cxnLst>
              <a:rect l="0" t="0" r="r" b="b"/>
              <a:pathLst>
                <a:path w="2772" h="37">
                  <a:moveTo>
                    <a:pt x="0" y="25"/>
                  </a:moveTo>
                  <a:lnTo>
                    <a:pt x="512" y="37"/>
                  </a:lnTo>
                  <a:lnTo>
                    <a:pt x="2772" y="4"/>
                  </a:lnTo>
                  <a:lnTo>
                    <a:pt x="2202" y="0"/>
                  </a:lnTo>
                  <a:lnTo>
                    <a:pt x="0" y="25"/>
                  </a:lnTo>
                  <a:close/>
                </a:path>
              </a:pathLst>
            </a:custGeom>
            <a:solidFill>
              <a:srgbClr val="000000">
                <a:alpha val="70000"/>
              </a:srgbClr>
            </a:solid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25" name="Freeform 24"/>
            <p:cNvSpPr>
              <a:spLocks/>
            </p:cNvSpPr>
            <p:nvPr/>
          </p:nvSpPr>
          <p:spPr bwMode="auto">
            <a:xfrm flipH="1">
              <a:off x="4080094" y="5143971"/>
              <a:ext cx="812800" cy="949325"/>
            </a:xfrm>
            <a:custGeom>
              <a:avLst/>
              <a:gdLst/>
              <a:ahLst/>
              <a:cxnLst>
                <a:cxn ang="0">
                  <a:pos x="512" y="12"/>
                </a:cxn>
                <a:cxn ang="0">
                  <a:pos x="512" y="598"/>
                </a:cxn>
                <a:cxn ang="0">
                  <a:pos x="512" y="598"/>
                </a:cxn>
                <a:cxn ang="0">
                  <a:pos x="0" y="508"/>
                </a:cxn>
                <a:cxn ang="0">
                  <a:pos x="0" y="0"/>
                </a:cxn>
                <a:cxn ang="0">
                  <a:pos x="127" y="0"/>
                </a:cxn>
                <a:cxn ang="0">
                  <a:pos x="258" y="4"/>
                </a:cxn>
                <a:cxn ang="0">
                  <a:pos x="385" y="8"/>
                </a:cxn>
                <a:cxn ang="0">
                  <a:pos x="512" y="12"/>
                </a:cxn>
                <a:cxn ang="0">
                  <a:pos x="512" y="12"/>
                </a:cxn>
              </a:cxnLst>
              <a:rect l="0" t="0" r="r" b="b"/>
              <a:pathLst>
                <a:path w="512" h="598">
                  <a:moveTo>
                    <a:pt x="512" y="12"/>
                  </a:moveTo>
                  <a:lnTo>
                    <a:pt x="512" y="598"/>
                  </a:lnTo>
                  <a:lnTo>
                    <a:pt x="512" y="598"/>
                  </a:lnTo>
                  <a:lnTo>
                    <a:pt x="0" y="508"/>
                  </a:lnTo>
                  <a:lnTo>
                    <a:pt x="0" y="0"/>
                  </a:lnTo>
                  <a:lnTo>
                    <a:pt x="127" y="0"/>
                  </a:lnTo>
                  <a:lnTo>
                    <a:pt x="258" y="4"/>
                  </a:lnTo>
                  <a:lnTo>
                    <a:pt x="385" y="8"/>
                  </a:lnTo>
                  <a:lnTo>
                    <a:pt x="512" y="12"/>
                  </a:lnTo>
                  <a:lnTo>
                    <a:pt x="512" y="12"/>
                  </a:lnTo>
                  <a:close/>
                </a:path>
              </a:pathLst>
            </a:custGeom>
            <a:solidFill>
              <a:srgbClr val="1F1A17">
                <a:alpha val="50000"/>
              </a:srgbClr>
            </a:solid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26" name="TextBox 60"/>
            <p:cNvSpPr txBox="1"/>
            <p:nvPr/>
          </p:nvSpPr>
          <p:spPr>
            <a:xfrm flipH="1">
              <a:off x="509463" y="5085184"/>
              <a:ext cx="3550010" cy="584775"/>
            </a:xfrm>
            <a:prstGeom prst="rect">
              <a:avLst/>
            </a:prstGeom>
            <a:noFill/>
            <a:scene3d>
              <a:camera prst="perspectiveContrastingLeftFacing" fov="1500000">
                <a:rot lat="300000" lon="1800000" rev="0"/>
              </a:camera>
              <a:lightRig rig="threePt" dir="t"/>
            </a:scene3d>
          </p:spPr>
          <p:txBody>
            <a:bodyPr>
              <a:noAutofit/>
            </a:bodyPr>
            <a:lstStyle/>
            <a:p>
              <a:pPr algn="ctr" fontAlgn="auto">
                <a:spcBef>
                  <a:spcPts val="0"/>
                </a:spcBef>
                <a:spcAft>
                  <a:spcPts val="0"/>
                </a:spcAft>
                <a:defRPr/>
              </a:pPr>
              <a:r>
                <a:rPr lang="en-US" sz="2800" dirty="0" smtClean="0"/>
                <a:t>Inventory Front Functions</a:t>
              </a:r>
              <a:endParaRPr lang="en-US" sz="2800" b="0" dirty="0">
                <a:latin typeface="Calibri"/>
                <a:cs typeface="+mn-cs"/>
              </a:endParaRPr>
            </a:p>
          </p:txBody>
        </p:sp>
      </p:grpSp>
      <p:sp>
        <p:nvSpPr>
          <p:cNvPr id="27" name="Freeform 6"/>
          <p:cNvSpPr>
            <a:spLocks/>
          </p:cNvSpPr>
          <p:nvPr/>
        </p:nvSpPr>
        <p:spPr bwMode="auto">
          <a:xfrm flipV="1">
            <a:off x="5220072" y="1696740"/>
            <a:ext cx="3171825" cy="2092382"/>
          </a:xfrm>
          <a:custGeom>
            <a:avLst/>
            <a:gdLst>
              <a:gd name="connsiteX0" fmla="*/ 0 w 10000"/>
              <a:gd name="connsiteY0" fmla="*/ 866 h 10000"/>
              <a:gd name="connsiteX1" fmla="*/ 1493 w 10000"/>
              <a:gd name="connsiteY1" fmla="*/ 0 h 10000"/>
              <a:gd name="connsiteX2" fmla="*/ 1493 w 10000"/>
              <a:gd name="connsiteY2" fmla="*/ 10000 h 10000"/>
              <a:gd name="connsiteX3" fmla="*/ 10000 w 10000"/>
              <a:gd name="connsiteY3" fmla="*/ 10000 h 10000"/>
              <a:gd name="connsiteX0" fmla="*/ 0 w 10000"/>
              <a:gd name="connsiteY0" fmla="*/ 0 h 9134"/>
              <a:gd name="connsiteX1" fmla="*/ 1362 w 10000"/>
              <a:gd name="connsiteY1" fmla="*/ 0 h 9134"/>
              <a:gd name="connsiteX2" fmla="*/ 1493 w 10000"/>
              <a:gd name="connsiteY2" fmla="*/ 9134 h 9134"/>
              <a:gd name="connsiteX3" fmla="*/ 10000 w 10000"/>
              <a:gd name="connsiteY3" fmla="*/ 9134 h 9134"/>
              <a:gd name="connsiteX0" fmla="*/ 0 w 10000"/>
              <a:gd name="connsiteY0" fmla="*/ 0 h 10000"/>
              <a:gd name="connsiteX1" fmla="*/ 1362 w 10000"/>
              <a:gd name="connsiteY1" fmla="*/ 0 h 10000"/>
              <a:gd name="connsiteX2" fmla="*/ 1362 w 10000"/>
              <a:gd name="connsiteY2" fmla="*/ 9981 h 10000"/>
              <a:gd name="connsiteX3" fmla="*/ 1000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0"/>
                </a:moveTo>
                <a:lnTo>
                  <a:pt x="1362" y="0"/>
                </a:lnTo>
                <a:cubicBezTo>
                  <a:pt x="1406" y="3334"/>
                  <a:pt x="1318" y="6647"/>
                  <a:pt x="1362" y="9981"/>
                </a:cubicBezTo>
                <a:lnTo>
                  <a:pt x="10000" y="10000"/>
                </a:lnTo>
              </a:path>
            </a:pathLst>
          </a:custGeom>
          <a:ln w="127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txBody>
          <a:bodyPr/>
          <a:lstStyle/>
          <a:p>
            <a:pPr fontAlgn="auto">
              <a:spcBef>
                <a:spcPts val="0"/>
              </a:spcBef>
              <a:spcAft>
                <a:spcPts val="0"/>
              </a:spcAft>
              <a:defRPr/>
            </a:pPr>
            <a:endParaRPr lang="es-CO" sz="1800" b="0" dirty="0">
              <a:solidFill>
                <a:prstClr val="black"/>
              </a:solidFill>
            </a:endParaRPr>
          </a:p>
        </p:txBody>
      </p:sp>
      <p:sp>
        <p:nvSpPr>
          <p:cNvPr id="28" name="TextBox 27"/>
          <p:cNvSpPr txBox="1"/>
          <p:nvPr/>
        </p:nvSpPr>
        <p:spPr>
          <a:xfrm>
            <a:off x="5724128" y="1696740"/>
            <a:ext cx="3347864" cy="2554545"/>
          </a:xfrm>
          <a:prstGeom prst="rect">
            <a:avLst/>
          </a:prstGeom>
          <a:noFill/>
        </p:spPr>
        <p:txBody>
          <a:bodyPr wrap="square" rtlCol="0">
            <a:spAutoFit/>
          </a:bodyPr>
          <a:lstStyle/>
          <a:p>
            <a:r>
              <a:rPr lang="en-IN" sz="2000" dirty="0" smtClean="0"/>
              <a:t>Another critical function of WMS is the cycle count process which is required to maintain the health of the inventory. WMS initiates daily cycle count and wall to wall counts as per user specification and attributes.</a:t>
            </a:r>
            <a:endParaRPr lang="en-IN" sz="2000" dirty="0"/>
          </a:p>
        </p:txBody>
      </p:sp>
      <p:pic>
        <p:nvPicPr>
          <p:cNvPr id="29" name="Picture 28"/>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8063039" y="-40459"/>
            <a:ext cx="1097374" cy="1112005"/>
          </a:xfrm>
          <a:prstGeom prst="rect">
            <a:avLst/>
          </a:prstGeom>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44444E-6 -9.3432E-7 L 0.08888 -0.00439 " pathEditMode="relative" rAng="0" ptsTypes="AA">
                                      <p:cBhvr>
                                        <p:cTn id="6" dur="500" fill="hold"/>
                                        <p:tgtEl>
                                          <p:spTgt spid="13"/>
                                        </p:tgtEl>
                                        <p:attrNameLst>
                                          <p:attrName>ppt_x</p:attrName>
                                          <p:attrName>ppt_y</p:attrName>
                                        </p:attrNameLst>
                                      </p:cBhvr>
                                      <p:rCtr x="4400" y="-200"/>
                                    </p:animMotion>
                                  </p:childTnLst>
                                </p:cTn>
                              </p:par>
                            </p:childTnLst>
                          </p:cTn>
                        </p:par>
                        <p:par>
                          <p:cTn id="7" fill="hold">
                            <p:stCondLst>
                              <p:cond delay="500"/>
                            </p:stCondLst>
                            <p:childTnLst>
                              <p:par>
                                <p:cTn id="8" presetID="10" presetClass="entr" presetSubtype="0" fill="hold" grpId="0" nodeType="after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8068766_xl.jpg"/>
          <p:cNvPicPr>
            <a:picLocks noChangeAspect="1"/>
          </p:cNvPicPr>
          <p:nvPr/>
        </p:nvPicPr>
        <p:blipFill>
          <a:blip r:embed="rId3" cstate="email"/>
          <a:srcRect/>
          <a:stretch>
            <a:fillRect/>
          </a:stretch>
        </p:blipFill>
        <p:spPr>
          <a:xfrm>
            <a:off x="0" y="836712"/>
            <a:ext cx="9144000" cy="6048672"/>
          </a:xfrm>
          <a:prstGeom prst="rect">
            <a:avLst/>
          </a:prstGeom>
        </p:spPr>
      </p:pic>
      <p:sp>
        <p:nvSpPr>
          <p:cNvPr id="7" name="Rektangel 35"/>
          <p:cNvSpPr>
            <a:spLocks noChangeArrowheads="1"/>
          </p:cNvSpPr>
          <p:nvPr/>
        </p:nvSpPr>
        <p:spPr bwMode="auto">
          <a:xfrm>
            <a:off x="1475656" y="2060848"/>
            <a:ext cx="6840760" cy="1323439"/>
          </a:xfrm>
          <a:prstGeom prst="rect">
            <a:avLst/>
          </a:prstGeom>
          <a:noFill/>
          <a:ln w="9525">
            <a:noFill/>
            <a:miter lim="800000"/>
            <a:headEnd/>
            <a:tailEnd/>
          </a:ln>
        </p:spPr>
        <p:txBody>
          <a:bodyPr wrap="square">
            <a:spAutoFit/>
          </a:bodyPr>
          <a:lstStyle/>
          <a:p>
            <a:pPr algn="ctr" defTabSz="801688">
              <a:spcBef>
                <a:spcPct val="20000"/>
              </a:spcBef>
            </a:pPr>
            <a:r>
              <a:rPr lang="en-IN" sz="2000" noProof="1" smtClean="0">
                <a:solidFill>
                  <a:srgbClr val="080808"/>
                </a:solidFill>
                <a:latin typeface="Calibri" pitchFamily="34" charset="0"/>
                <a:cs typeface="Arial" pitchFamily="34" charset="0"/>
              </a:rPr>
              <a:t>The given image shows how the ‘Bull Whip Effect’ has distorted the actual number of products required at the point of sale as compared to the number of products being manufactured at the manufacturer’s factory.</a:t>
            </a:r>
          </a:p>
        </p:txBody>
      </p:sp>
      <p:grpSp>
        <p:nvGrpSpPr>
          <p:cNvPr id="5" name="Group 4"/>
          <p:cNvGrpSpPr/>
          <p:nvPr/>
        </p:nvGrpSpPr>
        <p:grpSpPr>
          <a:xfrm>
            <a:off x="0" y="-27384"/>
            <a:ext cx="9144000" cy="936104"/>
            <a:chOff x="0" y="-27384"/>
            <a:chExt cx="9144000" cy="936104"/>
          </a:xfrm>
        </p:grpSpPr>
        <p:pic>
          <p:nvPicPr>
            <p:cNvPr id="2" name="Picture 1" descr="11505644_xl.jpg"/>
            <p:cNvPicPr>
              <a:picLocks noChangeAspect="1"/>
            </p:cNvPicPr>
            <p:nvPr/>
          </p:nvPicPr>
          <p:blipFill>
            <a:blip r:embed="rId4" cstate="email"/>
            <a:srcRect/>
            <a:stretch>
              <a:fillRect/>
            </a:stretch>
          </p:blipFill>
          <p:spPr>
            <a:xfrm>
              <a:off x="0" y="-27384"/>
              <a:ext cx="9144000" cy="936104"/>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Bull Whip Effect</a:t>
              </a:r>
              <a:endParaRPr lang="en-IN" sz="3200" dirty="0"/>
            </a:p>
          </p:txBody>
        </p:sp>
      </p:grpSp>
      <p:grpSp>
        <p:nvGrpSpPr>
          <p:cNvPr id="8" name="Group 32"/>
          <p:cNvGrpSpPr/>
          <p:nvPr/>
        </p:nvGrpSpPr>
        <p:grpSpPr>
          <a:xfrm>
            <a:off x="1619672" y="3431307"/>
            <a:ext cx="6480720" cy="3310061"/>
            <a:chOff x="1619672" y="3431307"/>
            <a:chExt cx="6480720" cy="3310061"/>
          </a:xfrm>
        </p:grpSpPr>
        <p:pic>
          <p:nvPicPr>
            <p:cNvPr id="2050" name="Picture 2"/>
            <p:cNvPicPr>
              <a:picLocks noChangeAspect="1" noChangeArrowheads="1"/>
            </p:cNvPicPr>
            <p:nvPr/>
          </p:nvPicPr>
          <p:blipFill>
            <a:blip r:embed="rId5" cstate="print"/>
            <a:srcRect/>
            <a:stretch>
              <a:fillRect/>
            </a:stretch>
          </p:blipFill>
          <p:spPr bwMode="auto">
            <a:xfrm>
              <a:off x="1619672" y="3431307"/>
              <a:ext cx="6480720" cy="3310061"/>
            </a:xfrm>
            <a:prstGeom prst="rect">
              <a:avLst/>
            </a:prstGeom>
            <a:noFill/>
            <a:ln w="9525">
              <a:noFill/>
              <a:miter lim="800000"/>
              <a:headEnd/>
              <a:tailEnd/>
            </a:ln>
          </p:spPr>
        </p:pic>
        <p:sp>
          <p:nvSpPr>
            <p:cNvPr id="25" name="TextBox 24"/>
            <p:cNvSpPr txBox="1"/>
            <p:nvPr/>
          </p:nvSpPr>
          <p:spPr>
            <a:xfrm>
              <a:off x="1835696" y="4181018"/>
              <a:ext cx="2520280" cy="400110"/>
            </a:xfrm>
            <a:prstGeom prst="rect">
              <a:avLst/>
            </a:prstGeom>
            <a:noFill/>
          </p:spPr>
          <p:txBody>
            <a:bodyPr wrap="square" rtlCol="0">
              <a:spAutoFit/>
            </a:bodyPr>
            <a:lstStyle/>
            <a:p>
              <a:r>
                <a:rPr lang="en-IN" sz="2000" b="1" dirty="0" smtClean="0"/>
                <a:t>Quantity of Products</a:t>
              </a:r>
              <a:endParaRPr lang="en-IN" sz="2000" b="1" dirty="0"/>
            </a:p>
          </p:txBody>
        </p:sp>
        <p:sp>
          <p:nvSpPr>
            <p:cNvPr id="26" name="TextBox 25"/>
            <p:cNvSpPr txBox="1"/>
            <p:nvPr/>
          </p:nvSpPr>
          <p:spPr>
            <a:xfrm>
              <a:off x="1691680" y="6165304"/>
              <a:ext cx="2520280" cy="400110"/>
            </a:xfrm>
            <a:prstGeom prst="rect">
              <a:avLst/>
            </a:prstGeom>
            <a:noFill/>
          </p:spPr>
          <p:txBody>
            <a:bodyPr wrap="square" rtlCol="0">
              <a:spAutoFit/>
            </a:bodyPr>
            <a:lstStyle/>
            <a:p>
              <a:r>
                <a:rPr lang="en-IN" sz="2000" b="1" dirty="0" smtClean="0"/>
                <a:t>Customer</a:t>
              </a:r>
              <a:endParaRPr lang="en-IN" sz="2000" b="1" dirty="0"/>
            </a:p>
          </p:txBody>
        </p:sp>
        <p:sp>
          <p:nvSpPr>
            <p:cNvPr id="27" name="TextBox 26"/>
            <p:cNvSpPr txBox="1"/>
            <p:nvPr/>
          </p:nvSpPr>
          <p:spPr>
            <a:xfrm>
              <a:off x="5436096" y="6165304"/>
              <a:ext cx="2520280" cy="400110"/>
            </a:xfrm>
            <a:prstGeom prst="rect">
              <a:avLst/>
            </a:prstGeom>
            <a:noFill/>
          </p:spPr>
          <p:txBody>
            <a:bodyPr wrap="square" rtlCol="0">
              <a:spAutoFit/>
            </a:bodyPr>
            <a:lstStyle/>
            <a:p>
              <a:pPr algn="r"/>
              <a:r>
                <a:rPr lang="en-IN" sz="2000" b="1" dirty="0" smtClean="0"/>
                <a:t>Manufacturer</a:t>
              </a:r>
              <a:endParaRPr lang="en-IN" sz="2000" b="1" dirty="0"/>
            </a:p>
          </p:txBody>
        </p:sp>
        <p:sp>
          <p:nvSpPr>
            <p:cNvPr id="28" name="TextBox 27"/>
            <p:cNvSpPr txBox="1"/>
            <p:nvPr/>
          </p:nvSpPr>
          <p:spPr>
            <a:xfrm>
              <a:off x="3419872" y="6165304"/>
              <a:ext cx="2520280" cy="400110"/>
            </a:xfrm>
            <a:prstGeom prst="rect">
              <a:avLst/>
            </a:prstGeom>
            <a:noFill/>
          </p:spPr>
          <p:txBody>
            <a:bodyPr wrap="square" rtlCol="0">
              <a:spAutoFit/>
            </a:bodyPr>
            <a:lstStyle/>
            <a:p>
              <a:pPr algn="ctr"/>
              <a:r>
                <a:rPr lang="en-IN" sz="2000" b="1" dirty="0" smtClean="0"/>
                <a:t>Supplier</a:t>
              </a:r>
              <a:endParaRPr lang="en-IN" sz="2000" b="1" dirty="0"/>
            </a:p>
          </p:txBody>
        </p:sp>
        <p:cxnSp>
          <p:nvCxnSpPr>
            <p:cNvPr id="31" name="Straight Arrow Connector 30"/>
            <p:cNvCxnSpPr/>
            <p:nvPr/>
          </p:nvCxnSpPr>
          <p:spPr>
            <a:xfrm>
              <a:off x="5220072" y="6381328"/>
              <a:ext cx="1080000" cy="0"/>
            </a:xfrm>
            <a:prstGeom prst="straightConnector1">
              <a:avLst/>
            </a:prstGeom>
            <a:ln>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p:nvPr/>
          </p:nvCxnSpPr>
          <p:spPr>
            <a:xfrm>
              <a:off x="2987944" y="6381328"/>
              <a:ext cx="1080000" cy="0"/>
            </a:xfrm>
            <a:prstGeom prst="straightConnector1">
              <a:avLst/>
            </a:prstGeom>
            <a:ln>
              <a:solidFill>
                <a:srgbClr val="C00000"/>
              </a:solidFill>
              <a:tailEnd type="arrow"/>
            </a:ln>
          </p:spPr>
          <p:style>
            <a:lnRef idx="3">
              <a:schemeClr val="accent2"/>
            </a:lnRef>
            <a:fillRef idx="0">
              <a:schemeClr val="accent2"/>
            </a:fillRef>
            <a:effectRef idx="2">
              <a:schemeClr val="accent2"/>
            </a:effectRef>
            <a:fontRef idx="minor">
              <a:schemeClr val="tx1"/>
            </a:fontRef>
          </p:style>
        </p:cxnSp>
      </p:grpSp>
      <p:pic>
        <p:nvPicPr>
          <p:cNvPr id="16" name="Picture 15"/>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8063039" y="-40459"/>
            <a:ext cx="1097374" cy="1112005"/>
          </a:xfrm>
          <a:prstGeom prst="rect">
            <a:avLst/>
          </a:prstGeom>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53" presetClass="entr" presetSubtype="0" fill="hold" nodeType="afterEffect">
                                  <p:stCondLst>
                                    <p:cond delay="40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2982296_xl.jpg"/>
          <p:cNvPicPr>
            <a:picLocks noChangeAspect="1"/>
          </p:cNvPicPr>
          <p:nvPr/>
        </p:nvPicPr>
        <p:blipFill>
          <a:blip r:embed="rId3" cstate="email">
            <a:clrChange>
              <a:clrFrom>
                <a:srgbClr val="FFFFFF"/>
              </a:clrFrom>
              <a:clrTo>
                <a:srgbClr val="FFFFFF">
                  <a:alpha val="0"/>
                </a:srgbClr>
              </a:clrTo>
            </a:clrChange>
          </a:blip>
          <a:srcRect/>
          <a:stretch>
            <a:fillRect/>
          </a:stretch>
        </p:blipFill>
        <p:spPr>
          <a:xfrm rot="5400000">
            <a:off x="1335471" y="3641195"/>
            <a:ext cx="5940000" cy="475053"/>
          </a:xfrm>
          <a:prstGeom prst="rect">
            <a:avLst/>
          </a:prstGeom>
        </p:spPr>
      </p:pic>
      <p:grpSp>
        <p:nvGrpSpPr>
          <p:cNvPr id="5" name="Group 20"/>
          <p:cNvGrpSpPr/>
          <p:nvPr/>
        </p:nvGrpSpPr>
        <p:grpSpPr>
          <a:xfrm>
            <a:off x="539552" y="1843467"/>
            <a:ext cx="4133196" cy="3825007"/>
            <a:chOff x="539552" y="1843467"/>
            <a:chExt cx="4133196" cy="3825007"/>
          </a:xfrm>
        </p:grpSpPr>
        <p:grpSp>
          <p:nvGrpSpPr>
            <p:cNvPr id="8" name="Gruppe 83"/>
            <p:cNvGrpSpPr>
              <a:grpSpLocks/>
            </p:cNvGrpSpPr>
            <p:nvPr/>
          </p:nvGrpSpPr>
          <p:grpSpPr bwMode="auto">
            <a:xfrm rot="1065797">
              <a:off x="539552" y="1843467"/>
              <a:ext cx="4133196" cy="3825007"/>
              <a:chOff x="819574" y="1558714"/>
              <a:chExt cx="3535680" cy="2881207"/>
            </a:xfrm>
          </p:grpSpPr>
          <p:sp>
            <p:nvSpPr>
              <p:cNvPr id="11"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2"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3"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20" name="Picture 19" descr="15870263_l.jpg"/>
            <p:cNvPicPr>
              <a:picLocks noChangeAspect="1"/>
            </p:cNvPicPr>
            <p:nvPr/>
          </p:nvPicPr>
          <p:blipFill>
            <a:blip r:embed="rId4" cstate="email"/>
            <a:stretch>
              <a:fillRect/>
            </a:stretch>
          </p:blipFill>
          <p:spPr>
            <a:xfrm rot="1080000" flipH="1">
              <a:off x="778030" y="1892356"/>
              <a:ext cx="3096000" cy="2892466"/>
            </a:xfrm>
            <a:prstGeom prst="rect">
              <a:avLst/>
            </a:prstGeom>
          </p:spPr>
        </p:pic>
      </p:grpSp>
      <p:grpSp>
        <p:nvGrpSpPr>
          <p:cNvPr id="9" name="Group 4"/>
          <p:cNvGrpSpPr/>
          <p:nvPr/>
        </p:nvGrpSpPr>
        <p:grpSpPr>
          <a:xfrm>
            <a:off x="0" y="-27384"/>
            <a:ext cx="9144000" cy="936104"/>
            <a:chOff x="0" y="-27384"/>
            <a:chExt cx="9144000" cy="936104"/>
          </a:xfrm>
        </p:grpSpPr>
        <p:pic>
          <p:nvPicPr>
            <p:cNvPr id="2" name="Picture 1" descr="11505644_xl.jpg"/>
            <p:cNvPicPr>
              <a:picLocks noChangeAspect="1"/>
            </p:cNvPicPr>
            <p:nvPr/>
          </p:nvPicPr>
          <p:blipFill>
            <a:blip r:embed="rId5" cstate="email"/>
            <a:srcRect/>
            <a:stretch>
              <a:fillRect/>
            </a:stretch>
          </p:blipFill>
          <p:spPr>
            <a:xfrm>
              <a:off x="0" y="-27384"/>
              <a:ext cx="9144000" cy="936104"/>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Vendor Managed Inventory (VMI)</a:t>
              </a:r>
              <a:endParaRPr lang="en-IN" sz="3200" dirty="0"/>
            </a:p>
          </p:txBody>
        </p:sp>
      </p:grpSp>
      <p:grpSp>
        <p:nvGrpSpPr>
          <p:cNvPr id="10" name="Group 43"/>
          <p:cNvGrpSpPr/>
          <p:nvPr/>
        </p:nvGrpSpPr>
        <p:grpSpPr>
          <a:xfrm rot="20997282">
            <a:off x="4306009" y="2020267"/>
            <a:ext cx="4534072" cy="4464781"/>
            <a:chOff x="179512" y="2060848"/>
            <a:chExt cx="4315161" cy="4732431"/>
          </a:xfrm>
        </p:grpSpPr>
        <p:sp>
          <p:nvSpPr>
            <p:cNvPr id="17" name="Rectangle 16"/>
            <p:cNvSpPr/>
            <p:nvPr/>
          </p:nvSpPr>
          <p:spPr>
            <a:xfrm>
              <a:off x="179512" y="2060848"/>
              <a:ext cx="4248472" cy="4732431"/>
            </a:xfrm>
            <a:prstGeom prst="rect">
              <a:avLst/>
            </a:prstGeom>
            <a:solidFill>
              <a:srgbClr val="9982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TextBox 17"/>
            <p:cNvSpPr txBox="1"/>
            <p:nvPr/>
          </p:nvSpPr>
          <p:spPr>
            <a:xfrm>
              <a:off x="314334" y="3020605"/>
              <a:ext cx="4180339" cy="2968664"/>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rPr>
                <a:t>VMI concept aims to reduce inventory in the pipeline, besides achieving the concept of ‘JIT - Just In Time’ where in the ownership of the inventory lies with the supplier until the time of usage or sale where it gets transferred to the retailer. </a:t>
              </a:r>
            </a:p>
          </p:txBody>
        </p:sp>
      </p:grpSp>
      <p:pic>
        <p:nvPicPr>
          <p:cNvPr id="7" name="Picture 6" descr="2893642_xl.jpg"/>
          <p:cNvPicPr>
            <a:picLocks noChangeAspect="1"/>
          </p:cNvPicPr>
          <p:nvPr/>
        </p:nvPicPr>
        <p:blipFill>
          <a:blip r:embed="rId6" cstate="email">
            <a:clrChange>
              <a:clrFrom>
                <a:srgbClr val="FFFFFF"/>
              </a:clrFrom>
              <a:clrTo>
                <a:srgbClr val="FFFFFF">
                  <a:alpha val="0"/>
                </a:srgbClr>
              </a:clrTo>
            </a:clrChange>
          </a:blip>
          <a:srcRect/>
          <a:stretch>
            <a:fillRect/>
          </a:stretch>
        </p:blipFill>
        <p:spPr>
          <a:xfrm rot="3163343">
            <a:off x="4481499" y="834905"/>
            <a:ext cx="842557" cy="222666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8063039" y="-40459"/>
            <a:ext cx="1097374" cy="1112005"/>
          </a:xfrm>
          <a:prstGeom prst="rect">
            <a:avLst/>
          </a:prstGeom>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2"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36104"/>
            <a:chOff x="0" y="-27384"/>
            <a:chExt cx="9144000" cy="936104"/>
          </a:xfrm>
        </p:grpSpPr>
        <p:pic>
          <p:nvPicPr>
            <p:cNvPr id="2" name="Picture 1" descr="11505644_xl.jpg"/>
            <p:cNvPicPr>
              <a:picLocks noChangeAspect="1"/>
            </p:cNvPicPr>
            <p:nvPr/>
          </p:nvPicPr>
          <p:blipFill>
            <a:blip r:embed="rId3" cstate="email"/>
            <a:srcRect/>
            <a:stretch>
              <a:fillRect/>
            </a:stretch>
          </p:blipFill>
          <p:spPr>
            <a:xfrm>
              <a:off x="0" y="-27384"/>
              <a:ext cx="9144000" cy="936104"/>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461665"/>
            </a:xfrm>
            <a:prstGeom prst="rect">
              <a:avLst/>
            </a:prstGeom>
            <a:solidFill>
              <a:srgbClr val="FFFFFF">
                <a:alpha val="69804"/>
              </a:srgbClr>
            </a:solidFill>
          </p:spPr>
          <p:txBody>
            <a:bodyPr wrap="square" rtlCol="0">
              <a:spAutoFit/>
            </a:bodyPr>
            <a:lstStyle/>
            <a:p>
              <a:r>
                <a:rPr lang="en-IN" sz="2400" dirty="0" smtClean="0"/>
                <a:t>Model 1: Online-Only/In-House Supply Chain</a:t>
              </a:r>
              <a:endParaRPr lang="en-IN" sz="2400" dirty="0"/>
            </a:p>
          </p:txBody>
        </p:sp>
      </p:grpSp>
      <p:sp>
        <p:nvSpPr>
          <p:cNvPr id="6" name="Rectangle 5"/>
          <p:cNvSpPr/>
          <p:nvPr/>
        </p:nvSpPr>
        <p:spPr>
          <a:xfrm>
            <a:off x="611560" y="1268758"/>
            <a:ext cx="8208912" cy="5256585"/>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7"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9552" y="1124744"/>
            <a:ext cx="1571935" cy="2664297"/>
          </a:xfrm>
          <a:prstGeom prst="rect">
            <a:avLst/>
          </a:prstGeom>
          <a:noFill/>
          <a:ln w="9525">
            <a:noFill/>
            <a:miter lim="800000"/>
            <a:headEnd/>
            <a:tailEnd/>
          </a:ln>
        </p:spPr>
      </p:pic>
      <p:grpSp>
        <p:nvGrpSpPr>
          <p:cNvPr id="8" name="Group 23"/>
          <p:cNvGrpSpPr/>
          <p:nvPr/>
        </p:nvGrpSpPr>
        <p:grpSpPr>
          <a:xfrm>
            <a:off x="755576" y="1124744"/>
            <a:ext cx="432000" cy="936104"/>
            <a:chOff x="5004047" y="2852936"/>
            <a:chExt cx="720081" cy="2088232"/>
          </a:xfrm>
          <a:solidFill>
            <a:schemeClr val="tx1">
              <a:lumMod val="65000"/>
              <a:lumOff val="35000"/>
            </a:schemeClr>
          </a:solidFill>
          <a:scene3d>
            <a:camera prst="orthographicFront">
              <a:rot lat="0" lon="0" rev="0"/>
            </a:camera>
            <a:lightRig rig="balanced" dir="t">
              <a:rot lat="0" lon="0" rev="8700000"/>
            </a:lightRig>
          </a:scene3d>
        </p:grpSpPr>
        <p:grpSp>
          <p:nvGrpSpPr>
            <p:cNvPr id="9" name="Group 28"/>
            <p:cNvGrpSpPr/>
            <p:nvPr/>
          </p:nvGrpSpPr>
          <p:grpSpPr>
            <a:xfrm>
              <a:off x="5004047" y="2852936"/>
              <a:ext cx="720080" cy="1728192"/>
              <a:chOff x="4932040" y="2852936"/>
              <a:chExt cx="720080" cy="1728192"/>
            </a:xfrm>
            <a:grpFill/>
          </p:grpSpPr>
          <p:sp>
            <p:nvSpPr>
              <p:cNvPr id="11" name="Block Arc 10"/>
              <p:cNvSpPr/>
              <p:nvPr/>
            </p:nvSpPr>
            <p:spPr>
              <a:xfrm>
                <a:off x="4932040" y="2852936"/>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2" name="Rectangle 11"/>
              <p:cNvSpPr/>
              <p:nvPr/>
            </p:nvSpPr>
            <p:spPr>
              <a:xfrm>
                <a:off x="4932041" y="3212976"/>
                <a:ext cx="144000" cy="1368152"/>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Rectangle 12"/>
              <p:cNvSpPr/>
              <p:nvPr/>
            </p:nvSpPr>
            <p:spPr>
              <a:xfrm>
                <a:off x="5508104" y="3645128"/>
                <a:ext cx="144000" cy="936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0" name="Block Arc 9"/>
            <p:cNvSpPr/>
            <p:nvPr/>
          </p:nvSpPr>
          <p:spPr>
            <a:xfrm flipV="1">
              <a:off x="5004048" y="4149080"/>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sp>
        <p:nvSpPr>
          <p:cNvPr id="14" name="TextBox 13"/>
          <p:cNvSpPr txBox="1"/>
          <p:nvPr/>
        </p:nvSpPr>
        <p:spPr>
          <a:xfrm>
            <a:off x="2051720" y="1268759"/>
            <a:ext cx="6660000" cy="707886"/>
          </a:xfrm>
          <a:prstGeom prst="rect">
            <a:avLst/>
          </a:prstGeom>
          <a:solidFill>
            <a:srgbClr val="0070C0">
              <a:alpha val="50196"/>
            </a:srgbClr>
          </a:solidFill>
        </p:spPr>
        <p:txBody>
          <a:bodyPr wrap="square" rtlCol="0">
            <a:spAutoFit/>
          </a:bodyPr>
          <a:lstStyle/>
          <a:p>
            <a:pPr algn="ctr"/>
            <a:r>
              <a:rPr lang="en-IN" sz="2000" b="1" dirty="0" smtClean="0"/>
              <a:t>Model 1: </a:t>
            </a:r>
          </a:p>
          <a:p>
            <a:pPr algn="ctr"/>
            <a:r>
              <a:rPr lang="en-IN" sz="2000" b="1" dirty="0" smtClean="0"/>
              <a:t>Online-Only/In-House Supply Chain</a:t>
            </a:r>
            <a:endParaRPr lang="en-IN" sz="2000" b="1" dirty="0"/>
          </a:p>
        </p:txBody>
      </p:sp>
      <p:sp>
        <p:nvSpPr>
          <p:cNvPr id="15" name="TextBox 14"/>
          <p:cNvSpPr txBox="1"/>
          <p:nvPr/>
        </p:nvSpPr>
        <p:spPr>
          <a:xfrm>
            <a:off x="2051720" y="2413337"/>
            <a:ext cx="6660000" cy="2862322"/>
          </a:xfrm>
          <a:prstGeom prst="rect">
            <a:avLst/>
          </a:prstGeom>
          <a:noFill/>
        </p:spPr>
        <p:txBody>
          <a:bodyPr wrap="square" rtlCol="0">
            <a:spAutoFit/>
          </a:bodyPr>
          <a:lstStyle/>
          <a:p>
            <a:pPr marL="457200" indent="-457200">
              <a:buFont typeface="Arial" pitchFamily="34" charset="0"/>
              <a:buChar char="•"/>
            </a:pPr>
            <a:r>
              <a:rPr lang="en-IN" sz="2000" b="1" dirty="0" smtClean="0"/>
              <a:t>The ‘Online-Only/In-House Supply Chain’ Model focuses on fulfilling orders quickly with a high rate of accuracy and also optimizing shipping times to customers. This model achieves this quick turnaround time by greatly depending upon extensive product sales forecasting and inventory management systems.</a:t>
            </a:r>
          </a:p>
          <a:p>
            <a:pPr marL="457200" indent="-457200">
              <a:buFont typeface="Arial" pitchFamily="34" charset="0"/>
              <a:buChar char="•"/>
            </a:pPr>
            <a:endParaRPr lang="en-IN" sz="2000" b="1" dirty="0" smtClean="0"/>
          </a:p>
          <a:p>
            <a:pPr marL="457200" indent="-457200">
              <a:buFont typeface="Arial" pitchFamily="34" charset="0"/>
              <a:buChar char="•"/>
            </a:pPr>
            <a:r>
              <a:rPr lang="en-IN" sz="2000" b="1" dirty="0" smtClean="0"/>
              <a:t>An example of a retailer who uses this model is: Amazon.com</a:t>
            </a:r>
            <a:endParaRPr lang="en-IN" sz="2000" b="1" dirty="0"/>
          </a:p>
        </p:txBody>
      </p:sp>
      <p:pic>
        <p:nvPicPr>
          <p:cNvPr id="16" name="Picture 15"/>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8063039" y="-40459"/>
            <a:ext cx="1097374" cy="1112005"/>
          </a:xfrm>
          <a:prstGeom prst="rect">
            <a:avLst/>
          </a:prstGeom>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Top)">
                                      <p:cBhvr>
                                        <p:cTn id="17" dur="500"/>
                                        <p:tgtEl>
                                          <p:spTgt spid="8"/>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36104"/>
            <a:chOff x="0" y="-27384"/>
            <a:chExt cx="9144000" cy="936104"/>
          </a:xfrm>
        </p:grpSpPr>
        <p:pic>
          <p:nvPicPr>
            <p:cNvPr id="2" name="Picture 1" descr="11505644_xl.jpg"/>
            <p:cNvPicPr>
              <a:picLocks noChangeAspect="1"/>
            </p:cNvPicPr>
            <p:nvPr/>
          </p:nvPicPr>
          <p:blipFill>
            <a:blip r:embed="rId3" cstate="email"/>
            <a:srcRect/>
            <a:stretch>
              <a:fillRect/>
            </a:stretch>
          </p:blipFill>
          <p:spPr>
            <a:xfrm>
              <a:off x="0" y="-27384"/>
              <a:ext cx="9144000" cy="936104"/>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Reverse Logistics in Retail SCM</a:t>
              </a:r>
              <a:endParaRPr lang="en-IN" sz="3200" dirty="0"/>
            </a:p>
          </p:txBody>
        </p:sp>
      </p:grpSp>
      <p:pic>
        <p:nvPicPr>
          <p:cNvPr id="6" name="Picture 4" descr="\\NAS\PresentationLoad\07 Produktion\1_TEMPLATES\4_Selbstpräsentationen\1_Grundlagen\Bildvorlagen (Kopien)\Geschäftsmann\Fotolia_35795350_X.png"/>
          <p:cNvPicPr>
            <a:picLocks noChangeAspect="1" noChangeArrowheads="1"/>
          </p:cNvPicPr>
          <p:nvPr/>
        </p:nvPicPr>
        <p:blipFill rotWithShape="1">
          <a:blip r:embed="rId4" cstate="email">
            <a:extLst>
              <a:ext uri="{28A0092B-C50C-407E-A947-70E740481C1C}">
                <a14:useLocalDpi xmlns="" xmlns:a14="http://schemas.microsoft.com/office/drawing/2010/main"/>
              </a:ext>
            </a:extLst>
          </a:blip>
          <a:srcRect/>
          <a:stretch/>
        </p:blipFill>
        <p:spPr bwMode="gray">
          <a:xfrm>
            <a:off x="0" y="980728"/>
            <a:ext cx="4211960" cy="5877272"/>
          </a:xfrm>
          <a:prstGeom prst="rect">
            <a:avLst/>
          </a:prstGeom>
          <a:noFill/>
          <a:extLst>
            <a:ext uri="{909E8E84-426E-40DD-AFC4-6F175D3DCCD1}">
              <a14:hiddenFill xmlns="" xmlns:a14="http://schemas.microsoft.com/office/drawing/2010/main">
                <a:solidFill>
                  <a:srgbClr val="FFFFFF"/>
                </a:solidFill>
              </a14:hiddenFill>
            </a:ext>
          </a:extLst>
        </p:spPr>
      </p:pic>
      <p:grpSp>
        <p:nvGrpSpPr>
          <p:cNvPr id="7" name="Gruppieren 20"/>
          <p:cNvGrpSpPr/>
          <p:nvPr/>
        </p:nvGrpSpPr>
        <p:grpSpPr>
          <a:xfrm rot="383809">
            <a:off x="-263363" y="1988267"/>
            <a:ext cx="3396821" cy="4303022"/>
            <a:chOff x="6999877" y="37828"/>
            <a:chExt cx="3396821" cy="2517344"/>
          </a:xfrm>
        </p:grpSpPr>
        <p:sp>
          <p:nvSpPr>
            <p:cNvPr id="9" name="Rechteck 21"/>
            <p:cNvSpPr/>
            <p:nvPr/>
          </p:nvSpPr>
          <p:spPr bwMode="auto">
            <a:xfrm>
              <a:off x="7416172" y="102781"/>
              <a:ext cx="2980526" cy="2452391"/>
            </a:xfrm>
            <a:prstGeom prst="rect">
              <a:avLst/>
            </a:prstGeom>
            <a:gradFill flip="none" rotWithShape="1">
              <a:gsLst>
                <a:gs pos="100000">
                  <a:schemeClr val="accent1">
                    <a:lumMod val="50000"/>
                    <a:alpha val="85000"/>
                  </a:schemeClr>
                </a:gs>
                <a:gs pos="0">
                  <a:schemeClr val="accent1">
                    <a:alpha val="85000"/>
                  </a:schemeClr>
                </a:gs>
                <a:gs pos="53000">
                  <a:schemeClr val="accent1">
                    <a:alpha val="85000"/>
                  </a:schemeClr>
                </a:gs>
              </a:gsLst>
              <a:lin ang="4200000" scaled="0"/>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lgn="ctr"/>
              <a:r>
                <a:rPr lang="en-IN" sz="2000" b="1" dirty="0" smtClean="0">
                  <a:solidFill>
                    <a:schemeClr val="bg1"/>
                  </a:solidFill>
                </a:rPr>
                <a:t>As Retail Supply Chain Activities are evolving and partnering changes in business models, the focus and activities are not restricted to management of raw materials and finished goods from point of origin from the vendors to retailers and further on to the end customers. </a:t>
              </a:r>
              <a:endParaRPr lang="en-IN" sz="2000" b="1" dirty="0">
                <a:solidFill>
                  <a:schemeClr val="bg1"/>
                </a:solidFill>
              </a:endParaRPr>
            </a:p>
          </p:txBody>
        </p:sp>
        <p:pic>
          <p:nvPicPr>
            <p:cNvPr id="10" name="Picture 5" descr="Tessafilm_4"/>
            <p:cNvPicPr>
              <a:picLocks noChangeAspect="1" noChangeArrowheads="1"/>
            </p:cNvPicPr>
            <p:nvPr/>
          </p:nvPicPr>
          <p:blipFill>
            <a:blip r:embed="rId5" cstate="email"/>
            <a:srcRect/>
            <a:stretch>
              <a:fillRect/>
            </a:stretch>
          </p:blipFill>
          <p:spPr bwMode="gray">
            <a:xfrm rot="20222041">
              <a:off x="6999877" y="37828"/>
              <a:ext cx="1426706" cy="292280"/>
            </a:xfrm>
            <a:prstGeom prst="rect">
              <a:avLst/>
            </a:prstGeom>
            <a:noFill/>
          </p:spPr>
        </p:pic>
      </p:grpSp>
      <p:grpSp>
        <p:nvGrpSpPr>
          <p:cNvPr id="8" name="Gruppieren 20"/>
          <p:cNvGrpSpPr/>
          <p:nvPr/>
        </p:nvGrpSpPr>
        <p:grpSpPr>
          <a:xfrm rot="21140028">
            <a:off x="2850302" y="1896782"/>
            <a:ext cx="3062515" cy="1856896"/>
            <a:chOff x="6999877" y="37828"/>
            <a:chExt cx="3062515" cy="1086317"/>
          </a:xfrm>
        </p:grpSpPr>
        <p:sp>
          <p:nvSpPr>
            <p:cNvPr id="12" name="Rechteck 21"/>
            <p:cNvSpPr/>
            <p:nvPr/>
          </p:nvSpPr>
          <p:spPr bwMode="auto">
            <a:xfrm>
              <a:off x="7416175" y="102783"/>
              <a:ext cx="2646217" cy="1021362"/>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lgn="ctr"/>
              <a:r>
                <a:rPr lang="en-IN" sz="2000" b="1" dirty="0" smtClean="0">
                  <a:solidFill>
                    <a:schemeClr val="bg1"/>
                  </a:solidFill>
                </a:rPr>
                <a:t>There is another extension to Retail Supply Chain Process known as ‘Reverse Logistics’.</a:t>
              </a:r>
              <a:endParaRPr lang="en-IN" sz="2000" b="1" dirty="0">
                <a:solidFill>
                  <a:schemeClr val="bg1"/>
                </a:solidFill>
              </a:endParaRPr>
            </a:p>
          </p:txBody>
        </p:sp>
        <p:pic>
          <p:nvPicPr>
            <p:cNvPr id="13" name="Picture 5" descr="Tessafilm_4"/>
            <p:cNvPicPr>
              <a:picLocks noChangeAspect="1" noChangeArrowheads="1"/>
            </p:cNvPicPr>
            <p:nvPr/>
          </p:nvPicPr>
          <p:blipFill>
            <a:blip r:embed="rId5" cstate="email"/>
            <a:srcRect/>
            <a:stretch>
              <a:fillRect/>
            </a:stretch>
          </p:blipFill>
          <p:spPr bwMode="gray">
            <a:xfrm rot="20222041">
              <a:off x="6999877" y="37828"/>
              <a:ext cx="1426706" cy="292280"/>
            </a:xfrm>
            <a:prstGeom prst="rect">
              <a:avLst/>
            </a:prstGeom>
            <a:noFill/>
          </p:spPr>
        </p:pic>
      </p:grpSp>
      <p:grpSp>
        <p:nvGrpSpPr>
          <p:cNvPr id="11" name="Gruppieren 20"/>
          <p:cNvGrpSpPr/>
          <p:nvPr/>
        </p:nvGrpSpPr>
        <p:grpSpPr>
          <a:xfrm rot="383809">
            <a:off x="5579937" y="1924041"/>
            <a:ext cx="3288686" cy="4210580"/>
            <a:chOff x="6999877" y="37828"/>
            <a:chExt cx="3288686" cy="2463265"/>
          </a:xfrm>
        </p:grpSpPr>
        <p:sp>
          <p:nvSpPr>
            <p:cNvPr id="15" name="Rechteck 21"/>
            <p:cNvSpPr/>
            <p:nvPr/>
          </p:nvSpPr>
          <p:spPr bwMode="auto">
            <a:xfrm>
              <a:off x="7416175" y="102779"/>
              <a:ext cx="2872388" cy="2398314"/>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100000" t="100000"/>
              </a:path>
              <a:tileRect r="-100000" b="-100000"/>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lgn="ctr"/>
              <a:r>
                <a:rPr lang="en-IN" sz="2000" b="1" dirty="0" smtClean="0">
                  <a:solidFill>
                    <a:schemeClr val="bg1"/>
                  </a:solidFill>
                </a:rPr>
                <a:t>Reverse Logistics deals with the planning, process and flow of finished goods inventory, packaging materials and parts of finished product back from end customer to the retailer as sales return or warranty return or unsold inventory with trading partners. </a:t>
              </a:r>
              <a:endParaRPr lang="en-IN" sz="2000" b="1" dirty="0">
                <a:solidFill>
                  <a:schemeClr val="bg1"/>
                </a:solidFill>
              </a:endParaRPr>
            </a:p>
          </p:txBody>
        </p:sp>
        <p:pic>
          <p:nvPicPr>
            <p:cNvPr id="16" name="Picture 5" descr="Tessafilm_4"/>
            <p:cNvPicPr>
              <a:picLocks noChangeAspect="1" noChangeArrowheads="1"/>
            </p:cNvPicPr>
            <p:nvPr/>
          </p:nvPicPr>
          <p:blipFill>
            <a:blip r:embed="rId5" cstate="email"/>
            <a:srcRect/>
            <a:stretch>
              <a:fillRect/>
            </a:stretch>
          </p:blipFill>
          <p:spPr bwMode="gray">
            <a:xfrm rot="20222041">
              <a:off x="6999877" y="37828"/>
              <a:ext cx="1426706" cy="292280"/>
            </a:xfrm>
            <a:prstGeom prst="rect">
              <a:avLst/>
            </a:prstGeom>
            <a:noFill/>
          </p:spPr>
        </p:pic>
      </p:grpSp>
      <p:pic>
        <p:nvPicPr>
          <p:cNvPr id="17" name="Picture 16"/>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8063039" y="-40459"/>
            <a:ext cx="1097374" cy="1112005"/>
          </a:xfrm>
          <a:prstGeom prst="rect">
            <a:avLst/>
          </a:prstGeom>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5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7000"/>
                            </p:stCondLst>
                            <p:childTnLst>
                              <p:par>
                                <p:cTn id="13" presetID="10" presetClass="entr" presetSubtype="0" fill="hold" nodeType="afterEffect">
                                  <p:stCondLst>
                                    <p:cond delay="2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36104"/>
            <a:chOff x="0" y="-27384"/>
            <a:chExt cx="9144000" cy="936104"/>
          </a:xfrm>
        </p:grpSpPr>
        <p:pic>
          <p:nvPicPr>
            <p:cNvPr id="2" name="Picture 1" descr="11505644_xl.jpg"/>
            <p:cNvPicPr>
              <a:picLocks noChangeAspect="1"/>
            </p:cNvPicPr>
            <p:nvPr/>
          </p:nvPicPr>
          <p:blipFill>
            <a:blip r:embed="rId3" cstate="email"/>
            <a:srcRect/>
            <a:stretch>
              <a:fillRect/>
            </a:stretch>
          </p:blipFill>
          <p:spPr>
            <a:xfrm>
              <a:off x="0" y="-27384"/>
              <a:ext cx="9144000" cy="936104"/>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6" name="Picture 5" descr="12982296_xl.jpg"/>
          <p:cNvPicPr>
            <a:picLocks noChangeAspect="1"/>
          </p:cNvPicPr>
          <p:nvPr/>
        </p:nvPicPr>
        <p:blipFill>
          <a:blip r:embed="rId4" cstate="email">
            <a:clrChange>
              <a:clrFrom>
                <a:srgbClr val="FFFFFF"/>
              </a:clrFrom>
              <a:clrTo>
                <a:srgbClr val="FFFFFF">
                  <a:alpha val="0"/>
                </a:srgbClr>
              </a:clrTo>
            </a:clrChange>
          </a:blip>
          <a:srcRect/>
          <a:stretch>
            <a:fillRect/>
          </a:stretch>
        </p:blipFill>
        <p:spPr>
          <a:xfrm rot="5400000">
            <a:off x="1623503" y="3641195"/>
            <a:ext cx="5940000" cy="475053"/>
          </a:xfrm>
          <a:prstGeom prst="rect">
            <a:avLst/>
          </a:prstGeom>
        </p:spPr>
      </p:pic>
      <p:grpSp>
        <p:nvGrpSpPr>
          <p:cNvPr id="7" name="Group 43"/>
          <p:cNvGrpSpPr/>
          <p:nvPr/>
        </p:nvGrpSpPr>
        <p:grpSpPr>
          <a:xfrm>
            <a:off x="0" y="5013176"/>
            <a:ext cx="9144000" cy="1844824"/>
            <a:chOff x="179512" y="1867799"/>
            <a:chExt cx="4248472" cy="4945860"/>
          </a:xfrm>
        </p:grpSpPr>
        <p:sp>
          <p:nvSpPr>
            <p:cNvPr id="14" name="Rectangle 13"/>
            <p:cNvSpPr/>
            <p:nvPr/>
          </p:nvSpPr>
          <p:spPr>
            <a:xfrm>
              <a:off x="179512" y="1867799"/>
              <a:ext cx="4248472" cy="4945860"/>
            </a:xfrm>
            <a:prstGeom prst="rect">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TextBox 14"/>
            <p:cNvSpPr txBox="1"/>
            <p:nvPr/>
          </p:nvSpPr>
          <p:spPr>
            <a:xfrm>
              <a:off x="262917" y="2639995"/>
              <a:ext cx="4014750" cy="2062824"/>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rPr>
                <a:t>Kate Slovensky is a housewife and regularly visits her local supermarket, ‘You &amp; Us’ to shop for groceries, clothes and fruits.</a:t>
              </a:r>
            </a:p>
          </p:txBody>
        </p:sp>
      </p:grpSp>
      <p:grpSp>
        <p:nvGrpSpPr>
          <p:cNvPr id="8" name="Group 23"/>
          <p:cNvGrpSpPr/>
          <p:nvPr/>
        </p:nvGrpSpPr>
        <p:grpSpPr>
          <a:xfrm>
            <a:off x="827584" y="1268760"/>
            <a:ext cx="4093454" cy="3596629"/>
            <a:chOff x="827584" y="1548209"/>
            <a:chExt cx="4133196" cy="3825007"/>
          </a:xfrm>
        </p:grpSpPr>
        <p:grpSp>
          <p:nvGrpSpPr>
            <p:cNvPr id="9" name="Gruppe 83"/>
            <p:cNvGrpSpPr>
              <a:grpSpLocks/>
            </p:cNvGrpSpPr>
            <p:nvPr/>
          </p:nvGrpSpPr>
          <p:grpSpPr bwMode="auto">
            <a:xfrm rot="1065797">
              <a:off x="827584" y="1548209"/>
              <a:ext cx="4133196" cy="3825007"/>
              <a:chOff x="819574" y="1558714"/>
              <a:chExt cx="3535680" cy="2881207"/>
            </a:xfrm>
          </p:grpSpPr>
          <p:sp>
            <p:nvSpPr>
              <p:cNvPr id="10"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2"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23" name="Picture 22" descr="7436681_xl.jpg"/>
            <p:cNvPicPr>
              <a:picLocks noChangeAspect="1"/>
            </p:cNvPicPr>
            <p:nvPr/>
          </p:nvPicPr>
          <p:blipFill>
            <a:blip r:embed="rId5" cstate="email"/>
            <a:srcRect/>
            <a:stretch>
              <a:fillRect/>
            </a:stretch>
          </p:blipFill>
          <p:spPr>
            <a:xfrm rot="1080000">
              <a:off x="1043122" y="1601369"/>
              <a:ext cx="3096000" cy="3013214"/>
            </a:xfrm>
            <a:prstGeom prst="rect">
              <a:avLst/>
            </a:prstGeom>
          </p:spPr>
        </p:pic>
      </p:grpSp>
      <p:grpSp>
        <p:nvGrpSpPr>
          <p:cNvPr id="13" name="Group 25"/>
          <p:cNvGrpSpPr/>
          <p:nvPr/>
        </p:nvGrpSpPr>
        <p:grpSpPr>
          <a:xfrm>
            <a:off x="4150954" y="1344539"/>
            <a:ext cx="4093454" cy="3596629"/>
            <a:chOff x="4150954" y="1344539"/>
            <a:chExt cx="4093454" cy="3596629"/>
          </a:xfrm>
        </p:grpSpPr>
        <p:grpSp>
          <p:nvGrpSpPr>
            <p:cNvPr id="17" name="Group 25"/>
            <p:cNvGrpSpPr/>
            <p:nvPr/>
          </p:nvGrpSpPr>
          <p:grpSpPr>
            <a:xfrm>
              <a:off x="4150954" y="1344539"/>
              <a:ext cx="4093454" cy="3596629"/>
              <a:chOff x="4150954" y="1344539"/>
              <a:chExt cx="4093454" cy="3596629"/>
            </a:xfrm>
          </p:grpSpPr>
          <p:grpSp>
            <p:nvGrpSpPr>
              <p:cNvPr id="18" name="Gruppe 83"/>
              <p:cNvGrpSpPr>
                <a:grpSpLocks/>
              </p:cNvGrpSpPr>
              <p:nvPr/>
            </p:nvGrpSpPr>
            <p:grpSpPr bwMode="auto">
              <a:xfrm rot="20534203" flipH="1">
                <a:off x="4150954" y="1344539"/>
                <a:ext cx="4093454" cy="3596629"/>
                <a:chOff x="819574" y="1558714"/>
                <a:chExt cx="3535680" cy="2881207"/>
              </a:xfrm>
            </p:grpSpPr>
            <p:sp>
              <p:nvSpPr>
                <p:cNvPr id="20"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1"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2"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24" name="Picture 23" descr="7948914_l.jpg"/>
              <p:cNvPicPr>
                <a:picLocks noChangeAspect="1"/>
              </p:cNvPicPr>
              <p:nvPr/>
            </p:nvPicPr>
            <p:blipFill>
              <a:blip r:embed="rId6" cstate="email"/>
              <a:srcRect/>
              <a:stretch>
                <a:fillRect/>
              </a:stretch>
            </p:blipFill>
            <p:spPr>
              <a:xfrm rot="20520000">
                <a:off x="4980483" y="1384164"/>
                <a:ext cx="3048869" cy="2764020"/>
              </a:xfrm>
              <a:prstGeom prst="rect">
                <a:avLst/>
              </a:prstGeom>
            </p:spPr>
          </p:pic>
        </p:grpSp>
        <p:sp>
          <p:nvSpPr>
            <p:cNvPr id="25" name="TextBox 24"/>
            <p:cNvSpPr txBox="1"/>
            <p:nvPr/>
          </p:nvSpPr>
          <p:spPr>
            <a:xfrm rot="20628668">
              <a:off x="5401335" y="1882274"/>
              <a:ext cx="1800200" cy="523220"/>
            </a:xfrm>
            <a:prstGeom prst="rect">
              <a:avLst/>
            </a:prstGeom>
            <a:noFill/>
          </p:spPr>
          <p:txBody>
            <a:bodyPr wrap="square" rtlCol="0">
              <a:spAutoFit/>
            </a:bodyPr>
            <a:lstStyle/>
            <a:p>
              <a:pPr algn="ctr"/>
              <a:r>
                <a:rPr lang="en-US" sz="2800" dirty="0" smtClean="0">
                  <a:latin typeface="Rage Italic" pitchFamily="66" charset="0"/>
                </a:rPr>
                <a:t>You &amp; Us</a:t>
              </a:r>
              <a:endParaRPr lang="en-IN" sz="2800" dirty="0">
                <a:latin typeface="Rage Italic" pitchFamily="66" charset="0"/>
              </a:endParaRPr>
            </a:p>
          </p:txBody>
        </p:sp>
      </p:grpSp>
      <p:pic>
        <p:nvPicPr>
          <p:cNvPr id="16" name="Picture 15" descr="2893642_xl.jpg"/>
          <p:cNvPicPr>
            <a:picLocks noChangeAspect="1"/>
          </p:cNvPicPr>
          <p:nvPr/>
        </p:nvPicPr>
        <p:blipFill>
          <a:blip r:embed="rId7" cstate="email">
            <a:clrChange>
              <a:clrFrom>
                <a:srgbClr val="FFFFFF"/>
              </a:clrFrom>
              <a:clrTo>
                <a:srgbClr val="FFFFFF">
                  <a:alpha val="0"/>
                </a:srgbClr>
              </a:clrTo>
            </a:clrChange>
          </a:blip>
          <a:srcRect/>
          <a:stretch>
            <a:fillRect/>
          </a:stretch>
        </p:blipFill>
        <p:spPr>
          <a:xfrm rot="2465982">
            <a:off x="4768008" y="191650"/>
            <a:ext cx="842557" cy="2226663"/>
          </a:xfrm>
          <a:prstGeom prst="rect">
            <a:avLst/>
          </a:prstGeom>
        </p:spPr>
      </p:pic>
      <p:pic>
        <p:nvPicPr>
          <p:cNvPr id="26" name="Picture 25"/>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8063039" y="-40459"/>
            <a:ext cx="1097374" cy="1112005"/>
          </a:xfrm>
          <a:prstGeom prst="rect">
            <a:avLst/>
          </a:prstGeom>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20"/>
          <p:cNvGrpSpPr/>
          <p:nvPr/>
        </p:nvGrpSpPr>
        <p:grpSpPr>
          <a:xfrm>
            <a:off x="418049" y="913240"/>
            <a:ext cx="7352230" cy="4373148"/>
            <a:chOff x="3623786" y="-1345092"/>
            <a:chExt cx="11163678" cy="3767751"/>
          </a:xfrm>
        </p:grpSpPr>
        <p:sp>
          <p:nvSpPr>
            <p:cNvPr id="10" name="Rechteck 21"/>
            <p:cNvSpPr/>
            <p:nvPr/>
          </p:nvSpPr>
          <p:spPr bwMode="auto">
            <a:xfrm>
              <a:off x="4876558" y="-1208702"/>
              <a:ext cx="9910906" cy="3631361"/>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800" b="1" dirty="0" smtClean="0">
                  <a:solidFill>
                    <a:prstClr val="white"/>
                  </a:solidFill>
                  <a:latin typeface="FreesiaUPC" pitchFamily="34" charset="-34"/>
                  <a:ea typeface="ＭＳ Ｐゴシック" pitchFamily="34" charset="-128"/>
                  <a:cs typeface="FreesiaUPC" pitchFamily="34" charset="-34"/>
                </a:rPr>
                <a:t>This is a DEMO Course On – </a:t>
              </a:r>
              <a:r>
                <a:rPr lang="en-IN" sz="2800" b="1" dirty="0" smtClean="0">
                  <a:solidFill>
                    <a:srgbClr val="FFFF00"/>
                  </a:solidFill>
                  <a:latin typeface="FreesiaUPC" pitchFamily="34" charset="-34"/>
                  <a:ea typeface="ＭＳ Ｐゴシック" pitchFamily="34" charset="-128"/>
                  <a:cs typeface="FreesiaUPC" pitchFamily="34" charset="-34"/>
                </a:rPr>
                <a:t>Retail SCM Distribution &amp; Logistics. The Complete PPT consists of 248 Slides.</a:t>
              </a:r>
            </a:p>
            <a:p>
              <a:pPr>
                <a:spcAft>
                  <a:spcPts val="1200"/>
                </a:spcAft>
              </a:pPr>
              <a:r>
                <a:rPr lang="en-US" sz="2800" b="1" dirty="0" smtClean="0">
                  <a:solidFill>
                    <a:srgbClr val="FFFF00"/>
                  </a:solidFill>
                  <a:latin typeface="FreesiaUPC" pitchFamily="34" charset="-34"/>
                  <a:ea typeface="ＭＳ Ｐゴシック" pitchFamily="34" charset="-128"/>
                  <a:cs typeface="FreesiaUPC" pitchFamily="34" charset="-34"/>
                </a:rPr>
                <a:t>Become a Member </a:t>
              </a:r>
              <a:r>
                <a:rPr lang="en-US" sz="2800" b="1" dirty="0" smtClean="0">
                  <a:solidFill>
                    <a:prstClr val="white"/>
                  </a:solidFill>
                  <a:latin typeface="FreesiaUPC" pitchFamily="34" charset="-34"/>
                  <a:ea typeface="ＭＳ Ｐゴシック" pitchFamily="34" charset="-128"/>
                  <a:cs typeface="FreesiaUPC" pitchFamily="34" charset="-34"/>
                </a:rPr>
                <a:t> and Get Access to Complete </a:t>
              </a:r>
              <a:r>
                <a:rPr lang="en-US" sz="2800" b="1" dirty="0" err="1" smtClean="0">
                  <a:solidFill>
                    <a:prstClr val="white"/>
                  </a:solidFill>
                  <a:latin typeface="FreesiaUPC" pitchFamily="34" charset="-34"/>
                  <a:ea typeface="ＭＳ Ｐゴシック" pitchFamily="34" charset="-128"/>
                  <a:cs typeface="FreesiaUPC" pitchFamily="34" charset="-34"/>
                </a:rPr>
                <a:t>Powerpoint</a:t>
              </a:r>
              <a:r>
                <a:rPr lang="en-US" sz="2800" b="1" dirty="0" smtClean="0">
                  <a:solidFill>
                    <a:prstClr val="white"/>
                  </a:solidFill>
                  <a:latin typeface="FreesiaUPC" pitchFamily="34" charset="-34"/>
                  <a:ea typeface="ＭＳ Ｐゴシック" pitchFamily="34" charset="-128"/>
                  <a:cs typeface="FreesiaUPC" pitchFamily="34" charset="-34"/>
                </a:rPr>
                <a:t> Presentations for more than 140 Subjects.</a:t>
              </a:r>
            </a:p>
            <a:p>
              <a:pPr>
                <a:spcAft>
                  <a:spcPts val="1200"/>
                </a:spcAft>
              </a:pPr>
              <a:r>
                <a:rPr lang="en-US" sz="2800" b="1" dirty="0" smtClean="0">
                  <a:solidFill>
                    <a:prstClr val="white"/>
                  </a:solidFill>
                  <a:latin typeface="FreesiaUPC" pitchFamily="34" charset="-34"/>
                  <a:ea typeface="ＭＳ Ｐゴシック" pitchFamily="34" charset="-128"/>
                  <a:cs typeface="FreesiaUPC" pitchFamily="34" charset="-34"/>
                </a:rPr>
                <a:t>What Do you Get:</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View All Courses Online.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Download </a:t>
              </a:r>
              <a:r>
                <a:rPr lang="en-US" sz="2800" b="1" dirty="0" err="1" smtClean="0">
                  <a:solidFill>
                    <a:prstClr val="white"/>
                  </a:solidFill>
                  <a:latin typeface="FreesiaUPC" pitchFamily="34" charset="-34"/>
                  <a:ea typeface="ＭＳ Ｐゴシック" pitchFamily="34" charset="-128"/>
                  <a:cs typeface="FreesiaUPC" pitchFamily="34" charset="-34"/>
                </a:rPr>
                <a:t>Powerpoint</a:t>
              </a:r>
              <a:r>
                <a:rPr lang="en-US" sz="2800" b="1" dirty="0" smtClean="0">
                  <a:solidFill>
                    <a:prstClr val="white"/>
                  </a:solidFill>
                  <a:latin typeface="FreesiaUPC" pitchFamily="34" charset="-34"/>
                  <a:ea typeface="ＭＳ Ｐゴシック" pitchFamily="34" charset="-128"/>
                  <a:cs typeface="FreesiaUPC" pitchFamily="34" charset="-34"/>
                </a:rPr>
                <a:t> Presentation for Each Course.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Do the Knowledge Checks for Each Course.</a:t>
              </a:r>
              <a:endParaRPr lang="en-IN" sz="2800" b="1" dirty="0" smtClean="0">
                <a:solidFill>
                  <a:prstClr val="white"/>
                </a:solidFill>
                <a:latin typeface="FreesiaUPC" pitchFamily="34" charset="-34"/>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4" cstate="email"/>
            <a:srcRect/>
            <a:stretch>
              <a:fillRect/>
            </a:stretch>
          </p:blipFill>
          <p:spPr bwMode="gray">
            <a:xfrm rot="20222041">
              <a:off x="3623786" y="-1345092"/>
              <a:ext cx="2229621" cy="525903"/>
            </a:xfrm>
            <a:prstGeom prst="rect">
              <a:avLst/>
            </a:prstGeom>
            <a:noFill/>
          </p:spPr>
        </p:pic>
      </p:grpSp>
      <p:pic>
        <p:nvPicPr>
          <p:cNvPr id="12" name="Picture 11">
            <a:hlinkClick r:id="rId5" action="ppaction://hlinksldjump"/>
          </p:cNvPr>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3457576" y="5429264"/>
            <a:ext cx="1471614" cy="1410297"/>
          </a:xfrm>
          <a:prstGeom prst="rect">
            <a:avLst/>
          </a:prstGeom>
        </p:spPr>
      </p:pic>
      <p:sp>
        <p:nvSpPr>
          <p:cNvPr id="13" name="TextBox 12"/>
          <p:cNvSpPr txBox="1"/>
          <p:nvPr/>
        </p:nvSpPr>
        <p:spPr>
          <a:xfrm>
            <a:off x="395536" y="283295"/>
            <a:ext cx="8352928" cy="769441"/>
          </a:xfrm>
          <a:prstGeom prst="rect">
            <a:avLst/>
          </a:prstGeom>
          <a:noFill/>
        </p:spPr>
        <p:txBody>
          <a:bodyPr wrap="square" rtlCol="0">
            <a:spAutoFit/>
          </a:bodyPr>
          <a:lstStyle/>
          <a:p>
            <a:r>
              <a:rPr lang="en-US" sz="4400" dirty="0" smtClean="0">
                <a:solidFill>
                  <a:prstClr val="black"/>
                </a:solidFill>
                <a:latin typeface="Arial Rounded MT Bold" pitchFamily="34" charset="0"/>
                <a:ea typeface="ＭＳ Ｐゴシック" pitchFamily="34" charset="-128"/>
                <a:cs typeface="Arial" pitchFamily="34" charset="0"/>
              </a:rPr>
              <a:t>ManagementStudyGuide.com</a:t>
            </a:r>
            <a:endParaRPr lang="en-IN" sz="4400" dirty="0">
              <a:solidFill>
                <a:prstClr val="black"/>
              </a:solidFill>
              <a:latin typeface="Arial Rounded MT Bold" pitchFamily="34" charset="0"/>
              <a:ea typeface="ＭＳ Ｐゴシック" pitchFamily="34" charset="-128"/>
              <a:cs typeface="Arial" pitchFamily="34" charset="0"/>
            </a:endParaRPr>
          </a:p>
        </p:txBody>
      </p:sp>
    </p:spTree>
    <p:custDataLst>
      <p:tags r:id="rId1"/>
    </p:custDataLst>
    <p:extLst>
      <p:ext uri="{BB962C8B-B14F-4D97-AF65-F5344CB8AC3E}">
        <p14:creationId xmlns:p14="http://schemas.microsoft.com/office/powerpoint/2010/main" xmlns="" val="71981514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36104"/>
            <a:chOff x="0" y="-27384"/>
            <a:chExt cx="9144000" cy="936104"/>
          </a:xfrm>
        </p:grpSpPr>
        <p:pic>
          <p:nvPicPr>
            <p:cNvPr id="2" name="Picture 1" descr="11505644_xl.jpg"/>
            <p:cNvPicPr>
              <a:picLocks noChangeAspect="1"/>
            </p:cNvPicPr>
            <p:nvPr/>
          </p:nvPicPr>
          <p:blipFill>
            <a:blip r:embed="rId3" cstate="email"/>
            <a:srcRect/>
            <a:stretch>
              <a:fillRect/>
            </a:stretch>
          </p:blipFill>
          <p:spPr>
            <a:xfrm>
              <a:off x="0" y="-27384"/>
              <a:ext cx="9144000" cy="936104"/>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6" name="Picture 5" descr="12982296_xl.jpg"/>
          <p:cNvPicPr>
            <a:picLocks noChangeAspect="1"/>
          </p:cNvPicPr>
          <p:nvPr/>
        </p:nvPicPr>
        <p:blipFill>
          <a:blip r:embed="rId4" cstate="email">
            <a:clrChange>
              <a:clrFrom>
                <a:srgbClr val="FFFFFF"/>
              </a:clrFrom>
              <a:clrTo>
                <a:srgbClr val="FFFFFF">
                  <a:alpha val="0"/>
                </a:srgbClr>
              </a:clrTo>
            </a:clrChange>
          </a:blip>
          <a:srcRect/>
          <a:stretch>
            <a:fillRect/>
          </a:stretch>
        </p:blipFill>
        <p:spPr>
          <a:xfrm rot="5400000">
            <a:off x="1623503" y="3641195"/>
            <a:ext cx="5940000" cy="475053"/>
          </a:xfrm>
          <a:prstGeom prst="rect">
            <a:avLst/>
          </a:prstGeom>
        </p:spPr>
      </p:pic>
      <p:grpSp>
        <p:nvGrpSpPr>
          <p:cNvPr id="7" name="Group 43"/>
          <p:cNvGrpSpPr/>
          <p:nvPr/>
        </p:nvGrpSpPr>
        <p:grpSpPr>
          <a:xfrm>
            <a:off x="0" y="5013176"/>
            <a:ext cx="9144000" cy="2289160"/>
            <a:chOff x="179512" y="1867799"/>
            <a:chExt cx="4248472" cy="6137097"/>
          </a:xfrm>
        </p:grpSpPr>
        <p:sp>
          <p:nvSpPr>
            <p:cNvPr id="14" name="Rectangle 13"/>
            <p:cNvSpPr/>
            <p:nvPr/>
          </p:nvSpPr>
          <p:spPr>
            <a:xfrm>
              <a:off x="179512" y="1867799"/>
              <a:ext cx="4248472" cy="4945860"/>
            </a:xfrm>
            <a:prstGeom prst="rect">
              <a:avLst/>
            </a:prstGeom>
            <a:solidFill>
              <a:srgbClr val="FF8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TextBox 14"/>
            <p:cNvSpPr txBox="1"/>
            <p:nvPr/>
          </p:nvSpPr>
          <p:spPr>
            <a:xfrm>
              <a:off x="262917" y="2060848"/>
              <a:ext cx="4014750" cy="5944048"/>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rPr>
                <a:t>However, lately she has found that many of the brands that were earlier available with ‘You &amp; Us’ are most of the times ‘out of stock’. She is greatly disappointed by the lack of options in some of her key needed brand of products such as Cosmetics, Shampoo, and Coffee etc.</a:t>
              </a:r>
            </a:p>
          </p:txBody>
        </p:sp>
      </p:grpSp>
      <p:grpSp>
        <p:nvGrpSpPr>
          <p:cNvPr id="8" name="Group 23"/>
          <p:cNvGrpSpPr/>
          <p:nvPr/>
        </p:nvGrpSpPr>
        <p:grpSpPr>
          <a:xfrm>
            <a:off x="827584" y="1268760"/>
            <a:ext cx="4093454" cy="3596629"/>
            <a:chOff x="827584" y="1548209"/>
            <a:chExt cx="4133196" cy="3825007"/>
          </a:xfrm>
        </p:grpSpPr>
        <p:grpSp>
          <p:nvGrpSpPr>
            <p:cNvPr id="9" name="Gruppe 83"/>
            <p:cNvGrpSpPr>
              <a:grpSpLocks/>
            </p:cNvGrpSpPr>
            <p:nvPr/>
          </p:nvGrpSpPr>
          <p:grpSpPr bwMode="auto">
            <a:xfrm rot="1065797">
              <a:off x="827584" y="1548209"/>
              <a:ext cx="4133196" cy="3825007"/>
              <a:chOff x="819574" y="1558714"/>
              <a:chExt cx="3535680" cy="2881207"/>
            </a:xfrm>
          </p:grpSpPr>
          <p:sp>
            <p:nvSpPr>
              <p:cNvPr id="10"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2"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23" name="Picture 22" descr="7436681_xl.jpg"/>
            <p:cNvPicPr>
              <a:picLocks noChangeAspect="1"/>
            </p:cNvPicPr>
            <p:nvPr/>
          </p:nvPicPr>
          <p:blipFill>
            <a:blip r:embed="rId5" cstate="email"/>
            <a:srcRect/>
            <a:stretch>
              <a:fillRect/>
            </a:stretch>
          </p:blipFill>
          <p:spPr>
            <a:xfrm rot="1080000">
              <a:off x="1043122" y="1601369"/>
              <a:ext cx="3096000" cy="3013214"/>
            </a:xfrm>
            <a:prstGeom prst="rect">
              <a:avLst/>
            </a:prstGeom>
          </p:spPr>
        </p:pic>
      </p:grpSp>
      <p:grpSp>
        <p:nvGrpSpPr>
          <p:cNvPr id="26" name="Group 25"/>
          <p:cNvGrpSpPr/>
          <p:nvPr/>
        </p:nvGrpSpPr>
        <p:grpSpPr>
          <a:xfrm>
            <a:off x="4150954" y="1344539"/>
            <a:ext cx="4093454" cy="3596629"/>
            <a:chOff x="4150954" y="1344539"/>
            <a:chExt cx="4093454" cy="3596629"/>
          </a:xfrm>
        </p:grpSpPr>
        <p:grpSp>
          <p:nvGrpSpPr>
            <p:cNvPr id="17" name="Gruppe 83"/>
            <p:cNvGrpSpPr>
              <a:grpSpLocks/>
            </p:cNvGrpSpPr>
            <p:nvPr/>
          </p:nvGrpSpPr>
          <p:grpSpPr bwMode="auto">
            <a:xfrm rot="20534203" flipH="1">
              <a:off x="4150954" y="1344539"/>
              <a:ext cx="4093454" cy="3596629"/>
              <a:chOff x="819574" y="1558714"/>
              <a:chExt cx="3535680" cy="2881207"/>
            </a:xfrm>
          </p:grpSpPr>
          <p:sp>
            <p:nvSpPr>
              <p:cNvPr id="20"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1"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2"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25" name="Picture 24" descr="7436683_xl.jpg"/>
            <p:cNvPicPr>
              <a:picLocks noChangeAspect="1"/>
            </p:cNvPicPr>
            <p:nvPr/>
          </p:nvPicPr>
          <p:blipFill>
            <a:blip r:embed="rId6" cstate="email"/>
            <a:srcRect/>
            <a:stretch>
              <a:fillRect/>
            </a:stretch>
          </p:blipFill>
          <p:spPr>
            <a:xfrm rot="20520000">
              <a:off x="4944798" y="1386659"/>
              <a:ext cx="3086819" cy="2901699"/>
            </a:xfrm>
            <a:prstGeom prst="rect">
              <a:avLst/>
            </a:prstGeom>
          </p:spPr>
        </p:pic>
      </p:grpSp>
      <p:pic>
        <p:nvPicPr>
          <p:cNvPr id="27" name="Picture 26" descr="15656497_l.jpg"/>
          <p:cNvPicPr>
            <a:picLocks noChangeAspect="1"/>
          </p:cNvPicPr>
          <p:nvPr/>
        </p:nvPicPr>
        <p:blipFill>
          <a:blip r:embed="rId7" cstate="email">
            <a:clrChange>
              <a:clrFrom>
                <a:srgbClr val="FFFFFF"/>
              </a:clrFrom>
              <a:clrTo>
                <a:srgbClr val="FFFFFF">
                  <a:alpha val="0"/>
                </a:srgbClr>
              </a:clrTo>
            </a:clrChange>
            <a:duotone>
              <a:prstClr val="black"/>
              <a:schemeClr val="tx2">
                <a:tint val="45000"/>
                <a:satMod val="400000"/>
              </a:schemeClr>
            </a:duotone>
          </a:blip>
          <a:stretch>
            <a:fillRect/>
          </a:stretch>
        </p:blipFill>
        <p:spPr>
          <a:xfrm>
            <a:off x="5235638" y="1412776"/>
            <a:ext cx="2648730" cy="2664296"/>
          </a:xfrm>
          <a:prstGeom prst="rect">
            <a:avLst/>
          </a:prstGeom>
        </p:spPr>
      </p:pic>
      <p:pic>
        <p:nvPicPr>
          <p:cNvPr id="16" name="Picture 15" descr="2893642_xl.jpg"/>
          <p:cNvPicPr>
            <a:picLocks noChangeAspect="1"/>
          </p:cNvPicPr>
          <p:nvPr/>
        </p:nvPicPr>
        <p:blipFill>
          <a:blip r:embed="rId8" cstate="email">
            <a:clrChange>
              <a:clrFrom>
                <a:srgbClr val="FFFFFF"/>
              </a:clrFrom>
              <a:clrTo>
                <a:srgbClr val="FFFFFF">
                  <a:alpha val="0"/>
                </a:srgbClr>
              </a:clrTo>
            </a:clrChange>
          </a:blip>
          <a:srcRect/>
          <a:stretch>
            <a:fillRect/>
          </a:stretch>
        </p:blipFill>
        <p:spPr>
          <a:xfrm rot="2465982">
            <a:off x="4768008" y="191650"/>
            <a:ext cx="842557" cy="2226663"/>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8063039" y="-40459"/>
            <a:ext cx="1097374" cy="1112005"/>
          </a:xfrm>
          <a:prstGeom prst="rect">
            <a:avLst/>
          </a:prstGeom>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par>
                                <p:cTn id="22" presetID="53"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36104"/>
            <a:chOff x="0" y="-27384"/>
            <a:chExt cx="9144000" cy="936104"/>
          </a:xfrm>
        </p:grpSpPr>
        <p:pic>
          <p:nvPicPr>
            <p:cNvPr id="2" name="Picture 1" descr="11505644_xl.jpg"/>
            <p:cNvPicPr>
              <a:picLocks noChangeAspect="1"/>
            </p:cNvPicPr>
            <p:nvPr/>
          </p:nvPicPr>
          <p:blipFill>
            <a:blip r:embed="rId3" cstate="email"/>
            <a:srcRect/>
            <a:stretch>
              <a:fillRect/>
            </a:stretch>
          </p:blipFill>
          <p:spPr>
            <a:xfrm>
              <a:off x="0" y="-27384"/>
              <a:ext cx="9144000" cy="936104"/>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6" name="Picture 5" descr="12982296_xl.jpg"/>
          <p:cNvPicPr>
            <a:picLocks noChangeAspect="1"/>
          </p:cNvPicPr>
          <p:nvPr/>
        </p:nvPicPr>
        <p:blipFill>
          <a:blip r:embed="rId4" cstate="email">
            <a:clrChange>
              <a:clrFrom>
                <a:srgbClr val="FFFFFF"/>
              </a:clrFrom>
              <a:clrTo>
                <a:srgbClr val="FFFFFF">
                  <a:alpha val="0"/>
                </a:srgbClr>
              </a:clrTo>
            </a:clrChange>
          </a:blip>
          <a:srcRect/>
          <a:stretch>
            <a:fillRect/>
          </a:stretch>
        </p:blipFill>
        <p:spPr>
          <a:xfrm rot="5400000">
            <a:off x="1623503" y="3641195"/>
            <a:ext cx="5940000" cy="475053"/>
          </a:xfrm>
          <a:prstGeom prst="rect">
            <a:avLst/>
          </a:prstGeom>
        </p:spPr>
      </p:pic>
      <p:grpSp>
        <p:nvGrpSpPr>
          <p:cNvPr id="7" name="Group 43"/>
          <p:cNvGrpSpPr/>
          <p:nvPr/>
        </p:nvGrpSpPr>
        <p:grpSpPr>
          <a:xfrm>
            <a:off x="0" y="5013176"/>
            <a:ext cx="9144000" cy="1844824"/>
            <a:chOff x="179512" y="1867799"/>
            <a:chExt cx="4248472" cy="4945860"/>
          </a:xfrm>
        </p:grpSpPr>
        <p:sp>
          <p:nvSpPr>
            <p:cNvPr id="14" name="Rectangle 13"/>
            <p:cNvSpPr/>
            <p:nvPr/>
          </p:nvSpPr>
          <p:spPr>
            <a:xfrm>
              <a:off x="179512" y="1867799"/>
              <a:ext cx="4248472" cy="4945860"/>
            </a:xfrm>
            <a:prstGeom prst="rect">
              <a:avLst/>
            </a:prstGeom>
            <a:solidFill>
              <a:srgbClr val="9982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TextBox 14"/>
            <p:cNvSpPr txBox="1"/>
            <p:nvPr/>
          </p:nvSpPr>
          <p:spPr>
            <a:xfrm>
              <a:off x="262917" y="2429815"/>
              <a:ext cx="4014750" cy="3878112"/>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rPr>
                <a:t>Kate has been thinking of going to another retail store where she would be able to get more options of choosing various products such as of national or local brands, private label products of economy, value or premium quality or fresh or canned products.</a:t>
              </a:r>
            </a:p>
          </p:txBody>
        </p:sp>
      </p:grpSp>
      <p:grpSp>
        <p:nvGrpSpPr>
          <p:cNvPr id="8" name="Group 23"/>
          <p:cNvGrpSpPr/>
          <p:nvPr/>
        </p:nvGrpSpPr>
        <p:grpSpPr>
          <a:xfrm>
            <a:off x="827584" y="1268760"/>
            <a:ext cx="4093454" cy="3596629"/>
            <a:chOff x="827584" y="1548209"/>
            <a:chExt cx="4133196" cy="3825007"/>
          </a:xfrm>
        </p:grpSpPr>
        <p:grpSp>
          <p:nvGrpSpPr>
            <p:cNvPr id="9" name="Gruppe 83"/>
            <p:cNvGrpSpPr>
              <a:grpSpLocks/>
            </p:cNvGrpSpPr>
            <p:nvPr/>
          </p:nvGrpSpPr>
          <p:grpSpPr bwMode="auto">
            <a:xfrm rot="1065797">
              <a:off x="827584" y="1548209"/>
              <a:ext cx="4133196" cy="3825007"/>
              <a:chOff x="819574" y="1558714"/>
              <a:chExt cx="3535680" cy="2881207"/>
            </a:xfrm>
          </p:grpSpPr>
          <p:sp>
            <p:nvSpPr>
              <p:cNvPr id="10"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2"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23" name="Picture 22" descr="7436681_xl.jpg"/>
            <p:cNvPicPr>
              <a:picLocks noChangeAspect="1"/>
            </p:cNvPicPr>
            <p:nvPr/>
          </p:nvPicPr>
          <p:blipFill>
            <a:blip r:embed="rId5" cstate="email"/>
            <a:srcRect/>
            <a:stretch>
              <a:fillRect/>
            </a:stretch>
          </p:blipFill>
          <p:spPr>
            <a:xfrm rot="1080000">
              <a:off x="1043122" y="1601369"/>
              <a:ext cx="3096000" cy="3013214"/>
            </a:xfrm>
            <a:prstGeom prst="rect">
              <a:avLst/>
            </a:prstGeom>
          </p:spPr>
        </p:pic>
      </p:grpSp>
      <p:grpSp>
        <p:nvGrpSpPr>
          <p:cNvPr id="29" name="Group 28"/>
          <p:cNvGrpSpPr/>
          <p:nvPr/>
        </p:nvGrpSpPr>
        <p:grpSpPr>
          <a:xfrm>
            <a:off x="4150954" y="1344539"/>
            <a:ext cx="4093454" cy="3596629"/>
            <a:chOff x="4150954" y="1344539"/>
            <a:chExt cx="4093454" cy="3596629"/>
          </a:xfrm>
        </p:grpSpPr>
        <p:grpSp>
          <p:nvGrpSpPr>
            <p:cNvPr id="17" name="Gruppe 83"/>
            <p:cNvGrpSpPr>
              <a:grpSpLocks/>
            </p:cNvGrpSpPr>
            <p:nvPr/>
          </p:nvGrpSpPr>
          <p:grpSpPr bwMode="auto">
            <a:xfrm rot="20534203" flipH="1">
              <a:off x="4150954" y="1344539"/>
              <a:ext cx="4093454" cy="3596629"/>
              <a:chOff x="819574" y="1558714"/>
              <a:chExt cx="3535680" cy="2881207"/>
            </a:xfrm>
          </p:grpSpPr>
          <p:sp>
            <p:nvSpPr>
              <p:cNvPr id="20"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1"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2"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28" name="Picture 27" descr="8642297_l.jpg"/>
            <p:cNvPicPr>
              <a:picLocks noChangeAspect="1"/>
            </p:cNvPicPr>
            <p:nvPr/>
          </p:nvPicPr>
          <p:blipFill>
            <a:blip r:embed="rId6" cstate="email"/>
            <a:stretch>
              <a:fillRect/>
            </a:stretch>
          </p:blipFill>
          <p:spPr>
            <a:xfrm rot="20521235">
              <a:off x="4968939" y="1380057"/>
              <a:ext cx="3019379" cy="2730685"/>
            </a:xfrm>
            <a:prstGeom prst="rect">
              <a:avLst/>
            </a:prstGeom>
          </p:spPr>
        </p:pic>
      </p:grpSp>
      <p:pic>
        <p:nvPicPr>
          <p:cNvPr id="16" name="Picture 15" descr="2893642_xl.jpg"/>
          <p:cNvPicPr>
            <a:picLocks noChangeAspect="1"/>
          </p:cNvPicPr>
          <p:nvPr/>
        </p:nvPicPr>
        <p:blipFill>
          <a:blip r:embed="rId7" cstate="email">
            <a:clrChange>
              <a:clrFrom>
                <a:srgbClr val="FFFFFF"/>
              </a:clrFrom>
              <a:clrTo>
                <a:srgbClr val="FFFFFF">
                  <a:alpha val="0"/>
                </a:srgbClr>
              </a:clrTo>
            </a:clrChange>
          </a:blip>
          <a:srcRect/>
          <a:stretch>
            <a:fillRect/>
          </a:stretch>
        </p:blipFill>
        <p:spPr>
          <a:xfrm rot="2465982">
            <a:off x="4768008" y="191650"/>
            <a:ext cx="842557" cy="2226663"/>
          </a:xfrm>
          <a:prstGeom prst="rect">
            <a:avLst/>
          </a:prstGeom>
        </p:spPr>
      </p:pic>
      <p:pic>
        <p:nvPicPr>
          <p:cNvPr id="24" name="Picture 23"/>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8063039" y="-40459"/>
            <a:ext cx="1097374" cy="1112005"/>
          </a:xfrm>
          <a:prstGeom prst="rect">
            <a:avLst/>
          </a:prstGeom>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36104"/>
            <a:chOff x="0" y="-27384"/>
            <a:chExt cx="9144000" cy="936104"/>
          </a:xfrm>
        </p:grpSpPr>
        <p:pic>
          <p:nvPicPr>
            <p:cNvPr id="2" name="Picture 1" descr="11505644_xl.jpg"/>
            <p:cNvPicPr>
              <a:picLocks noChangeAspect="1"/>
            </p:cNvPicPr>
            <p:nvPr/>
          </p:nvPicPr>
          <p:blipFill>
            <a:blip r:embed="rId3" cstate="email"/>
            <a:srcRect/>
            <a:stretch>
              <a:fillRect/>
            </a:stretch>
          </p:blipFill>
          <p:spPr>
            <a:xfrm>
              <a:off x="0" y="-27384"/>
              <a:ext cx="9144000" cy="936104"/>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6" name="Picture 5" descr="12982296_xl.jpg"/>
          <p:cNvPicPr>
            <a:picLocks noChangeAspect="1"/>
          </p:cNvPicPr>
          <p:nvPr/>
        </p:nvPicPr>
        <p:blipFill>
          <a:blip r:embed="rId4" cstate="email">
            <a:clrChange>
              <a:clrFrom>
                <a:srgbClr val="FFFFFF"/>
              </a:clrFrom>
              <a:clrTo>
                <a:srgbClr val="FFFFFF">
                  <a:alpha val="0"/>
                </a:srgbClr>
              </a:clrTo>
            </a:clrChange>
          </a:blip>
          <a:srcRect/>
          <a:stretch>
            <a:fillRect/>
          </a:stretch>
        </p:blipFill>
        <p:spPr>
          <a:xfrm rot="5400000">
            <a:off x="1623503" y="3641195"/>
            <a:ext cx="5940000" cy="475053"/>
          </a:xfrm>
          <a:prstGeom prst="rect">
            <a:avLst/>
          </a:prstGeom>
        </p:spPr>
      </p:pic>
      <p:grpSp>
        <p:nvGrpSpPr>
          <p:cNvPr id="7" name="Group 43"/>
          <p:cNvGrpSpPr/>
          <p:nvPr/>
        </p:nvGrpSpPr>
        <p:grpSpPr>
          <a:xfrm>
            <a:off x="0" y="5013176"/>
            <a:ext cx="9144000" cy="1844824"/>
            <a:chOff x="179512" y="1867799"/>
            <a:chExt cx="4248472" cy="4945860"/>
          </a:xfrm>
        </p:grpSpPr>
        <p:sp>
          <p:nvSpPr>
            <p:cNvPr id="14" name="Rectangle 13"/>
            <p:cNvSpPr/>
            <p:nvPr/>
          </p:nvSpPr>
          <p:spPr>
            <a:xfrm>
              <a:off x="179512" y="1867799"/>
              <a:ext cx="4248472" cy="49458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TextBox 14"/>
            <p:cNvSpPr txBox="1"/>
            <p:nvPr/>
          </p:nvSpPr>
          <p:spPr>
            <a:xfrm>
              <a:off x="262917" y="2639995"/>
              <a:ext cx="4014750" cy="2970469"/>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rPr>
                <a:t>Therefore, Kate decides to try one of the bigger stores for the brands that she is looking for. There are many large retailers available in her city such as the ones shown on the screen.</a:t>
              </a:r>
            </a:p>
          </p:txBody>
        </p:sp>
      </p:grpSp>
      <p:grpSp>
        <p:nvGrpSpPr>
          <p:cNvPr id="8" name="Group 23"/>
          <p:cNvGrpSpPr/>
          <p:nvPr/>
        </p:nvGrpSpPr>
        <p:grpSpPr>
          <a:xfrm>
            <a:off x="827584" y="1268760"/>
            <a:ext cx="4093454" cy="3596629"/>
            <a:chOff x="827584" y="1548209"/>
            <a:chExt cx="4133196" cy="3825007"/>
          </a:xfrm>
        </p:grpSpPr>
        <p:grpSp>
          <p:nvGrpSpPr>
            <p:cNvPr id="9" name="Gruppe 83"/>
            <p:cNvGrpSpPr>
              <a:grpSpLocks/>
            </p:cNvGrpSpPr>
            <p:nvPr/>
          </p:nvGrpSpPr>
          <p:grpSpPr bwMode="auto">
            <a:xfrm rot="1065797">
              <a:off x="827584" y="1548209"/>
              <a:ext cx="4133196" cy="3825007"/>
              <a:chOff x="819574" y="1558714"/>
              <a:chExt cx="3535680" cy="2881207"/>
            </a:xfrm>
          </p:grpSpPr>
          <p:sp>
            <p:nvSpPr>
              <p:cNvPr id="10"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2"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23" name="Picture 22" descr="7436681_xl.jpg"/>
            <p:cNvPicPr>
              <a:picLocks noChangeAspect="1"/>
            </p:cNvPicPr>
            <p:nvPr/>
          </p:nvPicPr>
          <p:blipFill>
            <a:blip r:embed="rId5" cstate="email"/>
            <a:srcRect/>
            <a:stretch>
              <a:fillRect/>
            </a:stretch>
          </p:blipFill>
          <p:spPr>
            <a:xfrm rot="1080000">
              <a:off x="1043122" y="1601369"/>
              <a:ext cx="3096000" cy="3013214"/>
            </a:xfrm>
            <a:prstGeom prst="rect">
              <a:avLst/>
            </a:prstGeom>
          </p:spPr>
        </p:pic>
      </p:grpSp>
      <p:grpSp>
        <p:nvGrpSpPr>
          <p:cNvPr id="27" name="Group 26"/>
          <p:cNvGrpSpPr/>
          <p:nvPr/>
        </p:nvGrpSpPr>
        <p:grpSpPr>
          <a:xfrm>
            <a:off x="4150954" y="1344539"/>
            <a:ext cx="4093454" cy="3596629"/>
            <a:chOff x="4150954" y="1344539"/>
            <a:chExt cx="4093454" cy="3596629"/>
          </a:xfrm>
        </p:grpSpPr>
        <p:grpSp>
          <p:nvGrpSpPr>
            <p:cNvPr id="17" name="Gruppe 83"/>
            <p:cNvGrpSpPr>
              <a:grpSpLocks/>
            </p:cNvGrpSpPr>
            <p:nvPr/>
          </p:nvGrpSpPr>
          <p:grpSpPr bwMode="auto">
            <a:xfrm rot="20534203" flipH="1">
              <a:off x="4150954" y="1344539"/>
              <a:ext cx="4093454" cy="3596629"/>
              <a:chOff x="819574" y="1558714"/>
              <a:chExt cx="3535680" cy="2881207"/>
            </a:xfrm>
          </p:grpSpPr>
          <p:sp>
            <p:nvSpPr>
              <p:cNvPr id="20"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1"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2"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2050" name="Picture 2"/>
            <p:cNvPicPr>
              <a:picLocks noChangeAspect="1" noChangeArrowheads="1"/>
            </p:cNvPicPr>
            <p:nvPr/>
          </p:nvPicPr>
          <p:blipFill>
            <a:blip r:embed="rId6" cstate="email"/>
            <a:srcRect/>
            <a:stretch>
              <a:fillRect/>
            </a:stretch>
          </p:blipFill>
          <p:spPr bwMode="auto">
            <a:xfrm rot="20520000">
              <a:off x="4952768" y="1394179"/>
              <a:ext cx="3104898" cy="2708543"/>
            </a:xfrm>
            <a:prstGeom prst="rect">
              <a:avLst/>
            </a:prstGeom>
            <a:noFill/>
            <a:ln w="9525">
              <a:noFill/>
              <a:miter lim="800000"/>
              <a:headEnd/>
              <a:tailEnd/>
            </a:ln>
          </p:spPr>
        </p:pic>
      </p:grpSp>
      <p:pic>
        <p:nvPicPr>
          <p:cNvPr id="16" name="Picture 15" descr="2893642_xl.jpg"/>
          <p:cNvPicPr>
            <a:picLocks noChangeAspect="1"/>
          </p:cNvPicPr>
          <p:nvPr/>
        </p:nvPicPr>
        <p:blipFill>
          <a:blip r:embed="rId7" cstate="email">
            <a:clrChange>
              <a:clrFrom>
                <a:srgbClr val="FFFFFF"/>
              </a:clrFrom>
              <a:clrTo>
                <a:srgbClr val="FFFFFF">
                  <a:alpha val="0"/>
                </a:srgbClr>
              </a:clrTo>
            </a:clrChange>
          </a:blip>
          <a:srcRect/>
          <a:stretch>
            <a:fillRect/>
          </a:stretch>
        </p:blipFill>
        <p:spPr>
          <a:xfrm rot="2465982">
            <a:off x="4768008" y="191650"/>
            <a:ext cx="842557" cy="2226663"/>
          </a:xfrm>
          <a:prstGeom prst="rect">
            <a:avLst/>
          </a:prstGeom>
        </p:spPr>
      </p:pic>
      <p:pic>
        <p:nvPicPr>
          <p:cNvPr id="24" name="Picture 23"/>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8063039" y="-40459"/>
            <a:ext cx="1097374" cy="1112005"/>
          </a:xfrm>
          <a:prstGeom prst="rect">
            <a:avLst/>
          </a:prstGeom>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36104"/>
            <a:chOff x="0" y="-27384"/>
            <a:chExt cx="9144000" cy="936104"/>
          </a:xfrm>
        </p:grpSpPr>
        <p:pic>
          <p:nvPicPr>
            <p:cNvPr id="2" name="Picture 1" descr="11505644_xl.jpg"/>
            <p:cNvPicPr>
              <a:picLocks noChangeAspect="1"/>
            </p:cNvPicPr>
            <p:nvPr/>
          </p:nvPicPr>
          <p:blipFill>
            <a:blip r:embed="rId3" cstate="email"/>
            <a:srcRect/>
            <a:stretch>
              <a:fillRect/>
            </a:stretch>
          </p:blipFill>
          <p:spPr>
            <a:xfrm>
              <a:off x="0" y="-27384"/>
              <a:ext cx="9144000" cy="936104"/>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6" name="Picture 5" descr="12982296_xl.jpg"/>
          <p:cNvPicPr>
            <a:picLocks noChangeAspect="1"/>
          </p:cNvPicPr>
          <p:nvPr/>
        </p:nvPicPr>
        <p:blipFill>
          <a:blip r:embed="rId4" cstate="email">
            <a:clrChange>
              <a:clrFrom>
                <a:srgbClr val="FFFFFF"/>
              </a:clrFrom>
              <a:clrTo>
                <a:srgbClr val="FFFFFF">
                  <a:alpha val="0"/>
                </a:srgbClr>
              </a:clrTo>
            </a:clrChange>
          </a:blip>
          <a:srcRect/>
          <a:stretch>
            <a:fillRect/>
          </a:stretch>
        </p:blipFill>
        <p:spPr>
          <a:xfrm rot="5400000">
            <a:off x="1623503" y="3641195"/>
            <a:ext cx="5940000" cy="475053"/>
          </a:xfrm>
          <a:prstGeom prst="rect">
            <a:avLst/>
          </a:prstGeom>
        </p:spPr>
      </p:pic>
      <p:grpSp>
        <p:nvGrpSpPr>
          <p:cNvPr id="7" name="Group 43"/>
          <p:cNvGrpSpPr/>
          <p:nvPr/>
        </p:nvGrpSpPr>
        <p:grpSpPr>
          <a:xfrm>
            <a:off x="0" y="5013176"/>
            <a:ext cx="9144000" cy="1844824"/>
            <a:chOff x="179512" y="1867799"/>
            <a:chExt cx="4248472" cy="4945860"/>
          </a:xfrm>
        </p:grpSpPr>
        <p:sp>
          <p:nvSpPr>
            <p:cNvPr id="14" name="Rectangle 13"/>
            <p:cNvSpPr/>
            <p:nvPr/>
          </p:nvSpPr>
          <p:spPr>
            <a:xfrm>
              <a:off x="179512" y="1867799"/>
              <a:ext cx="4248472" cy="49458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TextBox 14"/>
            <p:cNvSpPr txBox="1"/>
            <p:nvPr/>
          </p:nvSpPr>
          <p:spPr>
            <a:xfrm>
              <a:off x="262917" y="2639995"/>
              <a:ext cx="4014750" cy="3878112"/>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rPr>
                <a:t>Each of these retailers stocks various brands of products in different categories. Kate decides to try ‘Wal-Mart’ for her shopping needs. ‘Wal-Mart’ is a successful retailer that is engaged in selling merchandise for personal or household consumption.</a:t>
              </a:r>
            </a:p>
          </p:txBody>
        </p:sp>
      </p:grpSp>
      <p:grpSp>
        <p:nvGrpSpPr>
          <p:cNvPr id="8" name="Group 23"/>
          <p:cNvGrpSpPr/>
          <p:nvPr/>
        </p:nvGrpSpPr>
        <p:grpSpPr>
          <a:xfrm>
            <a:off x="827584" y="1268760"/>
            <a:ext cx="4093454" cy="3596629"/>
            <a:chOff x="827584" y="1548209"/>
            <a:chExt cx="4133196" cy="3825007"/>
          </a:xfrm>
        </p:grpSpPr>
        <p:grpSp>
          <p:nvGrpSpPr>
            <p:cNvPr id="9" name="Gruppe 83"/>
            <p:cNvGrpSpPr>
              <a:grpSpLocks/>
            </p:cNvGrpSpPr>
            <p:nvPr/>
          </p:nvGrpSpPr>
          <p:grpSpPr bwMode="auto">
            <a:xfrm rot="1065797">
              <a:off x="827584" y="1548209"/>
              <a:ext cx="4133196" cy="3825007"/>
              <a:chOff x="819574" y="1558714"/>
              <a:chExt cx="3535680" cy="2881207"/>
            </a:xfrm>
          </p:grpSpPr>
          <p:sp>
            <p:nvSpPr>
              <p:cNvPr id="10"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2"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23" name="Picture 22" descr="7436681_xl.jpg"/>
            <p:cNvPicPr>
              <a:picLocks noChangeAspect="1"/>
            </p:cNvPicPr>
            <p:nvPr/>
          </p:nvPicPr>
          <p:blipFill>
            <a:blip r:embed="rId5" cstate="email"/>
            <a:srcRect/>
            <a:stretch>
              <a:fillRect/>
            </a:stretch>
          </p:blipFill>
          <p:spPr>
            <a:xfrm rot="1080000">
              <a:off x="1043122" y="1601369"/>
              <a:ext cx="3096000" cy="3013214"/>
            </a:xfrm>
            <a:prstGeom prst="rect">
              <a:avLst/>
            </a:prstGeom>
          </p:spPr>
        </p:pic>
      </p:grpSp>
      <p:grpSp>
        <p:nvGrpSpPr>
          <p:cNvPr id="26" name="Group 25"/>
          <p:cNvGrpSpPr/>
          <p:nvPr/>
        </p:nvGrpSpPr>
        <p:grpSpPr>
          <a:xfrm>
            <a:off x="4150954" y="1344539"/>
            <a:ext cx="4093454" cy="3596629"/>
            <a:chOff x="4150954" y="1344539"/>
            <a:chExt cx="4093454" cy="3596629"/>
          </a:xfrm>
        </p:grpSpPr>
        <p:grpSp>
          <p:nvGrpSpPr>
            <p:cNvPr id="17" name="Gruppe 83"/>
            <p:cNvGrpSpPr>
              <a:grpSpLocks/>
            </p:cNvGrpSpPr>
            <p:nvPr/>
          </p:nvGrpSpPr>
          <p:grpSpPr bwMode="auto">
            <a:xfrm rot="20534203" flipH="1">
              <a:off x="4150954" y="1344539"/>
              <a:ext cx="4093454" cy="3596629"/>
              <a:chOff x="819574" y="1558714"/>
              <a:chExt cx="3535680" cy="2881207"/>
            </a:xfrm>
          </p:grpSpPr>
          <p:sp>
            <p:nvSpPr>
              <p:cNvPr id="20"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1"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2"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25" name="Picture 24" descr="22059433_xl.jpg"/>
            <p:cNvPicPr>
              <a:picLocks noChangeAspect="1"/>
            </p:cNvPicPr>
            <p:nvPr/>
          </p:nvPicPr>
          <p:blipFill>
            <a:blip r:embed="rId6" cstate="email"/>
            <a:stretch>
              <a:fillRect/>
            </a:stretch>
          </p:blipFill>
          <p:spPr>
            <a:xfrm rot="20520000">
              <a:off x="4921047" y="1391536"/>
              <a:ext cx="3082849" cy="2677268"/>
            </a:xfrm>
            <a:prstGeom prst="rect">
              <a:avLst/>
            </a:prstGeom>
          </p:spPr>
        </p:pic>
      </p:grpSp>
      <p:pic>
        <p:nvPicPr>
          <p:cNvPr id="16" name="Picture 15" descr="2893642_xl.jpg"/>
          <p:cNvPicPr>
            <a:picLocks noChangeAspect="1"/>
          </p:cNvPicPr>
          <p:nvPr/>
        </p:nvPicPr>
        <p:blipFill>
          <a:blip r:embed="rId7" cstate="email">
            <a:clrChange>
              <a:clrFrom>
                <a:srgbClr val="FFFFFF"/>
              </a:clrFrom>
              <a:clrTo>
                <a:srgbClr val="FFFFFF">
                  <a:alpha val="0"/>
                </a:srgbClr>
              </a:clrTo>
            </a:clrChange>
          </a:blip>
          <a:srcRect/>
          <a:stretch>
            <a:fillRect/>
          </a:stretch>
        </p:blipFill>
        <p:spPr>
          <a:xfrm rot="2465982">
            <a:off x="4768008" y="191650"/>
            <a:ext cx="842557" cy="2226663"/>
          </a:xfrm>
          <a:prstGeom prst="rect">
            <a:avLst/>
          </a:prstGeom>
        </p:spPr>
      </p:pic>
      <p:pic>
        <p:nvPicPr>
          <p:cNvPr id="24" name="Picture 23"/>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8063039" y="-40459"/>
            <a:ext cx="1097374" cy="1112005"/>
          </a:xfrm>
          <a:prstGeom prst="rect">
            <a:avLst/>
          </a:prstGeom>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36104"/>
            <a:chOff x="0" y="-27384"/>
            <a:chExt cx="9144000" cy="936104"/>
          </a:xfrm>
        </p:grpSpPr>
        <p:pic>
          <p:nvPicPr>
            <p:cNvPr id="2" name="Picture 1" descr="11505644_xl.jpg"/>
            <p:cNvPicPr>
              <a:picLocks noChangeAspect="1"/>
            </p:cNvPicPr>
            <p:nvPr/>
          </p:nvPicPr>
          <p:blipFill>
            <a:blip r:embed="rId3" cstate="email"/>
            <a:srcRect/>
            <a:stretch>
              <a:fillRect/>
            </a:stretch>
          </p:blipFill>
          <p:spPr>
            <a:xfrm>
              <a:off x="0" y="-27384"/>
              <a:ext cx="9144000" cy="936104"/>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6" name="Picture 5" descr="12982296_xl.jpg"/>
          <p:cNvPicPr>
            <a:picLocks noChangeAspect="1"/>
          </p:cNvPicPr>
          <p:nvPr/>
        </p:nvPicPr>
        <p:blipFill>
          <a:blip r:embed="rId4" cstate="email">
            <a:clrChange>
              <a:clrFrom>
                <a:srgbClr val="FFFFFF"/>
              </a:clrFrom>
              <a:clrTo>
                <a:srgbClr val="FFFFFF">
                  <a:alpha val="0"/>
                </a:srgbClr>
              </a:clrTo>
            </a:clrChange>
          </a:blip>
          <a:srcRect/>
          <a:stretch>
            <a:fillRect/>
          </a:stretch>
        </p:blipFill>
        <p:spPr>
          <a:xfrm rot="5400000">
            <a:off x="1623503" y="3641195"/>
            <a:ext cx="5940000" cy="475053"/>
          </a:xfrm>
          <a:prstGeom prst="rect">
            <a:avLst/>
          </a:prstGeom>
        </p:spPr>
      </p:pic>
      <p:grpSp>
        <p:nvGrpSpPr>
          <p:cNvPr id="7" name="Group 43"/>
          <p:cNvGrpSpPr/>
          <p:nvPr/>
        </p:nvGrpSpPr>
        <p:grpSpPr>
          <a:xfrm>
            <a:off x="0" y="5013176"/>
            <a:ext cx="9144000" cy="1857112"/>
            <a:chOff x="179512" y="1867799"/>
            <a:chExt cx="4248472" cy="4978803"/>
          </a:xfrm>
        </p:grpSpPr>
        <p:sp>
          <p:nvSpPr>
            <p:cNvPr id="14" name="Rectangle 13"/>
            <p:cNvSpPr/>
            <p:nvPr/>
          </p:nvSpPr>
          <p:spPr>
            <a:xfrm>
              <a:off x="179512" y="1867799"/>
              <a:ext cx="4248472" cy="49458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TextBox 14"/>
            <p:cNvSpPr txBox="1"/>
            <p:nvPr/>
          </p:nvSpPr>
          <p:spPr>
            <a:xfrm>
              <a:off x="262917" y="2060848"/>
              <a:ext cx="4014750" cy="4785754"/>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rPr>
                <a:t>Kate finds as she goes to ‘Wal-Mart’  to shop month after month for her groceries and other needs that ‘Wal-Mart’ always has a good stock of all the various brands every time. She never finds any brand being ‘out of stock’. Thus, Kate is able to buy the brands that she likes every time.</a:t>
              </a:r>
            </a:p>
          </p:txBody>
        </p:sp>
      </p:grpSp>
      <p:grpSp>
        <p:nvGrpSpPr>
          <p:cNvPr id="8" name="Group 23"/>
          <p:cNvGrpSpPr/>
          <p:nvPr/>
        </p:nvGrpSpPr>
        <p:grpSpPr>
          <a:xfrm>
            <a:off x="827584" y="1268760"/>
            <a:ext cx="4093454" cy="3596629"/>
            <a:chOff x="827584" y="1548209"/>
            <a:chExt cx="4133196" cy="3825007"/>
          </a:xfrm>
        </p:grpSpPr>
        <p:grpSp>
          <p:nvGrpSpPr>
            <p:cNvPr id="9" name="Gruppe 83"/>
            <p:cNvGrpSpPr>
              <a:grpSpLocks/>
            </p:cNvGrpSpPr>
            <p:nvPr/>
          </p:nvGrpSpPr>
          <p:grpSpPr bwMode="auto">
            <a:xfrm rot="1065797">
              <a:off x="827584" y="1548209"/>
              <a:ext cx="4133196" cy="3825007"/>
              <a:chOff x="819574" y="1558714"/>
              <a:chExt cx="3535680" cy="2881207"/>
            </a:xfrm>
          </p:grpSpPr>
          <p:sp>
            <p:nvSpPr>
              <p:cNvPr id="10"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2"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23" name="Picture 22" descr="7436681_xl.jpg"/>
            <p:cNvPicPr>
              <a:picLocks noChangeAspect="1"/>
            </p:cNvPicPr>
            <p:nvPr/>
          </p:nvPicPr>
          <p:blipFill>
            <a:blip r:embed="rId5" cstate="email"/>
            <a:srcRect/>
            <a:stretch>
              <a:fillRect/>
            </a:stretch>
          </p:blipFill>
          <p:spPr>
            <a:xfrm rot="1080000">
              <a:off x="1043122" y="1601369"/>
              <a:ext cx="3096000" cy="3013214"/>
            </a:xfrm>
            <a:prstGeom prst="rect">
              <a:avLst/>
            </a:prstGeom>
          </p:spPr>
        </p:pic>
      </p:grpSp>
      <p:grpSp>
        <p:nvGrpSpPr>
          <p:cNvPr id="26" name="Group 25"/>
          <p:cNvGrpSpPr/>
          <p:nvPr/>
        </p:nvGrpSpPr>
        <p:grpSpPr>
          <a:xfrm>
            <a:off x="4150954" y="1344539"/>
            <a:ext cx="4093454" cy="3596629"/>
            <a:chOff x="4150954" y="1344539"/>
            <a:chExt cx="4093454" cy="3596629"/>
          </a:xfrm>
        </p:grpSpPr>
        <p:grpSp>
          <p:nvGrpSpPr>
            <p:cNvPr id="17" name="Gruppe 83"/>
            <p:cNvGrpSpPr>
              <a:grpSpLocks/>
            </p:cNvGrpSpPr>
            <p:nvPr/>
          </p:nvGrpSpPr>
          <p:grpSpPr bwMode="auto">
            <a:xfrm rot="20534203" flipH="1">
              <a:off x="4150954" y="1344539"/>
              <a:ext cx="4093454" cy="3596629"/>
              <a:chOff x="819574" y="1558714"/>
              <a:chExt cx="3535680" cy="2881207"/>
            </a:xfrm>
          </p:grpSpPr>
          <p:sp>
            <p:nvSpPr>
              <p:cNvPr id="20"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1"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2"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24" name="Picture 23" descr="12790394_l.jpg"/>
            <p:cNvPicPr>
              <a:picLocks noChangeAspect="1"/>
            </p:cNvPicPr>
            <p:nvPr/>
          </p:nvPicPr>
          <p:blipFill>
            <a:blip r:embed="rId6" cstate="email"/>
            <a:stretch>
              <a:fillRect/>
            </a:stretch>
          </p:blipFill>
          <p:spPr>
            <a:xfrm rot="20520000">
              <a:off x="4950566" y="1391175"/>
              <a:ext cx="3086504" cy="2715081"/>
            </a:xfrm>
            <a:prstGeom prst="rect">
              <a:avLst/>
            </a:prstGeom>
          </p:spPr>
        </p:pic>
      </p:grpSp>
      <p:pic>
        <p:nvPicPr>
          <p:cNvPr id="16" name="Picture 15" descr="2893642_xl.jpg"/>
          <p:cNvPicPr>
            <a:picLocks noChangeAspect="1"/>
          </p:cNvPicPr>
          <p:nvPr/>
        </p:nvPicPr>
        <p:blipFill>
          <a:blip r:embed="rId7" cstate="email">
            <a:clrChange>
              <a:clrFrom>
                <a:srgbClr val="FFFFFF"/>
              </a:clrFrom>
              <a:clrTo>
                <a:srgbClr val="FFFFFF">
                  <a:alpha val="0"/>
                </a:srgbClr>
              </a:clrTo>
            </a:clrChange>
          </a:blip>
          <a:srcRect/>
          <a:stretch>
            <a:fillRect/>
          </a:stretch>
        </p:blipFill>
        <p:spPr>
          <a:xfrm rot="2465982">
            <a:off x="4768008" y="191650"/>
            <a:ext cx="842557" cy="2226663"/>
          </a:xfrm>
          <a:prstGeom prst="rect">
            <a:avLst/>
          </a:prstGeom>
        </p:spPr>
      </p:pic>
      <p:pic>
        <p:nvPicPr>
          <p:cNvPr id="25" name="Picture 24"/>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8063039" y="-40459"/>
            <a:ext cx="1097374" cy="1112005"/>
          </a:xfrm>
          <a:prstGeom prst="rect">
            <a:avLst/>
          </a:prstGeom>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36104"/>
            <a:chOff x="0" y="-27384"/>
            <a:chExt cx="9144000" cy="936104"/>
          </a:xfrm>
        </p:grpSpPr>
        <p:pic>
          <p:nvPicPr>
            <p:cNvPr id="2" name="Picture 1" descr="11505644_xl.jpg"/>
            <p:cNvPicPr>
              <a:picLocks noChangeAspect="1"/>
            </p:cNvPicPr>
            <p:nvPr/>
          </p:nvPicPr>
          <p:blipFill>
            <a:blip r:embed="rId3" cstate="email"/>
            <a:srcRect/>
            <a:stretch>
              <a:fillRect/>
            </a:stretch>
          </p:blipFill>
          <p:spPr>
            <a:xfrm>
              <a:off x="0" y="-27384"/>
              <a:ext cx="9144000" cy="936104"/>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6" name="Picture 5" descr="12982296_xl.jpg"/>
          <p:cNvPicPr>
            <a:picLocks noChangeAspect="1"/>
          </p:cNvPicPr>
          <p:nvPr/>
        </p:nvPicPr>
        <p:blipFill>
          <a:blip r:embed="rId4" cstate="email">
            <a:clrChange>
              <a:clrFrom>
                <a:srgbClr val="FFFFFF"/>
              </a:clrFrom>
              <a:clrTo>
                <a:srgbClr val="FFFFFF">
                  <a:alpha val="0"/>
                </a:srgbClr>
              </a:clrTo>
            </a:clrChange>
          </a:blip>
          <a:srcRect/>
          <a:stretch>
            <a:fillRect/>
          </a:stretch>
        </p:blipFill>
        <p:spPr>
          <a:xfrm rot="5400000">
            <a:off x="1623503" y="3641195"/>
            <a:ext cx="5940000" cy="475053"/>
          </a:xfrm>
          <a:prstGeom prst="rect">
            <a:avLst/>
          </a:prstGeom>
        </p:spPr>
      </p:pic>
      <p:grpSp>
        <p:nvGrpSpPr>
          <p:cNvPr id="7" name="Group 43"/>
          <p:cNvGrpSpPr/>
          <p:nvPr/>
        </p:nvGrpSpPr>
        <p:grpSpPr>
          <a:xfrm>
            <a:off x="0" y="5013176"/>
            <a:ext cx="9144000" cy="1844824"/>
            <a:chOff x="179512" y="1867799"/>
            <a:chExt cx="4248472" cy="4945860"/>
          </a:xfrm>
        </p:grpSpPr>
        <p:sp>
          <p:nvSpPr>
            <p:cNvPr id="14" name="Rectangle 13"/>
            <p:cNvSpPr/>
            <p:nvPr/>
          </p:nvSpPr>
          <p:spPr>
            <a:xfrm>
              <a:off x="179512" y="1867799"/>
              <a:ext cx="4248472" cy="4945860"/>
            </a:xfrm>
            <a:prstGeom prst="rect">
              <a:avLst/>
            </a:prstGeom>
            <a:solidFill>
              <a:srgbClr val="B4A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TextBox 14"/>
            <p:cNvSpPr txBox="1"/>
            <p:nvPr/>
          </p:nvSpPr>
          <p:spPr>
            <a:xfrm>
              <a:off x="262917" y="2446946"/>
              <a:ext cx="4014750" cy="3878112"/>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rPr>
                <a:t>So, how does ‘Wal-Mart’ achieve this good stock of various brands? </a:t>
              </a:r>
            </a:p>
            <a:p>
              <a:pPr marL="457200" indent="-457200">
                <a:buFont typeface="Arial" pitchFamily="34" charset="0"/>
                <a:buChar char="•"/>
              </a:pPr>
              <a:endParaRPr lang="en-IN" sz="2200" b="1" dirty="0" smtClean="0">
                <a:solidFill>
                  <a:schemeClr val="bg1"/>
                </a:solidFill>
              </a:endParaRPr>
            </a:p>
            <a:p>
              <a:pPr marL="457200" indent="-457200">
                <a:buFont typeface="Arial" pitchFamily="34" charset="0"/>
                <a:buChar char="•"/>
              </a:pPr>
              <a:r>
                <a:rPr lang="en-IN" sz="2200" b="1" dirty="0" smtClean="0">
                  <a:solidFill>
                    <a:schemeClr val="bg1"/>
                  </a:solidFill>
                </a:rPr>
                <a:t>How is ‘Wal-Mart’ able to satisfy the needs of Kate as well as several of its customers and please them every time?</a:t>
              </a:r>
            </a:p>
          </p:txBody>
        </p:sp>
      </p:grpSp>
      <p:grpSp>
        <p:nvGrpSpPr>
          <p:cNvPr id="8" name="Group 23"/>
          <p:cNvGrpSpPr/>
          <p:nvPr/>
        </p:nvGrpSpPr>
        <p:grpSpPr>
          <a:xfrm>
            <a:off x="827584" y="1268760"/>
            <a:ext cx="4093454" cy="3596629"/>
            <a:chOff x="827584" y="1548209"/>
            <a:chExt cx="4133196" cy="3825007"/>
          </a:xfrm>
        </p:grpSpPr>
        <p:grpSp>
          <p:nvGrpSpPr>
            <p:cNvPr id="9" name="Gruppe 83"/>
            <p:cNvGrpSpPr>
              <a:grpSpLocks/>
            </p:cNvGrpSpPr>
            <p:nvPr/>
          </p:nvGrpSpPr>
          <p:grpSpPr bwMode="auto">
            <a:xfrm rot="1065797">
              <a:off x="827584" y="1548209"/>
              <a:ext cx="4133196" cy="3825007"/>
              <a:chOff x="819574" y="1558714"/>
              <a:chExt cx="3535680" cy="2881207"/>
            </a:xfrm>
          </p:grpSpPr>
          <p:sp>
            <p:nvSpPr>
              <p:cNvPr id="10"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2"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23" name="Picture 22" descr="7436681_xl.jpg"/>
            <p:cNvPicPr>
              <a:picLocks noChangeAspect="1"/>
            </p:cNvPicPr>
            <p:nvPr/>
          </p:nvPicPr>
          <p:blipFill>
            <a:blip r:embed="rId5" cstate="email"/>
            <a:srcRect/>
            <a:stretch>
              <a:fillRect/>
            </a:stretch>
          </p:blipFill>
          <p:spPr>
            <a:xfrm rot="1080000">
              <a:off x="1043122" y="1601369"/>
              <a:ext cx="3096000" cy="3013214"/>
            </a:xfrm>
            <a:prstGeom prst="rect">
              <a:avLst/>
            </a:prstGeom>
          </p:spPr>
        </p:pic>
      </p:grpSp>
      <p:grpSp>
        <p:nvGrpSpPr>
          <p:cNvPr id="26" name="Group 25"/>
          <p:cNvGrpSpPr/>
          <p:nvPr/>
        </p:nvGrpSpPr>
        <p:grpSpPr>
          <a:xfrm>
            <a:off x="4150954" y="1344539"/>
            <a:ext cx="4093454" cy="3596629"/>
            <a:chOff x="4150954" y="1344539"/>
            <a:chExt cx="4093454" cy="3596629"/>
          </a:xfrm>
        </p:grpSpPr>
        <p:grpSp>
          <p:nvGrpSpPr>
            <p:cNvPr id="17" name="Gruppe 83"/>
            <p:cNvGrpSpPr>
              <a:grpSpLocks/>
            </p:cNvGrpSpPr>
            <p:nvPr/>
          </p:nvGrpSpPr>
          <p:grpSpPr bwMode="auto">
            <a:xfrm rot="20534203" flipH="1">
              <a:off x="4150954" y="1344539"/>
              <a:ext cx="4093454" cy="3596629"/>
              <a:chOff x="819574" y="1558714"/>
              <a:chExt cx="3535680" cy="2881207"/>
            </a:xfrm>
          </p:grpSpPr>
          <p:sp>
            <p:nvSpPr>
              <p:cNvPr id="20"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1"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2"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25" name="Picture 24" descr="9882067_l.jpg"/>
            <p:cNvPicPr>
              <a:picLocks noChangeAspect="1"/>
            </p:cNvPicPr>
            <p:nvPr/>
          </p:nvPicPr>
          <p:blipFill>
            <a:blip r:embed="rId6" cstate="email"/>
            <a:srcRect/>
            <a:stretch>
              <a:fillRect/>
            </a:stretch>
          </p:blipFill>
          <p:spPr>
            <a:xfrm rot="20520000">
              <a:off x="4948093" y="1387330"/>
              <a:ext cx="3055871" cy="2678846"/>
            </a:xfrm>
            <a:prstGeom prst="rect">
              <a:avLst/>
            </a:prstGeom>
          </p:spPr>
        </p:pic>
      </p:grpSp>
      <p:pic>
        <p:nvPicPr>
          <p:cNvPr id="16" name="Picture 15" descr="2893642_xl.jpg"/>
          <p:cNvPicPr>
            <a:picLocks noChangeAspect="1"/>
          </p:cNvPicPr>
          <p:nvPr/>
        </p:nvPicPr>
        <p:blipFill>
          <a:blip r:embed="rId7" cstate="email">
            <a:clrChange>
              <a:clrFrom>
                <a:srgbClr val="FFFFFF"/>
              </a:clrFrom>
              <a:clrTo>
                <a:srgbClr val="FFFFFF">
                  <a:alpha val="0"/>
                </a:srgbClr>
              </a:clrTo>
            </a:clrChange>
          </a:blip>
          <a:srcRect/>
          <a:stretch>
            <a:fillRect/>
          </a:stretch>
        </p:blipFill>
        <p:spPr>
          <a:xfrm rot="2465982">
            <a:off x="4768008" y="191650"/>
            <a:ext cx="842557" cy="2226663"/>
          </a:xfrm>
          <a:prstGeom prst="rect">
            <a:avLst/>
          </a:prstGeom>
        </p:spPr>
      </p:pic>
      <p:pic>
        <p:nvPicPr>
          <p:cNvPr id="24" name="Picture 23"/>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8063039" y="-40459"/>
            <a:ext cx="1097374" cy="1112005"/>
          </a:xfrm>
          <a:prstGeom prst="rect">
            <a:avLst/>
          </a:prstGeom>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7a95ef7e4ea9c84fdf1848b51ad7972e6311779"/>
  <p:tag name="ISPRING_RESOURCE_PATHS_HASH_2" val="621265af16718e61d74bb185a247f3a9efbf6"/>
</p:tagLst>
</file>

<file path=ppt/tags/tag10.xml><?xml version="1.0" encoding="utf-8"?>
<p:tagLst xmlns:a="http://schemas.openxmlformats.org/drawingml/2006/main" xmlns:r="http://schemas.openxmlformats.org/officeDocument/2006/relationships" xmlns:p="http://schemas.openxmlformats.org/presentationml/2006/main">
  <p:tag name="GENSWF_SLIDE_TITLE" val="Introduction - 6/10"/>
  <p:tag name="GENSWF_ADVANCE_TIME" val="0.00"/>
  <p:tag name="ISPRING_CUSTOM_TIMING_USED" val="0"/>
  <p:tag name="ISPRING_SLIDE_INDENT_LEVEL" val="1"/>
</p:tagLst>
</file>

<file path=ppt/tags/tag11.xml><?xml version="1.0" encoding="utf-8"?>
<p:tagLst xmlns:a="http://schemas.openxmlformats.org/drawingml/2006/main" xmlns:r="http://schemas.openxmlformats.org/officeDocument/2006/relationships" xmlns:p="http://schemas.openxmlformats.org/presentationml/2006/main">
  <p:tag name="GENSWF_SLIDE_TITLE" val="Introduction - 8/10"/>
  <p:tag name="GENSWF_ADVANCE_TIME" val="0.00"/>
  <p:tag name="ISPRING_CUSTOM_TIMING_USED" val="0"/>
  <p:tag name="ISPRING_SLIDE_INDENT_LEVEL" val="1"/>
</p:tagLst>
</file>

<file path=ppt/tags/tag12.xml><?xml version="1.0" encoding="utf-8"?>
<p:tagLst xmlns:a="http://schemas.openxmlformats.org/drawingml/2006/main" xmlns:r="http://schemas.openxmlformats.org/officeDocument/2006/relationships" xmlns:p="http://schemas.openxmlformats.org/presentationml/2006/main">
  <p:tag name="GENSWF_SLIDE_TITLE" val="Introduction - 7/10"/>
  <p:tag name="GENSWF_ADVANCE_TIME" val="0.00"/>
  <p:tag name="ISPRING_CUSTOM_TIMING_USED" val="0"/>
  <p:tag name="ISPRING_SLIDE_INDENT_LEVEL" val="1"/>
</p:tagLst>
</file>

<file path=ppt/tags/tag13.xml><?xml version="1.0" encoding="utf-8"?>
<p:tagLst xmlns:a="http://schemas.openxmlformats.org/drawingml/2006/main" xmlns:r="http://schemas.openxmlformats.org/officeDocument/2006/relationships" xmlns:p="http://schemas.openxmlformats.org/presentationml/2006/main">
  <p:tag name="GENSWF_SLIDE_TITLE" val="Introduction - 9/10"/>
  <p:tag name="GENSWF_ADVANCE_TIME" val="0.00"/>
  <p:tag name="ISPRING_CUSTOM_TIMING_USED" val="0"/>
  <p:tag name="ISPRING_SLIDE_INDENT_LEVEL" val="1"/>
</p:tagLst>
</file>

<file path=ppt/tags/tag14.xml><?xml version="1.0" encoding="utf-8"?>
<p:tagLst xmlns:a="http://schemas.openxmlformats.org/drawingml/2006/main" xmlns:r="http://schemas.openxmlformats.org/officeDocument/2006/relationships" xmlns:p="http://schemas.openxmlformats.org/presentationml/2006/main">
  <p:tag name="GENSWF_SLIDE_TITLE" val="Introduction - 10/10"/>
  <p:tag name="GENSWF_ADVANCE_TIME" val="0.00"/>
  <p:tag name="ISPRING_CUSTOM_TIMING_USED" val="0"/>
  <p:tag name="ISPRING_SLIDE_INDENT_LEVEL" val="1"/>
</p:tagLst>
</file>

<file path=ppt/tags/tag15.xml><?xml version="1.0" encoding="utf-8"?>
<p:tagLst xmlns:a="http://schemas.openxmlformats.org/drawingml/2006/main" xmlns:r="http://schemas.openxmlformats.org/officeDocument/2006/relationships" xmlns:p="http://schemas.openxmlformats.org/presentationml/2006/main">
  <p:tag name="GENSWF_SLIDE_TITLE" val="What is Retail Supply Chain Management?"/>
  <p:tag name="GENSWF_ADVANCE_TIME" val="0.00"/>
  <p:tag name="ISPRING_CUSTOM_TIMING_USED" val="0"/>
  <p:tag name="ISPRING_SLIDE_INDENT_LEVEL" val="1"/>
</p:tagLst>
</file>

<file path=ppt/tags/tag16.xml><?xml version="1.0" encoding="utf-8"?>
<p:tagLst xmlns:a="http://schemas.openxmlformats.org/drawingml/2006/main" xmlns:r="http://schemas.openxmlformats.org/officeDocument/2006/relationships" xmlns:p="http://schemas.openxmlformats.org/presentationml/2006/main">
  <p:tag name="GENSWF_SLIDE_TITLE" val="Drivers of Retail Supply Chain Dynamics"/>
  <p:tag name="GENSWF_ADVANCE_TIME" val="0.00"/>
  <p:tag name="ISPRING_CUSTOM_TIMING_USED" val="0"/>
  <p:tag name="ISPRING_SLIDE_INDENT_LEVEL" val="1"/>
</p:tagLst>
</file>

<file path=ppt/tags/tag17.xml><?xml version="1.0" encoding="utf-8"?>
<p:tagLst xmlns:a="http://schemas.openxmlformats.org/drawingml/2006/main" xmlns:r="http://schemas.openxmlformats.org/officeDocument/2006/relationships" xmlns:p="http://schemas.openxmlformats.org/presentationml/2006/main">
  <p:tag name="GENSWF_SLIDE_TITLE" val="Solutions provided by Retail SCM - 1/2"/>
  <p:tag name="GENSWF_ADVANCE_TIME" val="0.00"/>
  <p:tag name="ISPRING_CUSTOM_TIMING_USED" val="0"/>
  <p:tag name="ISPRING_SLIDE_INDENT_LEVEL" val="1"/>
</p:tagLst>
</file>

<file path=ppt/tags/tag18.xml><?xml version="1.0" encoding="utf-8"?>
<p:tagLst xmlns:a="http://schemas.openxmlformats.org/drawingml/2006/main" xmlns:r="http://schemas.openxmlformats.org/officeDocument/2006/relationships" xmlns:p="http://schemas.openxmlformats.org/presentationml/2006/main">
  <p:tag name="GENSWF_SLIDE_TITLE" val="Retail Supply Chain Planning and Execution Function"/>
  <p:tag name="GENSWF_ADVANCE_TIME" val="0.00"/>
  <p:tag name="ISPRING_CUSTOM_TIMING_USED" val="0"/>
  <p:tag name="ISPRING_SLIDE_INDENT_LEVEL" val="1"/>
</p:tagLst>
</file>

<file path=ppt/tags/tag19.xml><?xml version="1.0" encoding="utf-8"?>
<p:tagLst xmlns:a="http://schemas.openxmlformats.org/drawingml/2006/main" xmlns:r="http://schemas.openxmlformats.org/officeDocument/2006/relationships" xmlns:p="http://schemas.openxmlformats.org/presentationml/2006/main">
  <p:tag name="GENSWF_SLIDE_TITLE" val="Retail SCM &amp; Allocation Planning"/>
  <p:tag name="GENSWF_ADVANCE_TIME" val="0.00"/>
  <p:tag name="ISPRING_CUSTOM_TIMING_USED" val="0"/>
  <p:tag name="ISPRING_SLIDE_INDENT_LEVEL" val="1"/>
</p:tagLst>
</file>

<file path=ppt/tags/tag2.xml><?xml version="1.0" encoding="utf-8"?>
<p:tagLst xmlns:a="http://schemas.openxmlformats.org/drawingml/2006/main" xmlns:r="http://schemas.openxmlformats.org/officeDocument/2006/relationships" xmlns:p="http://schemas.openxmlformats.org/presentationml/2006/main">
  <p:tag name="GENSWF_SLIDE_TITLE" val="Retail SCM Distribution and Logistics"/>
  <p:tag name="GENSWF_ADVANCE_TIME" val="0.00"/>
  <p:tag name="ISPRING_SLIDE_INDENT_LEVEL" val="0"/>
  <p:tag name="ISPRING_CUSTOM_TIMING_USED" val="0"/>
</p:tagLst>
</file>

<file path=ppt/tags/tag20.xml><?xml version="1.0" encoding="utf-8"?>
<p:tagLst xmlns:a="http://schemas.openxmlformats.org/drawingml/2006/main" xmlns:r="http://schemas.openxmlformats.org/officeDocument/2006/relationships" xmlns:p="http://schemas.openxmlformats.org/presentationml/2006/main">
  <p:tag name="GENSWF_SLIDE_TITLE" val="Retail Supply Chain &amp; SCND"/>
  <p:tag name="GENSWF_ADVANCE_TIME" val="0.00"/>
  <p:tag name="ISPRING_CUSTOM_TIMING_USED" val="0"/>
  <p:tag name="ISPRING_SLIDE_INDENT_LEVEL" val="1"/>
</p:tagLst>
</file>

<file path=ppt/tags/tag21.xml><?xml version="1.0" encoding="utf-8"?>
<p:tagLst xmlns:a="http://schemas.openxmlformats.org/drawingml/2006/main" xmlns:r="http://schemas.openxmlformats.org/officeDocument/2006/relationships" xmlns:p="http://schemas.openxmlformats.org/presentationml/2006/main">
  <p:tag name="GENSWF_SLIDE_TITLE" val="Logistics in Retail Supply Chain Management - 2/7"/>
  <p:tag name="GENSWF_ADVANCE_TIME" val="0.00"/>
  <p:tag name="ISPRING_CUSTOM_TIMING_USED" val="0"/>
  <p:tag name="ISPRING_SLIDE_INDENT_LEVEL" val="1"/>
</p:tagLst>
</file>

<file path=ppt/tags/tag22.xml><?xml version="1.0" encoding="utf-8"?>
<p:tagLst xmlns:a="http://schemas.openxmlformats.org/drawingml/2006/main" xmlns:r="http://schemas.openxmlformats.org/officeDocument/2006/relationships" xmlns:p="http://schemas.openxmlformats.org/presentationml/2006/main">
  <p:tag name="GENSWF_SLIDE_TITLE" val="Key Strategies for Retail Logistics Management"/>
  <p:tag name="GENSWF_ADVANCE_TIME" val="0.00"/>
  <p:tag name="ISPRING_CUSTOM_TIMING_USED" val="0"/>
  <p:tag name="ISPRING_SLIDE_INDENT_LEVEL" val="1"/>
</p:tagLst>
</file>

<file path=ppt/tags/tag23.xml><?xml version="1.0" encoding="utf-8"?>
<p:tagLst xmlns:a="http://schemas.openxmlformats.org/drawingml/2006/main" xmlns:r="http://schemas.openxmlformats.org/officeDocument/2006/relationships" xmlns:p="http://schemas.openxmlformats.org/presentationml/2006/main">
  <p:tag name="GENSWF_SLIDE_TITLE" val="Flow-Time Analysis - 2/2"/>
  <p:tag name="GENSWF_ADVANCE_TIME" val="0.00"/>
  <p:tag name="ISPRING_CUSTOM_TIMING_USED" val="0"/>
  <p:tag name="ISPRING_SLIDE_INDENT_LEVEL" val="1"/>
</p:tagLst>
</file>

<file path=ppt/tags/tag24.xml><?xml version="1.0" encoding="utf-8"?>
<p:tagLst xmlns:a="http://schemas.openxmlformats.org/drawingml/2006/main" xmlns:r="http://schemas.openxmlformats.org/officeDocument/2006/relationships" xmlns:p="http://schemas.openxmlformats.org/presentationml/2006/main">
  <p:tag name="GENSWF_SLIDE_TITLE" val="Push/Pull Strategies of SCM"/>
  <p:tag name="GENSWF_ADVANCE_TIME" val="0.00"/>
  <p:tag name="ISPRING_CUSTOM_TIMING_USED" val="0"/>
  <p:tag name="ISPRING_SLIDE_INDENT_LEVEL" val="1"/>
</p:tagLst>
</file>

<file path=ppt/tags/tag25.xml><?xml version="1.0" encoding="utf-8"?>
<p:tagLst xmlns:a="http://schemas.openxmlformats.org/drawingml/2006/main" xmlns:r="http://schemas.openxmlformats.org/officeDocument/2006/relationships" xmlns:p="http://schemas.openxmlformats.org/presentationml/2006/main">
  <p:tag name="GENSWF_SLIDE_TITLE" val="Retail Distribution &amp; Warehouse Management System - 1/2"/>
  <p:tag name="GENSWF_ADVANCE_TIME" val="0.00"/>
  <p:tag name="ISPRING_CUSTOM_TIMING_USED" val="0"/>
  <p:tag name="ISPRING_SLIDE_INDENT_LEVEL" val="1"/>
</p:tagLst>
</file>

<file path=ppt/tags/tag26.xml><?xml version="1.0" encoding="utf-8"?>
<p:tagLst xmlns:a="http://schemas.openxmlformats.org/drawingml/2006/main" xmlns:r="http://schemas.openxmlformats.org/officeDocument/2006/relationships" xmlns:p="http://schemas.openxmlformats.org/presentationml/2006/main">
  <p:tag name="GENSWF_SLIDE_TITLE" val="Cycle Count Process"/>
  <p:tag name="GENSWF_ADVANCE_TIME" val="0.00"/>
  <p:tag name="ISPRING_CUSTOM_TIMING_USED" val="0"/>
  <p:tag name="ISPRING_SLIDE_INDENT_LEVEL" val="1"/>
</p:tagLst>
</file>

<file path=ppt/tags/tag27.xml><?xml version="1.0" encoding="utf-8"?>
<p:tagLst xmlns:a="http://schemas.openxmlformats.org/drawingml/2006/main" xmlns:r="http://schemas.openxmlformats.org/officeDocument/2006/relationships" xmlns:p="http://schemas.openxmlformats.org/presentationml/2006/main">
  <p:tag name="GENSWF_SLIDE_TITLE" val="Bull Whip Effect - 5/5"/>
  <p:tag name="GENSWF_ADVANCE_TIME" val="0.00"/>
  <p:tag name="ISPRING_CUSTOM_TIMING_USED" val="0"/>
  <p:tag name="ISPRING_SLIDE_INDENT_LEVEL" val="1"/>
</p:tagLst>
</file>

<file path=ppt/tags/tag28.xml><?xml version="1.0" encoding="utf-8"?>
<p:tagLst xmlns:a="http://schemas.openxmlformats.org/drawingml/2006/main" xmlns:r="http://schemas.openxmlformats.org/officeDocument/2006/relationships" xmlns:p="http://schemas.openxmlformats.org/presentationml/2006/main">
  <p:tag name="GENSWF_SLIDE_TITLE" val="Vendor Managed Inventory (VMI) - 3/8"/>
  <p:tag name="GENSWF_ADVANCE_TIME" val="0.00"/>
  <p:tag name="ISPRING_CUSTOM_TIMING_USED" val="0"/>
  <p:tag name="ISPRING_SLIDE_INDENT_LEVEL" val="1"/>
</p:tagLst>
</file>

<file path=ppt/tags/tag29.xml><?xml version="1.0" encoding="utf-8"?>
<p:tagLst xmlns:a="http://schemas.openxmlformats.org/drawingml/2006/main" xmlns:r="http://schemas.openxmlformats.org/officeDocument/2006/relationships" xmlns:p="http://schemas.openxmlformats.org/presentationml/2006/main">
  <p:tag name="GENSWF_SLIDE_TITLE" val="Model 1: Online-Only/In-House Supply Chain"/>
  <p:tag name="GENSWF_ADVANCE_TIME" val="0.00"/>
  <p:tag name="ISPRING_CUSTOM_TIMING_USED" val="0"/>
  <p:tag name="ISPRING_SLIDE_INDENT_LEVEL" val="1"/>
</p:tagLst>
</file>

<file path=ppt/tags/tag3.xml><?xml version="1.0" encoding="utf-8"?>
<p:tagLst xmlns:a="http://schemas.openxmlformats.org/drawingml/2006/main" xmlns:r="http://schemas.openxmlformats.org/officeDocument/2006/relationships" xmlns:p="http://schemas.openxmlformats.org/presentationml/2006/main">
  <p:tag name="GENSWF_SLIDE_TITLE" val="Course Objectives"/>
  <p:tag name="GENSWF_ADVANCE_TIME" val="0.00"/>
  <p:tag name="ISPRING_SLIDE_INDENT_LEVEL" val="0"/>
  <p:tag name="ISPRING_CUSTOM_TIMING_USED" val="0"/>
</p:tagLst>
</file>

<file path=ppt/tags/tag30.xml><?xml version="1.0" encoding="utf-8"?>
<p:tagLst xmlns:a="http://schemas.openxmlformats.org/drawingml/2006/main" xmlns:r="http://schemas.openxmlformats.org/officeDocument/2006/relationships" xmlns:p="http://schemas.openxmlformats.org/presentationml/2006/main">
  <p:tag name="GENSWF_SLIDE_TITLE" val="Reverse Logistics in Retail SCM - 1/3"/>
  <p:tag name="GENSWF_ADVANCE_TIME" val="0.00"/>
  <p:tag name="ISPRING_CUSTOM_TIMING_USED" val="0"/>
  <p:tag name="ISPRING_SLIDE_INDENT_LEVEL" val="1"/>
</p:tagLst>
</file>

<file path=ppt/tags/tag3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ManagementStudyGuide.com"/>
</p:tagLst>
</file>

<file path=ppt/tags/tag4.xml><?xml version="1.0" encoding="utf-8"?>
<p:tagLst xmlns:a="http://schemas.openxmlformats.org/drawingml/2006/main" xmlns:r="http://schemas.openxmlformats.org/officeDocument/2006/relationships" xmlns:p="http://schemas.openxmlformats.org/presentationml/2006/main">
  <p:tag name="GENSWF_SLIDE_TITLE" val="Introduction"/>
  <p:tag name="GENSWF_ADVANCE_TIME" val="0.00"/>
  <p:tag name="ISPRING_SLIDE_INDENT_LEVEL" val="0"/>
  <p:tag name="ISPRING_CUSTOM_TIMING_USED" val="0"/>
</p:tagLst>
</file>

<file path=ppt/tags/tag5.xml><?xml version="1.0" encoding="utf-8"?>
<p:tagLst xmlns:a="http://schemas.openxmlformats.org/drawingml/2006/main" xmlns:r="http://schemas.openxmlformats.org/officeDocument/2006/relationships" xmlns:p="http://schemas.openxmlformats.org/presentationml/2006/main">
  <p:tag name="GENSWF_SLIDE_TITLE" val="Introduction - 1/10"/>
  <p:tag name="GENSWF_ADVANCE_TIME" val="0.00"/>
  <p:tag name="ISPRING_CUSTOM_TIMING_USED" val="0"/>
  <p:tag name="ISPRING_SLIDE_INDENT_LEVEL" val="1"/>
</p:tagLst>
</file>

<file path=ppt/tags/tag6.xml><?xml version="1.0" encoding="utf-8"?>
<p:tagLst xmlns:a="http://schemas.openxmlformats.org/drawingml/2006/main" xmlns:r="http://schemas.openxmlformats.org/officeDocument/2006/relationships" xmlns:p="http://schemas.openxmlformats.org/presentationml/2006/main">
  <p:tag name="GENSWF_SLIDE_TITLE" val="Introduction - 2/10"/>
  <p:tag name="GENSWF_ADVANCE_TIME" val="0.00"/>
  <p:tag name="ISPRING_CUSTOM_TIMING_USED" val="0"/>
  <p:tag name="ISPRING_SLIDE_INDENT_LEVEL" val="1"/>
</p:tagLst>
</file>

<file path=ppt/tags/tag7.xml><?xml version="1.0" encoding="utf-8"?>
<p:tagLst xmlns:a="http://schemas.openxmlformats.org/drawingml/2006/main" xmlns:r="http://schemas.openxmlformats.org/officeDocument/2006/relationships" xmlns:p="http://schemas.openxmlformats.org/presentationml/2006/main">
  <p:tag name="GENSWF_SLIDE_TITLE" val="Introduction - 3/10"/>
  <p:tag name="GENSWF_ADVANCE_TIME" val="0.00"/>
  <p:tag name="ISPRING_CUSTOM_TIMING_USED" val="0"/>
  <p:tag name="ISPRING_SLIDE_INDENT_LEVEL" val="1"/>
</p:tagLst>
</file>

<file path=ppt/tags/tag8.xml><?xml version="1.0" encoding="utf-8"?>
<p:tagLst xmlns:a="http://schemas.openxmlformats.org/drawingml/2006/main" xmlns:r="http://schemas.openxmlformats.org/officeDocument/2006/relationships" xmlns:p="http://schemas.openxmlformats.org/presentationml/2006/main">
  <p:tag name="GENSWF_SLIDE_TITLE" val="Introduction - 4/10"/>
  <p:tag name="GENSWF_ADVANCE_TIME" val="0.00"/>
  <p:tag name="ISPRING_CUSTOM_TIMING_USED" val="0"/>
  <p:tag name="ISPRING_SLIDE_INDENT_LEVEL" val="1"/>
</p:tagLst>
</file>

<file path=ppt/tags/tag9.xml><?xml version="1.0" encoding="utf-8"?>
<p:tagLst xmlns:a="http://schemas.openxmlformats.org/drawingml/2006/main" xmlns:r="http://schemas.openxmlformats.org/officeDocument/2006/relationships" xmlns:p="http://schemas.openxmlformats.org/presentationml/2006/main">
  <p:tag name="GENSWF_SLIDE_TITLE" val="Introduction - 5/10"/>
  <p:tag name="GENSWF_ADVANCE_TIME" val="0.00"/>
  <p:tag name="ISPRING_CUSTOM_TIMING_USED" val="0"/>
  <p:tag name="ISPRING_SLIDE_INDENT_LEVEL"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1095</TotalTime>
  <Words>1832</Words>
  <Application>Microsoft Office PowerPoint</Application>
  <PresentationFormat>On-screen Show (4:3)</PresentationFormat>
  <Paragraphs>187</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Sony</cp:lastModifiedBy>
  <cp:revision>119</cp:revision>
  <dcterms:created xsi:type="dcterms:W3CDTF">2014-02-21T04:17:08Z</dcterms:created>
  <dcterms:modified xsi:type="dcterms:W3CDTF">2015-04-13T06:01:35Z</dcterms:modified>
</cp:coreProperties>
</file>