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513" r:id="rId4"/>
    <p:sldId id="379" r:id="rId5"/>
    <p:sldId id="380" r:id="rId6"/>
    <p:sldId id="381" r:id="rId7"/>
    <p:sldId id="382" r:id="rId8"/>
    <p:sldId id="383" r:id="rId9"/>
    <p:sldId id="384" r:id="rId10"/>
    <p:sldId id="385" r:id="rId11"/>
    <p:sldId id="386" r:id="rId12"/>
    <p:sldId id="387" r:id="rId13"/>
    <p:sldId id="388" r:id="rId14"/>
    <p:sldId id="259" r:id="rId15"/>
    <p:sldId id="402" r:id="rId16"/>
    <p:sldId id="410" r:id="rId17"/>
    <p:sldId id="264" r:id="rId18"/>
    <p:sldId id="445" r:id="rId19"/>
    <p:sldId id="295" r:id="rId20"/>
    <p:sldId id="481" r:id="rId21"/>
    <p:sldId id="514"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1BD"/>
    <a:srgbClr val="D482C8"/>
    <a:srgbClr val="FF9999"/>
    <a:srgbClr val="FAC090"/>
    <a:srgbClr val="F79646"/>
    <a:srgbClr val="E46C0A"/>
    <a:srgbClr val="FFD85B"/>
    <a:srgbClr val="FF7979"/>
    <a:srgbClr val="8064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p:scale>
          <a:sx n="60" d="100"/>
          <a:sy n="60" d="100"/>
        </p:scale>
        <p:origin x="-1614" y="-276"/>
      </p:cViewPr>
      <p:guideLst>
        <p:guide orient="horz" pos="2160"/>
        <p:guide pos="2880"/>
      </p:guideLst>
    </p:cSldViewPr>
  </p:slideViewPr>
  <p:notesTextViewPr>
    <p:cViewPr>
      <p:scale>
        <a:sx n="1" d="1"/>
        <a:sy n="1" d="1"/>
      </p:scale>
      <p:origin x="0" y="0"/>
    </p:cViewPr>
  </p:notesTextViewPr>
  <p:sorterViewPr>
    <p:cViewPr>
      <p:scale>
        <a:sx n="74" d="100"/>
        <a:sy n="74" d="100"/>
      </p:scale>
      <p:origin x="0" y="10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95172-D2E3-4E2F-80FA-7555907AC951}" type="datetimeFigureOut">
              <a:rPr lang="en-IN" smtClean="0"/>
              <a:t>11-09-2014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2512D-BC06-4748-B8A0-19282BC09FD3}" type="slidenum">
              <a:rPr lang="en-IN" smtClean="0"/>
              <a:t>‹#›</a:t>
            </a:fld>
            <a:endParaRPr lang="en-IN"/>
          </a:p>
        </p:txBody>
      </p:sp>
    </p:spTree>
    <p:extLst>
      <p:ext uri="{BB962C8B-B14F-4D97-AF65-F5344CB8AC3E}">
        <p14:creationId xmlns:p14="http://schemas.microsoft.com/office/powerpoint/2010/main" val="159397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20</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14978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99232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2565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8025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23423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06341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7336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29090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0690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0892886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07795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839352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6272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320371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09979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14334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89115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74772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22176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2982102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58906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DCB8B-05FC-4C4F-BE50-4C0483B6C2DA}" type="datetimeFigureOut">
              <a:rPr lang="en-IN" smtClean="0"/>
              <a:t>11-09-2014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0A45CAB-F6C1-426B-9481-A45CE8CDF2B7}" type="slidenum">
              <a:rPr lang="en-IN" smtClean="0"/>
              <a:t>‹#›</a:t>
            </a:fld>
            <a:endParaRPr lang="en-IN" dirty="0"/>
          </a:p>
        </p:txBody>
      </p:sp>
    </p:spTree>
    <p:extLst>
      <p:ext uri="{BB962C8B-B14F-4D97-AF65-F5344CB8AC3E}">
        <p14:creationId xmlns:p14="http://schemas.microsoft.com/office/powerpoint/2010/main" val="182095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DCB8B-05FC-4C4F-BE50-4C0483B6C2DA}" type="datetimeFigureOut">
              <a:rPr lang="en-IN" smtClean="0"/>
              <a:t>11-09-2014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45CAB-F6C1-426B-9481-A45CE8CDF2B7}" type="slidenum">
              <a:rPr lang="en-IN" smtClean="0"/>
              <a:t>‹#›</a:t>
            </a:fld>
            <a:endParaRPr lang="en-IN" dirty="0"/>
          </a:p>
        </p:txBody>
      </p:sp>
    </p:spTree>
    <p:extLst>
      <p:ext uri="{BB962C8B-B14F-4D97-AF65-F5344CB8AC3E}">
        <p14:creationId xmlns:p14="http://schemas.microsoft.com/office/powerpoint/2010/main" val="220058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CB603-7884-474E-860D-01DB5B7C9D67}" type="datetimeFigureOut">
              <a:rPr lang="en-IN" smtClean="0">
                <a:solidFill>
                  <a:prstClr val="black">
                    <a:tint val="75000"/>
                  </a:prstClr>
                </a:solidFill>
              </a:rPr>
              <a:pPr/>
              <a:t>11-09-2014</a:t>
            </a:fld>
            <a:endParaRPr lang="en-IN"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4E62-F8FF-4264-8135-D027D7573330}"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80666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hyperlink" Target="http://managementstudyguide.com/ppts/Financial-Management-Demo.pptx" TargetMode="Externa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3.jpeg"/><Relationship Id="rId5" Type="http://schemas.openxmlformats.org/officeDocument/2006/relationships/slide" Target="slide1.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managementstudyguide.com/portal/user/plans-and-pric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200000">
            <a:off x="1142999" y="-1143002"/>
            <a:ext cx="6858001"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202" y="-315447"/>
            <a:ext cx="9324000" cy="1311860"/>
          </a:xfrm>
          <a:prstGeom prst="rect">
            <a:avLst/>
          </a:prstGeom>
          <a:noFill/>
          <a:ln w="9525">
            <a:noFill/>
            <a:miter lim="800000"/>
            <a:headEnd/>
            <a:tailEnd/>
          </a:ln>
        </p:spPr>
      </p:pic>
      <p:sp>
        <p:nvSpPr>
          <p:cNvPr id="5" name="Rectangle 4"/>
          <p:cNvSpPr/>
          <p:nvPr/>
        </p:nvSpPr>
        <p:spPr>
          <a:xfrm>
            <a:off x="89104" y="980728"/>
            <a:ext cx="8947392" cy="5256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120" y="980729"/>
            <a:ext cx="9324000" cy="932400"/>
          </a:xfrm>
          <a:prstGeom prst="rect">
            <a:avLst/>
          </a:prstGeom>
          <a:noFill/>
          <a:ln w="9525">
            <a:noFill/>
            <a:miter lim="800000"/>
            <a:headEnd/>
            <a:tailEnd/>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04" y="1124745"/>
            <a:ext cx="8928000" cy="5112568"/>
          </a:xfrm>
          <a:prstGeom prst="rect">
            <a:avLst/>
          </a:prstGeom>
        </p:spPr>
      </p:pic>
      <p:sp>
        <p:nvSpPr>
          <p:cNvPr id="11" name="TextBox 10"/>
          <p:cNvSpPr txBox="1"/>
          <p:nvPr/>
        </p:nvSpPr>
        <p:spPr>
          <a:xfrm>
            <a:off x="89104" y="5301208"/>
            <a:ext cx="8928000" cy="923330"/>
          </a:xfrm>
          <a:prstGeom prst="rect">
            <a:avLst/>
          </a:prstGeom>
          <a:solidFill>
            <a:schemeClr val="accent2">
              <a:lumMod val="60000"/>
              <a:lumOff val="40000"/>
              <a:alpha val="69804"/>
            </a:schemeClr>
          </a:solidFill>
        </p:spPr>
        <p:txBody>
          <a:bodyPr wrap="square" rtlCol="0">
            <a:spAutoFit/>
          </a:bodyPr>
          <a:lstStyle/>
          <a:p>
            <a:pPr algn="ctr"/>
            <a:r>
              <a:rPr lang="en-US" sz="5400" dirty="0" smtClean="0">
                <a:latin typeface="Mistral" panose="03090702030407020403" pitchFamily="66" charset="0"/>
              </a:rPr>
              <a:t>Introduction to Financial Management</a:t>
            </a:r>
            <a:endParaRPr lang="en-IN" sz="5400" dirty="0">
              <a:latin typeface="Mistral" panose="03090702030407020403" pitchFamily="66" charset="0"/>
            </a:endParaRPr>
          </a:p>
        </p:txBody>
      </p:sp>
    </p:spTree>
    <p:extLst>
      <p:ext uri="{BB962C8B-B14F-4D97-AF65-F5344CB8AC3E}">
        <p14:creationId xmlns:p14="http://schemas.microsoft.com/office/powerpoint/2010/main" val="41558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par>
                          <p:cTn id="19" fill="hold">
                            <p:stCondLst>
                              <p:cond delay="1500"/>
                            </p:stCondLst>
                            <p:childTnLst>
                              <p:par>
                                <p:cTn id="20" presetID="42" presetClass="path" presetSubtype="0" accel="50000" decel="50000" fill="hold" nodeType="afterEffect">
                                  <p:stCondLst>
                                    <p:cond delay="0"/>
                                  </p:stCondLst>
                                  <p:childTnLst>
                                    <p:animMotion origin="layout" path="M 0 3.7037E-7 L 0 0.76157 " pathEditMode="relative" rAng="0" ptsTypes="AA">
                                      <p:cBhvr>
                                        <p:cTn id="21" dur="500" fill="hold"/>
                                        <p:tgtEl>
                                          <p:spTgt spid="6"/>
                                        </p:tgtEl>
                                        <p:attrNameLst>
                                          <p:attrName>ppt_x</p:attrName>
                                          <p:attrName>ppt_y</p:attrName>
                                        </p:attrNameLst>
                                      </p:cBhvr>
                                      <p:rCtr x="0" y="38079"/>
                                    </p:animMotion>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3995936" y="1124744"/>
            <a:ext cx="5904656" cy="5472608"/>
            <a:chOff x="3995936" y="1124744"/>
            <a:chExt cx="5904656" cy="5472608"/>
          </a:xfrm>
        </p:grpSpPr>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202" y="1382569"/>
              <a:ext cx="4356000" cy="4033085"/>
            </a:xfrm>
            <a:prstGeom prst="rect">
              <a:avLst/>
            </a:prstGeom>
          </p:spPr>
        </p:pic>
      </p:grpSp>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179512" y="1453655"/>
            <a:ext cx="3672408" cy="3139321"/>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Also, it was a real shock to financial experts across the globe that external agencies like auditors, credit rating agencies and security analysts had failed to identify the scam and had failed to see the real picture.</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11197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179512" y="1124744"/>
            <a:ext cx="5904656" cy="5472608"/>
            <a:chOff x="179512" y="1124744"/>
            <a:chExt cx="5904656" cy="5472608"/>
          </a:xfrm>
        </p:grpSpPr>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79" y="1381038"/>
              <a:ext cx="4341035" cy="4022291"/>
            </a:xfrm>
            <a:prstGeom prst="rect">
              <a:avLst/>
            </a:prstGeom>
          </p:spPr>
        </p:pic>
      </p:grpSp>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148064" y="1453655"/>
            <a:ext cx="3888431" cy="5238357"/>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Hence, you can understand that good financial management practices and a close scrutiny of the financial management practices in an organization can prove to be the difference between success and failure for any business. </a:t>
            </a:r>
            <a:endParaRPr lang="en-IN" sz="2200" noProof="1" smtClean="0">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200" noProof="1" smtClean="0">
                <a:solidFill>
                  <a:srgbClr val="080808"/>
                </a:solidFill>
                <a:latin typeface="Calibri" pitchFamily="34" charset="0"/>
                <a:cs typeface="Arial" pitchFamily="34" charset="0"/>
              </a:rPr>
              <a:t>The </a:t>
            </a:r>
            <a:r>
              <a:rPr lang="en-IN" sz="2200" noProof="1">
                <a:solidFill>
                  <a:srgbClr val="080808"/>
                </a:solidFill>
                <a:latin typeface="Calibri" pitchFamily="34" charset="0"/>
                <a:cs typeface="Arial" pitchFamily="34" charset="0"/>
              </a:rPr>
              <a:t>financial management practices of a company can also have a large impact on the shareholders, society as well as the employees of the company. </a:t>
            </a:r>
            <a:endParaRPr lang="en-IN" sz="2200" noProof="1" smtClean="0">
              <a:solidFill>
                <a:srgbClr val="080808"/>
              </a:solidFill>
              <a:latin typeface="Calibri" pitchFamily="34" charset="0"/>
              <a:cs typeface="Arial" pitchFamily="34" charset="0"/>
            </a:endParaRPr>
          </a:p>
        </p:txBody>
      </p:sp>
      <p:sp>
        <p:nvSpPr>
          <p:cNvPr id="14" name="Rectangle 13"/>
          <p:cNvSpPr/>
          <p:nvPr/>
        </p:nvSpPr>
        <p:spPr>
          <a:xfrm>
            <a:off x="288024" y="5553538"/>
            <a:ext cx="4500000" cy="86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rPr>
              <a:t>Let us learn about the </a:t>
            </a:r>
            <a:r>
              <a:rPr lang="en-IN" sz="2400" b="1" dirty="0">
                <a:solidFill>
                  <a:srgbClr val="C00000"/>
                </a:solidFill>
              </a:rPr>
              <a:t>Introduction to Financial Management </a:t>
            </a:r>
            <a:r>
              <a:rPr lang="en-IN" sz="2200" b="1" dirty="0">
                <a:solidFill>
                  <a:schemeClr val="tx1"/>
                </a:solidFill>
              </a:rPr>
              <a:t>in detail.</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16904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0" y="908720"/>
            <a:ext cx="9143999" cy="5949280"/>
          </a:xfrm>
          <a:prstGeom prst="rect">
            <a:avLst/>
          </a:prstGeom>
        </p:spPr>
      </p:pic>
      <p:sp>
        <p:nvSpPr>
          <p:cNvPr id="7" name="Rounded Rectangle 6"/>
          <p:cNvSpPr/>
          <p:nvPr/>
        </p:nvSpPr>
        <p:spPr>
          <a:xfrm>
            <a:off x="179512" y="2060848"/>
            <a:ext cx="8208912" cy="4536504"/>
          </a:xfrm>
          <a:prstGeom prst="roundRect">
            <a:avLst>
              <a:gd name="adj" fmla="val 6062"/>
            </a:avLst>
          </a:prstGeom>
          <a:solidFill>
            <a:srgbClr val="F7964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Financial management is concerned with the acquisition, financing, and management of assets with some overall goal in mind.</a:t>
            </a:r>
          </a:p>
          <a:p>
            <a:endParaRPr lang="en-IN" sz="2000" b="1" dirty="0" smtClean="0">
              <a:solidFill>
                <a:schemeClr val="tx1"/>
              </a:solidFill>
            </a:endParaRPr>
          </a:p>
          <a:p>
            <a:r>
              <a:rPr lang="en-IN" sz="2000" b="1" dirty="0" smtClean="0">
                <a:solidFill>
                  <a:schemeClr val="tx1"/>
                </a:solidFill>
              </a:rPr>
              <a:t>It is the art and science of managing money. Financial management is the most essential requirement of any organized business or activity.</a:t>
            </a:r>
          </a:p>
          <a:p>
            <a:endParaRPr lang="en-IN" sz="2000" b="1" dirty="0" smtClean="0">
              <a:solidFill>
                <a:schemeClr val="tx1"/>
              </a:solidFill>
            </a:endParaRPr>
          </a:p>
          <a:p>
            <a:r>
              <a:rPr lang="en-IN" sz="2000" b="1" dirty="0" smtClean="0">
                <a:solidFill>
                  <a:schemeClr val="tx1"/>
                </a:solidFill>
              </a:rPr>
              <a:t>It is the process of procuring and judicious use of resources with a view to maximize the value of the firm. Financial management is interdependent with other areas of management.</a:t>
            </a:r>
          </a:p>
          <a:p>
            <a:endParaRPr lang="en-US" sz="2000" b="1" dirty="0">
              <a:solidFill>
                <a:schemeClr val="tx1"/>
              </a:solidFill>
            </a:endParaRPr>
          </a:p>
          <a:p>
            <a:r>
              <a:rPr lang="en-IN" sz="2000" b="1" dirty="0">
                <a:solidFill>
                  <a:schemeClr val="tx1"/>
                </a:solidFill>
              </a:rPr>
              <a:t>Financial Management means planning, organizing, directing and controlling the financial activities such as procurement and utilization of funds of the enterprise. It means applying general management principles to financial resources of the enterprise.</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What is Financial Management?</a:t>
              </a:r>
            </a:p>
          </p:txBody>
        </p:sp>
      </p:gr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13340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1556792"/>
            <a:ext cx="4464496" cy="5301208"/>
          </a:xfrm>
          <a:prstGeom prst="rect">
            <a:avLst/>
          </a:prstGeom>
          <a:solidFill>
            <a:srgbClr val="FF9FA1">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smtClean="0">
                <a:solidFill>
                  <a:schemeClr val="tx1"/>
                </a:solidFill>
              </a:rPr>
              <a:t>Investment Decisions: </a:t>
            </a:r>
          </a:p>
          <a:p>
            <a:pPr marL="457200" indent="-457200">
              <a:buFont typeface="Arial" pitchFamily="34" charset="0"/>
              <a:buChar char="•"/>
            </a:pPr>
            <a:endParaRPr lang="en-IN" sz="2200" b="1" dirty="0">
              <a:solidFill>
                <a:schemeClr val="tx1"/>
              </a:solidFill>
            </a:endParaRPr>
          </a:p>
          <a:p>
            <a:pPr marL="457200" indent="-457200">
              <a:buFont typeface="Arial" pitchFamily="34" charset="0"/>
              <a:buChar char="•"/>
            </a:pPr>
            <a:r>
              <a:rPr lang="en-IN" sz="2200" b="1" dirty="0" smtClean="0">
                <a:solidFill>
                  <a:schemeClr val="tx1"/>
                </a:solidFill>
              </a:rPr>
              <a:t>Investment Decisions includes investment in fixed assets known as capital budgeting. </a:t>
            </a:r>
          </a:p>
          <a:p>
            <a:pPr marL="457200" indent="-457200">
              <a:buFont typeface="Arial" pitchFamily="34" charset="0"/>
              <a:buChar char="•"/>
            </a:pPr>
            <a:endParaRPr lang="en-IN" sz="2200" b="1" dirty="0">
              <a:solidFill>
                <a:schemeClr val="tx1"/>
              </a:solidFill>
            </a:endParaRPr>
          </a:p>
          <a:p>
            <a:pPr marL="457200" indent="-457200">
              <a:buFont typeface="Arial" pitchFamily="34" charset="0"/>
              <a:buChar char="•"/>
            </a:pPr>
            <a:r>
              <a:rPr lang="en-IN" sz="2200" b="1" dirty="0" smtClean="0">
                <a:solidFill>
                  <a:schemeClr val="tx1"/>
                </a:solidFill>
              </a:rPr>
              <a:t>Investment in current assets is also a part of investment decisions </a:t>
            </a:r>
            <a:r>
              <a:rPr lang="en-IN" sz="2200" b="1" dirty="0">
                <a:solidFill>
                  <a:schemeClr val="tx1"/>
                </a:solidFill>
              </a:rPr>
              <a:t>known as </a:t>
            </a:r>
            <a:r>
              <a:rPr lang="en-IN" sz="2200" b="1" dirty="0" smtClean="0">
                <a:solidFill>
                  <a:schemeClr val="tx1"/>
                </a:solidFill>
              </a:rPr>
              <a:t>working capital decisions.</a:t>
            </a:r>
          </a:p>
        </p:txBody>
      </p:sp>
      <p:grpSp>
        <p:nvGrpSpPr>
          <p:cNvPr id="7" name="Group 6"/>
          <p:cNvGrpSpPr/>
          <p:nvPr/>
        </p:nvGrpSpPr>
        <p:grpSpPr>
          <a:xfrm>
            <a:off x="-180528" y="836712"/>
            <a:ext cx="9296400" cy="847380"/>
            <a:chOff x="-108520" y="2132856"/>
            <a:chExt cx="9296400" cy="733425"/>
          </a:xfrm>
        </p:grpSpPr>
        <p:pic>
          <p:nvPicPr>
            <p:cNvPr id="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9" name="TextBox 8"/>
            <p:cNvSpPr txBox="1"/>
            <p:nvPr/>
          </p:nvSpPr>
          <p:spPr>
            <a:xfrm>
              <a:off x="273269" y="2299961"/>
              <a:ext cx="7539091" cy="399581"/>
            </a:xfrm>
            <a:prstGeom prst="rect">
              <a:avLst/>
            </a:prstGeom>
            <a:noFill/>
          </p:spPr>
          <p:txBody>
            <a:bodyPr wrap="square" rtlCol="0">
              <a:spAutoFit/>
            </a:bodyPr>
            <a:lstStyle/>
            <a:p>
              <a:pPr marL="342900" indent="-342900">
                <a:buFont typeface="Arial" pitchFamily="34" charset="0"/>
                <a:buChar char="•"/>
              </a:pPr>
              <a:r>
                <a:rPr lang="en-IN" sz="2400" b="1" dirty="0" smtClean="0">
                  <a:effectLst>
                    <a:glow rad="228600">
                      <a:schemeClr val="bg1">
                        <a:alpha val="40000"/>
                      </a:schemeClr>
                    </a:glow>
                  </a:effectLst>
                </a:rPr>
                <a:t>Investment Decisions</a:t>
              </a:r>
              <a:endParaRPr lang="en-IN" sz="2400" b="1" dirty="0">
                <a:effectLst>
                  <a:glow rad="228600">
                    <a:schemeClr val="bg1">
                      <a:alpha val="40000"/>
                    </a:schemeClr>
                  </a:glow>
                </a:effectLst>
              </a:endParaRPr>
            </a:p>
          </p:txBody>
        </p:sp>
      </p:gr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smtClean="0"/>
                <a:t>Investment Decisions</a:t>
              </a:r>
              <a:endParaRPr lang="en-IN" sz="3200" dirty="0"/>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3488" y="1669596"/>
            <a:ext cx="4702384" cy="518840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12229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08720"/>
            <a:ext cx="9144000" cy="5976664"/>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Flexibility of Financial Plan</a:t>
              </a:r>
              <a:endParaRPr lang="en-IN" sz="3200" dirty="0"/>
            </a:p>
          </p:txBody>
        </p:sp>
      </p:grpSp>
      <p:sp>
        <p:nvSpPr>
          <p:cNvPr id="7" name="TextBox 6"/>
          <p:cNvSpPr txBox="1"/>
          <p:nvPr/>
        </p:nvSpPr>
        <p:spPr>
          <a:xfrm>
            <a:off x="683568" y="908720"/>
            <a:ext cx="8280920" cy="400110"/>
          </a:xfrm>
          <a:prstGeom prst="rect">
            <a:avLst/>
          </a:prstGeom>
          <a:noFill/>
        </p:spPr>
        <p:txBody>
          <a:bodyPr wrap="square" rtlCol="0">
            <a:spAutoFit/>
          </a:bodyPr>
          <a:lstStyle/>
          <a:p>
            <a:r>
              <a:rPr lang="en-IN" sz="2000" b="1" dirty="0" smtClean="0"/>
              <a:t>Some </a:t>
            </a:r>
            <a:r>
              <a:rPr lang="en-IN" sz="2000" b="1" dirty="0"/>
              <a:t>of the </a:t>
            </a:r>
            <a:r>
              <a:rPr lang="en-IN" sz="2000" b="1" dirty="0" smtClean="0"/>
              <a:t>factors that help determine </a:t>
            </a:r>
            <a:r>
              <a:rPr lang="en-IN" sz="2000" b="1" dirty="0"/>
              <a:t>Capital </a:t>
            </a:r>
            <a:r>
              <a:rPr lang="en-IN" sz="2000" b="1" dirty="0" smtClean="0"/>
              <a:t>Structure are:</a:t>
            </a:r>
            <a:endParaRPr lang="en-IN" sz="2000" b="1" dirty="0"/>
          </a:p>
        </p:txBody>
      </p:sp>
      <p:sp>
        <p:nvSpPr>
          <p:cNvPr id="8" name="TextBox 7"/>
          <p:cNvSpPr txBox="1"/>
          <p:nvPr/>
        </p:nvSpPr>
        <p:spPr>
          <a:xfrm>
            <a:off x="683568" y="6444044"/>
            <a:ext cx="8352928" cy="369332"/>
          </a:xfrm>
          <a:prstGeom prst="rect">
            <a:avLst/>
          </a:prstGeom>
          <a:noFill/>
        </p:spPr>
        <p:txBody>
          <a:bodyPr wrap="square" rtlCol="0">
            <a:spAutoFit/>
          </a:bodyPr>
          <a:lstStyle/>
          <a:p>
            <a:r>
              <a:rPr lang="en-IN" b="1" dirty="0" smtClean="0"/>
              <a:t>Let us now look at each in detail.</a:t>
            </a:r>
            <a:endParaRPr lang="en-IN" b="1" dirty="0"/>
          </a:p>
        </p:txBody>
      </p:sp>
      <p:grpSp>
        <p:nvGrpSpPr>
          <p:cNvPr id="9" name="Group 16"/>
          <p:cNvGrpSpPr/>
          <p:nvPr/>
        </p:nvGrpSpPr>
        <p:grpSpPr>
          <a:xfrm>
            <a:off x="-8317432" y="1700808"/>
            <a:ext cx="8893432" cy="550971"/>
            <a:chOff x="-8317432" y="980728"/>
            <a:chExt cx="8893432" cy="734659"/>
          </a:xfrm>
        </p:grpSpPr>
        <p:sp>
          <p:nvSpPr>
            <p:cNvPr id="10" name="Flowchart: Delay 9"/>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a:t>
              </a:r>
              <a:endParaRPr lang="en-IN" sz="2200" b="1" dirty="0">
                <a:solidFill>
                  <a:schemeClr val="tx1"/>
                </a:solidFill>
              </a:endParaRPr>
            </a:p>
          </p:txBody>
        </p:sp>
        <p:sp>
          <p:nvSpPr>
            <p:cNvPr id="11" name="Rectangle 10"/>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Trading on Equity</a:t>
              </a:r>
              <a:endParaRPr lang="en-IN" sz="2200" dirty="0">
                <a:solidFill>
                  <a:schemeClr val="tx1"/>
                </a:solidFill>
              </a:endParaRPr>
            </a:p>
          </p:txBody>
        </p:sp>
      </p:grpSp>
      <p:grpSp>
        <p:nvGrpSpPr>
          <p:cNvPr id="12" name="Group 14"/>
          <p:cNvGrpSpPr/>
          <p:nvPr/>
        </p:nvGrpSpPr>
        <p:grpSpPr>
          <a:xfrm>
            <a:off x="-8317432" y="2251779"/>
            <a:ext cx="8893432" cy="550971"/>
            <a:chOff x="-8317432" y="1700808"/>
            <a:chExt cx="8893432" cy="749238"/>
          </a:xfrm>
        </p:grpSpPr>
        <p:sp>
          <p:nvSpPr>
            <p:cNvPr id="13" name="Flowchart: Delay 12"/>
            <p:cNvSpPr/>
            <p:nvPr/>
          </p:nvSpPr>
          <p:spPr>
            <a:xfrm>
              <a:off x="0" y="1715387"/>
              <a:ext cx="576000"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2</a:t>
              </a:r>
              <a:endParaRPr lang="en-IN" sz="2200" b="1" dirty="0" smtClean="0">
                <a:solidFill>
                  <a:schemeClr val="tx1"/>
                </a:solidFill>
              </a:endParaRPr>
            </a:p>
          </p:txBody>
        </p:sp>
        <p:sp>
          <p:nvSpPr>
            <p:cNvPr id="14" name="Rectangle 13"/>
            <p:cNvSpPr/>
            <p:nvPr/>
          </p:nvSpPr>
          <p:spPr>
            <a:xfrm>
              <a:off x="-8317432" y="1700808"/>
              <a:ext cx="8317432" cy="720080"/>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Degree of Control</a:t>
              </a:r>
              <a:endParaRPr lang="en-IN" sz="2200" dirty="0">
                <a:solidFill>
                  <a:schemeClr val="tx1"/>
                </a:solidFill>
              </a:endParaRPr>
            </a:p>
          </p:txBody>
        </p:sp>
      </p:grpSp>
      <p:grpSp>
        <p:nvGrpSpPr>
          <p:cNvPr id="18" name="Group 14"/>
          <p:cNvGrpSpPr/>
          <p:nvPr/>
        </p:nvGrpSpPr>
        <p:grpSpPr>
          <a:xfrm>
            <a:off x="-8317432" y="3253656"/>
            <a:ext cx="8893432" cy="550971"/>
            <a:chOff x="-8317432" y="3184705"/>
            <a:chExt cx="8893432" cy="748351"/>
          </a:xfrm>
        </p:grpSpPr>
        <p:sp>
          <p:nvSpPr>
            <p:cNvPr id="19" name="Flowchart: Delay 18"/>
            <p:cNvSpPr/>
            <p:nvPr/>
          </p:nvSpPr>
          <p:spPr>
            <a:xfrm>
              <a:off x="0" y="3184705"/>
              <a:ext cx="576000" cy="734660"/>
            </a:xfrm>
            <a:prstGeom prst="flowChartDelay">
              <a:avLst/>
            </a:prstGeom>
            <a:solidFill>
              <a:srgbClr val="FF5D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4</a:t>
              </a:r>
              <a:endParaRPr lang="en-IN" sz="2200" b="1" dirty="0" smtClean="0">
                <a:solidFill>
                  <a:schemeClr val="tx1"/>
                </a:solidFill>
              </a:endParaRPr>
            </a:p>
          </p:txBody>
        </p:sp>
        <p:sp>
          <p:nvSpPr>
            <p:cNvPr id="20" name="Rectangle 19"/>
            <p:cNvSpPr/>
            <p:nvPr/>
          </p:nvSpPr>
          <p:spPr>
            <a:xfrm>
              <a:off x="-8317432" y="3198397"/>
              <a:ext cx="8317432" cy="734659"/>
            </a:xfrm>
            <a:prstGeom prst="rect">
              <a:avLst/>
            </a:prstGeom>
            <a:solidFill>
              <a:srgbClr val="FF5D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Choice of Investors</a:t>
              </a:r>
              <a:endParaRPr lang="en-IN" sz="2200" dirty="0">
                <a:solidFill>
                  <a:schemeClr val="tx1"/>
                </a:solidFill>
              </a:endParaRPr>
            </a:p>
          </p:txBody>
        </p:sp>
      </p:grpSp>
      <p:grpSp>
        <p:nvGrpSpPr>
          <p:cNvPr id="21" name="Group 14"/>
          <p:cNvGrpSpPr/>
          <p:nvPr/>
        </p:nvGrpSpPr>
        <p:grpSpPr>
          <a:xfrm>
            <a:off x="-8317432" y="3754595"/>
            <a:ext cx="8893432" cy="550971"/>
            <a:chOff x="-8317432" y="3184705"/>
            <a:chExt cx="8893432" cy="734659"/>
          </a:xfrm>
          <a:solidFill>
            <a:srgbClr val="83AF87"/>
          </a:solidFill>
        </p:grpSpPr>
        <p:sp>
          <p:nvSpPr>
            <p:cNvPr id="22" name="Flowchart: Delay 21"/>
            <p:cNvSpPr/>
            <p:nvPr/>
          </p:nvSpPr>
          <p:spPr>
            <a:xfrm>
              <a:off x="0" y="3184705"/>
              <a:ext cx="576000" cy="734659"/>
            </a:xfrm>
            <a:prstGeom prst="flowChartDelay">
              <a:avLst/>
            </a:prstGeom>
            <a:solidFill>
              <a:srgbClr val="D47A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5</a:t>
              </a:r>
              <a:endParaRPr lang="en-IN" sz="2200" b="1" dirty="0" smtClean="0">
                <a:solidFill>
                  <a:schemeClr val="tx1"/>
                </a:solidFill>
              </a:endParaRPr>
            </a:p>
          </p:txBody>
        </p:sp>
        <p:sp>
          <p:nvSpPr>
            <p:cNvPr id="23" name="Rectangle 22"/>
            <p:cNvSpPr/>
            <p:nvPr/>
          </p:nvSpPr>
          <p:spPr>
            <a:xfrm>
              <a:off x="-8317432" y="3198397"/>
              <a:ext cx="8317432" cy="706388"/>
            </a:xfrm>
            <a:prstGeom prst="rect">
              <a:avLst/>
            </a:prstGeom>
            <a:solidFill>
              <a:srgbClr val="D47A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Capital Market Condition</a:t>
              </a:r>
              <a:endParaRPr lang="en-IN" sz="2200" dirty="0">
                <a:solidFill>
                  <a:schemeClr val="tx1"/>
                </a:solidFill>
              </a:endParaRPr>
            </a:p>
          </p:txBody>
        </p:sp>
      </p:grpSp>
      <p:grpSp>
        <p:nvGrpSpPr>
          <p:cNvPr id="24" name="Group 14"/>
          <p:cNvGrpSpPr/>
          <p:nvPr/>
        </p:nvGrpSpPr>
        <p:grpSpPr>
          <a:xfrm>
            <a:off x="-8317432" y="4255533"/>
            <a:ext cx="8893432" cy="561051"/>
            <a:chOff x="-8317432" y="3184705"/>
            <a:chExt cx="8893432" cy="762041"/>
          </a:xfrm>
        </p:grpSpPr>
        <p:sp>
          <p:nvSpPr>
            <p:cNvPr id="25" name="Flowchart: Delay 24"/>
            <p:cNvSpPr/>
            <p:nvPr/>
          </p:nvSpPr>
          <p:spPr>
            <a:xfrm>
              <a:off x="0" y="3184705"/>
              <a:ext cx="576000" cy="734660"/>
            </a:xfrm>
            <a:prstGeom prst="flowChartDelay">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6</a:t>
              </a:r>
              <a:endParaRPr lang="en-IN" sz="2200" b="1" dirty="0" smtClean="0">
                <a:solidFill>
                  <a:schemeClr val="tx1"/>
                </a:solidFill>
              </a:endParaRPr>
            </a:p>
          </p:txBody>
        </p:sp>
        <p:sp>
          <p:nvSpPr>
            <p:cNvPr id="26" name="Rectangle 25"/>
            <p:cNvSpPr/>
            <p:nvPr/>
          </p:nvSpPr>
          <p:spPr>
            <a:xfrm>
              <a:off x="-8317432" y="3198395"/>
              <a:ext cx="8317432" cy="748351"/>
            </a:xfrm>
            <a:prstGeom prst="rect">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Period of Financing</a:t>
              </a:r>
              <a:endParaRPr lang="en-IN" sz="2200" dirty="0">
                <a:solidFill>
                  <a:schemeClr val="tx1"/>
                </a:solidFill>
              </a:endParaRPr>
            </a:p>
          </p:txBody>
        </p:sp>
      </p:grpSp>
      <p:grpSp>
        <p:nvGrpSpPr>
          <p:cNvPr id="27" name="Group 14"/>
          <p:cNvGrpSpPr/>
          <p:nvPr/>
        </p:nvGrpSpPr>
        <p:grpSpPr>
          <a:xfrm>
            <a:off x="-8317432" y="4756472"/>
            <a:ext cx="8893432" cy="550971"/>
            <a:chOff x="-8317432" y="3184705"/>
            <a:chExt cx="8893432" cy="734659"/>
          </a:xfrm>
          <a:solidFill>
            <a:srgbClr val="5B86BB"/>
          </a:solidFill>
        </p:grpSpPr>
        <p:sp>
          <p:nvSpPr>
            <p:cNvPr id="28" name="Flowchart: Delay 27"/>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7</a:t>
              </a:r>
              <a:endParaRPr lang="en-IN" sz="2200" b="1" dirty="0" smtClean="0">
                <a:solidFill>
                  <a:schemeClr val="tx1"/>
                </a:solidFill>
              </a:endParaRPr>
            </a:p>
          </p:txBody>
        </p:sp>
        <p:sp>
          <p:nvSpPr>
            <p:cNvPr id="29" name="Rectangle 28"/>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Cost of Financing</a:t>
              </a:r>
              <a:endParaRPr lang="en-IN" sz="2200" dirty="0">
                <a:solidFill>
                  <a:schemeClr val="tx1"/>
                </a:solidFill>
              </a:endParaRPr>
            </a:p>
          </p:txBody>
        </p:sp>
      </p:grpSp>
      <p:grpSp>
        <p:nvGrpSpPr>
          <p:cNvPr id="30" name="Group 14"/>
          <p:cNvGrpSpPr/>
          <p:nvPr/>
        </p:nvGrpSpPr>
        <p:grpSpPr>
          <a:xfrm>
            <a:off x="-8317432" y="5257411"/>
            <a:ext cx="8893432" cy="550971"/>
            <a:chOff x="-8317432" y="3184705"/>
            <a:chExt cx="8893432" cy="734659"/>
          </a:xfrm>
          <a:solidFill>
            <a:srgbClr val="8FBECB"/>
          </a:solidFill>
        </p:grpSpPr>
        <p:sp>
          <p:nvSpPr>
            <p:cNvPr id="31" name="Flowchart: Delay 30"/>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8</a:t>
              </a:r>
              <a:endParaRPr lang="en-IN" sz="2200" b="1" dirty="0" smtClean="0">
                <a:solidFill>
                  <a:schemeClr val="tx1"/>
                </a:solidFill>
              </a:endParaRPr>
            </a:p>
          </p:txBody>
        </p:sp>
        <p:sp>
          <p:nvSpPr>
            <p:cNvPr id="32" name="Rectangle 31"/>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Stability of Sales</a:t>
              </a:r>
              <a:endParaRPr lang="en-IN" sz="2200" dirty="0">
                <a:solidFill>
                  <a:schemeClr val="tx1"/>
                </a:solidFill>
              </a:endParaRPr>
            </a:p>
          </p:txBody>
        </p:sp>
      </p:grpSp>
      <p:grpSp>
        <p:nvGrpSpPr>
          <p:cNvPr id="33" name="Group 33"/>
          <p:cNvGrpSpPr/>
          <p:nvPr/>
        </p:nvGrpSpPr>
        <p:grpSpPr>
          <a:xfrm>
            <a:off x="-8317432" y="5758349"/>
            <a:ext cx="8893432" cy="550971"/>
            <a:chOff x="-8317432" y="3184705"/>
            <a:chExt cx="8893432" cy="734659"/>
          </a:xfrm>
          <a:solidFill>
            <a:srgbClr val="83AF87"/>
          </a:solidFill>
        </p:grpSpPr>
        <p:sp>
          <p:nvSpPr>
            <p:cNvPr id="34" name="Flowchart: Delay 33"/>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9</a:t>
              </a:r>
              <a:endParaRPr lang="en-IN" sz="2200" b="1" dirty="0" smtClean="0">
                <a:solidFill>
                  <a:schemeClr val="tx1"/>
                </a:solidFill>
              </a:endParaRPr>
            </a:p>
          </p:txBody>
        </p:sp>
        <p:sp>
          <p:nvSpPr>
            <p:cNvPr id="35" name="Rectangle 34"/>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Size of a Company</a:t>
              </a:r>
              <a:endParaRPr lang="en-IN" sz="2200" dirty="0">
                <a:solidFill>
                  <a:schemeClr val="tx1"/>
                </a:solidFill>
              </a:endParaRPr>
            </a:p>
          </p:txBody>
        </p:sp>
      </p:grpSp>
      <p:grpSp>
        <p:nvGrpSpPr>
          <p:cNvPr id="15" name="Group 81"/>
          <p:cNvGrpSpPr/>
          <p:nvPr/>
        </p:nvGrpSpPr>
        <p:grpSpPr>
          <a:xfrm>
            <a:off x="-8317432" y="2752718"/>
            <a:ext cx="8893432" cy="2779846"/>
            <a:chOff x="-8317432" y="2420889"/>
            <a:chExt cx="8893432" cy="3853725"/>
          </a:xfrm>
        </p:grpSpPr>
        <p:sp>
          <p:nvSpPr>
            <p:cNvPr id="16" name="Flowchart: Delay 15"/>
            <p:cNvSpPr/>
            <p:nvPr/>
          </p:nvSpPr>
          <p:spPr>
            <a:xfrm>
              <a:off x="0" y="2450046"/>
              <a:ext cx="576000" cy="734659"/>
            </a:xfrm>
            <a:prstGeom prst="flowChartDelay">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3</a:t>
              </a:r>
              <a:endParaRPr lang="en-IN" sz="2200" b="1" dirty="0" smtClean="0">
                <a:solidFill>
                  <a:schemeClr val="tx1"/>
                </a:solidFill>
              </a:endParaRPr>
            </a:p>
          </p:txBody>
        </p:sp>
        <p:sp>
          <p:nvSpPr>
            <p:cNvPr id="17" name="Rectangle 16"/>
            <p:cNvSpPr/>
            <p:nvPr/>
          </p:nvSpPr>
          <p:spPr>
            <a:xfrm>
              <a:off x="-8317432" y="2420889"/>
              <a:ext cx="8317432" cy="3853725"/>
            </a:xfrm>
            <a:prstGeom prst="rect">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a:solidFill>
                    <a:schemeClr val="tx1"/>
                  </a:solidFill>
                </a:rPr>
                <a:t>Flexibility of Financial </a:t>
              </a:r>
              <a:r>
                <a:rPr lang="en-IN" sz="2200" b="1" dirty="0" smtClean="0">
                  <a:solidFill>
                    <a:schemeClr val="tx1"/>
                  </a:solidFill>
                </a:rPr>
                <a:t>Plan</a:t>
              </a:r>
            </a:p>
            <a:p>
              <a:pPr lvl="1"/>
              <a:r>
                <a:rPr lang="en-IN" sz="2200" dirty="0">
                  <a:solidFill>
                    <a:schemeClr val="tx1"/>
                  </a:solidFill>
                </a:rPr>
                <a:t>In an enterprise, the capital structure should be such that there is both contractions as well as relaxation in plans. Debentures and loans can be refunded back as the time requires. While equity capital cannot be refunded at any point which provides rigidity to plans. Therefore, in order to make the capital structure possible, the company should go for issue of debentures and other loans.</a:t>
              </a:r>
            </a:p>
          </p:txBody>
        </p:sp>
      </p:gr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9510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4.81481E-6 L 0.88385 -0.0044 " pathEditMode="relative" rAng="0" ptsTypes="AA">
                                      <p:cBhvr>
                                        <p:cTn id="6" dur="500" fill="hold"/>
                                        <p:tgtEl>
                                          <p:spTgt spid="15"/>
                                        </p:tgtEl>
                                        <p:attrNameLst>
                                          <p:attrName>ppt_x</p:attrName>
                                          <p:attrName>ppt_y</p:attrName>
                                        </p:attrNameLst>
                                      </p:cBhvr>
                                      <p:rCtr x="442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2583" y="845422"/>
            <a:ext cx="4979549" cy="6012577"/>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What is Capitalization? </a:t>
              </a:r>
              <a:endParaRPr lang="en-IN" sz="3200" dirty="0"/>
            </a:p>
          </p:txBody>
        </p:sp>
      </p:grpSp>
      <p:sp>
        <p:nvSpPr>
          <p:cNvPr id="7" name="Rounded Rectangle 6"/>
          <p:cNvSpPr/>
          <p:nvPr/>
        </p:nvSpPr>
        <p:spPr>
          <a:xfrm>
            <a:off x="72008" y="1052736"/>
            <a:ext cx="5436096" cy="1260000"/>
          </a:xfrm>
          <a:prstGeom prst="roundRect">
            <a:avLst>
              <a:gd name="adj" fmla="val 3111"/>
            </a:avLst>
          </a:prstGeom>
          <a:solidFill>
            <a:schemeClr val="bg1">
              <a:lumMod val="75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Capitalization is generally found to be of </a:t>
            </a:r>
            <a:r>
              <a:rPr lang="en-IN" sz="2200" b="1" dirty="0" smtClean="0">
                <a:solidFill>
                  <a:schemeClr val="tx1"/>
                </a:solidFill>
              </a:rPr>
              <a:t>the following </a:t>
            </a:r>
            <a:r>
              <a:rPr lang="en-IN" sz="2200" b="1" dirty="0">
                <a:solidFill>
                  <a:schemeClr val="tx1"/>
                </a:solidFill>
              </a:rPr>
              <a:t>types:</a:t>
            </a:r>
            <a:endParaRPr lang="en-IN" sz="2200" b="1" dirty="0" smtClean="0">
              <a:solidFill>
                <a:schemeClr val="tx1"/>
              </a:solidFill>
            </a:endParaRPr>
          </a:p>
        </p:txBody>
      </p:sp>
      <p:sp>
        <p:nvSpPr>
          <p:cNvPr id="8" name="Rounded Rectangle 7"/>
          <p:cNvSpPr/>
          <p:nvPr/>
        </p:nvSpPr>
        <p:spPr>
          <a:xfrm>
            <a:off x="72008" y="2420888"/>
            <a:ext cx="5436096" cy="900000"/>
          </a:xfrm>
          <a:prstGeom prst="roundRect">
            <a:avLst>
              <a:gd name="adj" fmla="val 3111"/>
            </a:avLst>
          </a:prstGeom>
          <a:solidFill>
            <a:srgbClr val="FF797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Normal</a:t>
            </a:r>
            <a:endParaRPr lang="en-IN" sz="2200" b="1" dirty="0" smtClean="0">
              <a:solidFill>
                <a:schemeClr val="tx1"/>
              </a:solidFill>
            </a:endParaRPr>
          </a:p>
        </p:txBody>
      </p:sp>
      <p:sp>
        <p:nvSpPr>
          <p:cNvPr id="9" name="Rounded Rectangle 8"/>
          <p:cNvSpPr/>
          <p:nvPr/>
        </p:nvSpPr>
        <p:spPr>
          <a:xfrm>
            <a:off x="72008" y="3392968"/>
            <a:ext cx="5436096" cy="900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Over</a:t>
            </a:r>
            <a:endParaRPr lang="en-IN" sz="2200" b="1" dirty="0" smtClean="0">
              <a:solidFill>
                <a:schemeClr val="tx1"/>
              </a:solidFill>
            </a:endParaRPr>
          </a:p>
        </p:txBody>
      </p:sp>
      <p:sp>
        <p:nvSpPr>
          <p:cNvPr id="10" name="Rounded Rectangle 9"/>
          <p:cNvSpPr/>
          <p:nvPr/>
        </p:nvSpPr>
        <p:spPr>
          <a:xfrm>
            <a:off x="72008" y="4364992"/>
            <a:ext cx="5436096" cy="900000"/>
          </a:xfrm>
          <a:prstGeom prst="roundRect">
            <a:avLst>
              <a:gd name="adj" fmla="val 3111"/>
            </a:avLst>
          </a:prstGeom>
          <a:solidFill>
            <a:srgbClr val="A79C65">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Under</a:t>
            </a:r>
            <a:endParaRPr lang="en-IN" sz="2200" b="1" dirty="0" smtClean="0">
              <a:solidFill>
                <a:schemeClr val="tx1"/>
              </a:solidFill>
            </a:endParaRPr>
          </a:p>
        </p:txBody>
      </p:sp>
      <p:sp>
        <p:nvSpPr>
          <p:cNvPr id="11" name="Rounded Rectangle 10"/>
          <p:cNvSpPr/>
          <p:nvPr/>
        </p:nvSpPr>
        <p:spPr>
          <a:xfrm>
            <a:off x="72008" y="5373104"/>
            <a:ext cx="5436096" cy="900000"/>
          </a:xfrm>
          <a:prstGeom prst="roundRect">
            <a:avLst>
              <a:gd name="adj" fmla="val 3111"/>
            </a:avLst>
          </a:prstGeom>
          <a:solidFill>
            <a:srgbClr val="92D05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Overcapitalization</a:t>
            </a:r>
            <a:endParaRPr lang="en-IN" sz="2200" b="1" dirty="0" smtClean="0">
              <a:solidFill>
                <a:schemeClr val="tx1"/>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40485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1000"/>
                                        <p:tgtEl>
                                          <p:spTgt spid="9"/>
                                        </p:tgtEl>
                                      </p:cBhvr>
                                    </p:animEffect>
                                  </p:childTnLst>
                                </p:cTn>
                              </p:par>
                            </p:childTnLst>
                          </p:cTn>
                        </p:par>
                        <p:par>
                          <p:cTn id="20" fill="hold">
                            <p:stCondLst>
                              <p:cond delay="35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1000"/>
                                        <p:tgtEl>
                                          <p:spTgt spid="10"/>
                                        </p:tgtEl>
                                      </p:cBhvr>
                                    </p:animEffect>
                                  </p:childTnLst>
                                </p:cTn>
                              </p:par>
                            </p:childTnLst>
                          </p:cTn>
                        </p:par>
                        <p:par>
                          <p:cTn id="24" fill="hold">
                            <p:stCondLst>
                              <p:cond delay="4500"/>
                            </p:stCondLst>
                            <p:childTnLst>
                              <p:par>
                                <p:cTn id="25" presetID="1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smtClean="0"/>
                <a:t>Estimation of Capital Requirements</a:t>
              </a:r>
              <a:endParaRPr lang="en-IN" sz="3200" dirty="0"/>
            </a:p>
          </p:txBody>
        </p:sp>
      </p:grpSp>
      <p:pic>
        <p:nvPicPr>
          <p:cNvPr id="6" name="Picture 5" descr="10238195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331640" y="764704"/>
            <a:ext cx="7812360" cy="6093296"/>
          </a:xfrm>
          <a:prstGeom prst="rect">
            <a:avLst/>
          </a:prstGeom>
        </p:spPr>
      </p:pic>
      <p:grpSp>
        <p:nvGrpSpPr>
          <p:cNvPr id="7" name="Group 10"/>
          <p:cNvGrpSpPr/>
          <p:nvPr/>
        </p:nvGrpSpPr>
        <p:grpSpPr>
          <a:xfrm>
            <a:off x="-252536" y="2304256"/>
            <a:ext cx="2592288" cy="4581128"/>
            <a:chOff x="-252536" y="2304256"/>
            <a:chExt cx="2592288" cy="4581128"/>
          </a:xfrm>
        </p:grpSpPr>
        <p:pic>
          <p:nvPicPr>
            <p:cNvPr id="8" name="Picture 7" descr="battery_00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36" y="2304256"/>
              <a:ext cx="2592288" cy="4581128"/>
            </a:xfrm>
            <a:prstGeom prst="rect">
              <a:avLst/>
            </a:prstGeom>
          </p:spPr>
        </p:pic>
        <p:sp>
          <p:nvSpPr>
            <p:cNvPr id="9" name="TextBox 8"/>
            <p:cNvSpPr txBox="1"/>
            <p:nvPr/>
          </p:nvSpPr>
          <p:spPr>
            <a:xfrm rot="16200000">
              <a:off x="-360546" y="4412432"/>
              <a:ext cx="2736305" cy="769441"/>
            </a:xfrm>
            <a:prstGeom prst="rect">
              <a:avLst/>
            </a:prstGeom>
            <a:solidFill>
              <a:srgbClr val="FFFFFF">
                <a:alpha val="50196"/>
              </a:srgbClr>
            </a:solidFill>
          </p:spPr>
          <p:txBody>
            <a:bodyPr wrap="square" rtlCol="0">
              <a:spAutoFit/>
            </a:bodyPr>
            <a:lstStyle/>
            <a:p>
              <a:pPr algn="ctr"/>
              <a:r>
                <a:rPr lang="en-IN" sz="2200" b="1" dirty="0" smtClean="0"/>
                <a:t>Estimation of Capital Requirements</a:t>
              </a:r>
              <a:endParaRPr lang="en-IN" sz="2200" b="1" dirty="0"/>
            </a:p>
          </p:txBody>
        </p:sp>
      </p:grpSp>
      <p:sp>
        <p:nvSpPr>
          <p:cNvPr id="10" name="TextBox 9"/>
          <p:cNvSpPr txBox="1"/>
          <p:nvPr/>
        </p:nvSpPr>
        <p:spPr>
          <a:xfrm>
            <a:off x="2627784" y="1290240"/>
            <a:ext cx="5688632" cy="3816429"/>
          </a:xfrm>
          <a:prstGeom prst="rect">
            <a:avLst/>
          </a:prstGeom>
          <a:noFill/>
        </p:spPr>
        <p:txBody>
          <a:bodyPr wrap="square" rtlCol="0">
            <a:spAutoFit/>
          </a:bodyPr>
          <a:lstStyle/>
          <a:p>
            <a:r>
              <a:rPr lang="en-IN" sz="2200" b="1" dirty="0" smtClean="0">
                <a:solidFill>
                  <a:schemeClr val="bg1"/>
                </a:solidFill>
                <a:effectLst>
                  <a:outerShdw blurRad="38100" dist="38100" dir="2700000" algn="tl">
                    <a:srgbClr val="000000">
                      <a:alpha val="43137"/>
                    </a:srgbClr>
                  </a:outerShdw>
                </a:effectLst>
              </a:rPr>
              <a:t>Estimation of Capital Requirements: </a:t>
            </a:r>
          </a:p>
          <a:p>
            <a:endParaRPr lang="en-IN" sz="2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IN" sz="2200" b="1" dirty="0" smtClean="0">
                <a:solidFill>
                  <a:schemeClr val="bg1"/>
                </a:solidFill>
                <a:effectLst>
                  <a:outerShdw blurRad="38100" dist="38100" dir="2700000" algn="tl">
                    <a:srgbClr val="000000">
                      <a:alpha val="43137"/>
                    </a:srgbClr>
                  </a:outerShdw>
                </a:effectLst>
              </a:rPr>
              <a:t>A finance manager has to make estimation with regards to capital requirements of the company. </a:t>
            </a:r>
          </a:p>
          <a:p>
            <a:pPr marL="457200" indent="-457200">
              <a:buFont typeface="Arial" panose="020B0604020202020204" pitchFamily="34" charset="0"/>
              <a:buChar char="•"/>
            </a:pPr>
            <a:r>
              <a:rPr lang="en-IN" sz="2200" b="1" dirty="0" smtClean="0">
                <a:solidFill>
                  <a:schemeClr val="bg1"/>
                </a:solidFill>
                <a:effectLst>
                  <a:outerShdw blurRad="38100" dist="38100" dir="2700000" algn="tl">
                    <a:srgbClr val="000000">
                      <a:alpha val="43137"/>
                    </a:srgbClr>
                  </a:outerShdw>
                </a:effectLst>
              </a:rPr>
              <a:t>This will depend upon expected costs and profits and future programs and policies of a concern. </a:t>
            </a:r>
          </a:p>
          <a:p>
            <a:pPr marL="457200" indent="-457200">
              <a:buFont typeface="Arial" panose="020B0604020202020204" pitchFamily="34" charset="0"/>
              <a:buChar char="•"/>
            </a:pPr>
            <a:r>
              <a:rPr lang="en-IN" sz="2200" b="1" dirty="0" smtClean="0">
                <a:solidFill>
                  <a:schemeClr val="bg1"/>
                </a:solidFill>
                <a:effectLst>
                  <a:outerShdw blurRad="38100" dist="38100" dir="2700000" algn="tl">
                    <a:srgbClr val="000000">
                      <a:alpha val="43137"/>
                    </a:srgbClr>
                  </a:outerShdw>
                </a:effectLst>
              </a:rPr>
              <a:t>Estimations have to be made in an adequate manner which increases earning capacity of enterprise.</a:t>
            </a:r>
            <a:endParaRPr lang="en-IN" sz="2200"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12229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s_0038410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836712"/>
            <a:ext cx="9144000" cy="6021288"/>
          </a:xfrm>
          <a:prstGeom prst="rect">
            <a:avLst/>
          </a:prstGeom>
        </p:spPr>
      </p:pic>
      <p:sp>
        <p:nvSpPr>
          <p:cNvPr id="12" name="TextBox 11"/>
          <p:cNvSpPr txBox="1"/>
          <p:nvPr/>
        </p:nvSpPr>
        <p:spPr>
          <a:xfrm>
            <a:off x="576064" y="992341"/>
            <a:ext cx="8964488" cy="492443"/>
          </a:xfrm>
          <a:prstGeom prst="rect">
            <a:avLst/>
          </a:prstGeom>
          <a:noFill/>
        </p:spPr>
        <p:txBody>
          <a:bodyPr wrap="square" rtlCol="0">
            <a:spAutoFit/>
          </a:bodyPr>
          <a:lstStyle/>
          <a:p>
            <a:r>
              <a:rPr lang="en-IN" sz="2600" b="1" dirty="0">
                <a:solidFill>
                  <a:schemeClr val="accent5">
                    <a:lumMod val="60000"/>
                    <a:lumOff val="40000"/>
                  </a:schemeClr>
                </a:solidFill>
                <a:latin typeface="Bradley Hand ITC" pitchFamily="66" charset="0"/>
              </a:rPr>
              <a:t>Some of the important financial statements are:</a:t>
            </a:r>
            <a:endParaRPr lang="en-IN" sz="2600" b="1" dirty="0" smtClean="0">
              <a:solidFill>
                <a:schemeClr val="accent5">
                  <a:lumMod val="60000"/>
                  <a:lumOff val="40000"/>
                </a:schemeClr>
              </a:solidFill>
              <a:latin typeface="Bradley Hand ITC" pitchFamily="66" charset="0"/>
            </a:endParaRP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Important Financial Statements</a:t>
              </a:r>
              <a:endParaRPr lang="en-IN" sz="3200" dirty="0"/>
            </a:p>
          </p:txBody>
        </p:sp>
      </p:grpSp>
      <p:grpSp>
        <p:nvGrpSpPr>
          <p:cNvPr id="28" name="Group 27"/>
          <p:cNvGrpSpPr/>
          <p:nvPr/>
        </p:nvGrpSpPr>
        <p:grpSpPr>
          <a:xfrm>
            <a:off x="6123821" y="1484784"/>
            <a:ext cx="3020179" cy="5208861"/>
            <a:chOff x="6123821" y="1628670"/>
            <a:chExt cx="3020179" cy="5516965"/>
          </a:xfrm>
        </p:grpSpPr>
        <p:grpSp>
          <p:nvGrpSpPr>
            <p:cNvPr id="21" name="Group 40"/>
            <p:cNvGrpSpPr/>
            <p:nvPr/>
          </p:nvGrpSpPr>
          <p:grpSpPr>
            <a:xfrm>
              <a:off x="6123821" y="1628670"/>
              <a:ext cx="3020179" cy="5516965"/>
              <a:chOff x="6123821" y="1628670"/>
              <a:chExt cx="3020179" cy="5516965"/>
            </a:xfrm>
          </p:grpSpPr>
          <p:sp>
            <p:nvSpPr>
              <p:cNvPr id="22" name="Rectangle 2"/>
              <p:cNvSpPr/>
              <p:nvPr/>
            </p:nvSpPr>
            <p:spPr>
              <a:xfrm rot="60000">
                <a:off x="6123821" y="1628670"/>
                <a:ext cx="2825827" cy="5516965"/>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300191" y="4076963"/>
                <a:ext cx="2843809" cy="2246769"/>
              </a:xfrm>
              <a:prstGeom prst="rect">
                <a:avLst/>
              </a:prstGeom>
              <a:noFill/>
            </p:spPr>
            <p:txBody>
              <a:bodyPr wrap="square" rtlCol="0">
                <a:spAutoFit/>
              </a:bodyPr>
              <a:lstStyle/>
              <a:p>
                <a:r>
                  <a:rPr lang="en-IN" sz="2000" b="1" dirty="0"/>
                  <a:t>Cash Flow </a:t>
                </a:r>
                <a:r>
                  <a:rPr lang="en-IN" sz="2000" b="1" dirty="0" smtClean="0"/>
                  <a:t>Statement:</a:t>
                </a:r>
                <a:endParaRPr lang="en-IN" sz="2000" b="1" dirty="0"/>
              </a:p>
              <a:p>
                <a:r>
                  <a:rPr lang="en-IN" sz="2000" dirty="0"/>
                  <a:t>A financial statement that </a:t>
                </a:r>
                <a:r>
                  <a:rPr lang="en-IN" sz="2000" dirty="0" smtClean="0"/>
                  <a:t>details excess </a:t>
                </a:r>
                <a:r>
                  <a:rPr lang="en-IN" sz="2000" dirty="0"/>
                  <a:t>of cash revenues over cash outlays </a:t>
                </a:r>
                <a:r>
                  <a:rPr lang="en-IN" sz="2000" dirty="0" smtClean="0"/>
                  <a:t>excluding</a:t>
                </a:r>
                <a:r>
                  <a:rPr lang="en-IN" sz="2000" dirty="0"/>
                  <a:t> non-cash expenses</a:t>
                </a:r>
                <a:r>
                  <a:rPr lang="en-IN" sz="2000" dirty="0" smtClean="0"/>
                  <a:t> in </a:t>
                </a:r>
                <a:r>
                  <a:rPr lang="en-IN" sz="2000" dirty="0"/>
                  <a:t>a give period of </a:t>
                </a:r>
                <a:r>
                  <a:rPr lang="en-IN" sz="2000" dirty="0" smtClean="0"/>
                  <a:t>time</a:t>
                </a:r>
                <a:endParaRPr lang="en-IN" sz="2000" dirty="0"/>
              </a:p>
            </p:txBody>
          </p:sp>
        </p:grpSp>
        <p:pic>
          <p:nvPicPr>
            <p:cNvPr id="25" name="Picture 24" descr="cashflow.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4619" y="1844827"/>
              <a:ext cx="2484000" cy="2023803"/>
            </a:xfrm>
            <a:prstGeom prst="roundRect">
              <a:avLst>
                <a:gd name="adj" fmla="val 0"/>
              </a:avLst>
            </a:prstGeom>
            <a:ln>
              <a:solidFill>
                <a:schemeClr val="tx1"/>
              </a:solidFill>
            </a:ln>
          </p:spPr>
        </p:pic>
      </p:grpSp>
      <p:grpSp>
        <p:nvGrpSpPr>
          <p:cNvPr id="30" name="Group 29"/>
          <p:cNvGrpSpPr/>
          <p:nvPr/>
        </p:nvGrpSpPr>
        <p:grpSpPr>
          <a:xfrm>
            <a:off x="239168" y="1484805"/>
            <a:ext cx="2825827" cy="5184576"/>
            <a:chOff x="239168" y="1628691"/>
            <a:chExt cx="2825827" cy="5231989"/>
          </a:xfrm>
        </p:grpSpPr>
        <p:grpSp>
          <p:nvGrpSpPr>
            <p:cNvPr id="13" name="Group 39"/>
            <p:cNvGrpSpPr/>
            <p:nvPr/>
          </p:nvGrpSpPr>
          <p:grpSpPr>
            <a:xfrm>
              <a:off x="239168" y="1628691"/>
              <a:ext cx="2825827" cy="5231989"/>
              <a:chOff x="239168" y="1628691"/>
              <a:chExt cx="2825827" cy="5231989"/>
            </a:xfrm>
          </p:grpSpPr>
          <p:sp>
            <p:nvSpPr>
              <p:cNvPr id="14" name="Rectangle 2"/>
              <p:cNvSpPr/>
              <p:nvPr/>
            </p:nvSpPr>
            <p:spPr>
              <a:xfrm rot="60000">
                <a:off x="239168" y="1628691"/>
                <a:ext cx="2825827" cy="5231989"/>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26314" y="3933056"/>
                <a:ext cx="2520280" cy="2246769"/>
              </a:xfrm>
              <a:prstGeom prst="rect">
                <a:avLst/>
              </a:prstGeom>
              <a:noFill/>
            </p:spPr>
            <p:txBody>
              <a:bodyPr wrap="square" rtlCol="0">
                <a:spAutoFit/>
              </a:bodyPr>
              <a:lstStyle/>
              <a:p>
                <a:r>
                  <a:rPr lang="en-IN" sz="2000" b="1" dirty="0"/>
                  <a:t>Balance </a:t>
                </a:r>
                <a:r>
                  <a:rPr lang="en-IN" sz="2000" b="1" dirty="0" smtClean="0"/>
                  <a:t>Sheet:</a:t>
                </a:r>
                <a:endParaRPr lang="en-IN" sz="2400" b="1" dirty="0" smtClean="0"/>
              </a:p>
              <a:p>
                <a:r>
                  <a:rPr lang="en-IN" sz="2000" dirty="0"/>
                  <a:t>A record of </a:t>
                </a:r>
                <a:r>
                  <a:rPr lang="en-IN" sz="2000" dirty="0" smtClean="0"/>
                  <a:t>financial </a:t>
                </a:r>
                <a:r>
                  <a:rPr lang="en-IN" sz="2000" dirty="0"/>
                  <a:t>situation of </a:t>
                </a:r>
                <a:r>
                  <a:rPr lang="en-IN" sz="2000" dirty="0" smtClean="0"/>
                  <a:t>a firm on </a:t>
                </a:r>
                <a:r>
                  <a:rPr lang="en-IN" sz="2000" dirty="0"/>
                  <a:t>a </a:t>
                </a:r>
                <a:r>
                  <a:rPr lang="en-IN" sz="2000" dirty="0" smtClean="0"/>
                  <a:t>particular date </a:t>
                </a:r>
                <a:r>
                  <a:rPr lang="en-IN" sz="2000" dirty="0"/>
                  <a:t>by listing its assets and the claims against those assets</a:t>
                </a:r>
                <a:endParaRPr lang="en-IN" sz="2000" dirty="0" smtClean="0"/>
              </a:p>
            </p:txBody>
          </p:sp>
        </p:grpSp>
        <p:pic>
          <p:nvPicPr>
            <p:cNvPr id="26" name="Picture 25" descr="financial-statements-rapid-printing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026" y="1844824"/>
              <a:ext cx="2511567" cy="1908001"/>
            </a:xfrm>
            <a:prstGeom prst="roundRect">
              <a:avLst>
                <a:gd name="adj" fmla="val 0"/>
              </a:avLst>
            </a:prstGeom>
            <a:ln>
              <a:solidFill>
                <a:schemeClr val="tx1"/>
              </a:solidFill>
            </a:ln>
          </p:spPr>
        </p:pic>
      </p:grpSp>
      <p:grpSp>
        <p:nvGrpSpPr>
          <p:cNvPr id="29" name="Group 28"/>
          <p:cNvGrpSpPr/>
          <p:nvPr/>
        </p:nvGrpSpPr>
        <p:grpSpPr>
          <a:xfrm>
            <a:off x="3143505" y="1485908"/>
            <a:ext cx="2952215" cy="5207737"/>
            <a:chOff x="3143505" y="1629794"/>
            <a:chExt cx="2952215" cy="5229266"/>
          </a:xfrm>
        </p:grpSpPr>
        <p:grpSp>
          <p:nvGrpSpPr>
            <p:cNvPr id="17" name="Group 41"/>
            <p:cNvGrpSpPr/>
            <p:nvPr/>
          </p:nvGrpSpPr>
          <p:grpSpPr>
            <a:xfrm>
              <a:off x="3143505" y="1629794"/>
              <a:ext cx="2952215" cy="5229266"/>
              <a:chOff x="3143505" y="1629794"/>
              <a:chExt cx="2952215" cy="5229266"/>
            </a:xfrm>
          </p:grpSpPr>
          <p:sp>
            <p:nvSpPr>
              <p:cNvPr id="18" name="Rectangle 2"/>
              <p:cNvSpPr/>
              <p:nvPr/>
            </p:nvSpPr>
            <p:spPr>
              <a:xfrm rot="60000">
                <a:off x="3143505" y="1629794"/>
                <a:ext cx="2952215" cy="5229266"/>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275855" y="3871702"/>
                <a:ext cx="2738903" cy="2469330"/>
              </a:xfrm>
              <a:prstGeom prst="rect">
                <a:avLst/>
              </a:prstGeom>
              <a:noFill/>
            </p:spPr>
            <p:txBody>
              <a:bodyPr wrap="square" rtlCol="0">
                <a:spAutoFit/>
              </a:bodyPr>
              <a:lstStyle/>
              <a:p>
                <a:r>
                  <a:rPr lang="en-IN" sz="2000" b="1" dirty="0"/>
                  <a:t>Income </a:t>
                </a:r>
                <a:r>
                  <a:rPr lang="en-IN" sz="2000" b="1" dirty="0" smtClean="0"/>
                  <a:t>Statement/Profit &amp; loss Account:</a:t>
                </a:r>
              </a:p>
              <a:p>
                <a:r>
                  <a:rPr lang="en-IN" sz="2000" dirty="0" smtClean="0"/>
                  <a:t>A </a:t>
                </a:r>
                <a:r>
                  <a:rPr lang="en-IN" sz="2000" dirty="0"/>
                  <a:t>financial statement that gives operating results for a specific period</a:t>
                </a:r>
              </a:p>
              <a:p>
                <a:pPr algn="ctr"/>
                <a:endParaRPr lang="en-IN" sz="2400" b="1" dirty="0" smtClean="0">
                  <a:latin typeface="Bradley Hand ITC" pitchFamily="66" charset="0"/>
                </a:endParaRPr>
              </a:p>
            </p:txBody>
          </p:sp>
        </p:grpSp>
        <p:pic>
          <p:nvPicPr>
            <p:cNvPr id="27" name="Picture 26" descr="How-To-Calculate-Profit-Or-Loss-Of-A-Busines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5390" y="1844825"/>
              <a:ext cx="2520000" cy="1898200"/>
            </a:xfrm>
            <a:prstGeom prst="roundRect">
              <a:avLst>
                <a:gd name="adj" fmla="val 0"/>
              </a:avLst>
            </a:prstGeom>
            <a:ln>
              <a:solidFill>
                <a:schemeClr val="tx1"/>
              </a:solidFill>
            </a:ln>
          </p:spPr>
        </p:pic>
      </p:grpSp>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505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195736" y="908720"/>
            <a:ext cx="6914728" cy="5977878"/>
          </a:xfrm>
          <a:prstGeom prst="rect">
            <a:avLst/>
          </a:prstGeom>
        </p:spPr>
      </p:pic>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smtClean="0"/>
                <a:t>Raising of Funds</a:t>
              </a:r>
              <a:endParaRPr lang="en-IN" sz="3200" dirty="0"/>
            </a:p>
          </p:txBody>
        </p:sp>
      </p:grpSp>
      <p:sp>
        <p:nvSpPr>
          <p:cNvPr id="7" name="TextBox 6"/>
          <p:cNvSpPr txBox="1"/>
          <p:nvPr/>
        </p:nvSpPr>
        <p:spPr>
          <a:xfrm>
            <a:off x="3635505" y="920274"/>
            <a:ext cx="5528671" cy="707886"/>
          </a:xfrm>
          <a:prstGeom prst="rect">
            <a:avLst/>
          </a:prstGeom>
          <a:solidFill>
            <a:srgbClr val="FF7C80">
              <a:alpha val="69804"/>
            </a:srgbClr>
          </a:solidFill>
        </p:spPr>
        <p:txBody>
          <a:bodyPr wrap="square" rtlCol="0">
            <a:spAutoFit/>
          </a:bodyPr>
          <a:lstStyle/>
          <a:p>
            <a:r>
              <a:rPr lang="en-IN" sz="2000" b="1" dirty="0" smtClean="0"/>
              <a:t>Following are the main functions of a Financial Manager:</a:t>
            </a:r>
          </a:p>
        </p:txBody>
      </p:sp>
      <p:grpSp>
        <p:nvGrpSpPr>
          <p:cNvPr id="8" name="Group 65"/>
          <p:cNvGrpSpPr>
            <a:grpSpLocks/>
          </p:cNvGrpSpPr>
          <p:nvPr/>
        </p:nvGrpSpPr>
        <p:grpSpPr bwMode="auto">
          <a:xfrm rot="5400000">
            <a:off x="-909758" y="2115481"/>
            <a:ext cx="5562524" cy="3528000"/>
            <a:chOff x="471488" y="1165225"/>
            <a:chExt cx="7740650" cy="3713163"/>
          </a:xfrm>
        </p:grpSpPr>
        <p:grpSp>
          <p:nvGrpSpPr>
            <p:cNvPr id="9" name="Group 117"/>
            <p:cNvGrpSpPr>
              <a:grpSpLocks/>
            </p:cNvGrpSpPr>
            <p:nvPr/>
          </p:nvGrpSpPr>
          <p:grpSpPr bwMode="auto">
            <a:xfrm>
              <a:off x="471488" y="1165225"/>
              <a:ext cx="7740650" cy="3694113"/>
              <a:chOff x="471210" y="1164522"/>
              <a:chExt cx="7740358" cy="3694514"/>
            </a:xfrm>
          </p:grpSpPr>
          <p:sp>
            <p:nvSpPr>
              <p:cNvPr id="11"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ed Rectangle 11"/>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3" name="Gruppe 61"/>
              <p:cNvGrpSpPr>
                <a:grpSpLocks/>
              </p:cNvGrpSpPr>
              <p:nvPr/>
            </p:nvGrpSpPr>
            <p:grpSpPr bwMode="auto">
              <a:xfrm flipH="1">
                <a:off x="7106981" y="2677560"/>
                <a:ext cx="763040" cy="791220"/>
                <a:chOff x="1729066" y="4033625"/>
                <a:chExt cx="1016456" cy="1016530"/>
              </a:xfrm>
            </p:grpSpPr>
            <p:grpSp>
              <p:nvGrpSpPr>
                <p:cNvPr id="16" name="Gruppe 59"/>
                <p:cNvGrpSpPr>
                  <a:grpSpLocks/>
                </p:cNvGrpSpPr>
                <p:nvPr/>
              </p:nvGrpSpPr>
              <p:grpSpPr bwMode="auto">
                <a:xfrm>
                  <a:off x="1729066" y="4033625"/>
                  <a:ext cx="1016456" cy="1016530"/>
                  <a:chOff x="3889813" y="1483645"/>
                  <a:chExt cx="496973" cy="497009"/>
                </a:xfrm>
              </p:grpSpPr>
              <p:sp>
                <p:nvSpPr>
                  <p:cNvPr id="18"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19"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7"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4"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5" name="Rounded Rectangle 14"/>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0"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0" name="TextBox 19"/>
          <p:cNvSpPr txBox="1"/>
          <p:nvPr/>
        </p:nvSpPr>
        <p:spPr>
          <a:xfrm>
            <a:off x="3635505" y="6485274"/>
            <a:ext cx="5507983" cy="400110"/>
          </a:xfrm>
          <a:prstGeom prst="rect">
            <a:avLst/>
          </a:prstGeom>
          <a:solidFill>
            <a:srgbClr val="FF7C80">
              <a:alpha val="69804"/>
            </a:srgbClr>
          </a:solidFill>
        </p:spPr>
        <p:txBody>
          <a:bodyPr wrap="square" rtlCol="0">
            <a:spAutoFit/>
          </a:bodyPr>
          <a:lstStyle/>
          <a:p>
            <a:pPr algn="r"/>
            <a:r>
              <a:rPr lang="en-IN" sz="2000" b="1" dirty="0" smtClean="0"/>
              <a:t>Let us look at each in detail.</a:t>
            </a:r>
            <a:endParaRPr lang="en-IN" sz="2000" b="1" dirty="0"/>
          </a:p>
        </p:txBody>
      </p:sp>
      <p:grpSp>
        <p:nvGrpSpPr>
          <p:cNvPr id="21" name="Group 68"/>
          <p:cNvGrpSpPr>
            <a:grpSpLocks/>
          </p:cNvGrpSpPr>
          <p:nvPr/>
        </p:nvGrpSpPr>
        <p:grpSpPr bwMode="auto">
          <a:xfrm>
            <a:off x="323137" y="2665563"/>
            <a:ext cx="3096344" cy="959009"/>
            <a:chOff x="1224751" y="2276269"/>
            <a:chExt cx="4852003" cy="379817"/>
          </a:xfrm>
        </p:grpSpPr>
        <p:sp>
          <p:nvSpPr>
            <p:cNvPr id="22" name="Rounded Rectangle 2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3" name="Rounded Rectangle 2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4" name="TextBox 67"/>
            <p:cNvSpPr txBox="1">
              <a:spLocks noChangeArrowheads="1"/>
            </p:cNvSpPr>
            <p:nvPr/>
          </p:nvSpPr>
          <p:spPr bwMode="auto">
            <a:xfrm>
              <a:off x="1496322" y="2407516"/>
              <a:ext cx="4355370" cy="158464"/>
            </a:xfrm>
            <a:prstGeom prst="rect">
              <a:avLst/>
            </a:prstGeom>
            <a:noFill/>
            <a:ln w="9525">
              <a:noFill/>
              <a:miter lim="800000"/>
              <a:headEnd/>
              <a:tailEnd/>
            </a:ln>
          </p:spPr>
          <p:txBody>
            <a:bodyPr wrap="square">
              <a:spAutoFit/>
            </a:bodyPr>
            <a:lstStyle/>
            <a:p>
              <a:pPr algn="ctr">
                <a:defRPr/>
              </a:pPr>
              <a:r>
                <a:rPr lang="en-IN" sz="2000" b="1" dirty="0">
                  <a:ea typeface="ＭＳ Ｐゴシック" pitchFamily="34" charset="-128"/>
                </a:rPr>
                <a:t>Allocation of Funds</a:t>
              </a:r>
              <a:endParaRPr lang="en-US" sz="2000" b="1" dirty="0">
                <a:ea typeface="ＭＳ Ｐゴシック" pitchFamily="34" charset="-128"/>
              </a:endParaRPr>
            </a:p>
          </p:txBody>
        </p:sp>
      </p:grpSp>
      <p:grpSp>
        <p:nvGrpSpPr>
          <p:cNvPr id="25" name="Group 69"/>
          <p:cNvGrpSpPr>
            <a:grpSpLocks/>
          </p:cNvGrpSpPr>
          <p:nvPr/>
        </p:nvGrpSpPr>
        <p:grpSpPr bwMode="auto">
          <a:xfrm>
            <a:off x="323137" y="1656655"/>
            <a:ext cx="3096344" cy="959864"/>
            <a:chOff x="1224751" y="2276269"/>
            <a:chExt cx="4852003" cy="379817"/>
          </a:xfrm>
        </p:grpSpPr>
        <p:sp>
          <p:nvSpPr>
            <p:cNvPr id="26" name="Rounded Rectangle 2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Rounded Rectangle 26"/>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8" name="TextBox 67"/>
            <p:cNvSpPr txBox="1">
              <a:spLocks noChangeArrowheads="1"/>
            </p:cNvSpPr>
            <p:nvPr/>
          </p:nvSpPr>
          <p:spPr bwMode="auto">
            <a:xfrm>
              <a:off x="1563261" y="2407714"/>
              <a:ext cx="4228077" cy="158323"/>
            </a:xfrm>
            <a:prstGeom prst="rect">
              <a:avLst/>
            </a:prstGeom>
            <a:noFill/>
            <a:ln w="9525">
              <a:noFill/>
              <a:miter lim="800000"/>
              <a:headEnd/>
              <a:tailEnd/>
            </a:ln>
          </p:spPr>
          <p:txBody>
            <a:bodyPr wrap="square">
              <a:spAutoFit/>
            </a:bodyPr>
            <a:lstStyle/>
            <a:p>
              <a:pPr algn="ctr">
                <a:defRPr/>
              </a:pPr>
              <a:r>
                <a:rPr lang="en-IN" sz="2000" b="1" dirty="0">
                  <a:ea typeface="ＭＳ Ｐゴシック" pitchFamily="34" charset="-128"/>
                </a:rPr>
                <a:t>Raising of Funds</a:t>
              </a:r>
              <a:endParaRPr lang="en-US" sz="2000" b="1" dirty="0">
                <a:ea typeface="ＭＳ Ｐゴシック" pitchFamily="34" charset="-128"/>
              </a:endParaRPr>
            </a:p>
          </p:txBody>
        </p:sp>
      </p:grpSp>
      <p:grpSp>
        <p:nvGrpSpPr>
          <p:cNvPr id="29" name="Group 68"/>
          <p:cNvGrpSpPr>
            <a:grpSpLocks/>
          </p:cNvGrpSpPr>
          <p:nvPr/>
        </p:nvGrpSpPr>
        <p:grpSpPr bwMode="auto">
          <a:xfrm>
            <a:off x="323136" y="3673618"/>
            <a:ext cx="3096344" cy="959008"/>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Rounded Rectangle 3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2" name="TextBox 67"/>
            <p:cNvSpPr txBox="1">
              <a:spLocks noChangeArrowheads="1"/>
            </p:cNvSpPr>
            <p:nvPr/>
          </p:nvSpPr>
          <p:spPr bwMode="auto">
            <a:xfrm>
              <a:off x="1383666" y="2407539"/>
              <a:ext cx="4580865" cy="158464"/>
            </a:xfrm>
            <a:prstGeom prst="rect">
              <a:avLst/>
            </a:prstGeom>
            <a:noFill/>
            <a:ln w="9525">
              <a:noFill/>
              <a:miter lim="800000"/>
              <a:headEnd/>
              <a:tailEnd/>
            </a:ln>
          </p:spPr>
          <p:txBody>
            <a:bodyPr wrap="square">
              <a:spAutoFit/>
            </a:bodyPr>
            <a:lstStyle/>
            <a:p>
              <a:pPr algn="ctr">
                <a:defRPr/>
              </a:pPr>
              <a:r>
                <a:rPr lang="en-IN" sz="2000" b="1" dirty="0">
                  <a:ea typeface="ＭＳ Ｐゴシック" pitchFamily="34" charset="-128"/>
                </a:rPr>
                <a:t>Profit Planning</a:t>
              </a:r>
              <a:endParaRPr lang="en-US" sz="2000" b="1" dirty="0">
                <a:ea typeface="ＭＳ Ｐゴシック" pitchFamily="34" charset="-128"/>
              </a:endParaRPr>
            </a:p>
          </p:txBody>
        </p:sp>
      </p:grpSp>
      <p:grpSp>
        <p:nvGrpSpPr>
          <p:cNvPr id="33" name="Group 68"/>
          <p:cNvGrpSpPr>
            <a:grpSpLocks/>
          </p:cNvGrpSpPr>
          <p:nvPr/>
        </p:nvGrpSpPr>
        <p:grpSpPr bwMode="auto">
          <a:xfrm>
            <a:off x="323136" y="4702240"/>
            <a:ext cx="3096344" cy="959009"/>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6" name="TextBox 67"/>
            <p:cNvSpPr txBox="1">
              <a:spLocks noChangeArrowheads="1"/>
            </p:cNvSpPr>
            <p:nvPr/>
          </p:nvSpPr>
          <p:spPr bwMode="auto">
            <a:xfrm>
              <a:off x="1338203" y="2342378"/>
              <a:ext cx="4580865" cy="280359"/>
            </a:xfrm>
            <a:prstGeom prst="rect">
              <a:avLst/>
            </a:prstGeom>
            <a:noFill/>
            <a:ln w="9525">
              <a:noFill/>
              <a:miter lim="800000"/>
              <a:headEnd/>
              <a:tailEnd/>
            </a:ln>
          </p:spPr>
          <p:txBody>
            <a:bodyPr wrap="square">
              <a:spAutoFit/>
            </a:bodyPr>
            <a:lstStyle/>
            <a:p>
              <a:pPr algn="ctr">
                <a:defRPr/>
              </a:pPr>
              <a:r>
                <a:rPr lang="en-IN" sz="2000" b="1" dirty="0">
                  <a:ea typeface="ＭＳ Ｐゴシック" pitchFamily="34" charset="-128"/>
                </a:rPr>
                <a:t>Understanding Capital Markets</a:t>
              </a:r>
              <a:endParaRPr lang="en-US" sz="2000" b="1" dirty="0">
                <a:ea typeface="ＭＳ Ｐゴシック" pitchFamily="34" charset="-128"/>
              </a:endParaRPr>
            </a:p>
          </p:txBody>
        </p:sp>
      </p:grpSp>
      <p:grpSp>
        <p:nvGrpSpPr>
          <p:cNvPr id="37" name="Group 41"/>
          <p:cNvGrpSpPr>
            <a:grpSpLocks/>
          </p:cNvGrpSpPr>
          <p:nvPr/>
        </p:nvGrpSpPr>
        <p:grpSpPr bwMode="auto">
          <a:xfrm>
            <a:off x="2195736" y="5772993"/>
            <a:ext cx="4783138" cy="968375"/>
            <a:chOff x="4940193" y="4878304"/>
            <a:chExt cx="4783391" cy="968295"/>
          </a:xfrm>
        </p:grpSpPr>
        <p:sp>
          <p:nvSpPr>
            <p:cNvPr id="38" name="Oval 37"/>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39" name="Rectangle 38"/>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0" name="Rounded Rectangle 39"/>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1" name="Group 87"/>
            <p:cNvGrpSpPr>
              <a:grpSpLocks/>
            </p:cNvGrpSpPr>
            <p:nvPr/>
          </p:nvGrpSpPr>
          <p:grpSpPr bwMode="auto">
            <a:xfrm>
              <a:off x="4940193" y="4878304"/>
              <a:ext cx="4783391" cy="825387"/>
              <a:chOff x="4940193" y="4878304"/>
              <a:chExt cx="4783391" cy="825387"/>
            </a:xfrm>
          </p:grpSpPr>
          <p:sp>
            <p:nvSpPr>
              <p:cNvPr id="42" name="Oval 41"/>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4" name="Rounded Rectangle 43"/>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45" name="Group 69"/>
          <p:cNvGrpSpPr>
            <a:grpSpLocks/>
          </p:cNvGrpSpPr>
          <p:nvPr/>
        </p:nvGrpSpPr>
        <p:grpSpPr bwMode="auto">
          <a:xfrm>
            <a:off x="323528" y="1628800"/>
            <a:ext cx="3096344" cy="1008112"/>
            <a:chOff x="1224751" y="2276269"/>
            <a:chExt cx="4852003" cy="379817"/>
          </a:xfrm>
        </p:grpSpPr>
        <p:sp>
          <p:nvSpPr>
            <p:cNvPr id="46" name="Rounded Rectangle 45"/>
            <p:cNvSpPr/>
            <p:nvPr/>
          </p:nvSpPr>
          <p:spPr>
            <a:xfrm flipV="1">
              <a:off x="1224751" y="2276269"/>
              <a:ext cx="4852003" cy="379817"/>
            </a:xfrm>
            <a:prstGeom prst="roundRect">
              <a:avLst/>
            </a:prstGeom>
            <a:solidFill>
              <a:srgbClr val="FF7C8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7" name="Rounded Rectangle 4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8" name="TextBox 67"/>
            <p:cNvSpPr txBox="1">
              <a:spLocks noChangeArrowheads="1"/>
            </p:cNvSpPr>
            <p:nvPr/>
          </p:nvSpPr>
          <p:spPr bwMode="auto">
            <a:xfrm>
              <a:off x="1397327" y="2411918"/>
              <a:ext cx="4566589" cy="150746"/>
            </a:xfrm>
            <a:prstGeom prst="rect">
              <a:avLst/>
            </a:prstGeom>
            <a:noFill/>
            <a:ln w="9525">
              <a:noFill/>
              <a:miter lim="800000"/>
              <a:headEnd/>
              <a:tailEnd/>
            </a:ln>
          </p:spPr>
          <p:txBody>
            <a:bodyPr wrap="square">
              <a:spAutoFit/>
            </a:bodyPr>
            <a:lstStyle/>
            <a:p>
              <a:pPr algn="ctr">
                <a:defRPr/>
              </a:pPr>
              <a:r>
                <a:rPr lang="en-IN" sz="2000" b="1" dirty="0">
                  <a:ea typeface="ＭＳ Ｐゴシック" pitchFamily="34" charset="-128"/>
                </a:rPr>
                <a:t>Raising of Funds</a:t>
              </a:r>
              <a:endParaRPr lang="en-US" sz="2000" b="1" dirty="0">
                <a:ea typeface="ＭＳ Ｐゴシック" pitchFamily="34" charset="-128"/>
              </a:endParaRPr>
            </a:p>
          </p:txBody>
        </p:sp>
      </p:grpSp>
      <p:sp>
        <p:nvSpPr>
          <p:cNvPr id="49" name="Rounded Rectangle 48"/>
          <p:cNvSpPr/>
          <p:nvPr/>
        </p:nvSpPr>
        <p:spPr>
          <a:xfrm>
            <a:off x="3707513" y="1794687"/>
            <a:ext cx="5328000" cy="4317453"/>
          </a:xfrm>
          <a:prstGeom prst="roundRect">
            <a:avLst>
              <a:gd name="adj" fmla="val 2287"/>
            </a:avLst>
          </a:prstGeom>
          <a:solidFill>
            <a:srgbClr val="FFFFFF">
              <a:alpha val="85098"/>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Raising of Funds:</a:t>
            </a:r>
          </a:p>
          <a:p>
            <a:endParaRPr lang="en-IN" sz="2000" b="1" dirty="0" smtClean="0">
              <a:solidFill>
                <a:schemeClr val="tx1"/>
              </a:solidFill>
            </a:endParaRPr>
          </a:p>
          <a:p>
            <a:r>
              <a:rPr lang="en-IN" sz="2000" b="1" dirty="0" smtClean="0">
                <a:solidFill>
                  <a:schemeClr val="tx1"/>
                </a:solidFill>
              </a:rPr>
              <a:t>In order to meet the obligation of the business it is important to have enough cash and liquidity. </a:t>
            </a:r>
          </a:p>
          <a:p>
            <a:endParaRPr lang="en-IN" sz="2000" b="1" dirty="0">
              <a:solidFill>
                <a:schemeClr val="tx1"/>
              </a:solidFill>
            </a:endParaRPr>
          </a:p>
          <a:p>
            <a:r>
              <a:rPr lang="en-IN" sz="2000" b="1" dirty="0" smtClean="0">
                <a:solidFill>
                  <a:schemeClr val="tx1"/>
                </a:solidFill>
              </a:rPr>
              <a:t>A firm can raise funds by the way of equity and debt. </a:t>
            </a:r>
          </a:p>
          <a:p>
            <a:endParaRPr lang="en-IN" sz="2000" b="1" dirty="0">
              <a:solidFill>
                <a:schemeClr val="tx1"/>
              </a:solidFill>
            </a:endParaRPr>
          </a:p>
          <a:p>
            <a:r>
              <a:rPr lang="en-IN" sz="2000" b="1" dirty="0" smtClean="0">
                <a:solidFill>
                  <a:schemeClr val="tx1"/>
                </a:solidFill>
              </a:rPr>
              <a:t>It is the responsibility of a financial manager to decide the ratio between debt and equity. It is important to maintain a good balance between equity and debt.</a:t>
            </a:r>
          </a:p>
        </p:txBody>
      </p:sp>
      <p:pic>
        <p:nvPicPr>
          <p:cNvPr id="50" name="Picture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9041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1.13784E-6 L 0.06146 -0.55319 " pathEditMode="relative" rAng="0" ptsTypes="AA">
                                      <p:cBhvr>
                                        <p:cTn id="6" dur="500" fill="hold"/>
                                        <p:tgtEl>
                                          <p:spTgt spid="37"/>
                                        </p:tgtEl>
                                        <p:attrNameLst>
                                          <p:attrName>ppt_x</p:attrName>
                                          <p:attrName>ppt_y</p:attrName>
                                        </p:attrNameLst>
                                      </p:cBhvr>
                                      <p:rCtr x="3100" y="-277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37"/>
                                        </p:tgtEl>
                                      </p:cBhvr>
                                    </p:animEffect>
                                    <p:animScale>
                                      <p:cBhvr>
                                        <p:cTn id="10" dur="250" autoRev="1" fill="hold"/>
                                        <p:tgtEl>
                                          <p:spTgt spid="37"/>
                                        </p:tgtEl>
                                      </p:cBhvr>
                                      <p:by x="105000" y="105000"/>
                                    </p:animScale>
                                  </p:childTnLst>
                                </p:cTn>
                              </p:par>
                              <p:par>
                                <p:cTn id="11" presetID="10" presetClass="exit" presetSubtype="0" fill="hold"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Left)">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Tax Reporting </a:t>
              </a:r>
              <a:r>
                <a:rPr lang="en-US" sz="3200" dirty="0" smtClean="0"/>
                <a:t>in Financial </a:t>
              </a:r>
              <a:r>
                <a:rPr lang="en-US" sz="3200" dirty="0"/>
                <a:t>Management</a:t>
              </a:r>
              <a:endParaRPr lang="en-IN" sz="3200" dirty="0"/>
            </a:p>
          </p:txBody>
        </p:sp>
      </p:grpSp>
      <p:sp>
        <p:nvSpPr>
          <p:cNvPr id="6" name="Rectangular Callout 5"/>
          <p:cNvSpPr/>
          <p:nvPr/>
        </p:nvSpPr>
        <p:spPr>
          <a:xfrm>
            <a:off x="4932040" y="3717032"/>
            <a:ext cx="4104456" cy="2016224"/>
          </a:xfrm>
          <a:prstGeom prst="wedgeRectCallout">
            <a:avLst>
              <a:gd name="adj1" fmla="val -112316"/>
              <a:gd name="adj2" fmla="val -9797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dirty="0"/>
          </a:p>
        </p:txBody>
      </p:sp>
      <p:grpSp>
        <p:nvGrpSpPr>
          <p:cNvPr id="7" name="Group 31"/>
          <p:cNvGrpSpPr/>
          <p:nvPr/>
        </p:nvGrpSpPr>
        <p:grpSpPr>
          <a:xfrm>
            <a:off x="4860032" y="3645024"/>
            <a:ext cx="3888432" cy="2520280"/>
            <a:chOff x="4067944" y="908720"/>
            <a:chExt cx="3888432" cy="2520280"/>
          </a:xfrm>
        </p:grpSpPr>
        <p:pic>
          <p:nvPicPr>
            <p:cNvPr id="8" name="Picture 7" descr="13190561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9" name="TextBox 8"/>
            <p:cNvSpPr txBox="1"/>
            <p:nvPr/>
          </p:nvSpPr>
          <p:spPr>
            <a:xfrm>
              <a:off x="4860032" y="1196752"/>
              <a:ext cx="2880320" cy="1477328"/>
            </a:xfrm>
            <a:prstGeom prst="rect">
              <a:avLst/>
            </a:prstGeom>
            <a:noFill/>
          </p:spPr>
          <p:txBody>
            <a:bodyPr wrap="square" rtlCol="0">
              <a:spAutoFit/>
            </a:bodyPr>
            <a:lstStyle/>
            <a:p>
              <a:r>
                <a:rPr lang="en-IN" b="1" dirty="0" smtClean="0"/>
                <a:t>Details of state and local requirements can be obtained from the state’s department of revenue and local officials.</a:t>
              </a:r>
            </a:p>
          </p:txBody>
        </p:sp>
      </p:grpSp>
      <p:grpSp>
        <p:nvGrpSpPr>
          <p:cNvPr id="10" name="Group 23"/>
          <p:cNvGrpSpPr/>
          <p:nvPr/>
        </p:nvGrpSpPr>
        <p:grpSpPr>
          <a:xfrm rot="20643272">
            <a:off x="5246577" y="3629191"/>
            <a:ext cx="277162" cy="756000"/>
            <a:chOff x="5004047" y="2852936"/>
            <a:chExt cx="720081" cy="2088232"/>
          </a:xfrm>
          <a:solidFill>
            <a:srgbClr val="002060"/>
          </a:solidFill>
          <a:scene3d>
            <a:camera prst="orthographicFront">
              <a:rot lat="0" lon="0" rev="0"/>
            </a:camera>
            <a:lightRig rig="balanced" dir="t">
              <a:rot lat="0" lon="0" rev="8700000"/>
            </a:lightRig>
          </a:scene3d>
        </p:grpSpPr>
        <p:grpSp>
          <p:nvGrpSpPr>
            <p:cNvPr id="11" name="Group 28"/>
            <p:cNvGrpSpPr/>
            <p:nvPr/>
          </p:nvGrpSpPr>
          <p:grpSpPr>
            <a:xfrm>
              <a:off x="5004047" y="2852936"/>
              <a:ext cx="720080" cy="1728192"/>
              <a:chOff x="4932040" y="2852936"/>
              <a:chExt cx="720080" cy="1728192"/>
            </a:xfrm>
            <a:grpFill/>
          </p:grpSpPr>
          <p:sp>
            <p:nvSpPr>
              <p:cNvPr id="13" name="Block Arc 12"/>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4" name="Rectangle 13"/>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2" name="Block Arc 11"/>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16" name="Group 23"/>
          <p:cNvGrpSpPr/>
          <p:nvPr/>
        </p:nvGrpSpPr>
        <p:grpSpPr>
          <a:xfrm rot="20643272">
            <a:off x="4454489" y="892887"/>
            <a:ext cx="277162" cy="756000"/>
            <a:chOff x="5004047" y="2852936"/>
            <a:chExt cx="720081" cy="2088232"/>
          </a:xfrm>
          <a:solidFill>
            <a:srgbClr val="C00000"/>
          </a:solidFill>
          <a:scene3d>
            <a:camera prst="orthographicFront">
              <a:rot lat="0" lon="0" rev="0"/>
            </a:camera>
            <a:lightRig rig="balanced" dir="t">
              <a:rot lat="0" lon="0" rev="8700000"/>
            </a:lightRig>
          </a:scene3d>
        </p:grpSpPr>
        <p:grpSp>
          <p:nvGrpSpPr>
            <p:cNvPr id="17" name="Group 28"/>
            <p:cNvGrpSpPr/>
            <p:nvPr/>
          </p:nvGrpSpPr>
          <p:grpSpPr>
            <a:xfrm>
              <a:off x="5004047" y="2852936"/>
              <a:ext cx="720080" cy="1728192"/>
              <a:chOff x="4932040" y="2852936"/>
              <a:chExt cx="720080" cy="1728192"/>
            </a:xfrm>
            <a:grpFill/>
          </p:grpSpPr>
          <p:sp>
            <p:nvSpPr>
              <p:cNvPr id="19" name="Block Arc 1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0" name="Rectangle 19"/>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8" name="Block Arc 17"/>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22" name="Rectangular Callout 21"/>
          <p:cNvSpPr/>
          <p:nvPr/>
        </p:nvSpPr>
        <p:spPr>
          <a:xfrm>
            <a:off x="4139952" y="980728"/>
            <a:ext cx="4104456" cy="2016224"/>
          </a:xfrm>
          <a:prstGeom prst="wedgeRectCallout">
            <a:avLst>
              <a:gd name="adj1" fmla="val -92094"/>
              <a:gd name="adj2" fmla="val 1854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23" name="Rectangle 22"/>
          <p:cNvSpPr/>
          <p:nvPr/>
        </p:nvSpPr>
        <p:spPr>
          <a:xfrm>
            <a:off x="-36512" y="1412776"/>
            <a:ext cx="4176464" cy="4104456"/>
          </a:xfrm>
          <a:prstGeom prst="rect">
            <a:avLst/>
          </a:prstGeom>
          <a:noFill/>
          <a:ln w="28575">
            <a:solidFill>
              <a:schemeClr val="tx1">
                <a:alpha val="3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23" descr="Tax-Burde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1" y="1484784"/>
            <a:ext cx="2376264" cy="3874246"/>
          </a:xfrm>
          <a:prstGeom prst="rect">
            <a:avLst/>
          </a:prstGeom>
        </p:spPr>
      </p:pic>
      <p:sp>
        <p:nvSpPr>
          <p:cNvPr id="25" name="Rectangle 24"/>
          <p:cNvSpPr/>
          <p:nvPr/>
        </p:nvSpPr>
        <p:spPr>
          <a:xfrm>
            <a:off x="-36513" y="980728"/>
            <a:ext cx="4170816" cy="5877272"/>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6" name="Group 13"/>
          <p:cNvGrpSpPr/>
          <p:nvPr/>
        </p:nvGrpSpPr>
        <p:grpSpPr>
          <a:xfrm>
            <a:off x="4067944" y="908720"/>
            <a:ext cx="3888432" cy="2520280"/>
            <a:chOff x="4067944" y="908720"/>
            <a:chExt cx="3888432" cy="2520280"/>
          </a:xfrm>
        </p:grpSpPr>
        <p:pic>
          <p:nvPicPr>
            <p:cNvPr id="27" name="Picture 26" descr="13190561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28" name="TextBox 27"/>
            <p:cNvSpPr txBox="1"/>
            <p:nvPr/>
          </p:nvSpPr>
          <p:spPr>
            <a:xfrm>
              <a:off x="4860032" y="1196752"/>
              <a:ext cx="2880320" cy="1754326"/>
            </a:xfrm>
            <a:prstGeom prst="rect">
              <a:avLst/>
            </a:prstGeom>
            <a:noFill/>
          </p:spPr>
          <p:txBody>
            <a:bodyPr wrap="square" rtlCol="0">
              <a:spAutoFit/>
            </a:bodyPr>
            <a:lstStyle/>
            <a:p>
              <a:r>
                <a:rPr lang="en-IN" b="1" dirty="0" smtClean="0"/>
                <a:t>An organization must remit personnel income tax to the IRS on a monthly basis. State and local remittance requirements and schedules may vary. </a:t>
              </a:r>
            </a:p>
          </p:txBody>
        </p:sp>
      </p:grpSp>
      <p:grpSp>
        <p:nvGrpSpPr>
          <p:cNvPr id="29" name="Group 23"/>
          <p:cNvGrpSpPr/>
          <p:nvPr/>
        </p:nvGrpSpPr>
        <p:grpSpPr>
          <a:xfrm rot="20643272">
            <a:off x="4526497" y="921280"/>
            <a:ext cx="277162" cy="756000"/>
            <a:chOff x="5004047" y="2852936"/>
            <a:chExt cx="720081" cy="2088232"/>
          </a:xfrm>
          <a:solidFill>
            <a:srgbClr val="002060"/>
          </a:solidFill>
          <a:scene3d>
            <a:camera prst="orthographicFront">
              <a:rot lat="0" lon="0" rev="0"/>
            </a:camera>
            <a:lightRig rig="balanced" dir="t">
              <a:rot lat="0" lon="0" rev="8700000"/>
            </a:lightRig>
          </a:scene3d>
        </p:grpSpPr>
        <p:grpSp>
          <p:nvGrpSpPr>
            <p:cNvPr id="30" name="Group 28"/>
            <p:cNvGrpSpPr/>
            <p:nvPr/>
          </p:nvGrpSpPr>
          <p:grpSpPr>
            <a:xfrm>
              <a:off x="5004047" y="2852936"/>
              <a:ext cx="720080" cy="1728192"/>
              <a:chOff x="4932040" y="2852936"/>
              <a:chExt cx="720080" cy="1728192"/>
            </a:xfrm>
            <a:grpFill/>
          </p:grpSpPr>
          <p:sp>
            <p:nvSpPr>
              <p:cNvPr id="32" name="Block Arc 31"/>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3" name="Rectangle 32"/>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ectangle 33"/>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Block Arc 30"/>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7881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42" presetClass="path" presetSubtype="0" accel="50000" decel="50000" fill="hold" grpId="0" nodeType="withEffect">
                                  <p:stCondLst>
                                    <p:cond delay="0"/>
                                  </p:stCondLst>
                                  <p:childTnLst>
                                    <p:animMotion origin="layout" path="M 0 0  L 0 0.33302  E" pathEditMode="relative" ptsTypes="">
                                      <p:cBhvr>
                                        <p:cTn id="13" dur="500" spd="-100000" fill="hold"/>
                                        <p:tgtEl>
                                          <p:spTgt spid="25"/>
                                        </p:tgtEl>
                                        <p:attrNameLst>
                                          <p:attrName>ppt_x</p:attrName>
                                          <p:attrName>ppt_y</p:attrName>
                                        </p:attrNameLst>
                                      </p:cBhvr>
                                    </p:animMotion>
                                  </p:childTnLst>
                                </p:cTn>
                              </p:par>
                              <p:par>
                                <p:cTn id="14" presetID="10" presetClass="entr" presetSubtype="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0" presetClass="path" presetSubtype="0" accel="50000" decel="50000" fill="hold" grpId="0" nodeType="withEffect">
                                  <p:stCondLst>
                                    <p:cond delay="0"/>
                                  </p:stCondLst>
                                  <p:childTnLst>
                                    <p:animMotion origin="layout" path="M -0.90261 -4.07956E-6 L 0.19479 -4.07956E-6 L 1.38889E-6 -4.07956E-6 " pathEditMode="relative" ptsTypes="AAA">
                                      <p:cBhvr>
                                        <p:cTn id="18" dur="500" fill="hold"/>
                                        <p:tgtEl>
                                          <p:spTgt spid="23"/>
                                        </p:tgtEl>
                                        <p:attrNameLst>
                                          <p:attrName>ppt_x</p:attrName>
                                          <p:attrName>ppt_y</p:attrName>
                                        </p:attrNameLst>
                                      </p:cBhvr>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4000"/>
                            </p:stCondLst>
                            <p:childTnLst>
                              <p:par>
                                <p:cTn id="48" presetID="47"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3"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9"/>
          <p:cNvGrpSpPr/>
          <p:nvPr/>
        </p:nvGrpSpPr>
        <p:grpSpPr>
          <a:xfrm>
            <a:off x="35496" y="742216"/>
            <a:ext cx="9108504" cy="6143168"/>
            <a:chOff x="35496" y="742216"/>
            <a:chExt cx="9108504" cy="6143168"/>
          </a:xfrm>
        </p:grpSpPr>
        <p:pic>
          <p:nvPicPr>
            <p:cNvPr id="25" name="Picture 24" descr="23045446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79912" y="742216"/>
              <a:ext cx="5364088" cy="6115784"/>
            </a:xfrm>
            <a:prstGeom prst="rect">
              <a:avLst/>
            </a:prstGeom>
          </p:spPr>
        </p:pic>
        <p:pic>
          <p:nvPicPr>
            <p:cNvPr id="26" name="Picture 25" descr="23045446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5496" y="769600"/>
              <a:ext cx="4176464" cy="6115784"/>
            </a:xfrm>
            <a:prstGeom prst="rect">
              <a:avLst/>
            </a:prstGeom>
          </p:spPr>
        </p:pic>
      </p:grpSp>
      <p:sp>
        <p:nvSpPr>
          <p:cNvPr id="27" name="TextBox 26"/>
          <p:cNvSpPr txBox="1"/>
          <p:nvPr/>
        </p:nvSpPr>
        <p:spPr>
          <a:xfrm>
            <a:off x="2339752" y="908720"/>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Financial Management</a:t>
            </a:r>
          </a:p>
        </p:txBody>
      </p:sp>
      <p:sp>
        <p:nvSpPr>
          <p:cNvPr id="28" name="TextBox 27"/>
          <p:cNvSpPr txBox="1"/>
          <p:nvPr/>
        </p:nvSpPr>
        <p:spPr>
          <a:xfrm>
            <a:off x="2339752" y="130426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Objectives of Financial Management</a:t>
            </a:r>
          </a:p>
        </p:txBody>
      </p:sp>
      <p:sp>
        <p:nvSpPr>
          <p:cNvPr id="29" name="TextBox 28"/>
          <p:cNvSpPr txBox="1"/>
          <p:nvPr/>
        </p:nvSpPr>
        <p:spPr>
          <a:xfrm>
            <a:off x="2339752" y="169981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Elements of Financial Management </a:t>
            </a:r>
          </a:p>
        </p:txBody>
      </p:sp>
      <p:sp>
        <p:nvSpPr>
          <p:cNvPr id="30" name="TextBox 29"/>
          <p:cNvSpPr txBox="1"/>
          <p:nvPr/>
        </p:nvSpPr>
        <p:spPr>
          <a:xfrm>
            <a:off x="2339752" y="2095368"/>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Capital Structure</a:t>
            </a:r>
          </a:p>
        </p:txBody>
      </p:sp>
      <p:sp>
        <p:nvSpPr>
          <p:cNvPr id="31" name="TextBox 30"/>
          <p:cNvSpPr txBox="1"/>
          <p:nvPr/>
        </p:nvSpPr>
        <p:spPr>
          <a:xfrm>
            <a:off x="2339752" y="249091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Capitalization</a:t>
            </a:r>
          </a:p>
        </p:txBody>
      </p:sp>
      <p:sp>
        <p:nvSpPr>
          <p:cNvPr id="32" name="TextBox 31"/>
          <p:cNvSpPr txBox="1"/>
          <p:nvPr/>
        </p:nvSpPr>
        <p:spPr>
          <a:xfrm>
            <a:off x="2339752" y="288646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Important Long-term Sources of Finance</a:t>
            </a:r>
          </a:p>
        </p:txBody>
      </p:sp>
      <p:sp>
        <p:nvSpPr>
          <p:cNvPr id="33" name="TextBox 32"/>
          <p:cNvSpPr txBox="1"/>
          <p:nvPr/>
        </p:nvSpPr>
        <p:spPr>
          <a:xfrm>
            <a:off x="2339752" y="3282016"/>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Important Short-term Sources of Finance</a:t>
            </a:r>
          </a:p>
        </p:txBody>
      </p:sp>
      <p:sp>
        <p:nvSpPr>
          <p:cNvPr id="34" name="TextBox 33"/>
          <p:cNvSpPr txBox="1"/>
          <p:nvPr/>
        </p:nvSpPr>
        <p:spPr>
          <a:xfrm>
            <a:off x="2339752" y="367756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Objectives of Financial Planning </a:t>
            </a:r>
          </a:p>
        </p:txBody>
      </p:sp>
      <p:sp>
        <p:nvSpPr>
          <p:cNvPr id="35" name="TextBox 34"/>
          <p:cNvSpPr txBox="1"/>
          <p:nvPr/>
        </p:nvSpPr>
        <p:spPr>
          <a:xfrm>
            <a:off x="2339752" y="407311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are Financial Statements</a:t>
            </a:r>
          </a:p>
        </p:txBody>
      </p:sp>
      <p:sp>
        <p:nvSpPr>
          <p:cNvPr id="36" name="TextBox 35"/>
          <p:cNvSpPr txBox="1"/>
          <p:nvPr/>
        </p:nvSpPr>
        <p:spPr>
          <a:xfrm>
            <a:off x="2339752" y="4468664"/>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Important Financial Statements</a:t>
            </a:r>
          </a:p>
        </p:txBody>
      </p:sp>
      <p:sp>
        <p:nvSpPr>
          <p:cNvPr id="37" name="TextBox 36"/>
          <p:cNvSpPr txBox="1"/>
          <p:nvPr/>
        </p:nvSpPr>
        <p:spPr>
          <a:xfrm>
            <a:off x="2339752" y="486421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Categories of Financial Ratios</a:t>
            </a:r>
          </a:p>
        </p:txBody>
      </p:sp>
      <p:sp>
        <p:nvSpPr>
          <p:cNvPr id="38" name="TextBox 37"/>
          <p:cNvSpPr txBox="1"/>
          <p:nvPr/>
        </p:nvSpPr>
        <p:spPr>
          <a:xfrm>
            <a:off x="2339752" y="525976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Various Types of Leverages</a:t>
            </a:r>
          </a:p>
        </p:txBody>
      </p:sp>
      <p:sp>
        <p:nvSpPr>
          <p:cNvPr id="39" name="TextBox 38"/>
          <p:cNvSpPr txBox="1"/>
          <p:nvPr/>
        </p:nvSpPr>
        <p:spPr>
          <a:xfrm>
            <a:off x="2339752" y="5655312"/>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Role of a Financial Manager</a:t>
            </a:r>
          </a:p>
        </p:txBody>
      </p:sp>
      <p:sp>
        <p:nvSpPr>
          <p:cNvPr id="40" name="TextBox 39"/>
          <p:cNvSpPr txBox="1"/>
          <p:nvPr/>
        </p:nvSpPr>
        <p:spPr>
          <a:xfrm>
            <a:off x="2339752" y="605086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Role of Reporting in Financial Management</a:t>
            </a:r>
          </a:p>
        </p:txBody>
      </p:sp>
      <p:sp>
        <p:nvSpPr>
          <p:cNvPr id="41" name="TextBox 40"/>
          <p:cNvSpPr txBox="1"/>
          <p:nvPr/>
        </p:nvSpPr>
        <p:spPr>
          <a:xfrm>
            <a:off x="2339752" y="6446411"/>
            <a:ext cx="6840000"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a:t>
            </a:r>
            <a:r>
              <a:rPr lang="en-IN" sz="2000" dirty="0" smtClean="0"/>
              <a:t>Use </a:t>
            </a:r>
            <a:r>
              <a:rPr lang="en-IN" sz="2000" dirty="0"/>
              <a:t>of Chart of Accounts in Financial Management</a:t>
            </a:r>
          </a:p>
        </p:txBody>
      </p:sp>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smtClean="0"/>
                <a:t>Objectives</a:t>
              </a:r>
              <a:endParaRPr lang="en-IN" sz="3200" dirty="0"/>
            </a:p>
          </p:txBody>
        </p:sp>
      </p:gr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3023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Right)">
                                      <p:cBhvr>
                                        <p:cTn id="7" dur="500"/>
                                        <p:tgtEl>
                                          <p:spTgt spid="2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lide(fromRight)">
                                      <p:cBhvr>
                                        <p:cTn id="10" dur="500"/>
                                        <p:tgtEl>
                                          <p:spTgt spid="27"/>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slide(fromRight)">
                                      <p:cBhvr>
                                        <p:cTn id="13" dur="500"/>
                                        <p:tgtEl>
                                          <p:spTgt spid="28"/>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lide(fromRight)">
                                      <p:cBhvr>
                                        <p:cTn id="16" dur="500"/>
                                        <p:tgtEl>
                                          <p:spTgt spid="2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Right)">
                                      <p:cBhvr>
                                        <p:cTn id="19" dur="500"/>
                                        <p:tgtEl>
                                          <p:spTgt spid="30"/>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Right)">
                                      <p:cBhvr>
                                        <p:cTn id="22" dur="500"/>
                                        <p:tgtEl>
                                          <p:spTgt spid="31"/>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Right)">
                                      <p:cBhvr>
                                        <p:cTn id="25" dur="500"/>
                                        <p:tgtEl>
                                          <p:spTgt spid="32"/>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slide(fromRight)">
                                      <p:cBhvr>
                                        <p:cTn id="28" dur="500"/>
                                        <p:tgtEl>
                                          <p:spTgt spid="33"/>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lide(fromRight)">
                                      <p:cBhvr>
                                        <p:cTn id="31" dur="500"/>
                                        <p:tgtEl>
                                          <p:spTgt spid="34"/>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slide(fromRight)">
                                      <p:cBhvr>
                                        <p:cTn id="34" dur="500"/>
                                        <p:tgtEl>
                                          <p:spTgt spid="35"/>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Right)">
                                      <p:cBhvr>
                                        <p:cTn id="37" dur="500"/>
                                        <p:tgtEl>
                                          <p:spTgt spid="36"/>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slide(fromRight)">
                                      <p:cBhvr>
                                        <p:cTn id="40" dur="500"/>
                                        <p:tgtEl>
                                          <p:spTgt spid="37"/>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lide(fromRight)">
                                      <p:cBhvr>
                                        <p:cTn id="43" dur="500"/>
                                        <p:tgtEl>
                                          <p:spTgt spid="38"/>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slide(fromRight)">
                                      <p:cBhvr>
                                        <p:cTn id="46" dur="500"/>
                                        <p:tgtEl>
                                          <p:spTgt spid="39"/>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slide(fromRight)">
                                      <p:cBhvr>
                                        <p:cTn id="49" dur="500"/>
                                        <p:tgtEl>
                                          <p:spTgt spid="40"/>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slide(fromRight)">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44379" y="-215956"/>
            <a:ext cx="9688379" cy="5877204"/>
            <a:chOff x="2162430" y="-2038617"/>
            <a:chExt cx="14710901" cy="4537066"/>
          </a:xfrm>
        </p:grpSpPr>
        <p:sp>
          <p:nvSpPr>
            <p:cNvPr id="10" name="Rechteck 21"/>
            <p:cNvSpPr/>
            <p:nvPr/>
          </p:nvSpPr>
          <p:spPr bwMode="auto">
            <a:xfrm>
              <a:off x="2989017" y="-1202487"/>
              <a:ext cx="13884314" cy="370093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prstClr val="white"/>
                  </a:solidFill>
                  <a:latin typeface="Eras Demi ITC" panose="020B0805030504020804" pitchFamily="34" charset="0"/>
                  <a:ea typeface="ＭＳ Ｐゴシック" pitchFamily="34" charset="-128"/>
                  <a:cs typeface="FreesiaUPC" pitchFamily="34" charset="-34"/>
                </a:rPr>
                <a:t>This is a DEMO Course On – </a:t>
              </a:r>
              <a:r>
                <a:rPr lang="en-IN" sz="2400" b="1" dirty="0" smtClean="0">
                  <a:solidFill>
                    <a:srgbClr val="FFFF00"/>
                  </a:solidFill>
                  <a:latin typeface="Eras Demi ITC" panose="020B0805030504020804" pitchFamily="34" charset="0"/>
                  <a:ea typeface="ＭＳ Ｐゴシック" pitchFamily="34" charset="-128"/>
                  <a:cs typeface="FreesiaUPC" pitchFamily="34" charset="-34"/>
                </a:rPr>
                <a:t>Financial Management.</a:t>
              </a:r>
            </a:p>
            <a:p>
              <a:pPr>
                <a:spcAft>
                  <a:spcPts val="1200"/>
                </a:spcAft>
              </a:pPr>
              <a:r>
                <a:rPr lang="en-IN" sz="2400" b="1" dirty="0">
                  <a:solidFill>
                    <a:schemeClr val="accent1">
                      <a:lumMod val="20000"/>
                      <a:lumOff val="80000"/>
                    </a:schemeClr>
                  </a:solidFill>
                  <a:latin typeface="Calibri" panose="020F0502020204030204" pitchFamily="34" charset="0"/>
                  <a:ea typeface="ＭＳ Ｐゴシック" pitchFamily="34" charset="-128"/>
                  <a:cs typeface="FreesiaUPC" pitchFamily="34" charset="-34"/>
                </a:rPr>
                <a:t>Learn Management Concepts &amp;</a:t>
              </a:r>
              <a:r>
                <a:rPr lang="en-IN" sz="2400" b="1" dirty="0" smtClean="0">
                  <a:solidFill>
                    <a:schemeClr val="accent1">
                      <a:lumMod val="20000"/>
                      <a:lumOff val="80000"/>
                    </a:schemeClr>
                  </a:solidFill>
                  <a:latin typeface="Calibri" panose="020F0502020204030204" pitchFamily="34" charset="0"/>
                  <a:ea typeface="ＭＳ Ｐゴシック" pitchFamily="34" charset="-128"/>
                  <a:cs typeface="FreesiaUPC" pitchFamily="34" charset="-34"/>
                </a:rPr>
                <a:t> </a:t>
              </a:r>
              <a:r>
                <a:rPr lang="en-IN" sz="2400" b="1" dirty="0">
                  <a:solidFill>
                    <a:schemeClr val="accent1">
                      <a:lumMod val="20000"/>
                      <a:lumOff val="80000"/>
                    </a:schemeClr>
                  </a:solidFill>
                  <a:latin typeface="Calibri" panose="020F0502020204030204" pitchFamily="34" charset="0"/>
                  <a:ea typeface="ＭＳ Ｐゴシック" pitchFamily="34" charset="-128"/>
                  <a:cs typeface="FreesiaUPC" pitchFamily="34" charset="-34"/>
                </a:rPr>
                <a:t>Skills Rapidly with easy to understand, richly illustrated Self-Paced Learning Modules and Downloadable </a:t>
              </a:r>
              <a:r>
                <a:rPr lang="en-IN" sz="2400" b="1" dirty="0" smtClean="0">
                  <a:solidFill>
                    <a:schemeClr val="accent1">
                      <a:lumMod val="20000"/>
                      <a:lumOff val="80000"/>
                    </a:schemeClr>
                  </a:solidFill>
                  <a:latin typeface="Calibri" panose="020F0502020204030204" pitchFamily="34" charset="0"/>
                  <a:ea typeface="ＭＳ Ｐゴシック" pitchFamily="34" charset="-128"/>
                  <a:cs typeface="FreesiaUPC" pitchFamily="34" charset="-34"/>
                </a:rPr>
                <a:t>Powerpoint </a:t>
              </a:r>
              <a:r>
                <a:rPr lang="en-IN" sz="2400" b="1" dirty="0">
                  <a:solidFill>
                    <a:schemeClr val="accent1">
                      <a:lumMod val="20000"/>
                      <a:lumOff val="80000"/>
                    </a:schemeClr>
                  </a:solidFill>
                  <a:latin typeface="Calibri" panose="020F0502020204030204" pitchFamily="34" charset="0"/>
                  <a:ea typeface="ＭＳ Ｐゴシック" pitchFamily="34" charset="-128"/>
                  <a:cs typeface="FreesiaUPC" pitchFamily="34" charset="-34"/>
                </a:rPr>
                <a:t>Presentations</a:t>
              </a:r>
              <a:r>
                <a:rPr lang="en-US" sz="2400" b="1" dirty="0" smtClean="0">
                  <a:solidFill>
                    <a:schemeClr val="accent1">
                      <a:lumMod val="20000"/>
                      <a:lumOff val="80000"/>
                    </a:schemeClr>
                  </a:solidFill>
                  <a:latin typeface="Calibri" panose="020F0502020204030204" pitchFamily="34" charset="0"/>
                  <a:ea typeface="ＭＳ Ｐゴシック" pitchFamily="34" charset="-128"/>
                  <a:cs typeface="FreesiaUPC" pitchFamily="34" charset="-34"/>
                </a:rPr>
                <a:t>.</a:t>
              </a: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162430" y="-2038617"/>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9912" y="5799617"/>
            <a:ext cx="1080120" cy="1035115"/>
          </a:xfrm>
          <a:prstGeom prst="rect">
            <a:avLst/>
          </a:prstGeom>
        </p:spPr>
      </p:pic>
      <p:sp>
        <p:nvSpPr>
          <p:cNvPr id="13" name="TextBox 12"/>
          <p:cNvSpPr txBox="1"/>
          <p:nvPr/>
        </p:nvSpPr>
        <p:spPr>
          <a:xfrm>
            <a:off x="395536" y="44624"/>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2" name="Picture 1">
            <a:hlinkClick r:id="rId7"/>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03358" y="2703787"/>
            <a:ext cx="3940850" cy="653205"/>
          </a:xfrm>
          <a:prstGeom prst="rect">
            <a:avLst/>
          </a:prstGeom>
        </p:spPr>
      </p:pic>
      <p:sp>
        <p:nvSpPr>
          <p:cNvPr id="3" name="TextBox 2"/>
          <p:cNvSpPr txBox="1"/>
          <p:nvPr/>
        </p:nvSpPr>
        <p:spPr>
          <a:xfrm>
            <a:off x="0" y="3524815"/>
            <a:ext cx="9036496" cy="1200329"/>
          </a:xfrm>
          <a:prstGeom prst="rect">
            <a:avLst/>
          </a:prstGeom>
          <a:noFill/>
        </p:spPr>
        <p:txBody>
          <a:bodyPr wrap="square" rtlCol="0">
            <a:spAutoFit/>
          </a:bodyPr>
          <a:lstStyle/>
          <a:p>
            <a:pPr algn="ctr"/>
            <a:r>
              <a:rPr lang="en-IN" sz="2400" b="1" dirty="0">
                <a:solidFill>
                  <a:schemeClr val="bg1"/>
                </a:solidFill>
              </a:rPr>
              <a:t>As a premium member, you get access to View Complete Course Content Online and Download Powerpoint Presentations for </a:t>
            </a:r>
            <a:r>
              <a:rPr lang="en-IN" sz="2400" b="1" dirty="0" smtClean="0">
                <a:solidFill>
                  <a:schemeClr val="bg1"/>
                </a:solidFill>
              </a:rPr>
              <a:t>More than 120 </a:t>
            </a:r>
            <a:r>
              <a:rPr lang="en-IN" sz="2400" b="1" dirty="0">
                <a:solidFill>
                  <a:schemeClr val="bg1"/>
                </a:solidFill>
              </a:rPr>
              <a:t>Courses in Management and Skills </a:t>
            </a:r>
            <a:r>
              <a:rPr lang="en-IN" sz="2400" b="1" dirty="0" smtClean="0">
                <a:solidFill>
                  <a:schemeClr val="bg1"/>
                </a:solidFill>
              </a:rPr>
              <a:t>Area.</a:t>
            </a:r>
            <a:endParaRPr lang="en-IN" sz="2400" b="1" dirty="0">
              <a:solidFill>
                <a:schemeClr val="bg1"/>
              </a:solidFill>
            </a:endParaRPr>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03357" y="4797152"/>
            <a:ext cx="3940851" cy="568749"/>
          </a:xfrm>
          <a:prstGeom prst="rect">
            <a:avLst/>
          </a:prstGeom>
        </p:spPr>
      </p:pic>
    </p:spTree>
    <p:custDataLst>
      <p:tags r:id="rId1"/>
    </p:custDataLst>
    <p:extLst>
      <p:ext uri="{BB962C8B-B14F-4D97-AF65-F5344CB8AC3E}">
        <p14:creationId xmlns:p14="http://schemas.microsoft.com/office/powerpoint/2010/main" val="86186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179512" y="1124744"/>
            <a:ext cx="5904656" cy="5472608"/>
            <a:chOff x="179512" y="1124744"/>
            <a:chExt cx="5904656" cy="5472608"/>
          </a:xfrm>
        </p:grpSpPr>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78" y="1340768"/>
              <a:ext cx="4356000" cy="4118605"/>
            </a:xfrm>
            <a:prstGeom prst="rect">
              <a:avLst/>
            </a:prstGeom>
          </p:spPr>
        </p:pic>
      </p:grpSp>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220070" y="1453655"/>
            <a:ext cx="3816426" cy="4222694"/>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You know that the primary objective or goal of any business is to make profits. Also, each and every business </a:t>
            </a:r>
            <a:r>
              <a:rPr lang="en-IN" sz="2200" noProof="1" smtClean="0">
                <a:solidFill>
                  <a:srgbClr val="080808"/>
                </a:solidFill>
                <a:latin typeface="Calibri" pitchFamily="34" charset="0"/>
                <a:cs typeface="Arial" pitchFamily="34" charset="0"/>
              </a:rPr>
              <a:t>always </a:t>
            </a:r>
            <a:r>
              <a:rPr lang="en-IN" sz="2200" noProof="1">
                <a:solidFill>
                  <a:srgbClr val="080808"/>
                </a:solidFill>
                <a:latin typeface="Calibri" pitchFamily="34" charset="0"/>
                <a:cs typeface="Arial" pitchFamily="34" charset="0"/>
              </a:rPr>
              <a:t>deals in </a:t>
            </a:r>
            <a:r>
              <a:rPr lang="en-IN" sz="2200" noProof="1" smtClean="0">
                <a:solidFill>
                  <a:srgbClr val="080808"/>
                </a:solidFill>
                <a:latin typeface="Calibri" pitchFamily="34" charset="0"/>
                <a:cs typeface="Arial" pitchFamily="34" charset="0"/>
              </a:rPr>
              <a:t>large amounts of money. </a:t>
            </a:r>
            <a:endParaRPr lang="en-IN" sz="2200" noProof="1">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Hence, you can understand that finance and financial management play a crucial role in the successful and smooth functioning of any business. </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34328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3995936" y="1124744"/>
            <a:ext cx="5904656" cy="5472608"/>
            <a:chOff x="3995936" y="1124744"/>
            <a:chExt cx="5904656" cy="5472608"/>
          </a:xfrm>
        </p:grpSpPr>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1381039"/>
              <a:ext cx="4392488" cy="4022290"/>
            </a:xfrm>
            <a:prstGeom prst="rect">
              <a:avLst/>
            </a:prstGeom>
          </p:spPr>
        </p:pic>
      </p:grpSp>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0" y="1453655"/>
            <a:ext cx="3851920" cy="5238357"/>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Also, when financial management is ignored and not closely scrutinized, it can lead to extremely damaging consequences for an organization. </a:t>
            </a:r>
            <a:endParaRPr lang="en-IN" sz="2200" noProof="1" smtClean="0">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200" noProof="1" smtClean="0">
                <a:solidFill>
                  <a:srgbClr val="080808"/>
                </a:solidFill>
                <a:latin typeface="Calibri" pitchFamily="34" charset="0"/>
                <a:cs typeface="Arial" pitchFamily="34" charset="0"/>
              </a:rPr>
              <a:t>Let </a:t>
            </a:r>
            <a:r>
              <a:rPr lang="en-IN" sz="2200" noProof="1">
                <a:solidFill>
                  <a:srgbClr val="080808"/>
                </a:solidFill>
                <a:latin typeface="Calibri" pitchFamily="34" charset="0"/>
                <a:cs typeface="Arial" pitchFamily="34" charset="0"/>
              </a:rPr>
              <a:t>us understand this by looking at how a successful company saw its downfall due to its poor financial management practices and understand what happens when good financial management norms are not followed.</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6066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179512" y="1124744"/>
            <a:ext cx="5904656" cy="5472608"/>
            <a:chOff x="179512" y="1124744"/>
            <a:chExt cx="5904656" cy="5472608"/>
          </a:xfrm>
        </p:grpSpPr>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78" y="1340768"/>
              <a:ext cx="4356000" cy="4118605"/>
            </a:xfrm>
            <a:prstGeom prst="rect">
              <a:avLst/>
            </a:prstGeom>
          </p:spPr>
        </p:pic>
      </p:grpSp>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076056" y="1453655"/>
            <a:ext cx="3960440"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Inc. was an American oil &amp; natural gas company based in California. It was formed by Keith Walker after several years of experience in the field of oil, natural gas and energy.</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Inc. grew into a giant business in just 15 years to become America's seventh largest company. However, in </a:t>
            </a:r>
            <a:r>
              <a:rPr lang="en-IN" sz="2200" noProof="1" smtClean="0">
                <a:solidFill>
                  <a:srgbClr val="080808"/>
                </a:solidFill>
                <a:latin typeface="Calibri" pitchFamily="34" charset="0"/>
                <a:cs typeface="Arial" pitchFamily="34" charset="0"/>
              </a:rPr>
              <a:t>reality, </a:t>
            </a:r>
            <a:r>
              <a:rPr lang="en-IN" sz="2200" noProof="1">
                <a:solidFill>
                  <a:srgbClr val="080808"/>
                </a:solidFill>
                <a:latin typeface="Calibri" pitchFamily="34" charset="0"/>
                <a:cs typeface="Arial" pitchFamily="34" charset="0"/>
              </a:rPr>
              <a:t>the firm's success turned out to have involved an elaborate scam.</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33295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3995936" y="1124744"/>
            <a:ext cx="5904656" cy="5472608"/>
            <a:chOff x="3995936" y="1124744"/>
            <a:chExt cx="5904656" cy="5472608"/>
          </a:xfrm>
        </p:grpSpPr>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202" y="1381039"/>
              <a:ext cx="4341035" cy="4022290"/>
            </a:xfrm>
            <a:prstGeom prst="rect">
              <a:avLst/>
            </a:prstGeom>
          </p:spPr>
        </p:pic>
      </p:grpSp>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0" y="1453655"/>
            <a:ext cx="3851920" cy="5238357"/>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Inc. became the synonym of the word ‘scandal’ when its large-scale scandal shook the corporate world. Thornton’s Scandal came to light in November 2003. </a:t>
            </a:r>
            <a:endParaRPr lang="en-IN" sz="2200" noProof="1" smtClean="0">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200" noProof="1" smtClean="0">
                <a:solidFill>
                  <a:srgbClr val="080808"/>
                </a:solidFill>
                <a:latin typeface="Calibri" pitchFamily="34" charset="0"/>
                <a:cs typeface="Arial" pitchFamily="34" charset="0"/>
              </a:rPr>
              <a:t>Thornton </a:t>
            </a:r>
            <a:r>
              <a:rPr lang="en-IN" sz="2200" noProof="1">
                <a:solidFill>
                  <a:srgbClr val="080808"/>
                </a:solidFill>
                <a:latin typeface="Calibri" pitchFamily="34" charset="0"/>
                <a:cs typeface="Arial" pitchFamily="34" charset="0"/>
              </a:rPr>
              <a:t>was involved in the use of accounting loopholes, special purpose entities, and poor financial reporting and was able to hide billions of dollars in debt from failed deals and projects. </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4693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179512" y="1124744"/>
            <a:ext cx="5904656" cy="5472608"/>
            <a:chOff x="179512" y="1124744"/>
            <a:chExt cx="5904656" cy="5472608"/>
          </a:xfrm>
        </p:grpSpPr>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78" y="1396844"/>
              <a:ext cx="4356000" cy="4156694"/>
            </a:xfrm>
            <a:prstGeom prst="rect">
              <a:avLst/>
            </a:prstGeom>
          </p:spPr>
        </p:pic>
      </p:grpSp>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148064" y="1453655"/>
            <a:ext cx="3888431"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had also lied about its profits and was accused of a range of shady dealings, including concealing debts so they didn't show up in the company's accounts</a:t>
            </a:r>
            <a:r>
              <a:rPr lang="en-IN" sz="2200" noProof="1" smtClean="0">
                <a:solidFill>
                  <a:srgbClr val="080808"/>
                </a:solidFill>
                <a:latin typeface="Calibri" pitchFamily="34" charset="0"/>
                <a:cs typeface="Arial" pitchFamily="34" charset="0"/>
              </a:rPr>
              <a:t>.</a:t>
            </a:r>
          </a:p>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Thornton was forced to file bankruptcy under the Chapter 11 bankruptcy in December as the depth of the deception unfolded and the investors and creditors retreated. </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2039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3995936" y="1124744"/>
            <a:ext cx="5904656" cy="5472608"/>
            <a:chOff x="3995936" y="1124744"/>
            <a:chExt cx="5904656" cy="5472608"/>
          </a:xfrm>
        </p:grpSpPr>
        <p:grpSp>
          <p:nvGrpSpPr>
            <p:cNvPr id="7" name="Gruppe 83"/>
            <p:cNvGrpSpPr>
              <a:grpSpLocks/>
            </p:cNvGrpSpPr>
            <p:nvPr/>
          </p:nvGrpSpPr>
          <p:grpSpPr bwMode="auto">
            <a:xfrm>
              <a:off x="3995936"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201" y="1382569"/>
              <a:ext cx="4356000" cy="4033085"/>
            </a:xfrm>
            <a:prstGeom prst="rect">
              <a:avLst/>
            </a:prstGeom>
          </p:spPr>
        </p:pic>
      </p:grpSp>
      <p:sp>
        <p:nvSpPr>
          <p:cNvPr id="12" name="Line 36"/>
          <p:cNvSpPr>
            <a:spLocks noChangeShapeType="1"/>
          </p:cNvSpPr>
          <p:nvPr/>
        </p:nvSpPr>
        <p:spPr bwMode="auto">
          <a:xfrm rot="16200000" flipV="1">
            <a:off x="3695476"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179512" y="1453655"/>
            <a:ext cx="3672408" cy="3139321"/>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The Thornton incident made everyone </a:t>
            </a:r>
            <a:r>
              <a:rPr lang="en-IN" sz="2200" noProof="1" smtClean="0">
                <a:solidFill>
                  <a:srgbClr val="080808"/>
                </a:solidFill>
                <a:latin typeface="Calibri" pitchFamily="34" charset="0"/>
                <a:cs typeface="Arial" pitchFamily="34" charset="0"/>
              </a:rPr>
              <a:t>realize the </a:t>
            </a:r>
            <a:r>
              <a:rPr lang="en-IN" sz="2200" noProof="1">
                <a:solidFill>
                  <a:srgbClr val="080808"/>
                </a:solidFill>
                <a:latin typeface="Calibri" pitchFamily="34" charset="0"/>
                <a:cs typeface="Arial" pitchFamily="34" charset="0"/>
              </a:rPr>
              <a:t>importance of good financial management for a company and forced everyone to question the existing financial management practices in several organizations.</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39570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383"/>
            <a:ext cx="9144000" cy="936103"/>
            <a:chOff x="0" y="-27383"/>
            <a:chExt cx="9144000" cy="936103"/>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383"/>
              <a:ext cx="9144000" cy="917819"/>
            </a:xfrm>
            <a:prstGeom prst="rect">
              <a:avLst/>
            </a:prstGeom>
          </p:spPr>
        </p:pic>
        <p:sp>
          <p:nvSpPr>
            <p:cNvPr id="3" name="Rectangle 2"/>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6" name="Group 19"/>
          <p:cNvGrpSpPr/>
          <p:nvPr/>
        </p:nvGrpSpPr>
        <p:grpSpPr>
          <a:xfrm>
            <a:off x="179512" y="1124744"/>
            <a:ext cx="5904656" cy="5472608"/>
            <a:chOff x="179512" y="1124744"/>
            <a:chExt cx="5904656" cy="5472608"/>
          </a:xfrm>
        </p:grpSpPr>
        <p:grpSp>
          <p:nvGrpSpPr>
            <p:cNvPr id="7" name="Gruppe 83"/>
            <p:cNvGrpSpPr>
              <a:grpSpLocks/>
            </p:cNvGrpSpPr>
            <p:nvPr/>
          </p:nvGrpSpPr>
          <p:grpSpPr bwMode="auto">
            <a:xfrm>
              <a:off x="179512" y="1124744"/>
              <a:ext cx="5904656"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78" y="1381038"/>
              <a:ext cx="4356000" cy="4022291"/>
            </a:xfrm>
            <a:prstGeom prst="rect">
              <a:avLst/>
            </a:prstGeom>
          </p:spPr>
        </p:pic>
      </p:grpSp>
      <p:sp>
        <p:nvSpPr>
          <p:cNvPr id="12" name="Line 36"/>
          <p:cNvSpPr>
            <a:spLocks noChangeShapeType="1"/>
          </p:cNvSpPr>
          <p:nvPr/>
        </p:nvSpPr>
        <p:spPr bwMode="auto">
          <a:xfrm rot="16200000" flipV="1">
            <a:off x="5567684"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3" name="Rektangel 35"/>
          <p:cNvSpPr>
            <a:spLocks noChangeArrowheads="1"/>
          </p:cNvSpPr>
          <p:nvPr/>
        </p:nvSpPr>
        <p:spPr bwMode="auto">
          <a:xfrm>
            <a:off x="5148064" y="1453655"/>
            <a:ext cx="3888431" cy="4899803"/>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200" noProof="1">
                <a:solidFill>
                  <a:srgbClr val="080808"/>
                </a:solidFill>
                <a:latin typeface="Calibri" pitchFamily="34" charset="0"/>
                <a:cs typeface="Arial" pitchFamily="34" charset="0"/>
              </a:rPr>
              <a:t>The doctored accounts which flouted all the established norms of the accountancy practices, false financial statements and the Thornton executives who pocketed millions of dollars by selling their share of stocks while laying-off the 20% of the organization’s workforce, painted a grim picture for the financial management scenario and investors.</a:t>
            </a:r>
            <a:endParaRPr lang="en-IN" sz="2200" noProof="1" smtClean="0">
              <a:solidFill>
                <a:srgbClr val="080808"/>
              </a:solidFill>
              <a:latin typeface="Calibri" pitchFamily="34" charset="0"/>
              <a:cs typeface="Arial"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extLst>
      <p:ext uri="{BB962C8B-B14F-4D97-AF65-F5344CB8AC3E}">
        <p14:creationId xmlns:p14="http://schemas.microsoft.com/office/powerpoint/2010/main" val="227736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39eecceed9f088d62350d9d34b1f9d81eea7d25"/>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1243</Words>
  <Application>Microsoft Office PowerPoint</Application>
  <PresentationFormat>On-screen Show (4:3)</PresentationFormat>
  <Paragraphs>123</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User</cp:lastModifiedBy>
  <cp:revision>131</cp:revision>
  <dcterms:created xsi:type="dcterms:W3CDTF">2014-09-09T03:26:17Z</dcterms:created>
  <dcterms:modified xsi:type="dcterms:W3CDTF">2014-09-11T10:45:34Z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C:\MSG - PREMIUM - Material\FINAL - CONVERSION\RAW DATA\dropbox\Financial-Management-Demo.ppta</vt:lpwstr>
  </property>
  <property fmtid="{D5CDD505-2E9C-101B-9397-08002B2CF9AE}" pid="4" name="ArticulateGUID">
    <vt:lpwstr>4862D400-4E1E-42CE-8A64-867D59B81C2A</vt:lpwstr>
  </property>
  <property fmtid="{D5CDD505-2E9C-101B-9397-08002B2CF9AE}" pid="5" name="ArticulatePath">
    <vt:lpwstr>Financial-Management-Demo</vt:lpwstr>
  </property>
</Properties>
</file>