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640" r:id="rId3"/>
    <p:sldId id="474" r:id="rId4"/>
    <p:sldId id="475" r:id="rId5"/>
    <p:sldId id="476" r:id="rId6"/>
    <p:sldId id="477" r:id="rId7"/>
    <p:sldId id="478" r:id="rId8"/>
    <p:sldId id="479" r:id="rId9"/>
    <p:sldId id="642" r:id="rId10"/>
    <p:sldId id="480" r:id="rId11"/>
    <p:sldId id="481" r:id="rId12"/>
    <p:sldId id="482" r:id="rId13"/>
    <p:sldId id="487" r:id="rId14"/>
    <p:sldId id="263" r:id="rId15"/>
    <p:sldId id="262" r:id="rId16"/>
    <p:sldId id="643" r:id="rId17"/>
    <p:sldId id="265" r:id="rId18"/>
    <p:sldId id="499" r:id="rId19"/>
    <p:sldId id="500" r:id="rId20"/>
    <p:sldId id="501" r:id="rId21"/>
    <p:sldId id="517" r:id="rId22"/>
    <p:sldId id="556" r:id="rId23"/>
    <p:sldId id="582" r:id="rId24"/>
    <p:sldId id="641"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4747"/>
    <a:srgbClr val="FF5D5D"/>
    <a:srgbClr val="5081BC"/>
    <a:srgbClr val="95B3D7"/>
    <a:srgbClr val="C8D7EA"/>
    <a:srgbClr val="FF7D7D"/>
    <a:srgbClr val="FFAFAF"/>
    <a:srgbClr val="D28280"/>
    <a:srgbClr val="F8A15A"/>
    <a:srgbClr val="B9B0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882" autoAdjust="0"/>
    <p:restoredTop sz="94671" autoAdjust="0"/>
  </p:normalViewPr>
  <p:slideViewPr>
    <p:cSldViewPr>
      <p:cViewPr varScale="1">
        <p:scale>
          <a:sx n="69" d="100"/>
          <a:sy n="69" d="100"/>
        </p:scale>
        <p:origin x="-118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8138B0-874E-4C85-8B80-51E935EA4CA0}" type="datetimeFigureOut">
              <a:rPr lang="en-IN" smtClean="0"/>
              <a:pPr/>
              <a:t>15-01-2016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BB1B8-DA0B-45D8-AF0E-30D412F93192}" type="slidenum">
              <a:rPr lang="en-IN" smtClean="0"/>
              <a:pPr/>
              <a:t>‹#›</a:t>
            </a:fld>
            <a:endParaRPr lang="en-IN"/>
          </a:p>
        </p:txBody>
      </p:sp>
    </p:spTree>
    <p:extLst>
      <p:ext uri="{BB962C8B-B14F-4D97-AF65-F5344CB8AC3E}">
        <p14:creationId xmlns:p14="http://schemas.microsoft.com/office/powerpoint/2010/main" xmlns="" val="30279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1</a:t>
            </a:fld>
            <a:endParaRPr lang="en-IN"/>
          </a:p>
        </p:txBody>
      </p:sp>
    </p:spTree>
    <p:extLst>
      <p:ext uri="{BB962C8B-B14F-4D97-AF65-F5344CB8AC3E}">
        <p14:creationId xmlns:p14="http://schemas.microsoft.com/office/powerpoint/2010/main" xmlns="" val="3958465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10</a:t>
            </a:fld>
            <a:endParaRPr lang="en-IN"/>
          </a:p>
        </p:txBody>
      </p:sp>
    </p:spTree>
    <p:extLst>
      <p:ext uri="{BB962C8B-B14F-4D97-AF65-F5344CB8AC3E}">
        <p14:creationId xmlns:p14="http://schemas.microsoft.com/office/powerpoint/2010/main" xmlns="" val="380651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11</a:t>
            </a:fld>
            <a:endParaRPr lang="en-IN"/>
          </a:p>
        </p:txBody>
      </p:sp>
    </p:spTree>
    <p:extLst>
      <p:ext uri="{BB962C8B-B14F-4D97-AF65-F5344CB8AC3E}">
        <p14:creationId xmlns:p14="http://schemas.microsoft.com/office/powerpoint/2010/main" xmlns="" val="415193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12</a:t>
            </a:fld>
            <a:endParaRPr lang="en-IN"/>
          </a:p>
        </p:txBody>
      </p:sp>
    </p:spTree>
    <p:extLst>
      <p:ext uri="{BB962C8B-B14F-4D97-AF65-F5344CB8AC3E}">
        <p14:creationId xmlns:p14="http://schemas.microsoft.com/office/powerpoint/2010/main" xmlns="" val="287706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13</a:t>
            </a:fld>
            <a:endParaRPr lang="en-IN"/>
          </a:p>
        </p:txBody>
      </p:sp>
    </p:spTree>
    <p:extLst>
      <p:ext uri="{BB962C8B-B14F-4D97-AF65-F5344CB8AC3E}">
        <p14:creationId xmlns:p14="http://schemas.microsoft.com/office/powerpoint/2010/main" xmlns="" val="1882246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14</a:t>
            </a:fld>
            <a:endParaRPr lang="en-IN"/>
          </a:p>
        </p:txBody>
      </p:sp>
    </p:spTree>
    <p:extLst>
      <p:ext uri="{BB962C8B-B14F-4D97-AF65-F5344CB8AC3E}">
        <p14:creationId xmlns:p14="http://schemas.microsoft.com/office/powerpoint/2010/main" xmlns="" val="391220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15</a:t>
            </a:fld>
            <a:endParaRPr lang="en-IN"/>
          </a:p>
        </p:txBody>
      </p:sp>
    </p:spTree>
    <p:extLst>
      <p:ext uri="{BB962C8B-B14F-4D97-AF65-F5344CB8AC3E}">
        <p14:creationId xmlns:p14="http://schemas.microsoft.com/office/powerpoint/2010/main" xmlns="" val="4251088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16</a:t>
            </a:fld>
            <a:endParaRPr lang="en-IN">
              <a:solidFill>
                <a:prstClr val="black"/>
              </a:solidFill>
            </a:endParaRPr>
          </a:p>
        </p:txBody>
      </p:sp>
    </p:spTree>
    <p:extLst>
      <p:ext uri="{BB962C8B-B14F-4D97-AF65-F5344CB8AC3E}">
        <p14:creationId xmlns="" xmlns:p14="http://schemas.microsoft.com/office/powerpoint/2010/main" val="4066870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17</a:t>
            </a:fld>
            <a:endParaRPr lang="en-IN"/>
          </a:p>
        </p:txBody>
      </p:sp>
    </p:spTree>
    <p:extLst>
      <p:ext uri="{BB962C8B-B14F-4D97-AF65-F5344CB8AC3E}">
        <p14:creationId xmlns:p14="http://schemas.microsoft.com/office/powerpoint/2010/main" xmlns="" val="3619991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18</a:t>
            </a:fld>
            <a:endParaRPr lang="en-IN"/>
          </a:p>
        </p:txBody>
      </p:sp>
    </p:spTree>
    <p:extLst>
      <p:ext uri="{BB962C8B-B14F-4D97-AF65-F5344CB8AC3E}">
        <p14:creationId xmlns:p14="http://schemas.microsoft.com/office/powerpoint/2010/main" xmlns="" val="1320052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19</a:t>
            </a:fld>
            <a:endParaRPr lang="en-IN"/>
          </a:p>
        </p:txBody>
      </p:sp>
    </p:spTree>
    <p:extLst>
      <p:ext uri="{BB962C8B-B14F-4D97-AF65-F5344CB8AC3E}">
        <p14:creationId xmlns:p14="http://schemas.microsoft.com/office/powerpoint/2010/main" xmlns="" val="191266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2</a:t>
            </a:fld>
            <a:endParaRPr lang="en-IN"/>
          </a:p>
        </p:txBody>
      </p:sp>
    </p:spTree>
    <p:extLst>
      <p:ext uri="{BB962C8B-B14F-4D97-AF65-F5344CB8AC3E}">
        <p14:creationId xmlns:p14="http://schemas.microsoft.com/office/powerpoint/2010/main" xmlns="" val="1779215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20</a:t>
            </a:fld>
            <a:endParaRPr lang="en-IN"/>
          </a:p>
        </p:txBody>
      </p:sp>
    </p:spTree>
    <p:extLst>
      <p:ext uri="{BB962C8B-B14F-4D97-AF65-F5344CB8AC3E}">
        <p14:creationId xmlns:p14="http://schemas.microsoft.com/office/powerpoint/2010/main" xmlns="" val="1339389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21</a:t>
            </a:fld>
            <a:endParaRPr lang="en-IN"/>
          </a:p>
        </p:txBody>
      </p:sp>
    </p:spTree>
    <p:extLst>
      <p:ext uri="{BB962C8B-B14F-4D97-AF65-F5344CB8AC3E}">
        <p14:creationId xmlns:p14="http://schemas.microsoft.com/office/powerpoint/2010/main" xmlns="" val="821448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22</a:t>
            </a:fld>
            <a:endParaRPr lang="en-IN"/>
          </a:p>
        </p:txBody>
      </p:sp>
    </p:spTree>
    <p:extLst>
      <p:ext uri="{BB962C8B-B14F-4D97-AF65-F5344CB8AC3E}">
        <p14:creationId xmlns:p14="http://schemas.microsoft.com/office/powerpoint/2010/main" xmlns="" val="2026505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23</a:t>
            </a:fld>
            <a:endParaRPr lang="en-IN"/>
          </a:p>
        </p:txBody>
      </p:sp>
    </p:spTree>
    <p:extLst>
      <p:ext uri="{BB962C8B-B14F-4D97-AF65-F5344CB8AC3E}">
        <p14:creationId xmlns:p14="http://schemas.microsoft.com/office/powerpoint/2010/main" xmlns="" val="1584880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24</a:t>
            </a:fld>
            <a:endParaRPr lang="en-IN">
              <a:solidFill>
                <a:prstClr val="black"/>
              </a:solidFill>
            </a:endParaRPr>
          </a:p>
        </p:txBody>
      </p:sp>
    </p:spTree>
    <p:extLst>
      <p:ext uri="{BB962C8B-B14F-4D97-AF65-F5344CB8AC3E}">
        <p14:creationId xmlns:p14="http://schemas.microsoft.com/office/powerpoint/2010/main" xmlns="" val="406687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3</a:t>
            </a:fld>
            <a:endParaRPr lang="en-IN"/>
          </a:p>
        </p:txBody>
      </p:sp>
    </p:spTree>
    <p:extLst>
      <p:ext uri="{BB962C8B-B14F-4D97-AF65-F5344CB8AC3E}">
        <p14:creationId xmlns:p14="http://schemas.microsoft.com/office/powerpoint/2010/main" xmlns="" val="313492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4</a:t>
            </a:fld>
            <a:endParaRPr lang="en-IN"/>
          </a:p>
        </p:txBody>
      </p:sp>
    </p:spTree>
    <p:extLst>
      <p:ext uri="{BB962C8B-B14F-4D97-AF65-F5344CB8AC3E}">
        <p14:creationId xmlns:p14="http://schemas.microsoft.com/office/powerpoint/2010/main" xmlns="" val="176975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5</a:t>
            </a:fld>
            <a:endParaRPr lang="en-IN"/>
          </a:p>
        </p:txBody>
      </p:sp>
    </p:spTree>
    <p:extLst>
      <p:ext uri="{BB962C8B-B14F-4D97-AF65-F5344CB8AC3E}">
        <p14:creationId xmlns:p14="http://schemas.microsoft.com/office/powerpoint/2010/main" xmlns="" val="380007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6</a:t>
            </a:fld>
            <a:endParaRPr lang="en-IN"/>
          </a:p>
        </p:txBody>
      </p:sp>
    </p:spTree>
    <p:extLst>
      <p:ext uri="{BB962C8B-B14F-4D97-AF65-F5344CB8AC3E}">
        <p14:creationId xmlns:p14="http://schemas.microsoft.com/office/powerpoint/2010/main" xmlns="" val="16867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7</a:t>
            </a:fld>
            <a:endParaRPr lang="en-IN"/>
          </a:p>
        </p:txBody>
      </p:sp>
    </p:spTree>
    <p:extLst>
      <p:ext uri="{BB962C8B-B14F-4D97-AF65-F5344CB8AC3E}">
        <p14:creationId xmlns:p14="http://schemas.microsoft.com/office/powerpoint/2010/main" xmlns="" val="126622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8BB1B8-DA0B-45D8-AF0E-30D412F93192}" type="slidenum">
              <a:rPr lang="en-IN" smtClean="0"/>
              <a:pPr/>
              <a:t>8</a:t>
            </a:fld>
            <a:endParaRPr lang="en-IN"/>
          </a:p>
        </p:txBody>
      </p:sp>
    </p:spTree>
    <p:extLst>
      <p:ext uri="{BB962C8B-B14F-4D97-AF65-F5344CB8AC3E}">
        <p14:creationId xmlns:p14="http://schemas.microsoft.com/office/powerpoint/2010/main" xmlns="" val="329105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9</a:t>
            </a:fld>
            <a:endParaRPr lang="en-IN">
              <a:solidFill>
                <a:prstClr val="black"/>
              </a:solidFill>
            </a:endParaRPr>
          </a:p>
        </p:txBody>
      </p:sp>
    </p:spTree>
    <p:extLst>
      <p:ext uri="{BB962C8B-B14F-4D97-AF65-F5344CB8AC3E}">
        <p14:creationId xmlns="" xmlns:p14="http://schemas.microsoft.com/office/powerpoint/2010/main"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61F10F6-8C2A-4E9F-878A-0D45E287DE15}" type="datetimeFigureOut">
              <a:rPr lang="en-IN" smtClean="0"/>
              <a:pPr/>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61F10F6-8C2A-4E9F-878A-0D45E287DE15}" type="datetimeFigureOut">
              <a:rPr lang="en-IN" smtClean="0"/>
              <a:pPr/>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61F10F6-8C2A-4E9F-878A-0D45E287DE15}" type="datetimeFigureOut">
              <a:rPr lang="en-IN" smtClean="0"/>
              <a:pPr/>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61F10F6-8C2A-4E9F-878A-0D45E287DE15}" type="datetimeFigureOut">
              <a:rPr lang="en-IN" smtClean="0"/>
              <a:pPr/>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1F10F6-8C2A-4E9F-878A-0D45E287DE15}" type="datetimeFigureOut">
              <a:rPr lang="en-IN" smtClean="0"/>
              <a:pPr/>
              <a:t>15-01-2016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61F10F6-8C2A-4E9F-878A-0D45E287DE15}" type="datetimeFigureOut">
              <a:rPr lang="en-IN" smtClean="0"/>
              <a:pPr/>
              <a:t>15-01-2016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61F10F6-8C2A-4E9F-878A-0D45E287DE15}" type="datetimeFigureOut">
              <a:rPr lang="en-IN" smtClean="0"/>
              <a:pPr/>
              <a:t>15-01-2016</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61F10F6-8C2A-4E9F-878A-0D45E287DE15}" type="datetimeFigureOut">
              <a:rPr lang="en-IN" smtClean="0"/>
              <a:pPr/>
              <a:t>15-01-2016</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F10F6-8C2A-4E9F-878A-0D45E287DE15}" type="datetimeFigureOut">
              <a:rPr lang="en-IN" smtClean="0"/>
              <a:pPr/>
              <a:t>15-01-2016</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F10F6-8C2A-4E9F-878A-0D45E287DE15}" type="datetimeFigureOut">
              <a:rPr lang="en-IN" smtClean="0"/>
              <a:pPr/>
              <a:t>15-01-2016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F10F6-8C2A-4E9F-878A-0D45E287DE15}" type="datetimeFigureOut">
              <a:rPr lang="en-IN" smtClean="0"/>
              <a:pPr/>
              <a:t>15-01-2016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5AA5F37-28E6-4AA7-9A63-3F2BCFD33D9D}"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F10F6-8C2A-4E9F-878A-0D45E287DE15}" type="datetimeFigureOut">
              <a:rPr lang="en-IN" smtClean="0"/>
              <a:pPr/>
              <a:t>15-01-2016</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A5F37-28E6-4AA7-9A63-3F2BCFD33D9D}"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0.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7.jpeg"/><Relationship Id="rId5" Type="http://schemas.openxmlformats.org/officeDocument/2006/relationships/image" Target="../media/image7.jpeg"/><Relationship Id="rId10"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jpeg"/><Relationship Id="rId5" Type="http://schemas.openxmlformats.org/officeDocument/2006/relationships/image" Target="../media/image7.jpeg"/><Relationship Id="rId4" Type="http://schemas.openxmlformats.org/officeDocument/2006/relationships/image" Target="../media/image10.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0.jpeg"/><Relationship Id="rId5" Type="http://schemas.openxmlformats.org/officeDocument/2006/relationships/image" Target="../media/image7.jpeg"/><Relationship Id="rId4" Type="http://schemas.openxmlformats.org/officeDocument/2006/relationships/image" Target="../media/image10.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1.jpeg"/><Relationship Id="rId5" Type="http://schemas.openxmlformats.org/officeDocument/2006/relationships/image" Target="../media/image7.jpeg"/><Relationship Id="rId10"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4.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7.jpe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5.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7.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8.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7.jpeg"/><Relationship Id="rId10" Type="http://schemas.openxmlformats.org/officeDocument/2006/relationships/image" Target="../media/image9.png"/><Relationship Id="rId4" Type="http://schemas.openxmlformats.org/officeDocument/2006/relationships/image" Target="../media/image28.jpe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9.xml"/><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31.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image" Target="../media/image4.png"/><Relationship Id="rId4" Type="http://schemas.openxmlformats.org/officeDocument/2006/relationships/image" Target="../media/image28.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0.xml"/><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3.jpeg"/><Relationship Id="rId11" Type="http://schemas.openxmlformats.org/officeDocument/2006/relationships/image" Target="../media/image9.png"/><Relationship Id="rId5" Type="http://schemas.openxmlformats.org/officeDocument/2006/relationships/image" Target="../media/image7.jpeg"/><Relationship Id="rId10" Type="http://schemas.openxmlformats.org/officeDocument/2006/relationships/image" Target="../media/image4.png"/><Relationship Id="rId4" Type="http://schemas.openxmlformats.org/officeDocument/2006/relationships/image" Target="../media/image28.jpe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2.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8.png"/><Relationship Id="rId5" Type="http://schemas.openxmlformats.org/officeDocument/2006/relationships/image" Target="../media/image37.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3.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7.jpe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41.jpeg"/><Relationship Id="rId5" Type="http://schemas.openxmlformats.org/officeDocument/2006/relationships/slide" Target="slide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10.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0.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3.jpeg"/><Relationship Id="rId5" Type="http://schemas.openxmlformats.org/officeDocument/2006/relationships/image" Target="../media/image7.jpeg"/><Relationship Id="rId4" Type="http://schemas.openxmlformats.org/officeDocument/2006/relationships/image" Target="../media/image10.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4.jpeg"/><Relationship Id="rId5" Type="http://schemas.openxmlformats.org/officeDocument/2006/relationships/image" Target="../media/image7.jpeg"/><Relationship Id="rId4" Type="http://schemas.openxmlformats.org/officeDocument/2006/relationships/image" Target="../media/image10.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5640671_xl.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0" y="0"/>
            <a:ext cx="9144000" cy="6858000"/>
          </a:xfrm>
          <a:prstGeom prst="rect">
            <a:avLst/>
          </a:prstGeom>
        </p:spPr>
      </p:pic>
      <p:pic>
        <p:nvPicPr>
          <p:cNvPr id="12" name="Picture 11" descr="7648719_xxl.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a:xfrm rot="5100000">
            <a:off x="2384299" y="-1007256"/>
            <a:ext cx="5467390" cy="8329978"/>
          </a:xfrm>
          <a:prstGeom prst="rect">
            <a:avLst/>
          </a:prstGeom>
        </p:spPr>
      </p:pic>
      <p:pic>
        <p:nvPicPr>
          <p:cNvPr id="13" name="Picture 12" descr="15640671_xl.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rot="21253222">
            <a:off x="1977599" y="1157584"/>
            <a:ext cx="6477130" cy="3874553"/>
          </a:xfrm>
          <a:prstGeom prst="rect">
            <a:avLst/>
          </a:prstGeom>
        </p:spPr>
      </p:pic>
      <p:sp>
        <p:nvSpPr>
          <p:cNvPr id="14" name="Rectangle 13"/>
          <p:cNvSpPr/>
          <p:nvPr/>
        </p:nvSpPr>
        <p:spPr>
          <a:xfrm>
            <a:off x="0" y="6057384"/>
            <a:ext cx="9144000" cy="82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N" sz="5400" dirty="0" smtClean="0">
                <a:solidFill>
                  <a:schemeClr val="tx1"/>
                </a:solidFill>
                <a:latin typeface="Mistral" pitchFamily="66" charset="0"/>
              </a:rPr>
              <a:t>Strategic Game Theory for Managers</a:t>
            </a:r>
            <a:endParaRPr lang="en-IN" sz="5400" dirty="0">
              <a:solidFill>
                <a:schemeClr val="tx1"/>
              </a:solidFill>
              <a:latin typeface="Mistral" pitchFamily="66" charset="0"/>
            </a:endParaRPr>
          </a:p>
        </p:txBody>
      </p:sp>
      <p:pic>
        <p:nvPicPr>
          <p:cNvPr id="6" name="Picture 5">
            <a:hlinkClick r:id="" action="ppaction://hlinkshowjump?jump=nextslide"/>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So, you should understand that game theory cannot predict the irrational behaviours in the love games of teenagers or the hate games of dictators such as Hitler and Stalin.</a:t>
            </a:r>
            <a:endParaRPr lang="en-IN" sz="2200" b="1" dirty="0">
              <a:solidFill>
                <a:schemeClr val="tx1"/>
              </a:solidFill>
            </a:endParaRPr>
          </a:p>
        </p:txBody>
      </p:sp>
      <p:grpSp>
        <p:nvGrpSpPr>
          <p:cNvPr id="3" name="Group 15"/>
          <p:cNvGrpSpPr/>
          <p:nvPr/>
        </p:nvGrpSpPr>
        <p:grpSpPr>
          <a:xfrm>
            <a:off x="4572000" y="1628800"/>
            <a:ext cx="3852000" cy="3888432"/>
            <a:chOff x="1331640" y="0"/>
            <a:chExt cx="3492624" cy="6858000"/>
          </a:xfrm>
        </p:grpSpPr>
        <p:pic>
          <p:nvPicPr>
            <p:cNvPr id="12" name="Picture 11" descr="21632670_xl.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1331640" y="0"/>
              <a:ext cx="3168352" cy="6858000"/>
            </a:xfrm>
            <a:prstGeom prst="rect">
              <a:avLst/>
            </a:prstGeom>
          </p:spPr>
        </p:pic>
        <p:pic>
          <p:nvPicPr>
            <p:cNvPr id="15" name="Picture 14" descr="21632670_xl.jp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4499992" y="0"/>
              <a:ext cx="324272" cy="6858000"/>
            </a:xfrm>
            <a:prstGeom prst="rect">
              <a:avLst/>
            </a:prstGeom>
          </p:spPr>
        </p:pic>
      </p:grpSp>
      <p:pic>
        <p:nvPicPr>
          <p:cNvPr id="16" name="Picture 15"/>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20" name="Picture 19">
            <a:hlinkClick r:id="" action="ppaction://hlinkshowjump?jump=next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21" name="Picture 20">
            <a:hlinkClick r:id="" action="ppaction://hlinkshowjump?jump=previousslide"/>
          </p:cNvPr>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Left)">
                                      <p:cBhvr>
                                        <p:cTn id="19" dur="500"/>
                                        <p:tgtEl>
                                          <p:spTgt spid="3"/>
                                        </p:tgtEl>
                                      </p:cBhvr>
                                    </p:animEffect>
                                  </p:childTnLst>
                                </p:cTn>
                              </p:par>
                            </p:childTnLst>
                          </p:cTn>
                        </p:par>
                        <p:par>
                          <p:cTn id="20" fill="hold">
                            <p:stCondLst>
                              <p:cond delay="1000"/>
                            </p:stCondLst>
                            <p:childTnLst>
                              <p:par>
                                <p:cTn id="21" presetID="10" presetClass="entr" presetSubtype="0" fill="hold" nodeType="after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rgbClr val="D27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The interesting thing is that most people do not behave irrationally. This is especially so in case of businesses and organizations. All business actions and decisions are made after rational and logical thinking. </a:t>
            </a:r>
            <a:endParaRPr lang="en-IN" sz="2200" b="1" dirty="0">
              <a:solidFill>
                <a:schemeClr val="tx1"/>
              </a:solidFill>
            </a:endParaRPr>
          </a:p>
        </p:txBody>
      </p:sp>
      <p:pic>
        <p:nvPicPr>
          <p:cNvPr id="16" name="Picture 15" descr="23087050_xl.jp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572000" y="1628800"/>
            <a:ext cx="3816424" cy="388843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13" name="Picture 12">
            <a:hlinkClick r:id="" action="ppaction://hlinkshowjump?jump=next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5" name="Picture 14">
            <a:hlinkClick r:id="" action="ppaction://hlinkshowjump?jump=previous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Left)">
                                      <p:cBhvr>
                                        <p:cTn id="19" dur="500"/>
                                        <p:tgtEl>
                                          <p:spTgt spid="16"/>
                                        </p:tgtEl>
                                      </p:cBhvr>
                                    </p:animEffect>
                                  </p:childTnLst>
                                </p:cTn>
                              </p:par>
                            </p:childTnLst>
                          </p:cTn>
                        </p:par>
                        <p:par>
                          <p:cTn id="20" fill="hold">
                            <p:stCondLst>
                              <p:cond delay="1000"/>
                            </p:stCondLst>
                            <p:childTnLst>
                              <p:par>
                                <p:cTn id="21" presetID="10" presetClass="entr" presetSubtype="0" fill="hold"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Therefore, game theory proves to be of great use in rational interactions between human beings as well as in businesses and their strategic management. </a:t>
            </a:r>
            <a:endParaRPr lang="en-IN" sz="2200" b="1" dirty="0">
              <a:solidFill>
                <a:schemeClr val="tx1"/>
              </a:solidFill>
            </a:endParaRPr>
          </a:p>
        </p:txBody>
      </p:sp>
      <p:pic>
        <p:nvPicPr>
          <p:cNvPr id="15" name="Picture 14" descr="9897419_xl.jp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572000" y="1628800"/>
            <a:ext cx="3816000" cy="388843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13" name="Picture 12">
            <a:hlinkClick r:id="" action="ppaction://hlinkshowjump?jump=next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6" name="Picture 15">
            <a:hlinkClick r:id="" action="ppaction://hlinkshowjump?jump=previous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Left)">
                                      <p:cBhvr>
                                        <p:cTn id="19" dur="500"/>
                                        <p:tgtEl>
                                          <p:spTgt spid="15"/>
                                        </p:tgtEl>
                                      </p:cBhvr>
                                    </p:animEffect>
                                  </p:childTnLst>
                                </p:cTn>
                              </p:par>
                            </p:childTnLst>
                          </p:cTn>
                        </p:par>
                        <p:par>
                          <p:cTn id="20" fill="hold">
                            <p:stCondLst>
                              <p:cond delay="1000"/>
                            </p:stCondLst>
                            <p:childTnLst>
                              <p:par>
                                <p:cTn id="21" presetID="10" presetClass="entr" presetSubtype="0" fill="hold"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Therefore, you can understand that an understanding of Game Theory is crucial for businesses as well as its managers to predict the actions and moves of the people around them including their competitors.</a:t>
            </a:r>
          </a:p>
        </p:txBody>
      </p:sp>
      <p:pic>
        <p:nvPicPr>
          <p:cNvPr id="16" name="Picture 15" descr="8635221_xl.jp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572000" y="1628800"/>
            <a:ext cx="3852000" cy="3888432"/>
          </a:xfrm>
          <a:prstGeom prst="rect">
            <a:avLst/>
          </a:prstGeom>
        </p:spPr>
      </p:pic>
      <p:grpSp>
        <p:nvGrpSpPr>
          <p:cNvPr id="3" name="Gruppieren 20"/>
          <p:cNvGrpSpPr/>
          <p:nvPr/>
        </p:nvGrpSpPr>
        <p:grpSpPr>
          <a:xfrm rot="21433397">
            <a:off x="4395992" y="4397959"/>
            <a:ext cx="3886807" cy="1746232"/>
            <a:chOff x="4645151" y="-658054"/>
            <a:chExt cx="10307576" cy="2159787"/>
          </a:xfrm>
        </p:grpSpPr>
        <p:sp>
          <p:nvSpPr>
            <p:cNvPr id="21" name="Rechteck 21"/>
            <p:cNvSpPr/>
            <p:nvPr/>
          </p:nvSpPr>
          <p:spPr bwMode="auto">
            <a:xfrm>
              <a:off x="5473040" y="-493353"/>
              <a:ext cx="9479687" cy="1995086"/>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200" b="1" dirty="0" smtClean="0">
                  <a:solidFill>
                    <a:schemeClr val="bg1"/>
                  </a:solidFill>
                  <a:effectLst>
                    <a:outerShdw blurRad="38100" dist="38100" dir="2700000" algn="tl">
                      <a:srgbClr val="000000">
                        <a:alpha val="43137"/>
                      </a:srgbClr>
                    </a:outerShdw>
                  </a:effectLst>
                  <a:cs typeface="MV Boli" pitchFamily="2" charset="0"/>
                </a:rPr>
                <a:t>Let us learn about </a:t>
              </a:r>
              <a:r>
                <a:rPr lang="en-IN" sz="2400" b="1" dirty="0" smtClean="0">
                  <a:solidFill>
                    <a:srgbClr val="FFFF00"/>
                  </a:solidFill>
                  <a:effectLst>
                    <a:outerShdw blurRad="38100" dist="38100" dir="2700000" algn="tl">
                      <a:srgbClr val="000000">
                        <a:alpha val="43137"/>
                      </a:srgbClr>
                    </a:outerShdw>
                  </a:effectLst>
                  <a:cs typeface="MV Boli" pitchFamily="2" charset="0"/>
                </a:rPr>
                <a:t>Strategic Game Theory for Managers </a:t>
              </a:r>
              <a:r>
                <a:rPr lang="en-IN" sz="2200" b="1" dirty="0" smtClean="0">
                  <a:solidFill>
                    <a:schemeClr val="bg1"/>
                  </a:solidFill>
                  <a:effectLst>
                    <a:outerShdw blurRad="38100" dist="38100" dir="2700000" algn="tl">
                      <a:srgbClr val="000000">
                        <a:alpha val="43137"/>
                      </a:srgbClr>
                    </a:outerShdw>
                  </a:effectLst>
                  <a:cs typeface="MV Boli" pitchFamily="2" charset="0"/>
                </a:rPr>
                <a:t>in detail.</a:t>
              </a:r>
              <a:endParaRPr lang="en-US" sz="2200" dirty="0">
                <a:solidFill>
                  <a:schemeClr val="bg1"/>
                </a:solidFill>
                <a:cs typeface="MV Boli" pitchFamily="2" charset="0"/>
              </a:endParaRPr>
            </a:p>
          </p:txBody>
        </p:sp>
        <p:pic>
          <p:nvPicPr>
            <p:cNvPr id="22" name="Picture 5" descr="Tessafilm_4"/>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gray">
            <a:xfrm rot="20222041">
              <a:off x="4645151" y="-658054"/>
              <a:ext cx="2229621" cy="525903"/>
            </a:xfrm>
            <a:prstGeom prst="rect">
              <a:avLst/>
            </a:prstGeom>
            <a:noFill/>
          </p:spPr>
        </p:pic>
      </p:grpSp>
      <p:pic>
        <p:nvPicPr>
          <p:cNvPr id="15" name="Picture 14"/>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20" name="Picture 19">
            <a:hlinkClick r:id="" action="ppaction://hlinkshowjump?jump=next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23" name="Picture 22">
            <a:hlinkClick r:id="" action="ppaction://hlinkshowjump?jump=previousslide"/>
          </p:cNvPr>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lide(fromLeft)">
                                      <p:cBhvr>
                                        <p:cTn id="19" dur="500"/>
                                        <p:tgtEl>
                                          <p:spTgt spid="1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1500"/>
                            </p:stCondLst>
                            <p:childTnLst>
                              <p:par>
                                <p:cTn id="25" presetID="10" presetClass="entr" presetSubtype="0" fill="hold" nodeType="afterEffect">
                                  <p:stCondLst>
                                    <p:cond delay="5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IN" sz="3200" dirty="0" smtClean="0"/>
                <a:t>What is the Game Theory? </a:t>
              </a:r>
              <a:endParaRPr lang="en-IN" sz="3200" dirty="0"/>
            </a:p>
          </p:txBody>
        </p:sp>
      </p:grpSp>
      <p:pic>
        <p:nvPicPr>
          <p:cNvPr id="6" name="Picture 5" descr="7383134_l.jpg"/>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xmlns=""/>
              </a:ext>
            </a:extLst>
          </a:blip>
          <a:stretch>
            <a:fillRect/>
          </a:stretch>
        </p:blipFill>
        <p:spPr>
          <a:xfrm>
            <a:off x="0" y="980727"/>
            <a:ext cx="9144000" cy="5880315"/>
          </a:xfrm>
          <a:prstGeom prst="rect">
            <a:avLst/>
          </a:prstGeom>
        </p:spPr>
      </p:pic>
      <p:pic>
        <p:nvPicPr>
          <p:cNvPr id="7" name="Picture 6" descr="7383134_l.jp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3347864" y="1124744"/>
            <a:ext cx="5628160" cy="5544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ounded Rectangle 7"/>
          <p:cNvSpPr/>
          <p:nvPr/>
        </p:nvSpPr>
        <p:spPr>
          <a:xfrm>
            <a:off x="72008" y="1772712"/>
            <a:ext cx="6012160" cy="1800000"/>
          </a:xfrm>
          <a:prstGeom prst="roundRect">
            <a:avLst>
              <a:gd name="adj" fmla="val 3111"/>
            </a:avLst>
          </a:prstGeom>
          <a:solidFill>
            <a:srgbClr val="FAC090">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effectLst>
                  <a:outerShdw blurRad="38100" dist="38100" dir="2700000" algn="tl">
                    <a:srgbClr val="000000">
                      <a:alpha val="43137"/>
                    </a:srgbClr>
                  </a:outerShdw>
                </a:effectLst>
              </a:rPr>
              <a:t>The main aim of a ‘Game Theory’ is to study the consequences of or find out what happens when self-interested parties or agents interact with each other.</a:t>
            </a:r>
          </a:p>
        </p:txBody>
      </p:sp>
      <p:sp>
        <p:nvSpPr>
          <p:cNvPr id="9" name="Rounded Rectangle 8"/>
          <p:cNvSpPr/>
          <p:nvPr/>
        </p:nvSpPr>
        <p:spPr>
          <a:xfrm>
            <a:off x="72008" y="3644920"/>
            <a:ext cx="6012160" cy="1980000"/>
          </a:xfrm>
          <a:prstGeom prst="roundRect">
            <a:avLst>
              <a:gd name="adj" fmla="val 3111"/>
            </a:avLst>
          </a:prstGeom>
          <a:solidFill>
            <a:srgbClr val="FF9999">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effectLst>
                  <a:outerShdw blurRad="38100" dist="38100" dir="2700000" algn="tl">
                    <a:srgbClr val="000000">
                      <a:alpha val="43137"/>
                    </a:srgbClr>
                  </a:outerShdw>
                </a:effectLst>
              </a:rPr>
              <a:t>You should understand that the word ‘self-interested’ in the context of Game Theory means that the involved each party or agent has his own description of which states of the world he likes.</a:t>
            </a:r>
          </a:p>
        </p:txBody>
      </p:sp>
      <p:sp>
        <p:nvSpPr>
          <p:cNvPr id="10" name="Rounded Rectangle 9"/>
          <p:cNvSpPr/>
          <p:nvPr/>
        </p:nvSpPr>
        <p:spPr>
          <a:xfrm>
            <a:off x="72008" y="5697368"/>
            <a:ext cx="6012160" cy="1044000"/>
          </a:xfrm>
          <a:prstGeom prst="roundRect">
            <a:avLst>
              <a:gd name="adj" fmla="val 3111"/>
            </a:avLst>
          </a:prstGeom>
          <a:solidFill>
            <a:srgbClr val="C65AB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effectLst>
                  <a:outerShdw blurRad="38100" dist="38100" dir="2700000" algn="tl">
                    <a:srgbClr val="000000">
                      <a:alpha val="43137"/>
                    </a:srgbClr>
                  </a:outerShdw>
                </a:effectLst>
              </a:rPr>
              <a:t>This may even include good things happening to other agents.</a:t>
            </a:r>
          </a:p>
        </p:txBody>
      </p:sp>
      <p:pic>
        <p:nvPicPr>
          <p:cNvPr id="11" name="Picture 10"/>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12" name="Picture 11">
            <a:hlinkClick r:id="" action="ppaction://hlinkshowjump?jump=next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3" name="Picture 12">
            <a:hlinkClick r:id="" action="ppaction://hlinkshowjump?jump=previous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par>
                          <p:cTn id="18" fill="hold">
                            <p:stCondLst>
                              <p:cond delay="1500"/>
                            </p:stCondLst>
                            <p:childTnLst>
                              <p:par>
                                <p:cTn id="19" presetID="12" presetClass="entr" presetSubtype="8" fill="hold" grpId="0" nodeType="afterEffect">
                                  <p:stCondLst>
                                    <p:cond delay="4000"/>
                                  </p:stCondLst>
                                  <p:childTnLst>
                                    <p:set>
                                      <p:cBhvr>
                                        <p:cTn id="20" dur="1" fill="hold">
                                          <p:stCondLst>
                                            <p:cond delay="0"/>
                                          </p:stCondLst>
                                        </p:cTn>
                                        <p:tgtEl>
                                          <p:spTgt spid="9"/>
                                        </p:tgtEl>
                                        <p:attrNameLst>
                                          <p:attrName>style.visibility</p:attrName>
                                        </p:attrNameLst>
                                      </p:cBhvr>
                                      <p:to>
                                        <p:strVal val="visible"/>
                                      </p:to>
                                    </p:set>
                                    <p:animEffect transition="in" filter="slide(fromLeft)">
                                      <p:cBhvr>
                                        <p:cTn id="21" dur="500"/>
                                        <p:tgtEl>
                                          <p:spTgt spid="9"/>
                                        </p:tgtEl>
                                      </p:cBhvr>
                                    </p:animEffect>
                                  </p:childTnLst>
                                </p:cTn>
                              </p:par>
                            </p:childTnLst>
                          </p:cTn>
                        </p:par>
                        <p:par>
                          <p:cTn id="22" fill="hold">
                            <p:stCondLst>
                              <p:cond delay="6000"/>
                            </p:stCondLst>
                            <p:childTnLst>
                              <p:par>
                                <p:cTn id="23" presetID="12" presetClass="entr" presetSubtype="8" fill="hold" grpId="0" nodeType="afterEffect">
                                  <p:stCondLst>
                                    <p:cond delay="5000"/>
                                  </p:stCondLst>
                                  <p:childTnLst>
                                    <p:set>
                                      <p:cBhvr>
                                        <p:cTn id="24" dur="1" fill="hold">
                                          <p:stCondLst>
                                            <p:cond delay="0"/>
                                          </p:stCondLst>
                                        </p:cTn>
                                        <p:tgtEl>
                                          <p:spTgt spid="10"/>
                                        </p:tgtEl>
                                        <p:attrNameLst>
                                          <p:attrName>style.visibility</p:attrName>
                                        </p:attrNameLst>
                                      </p:cBhvr>
                                      <p:to>
                                        <p:strVal val="visible"/>
                                      </p:to>
                                    </p:set>
                                    <p:animEffect transition="in" filter="slide(fromLeft)">
                                      <p:cBhvr>
                                        <p:cTn id="25" dur="500"/>
                                        <p:tgtEl>
                                          <p:spTgt spid="10"/>
                                        </p:tgtEl>
                                      </p:cBhvr>
                                    </p:animEffect>
                                  </p:childTnLst>
                                </p:cTn>
                              </p:par>
                            </p:childTnLst>
                          </p:cTn>
                        </p:par>
                        <p:par>
                          <p:cTn id="26" fill="hold">
                            <p:stCondLst>
                              <p:cond delay="11500"/>
                            </p:stCondLst>
                            <p:childTnLst>
                              <p:par>
                                <p:cTn id="27" presetID="10" presetClass="entr" presetSubtype="0" fill="hold" nodeType="after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146894_l.jpg"/>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xmlns=""/>
              </a:ext>
            </a:extLst>
          </a:blip>
          <a:stretch>
            <a:fillRect/>
          </a:stretch>
        </p:blipFill>
        <p:spPr>
          <a:xfrm>
            <a:off x="0" y="908720"/>
            <a:ext cx="9144000" cy="5949280"/>
          </a:xfrm>
          <a:prstGeom prst="rect">
            <a:avLst/>
          </a:prstGeom>
        </p:spPr>
      </p:pic>
      <p:pic>
        <p:nvPicPr>
          <p:cNvPr id="7" name="Picture 6" descr="11146894_l.jp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203848" y="1124744"/>
            <a:ext cx="5760640" cy="55446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Rounded Rectangle 7"/>
          <p:cNvSpPr/>
          <p:nvPr/>
        </p:nvSpPr>
        <p:spPr>
          <a:xfrm>
            <a:off x="72008" y="2997056"/>
            <a:ext cx="6012160" cy="936000"/>
          </a:xfrm>
          <a:prstGeom prst="roundRect">
            <a:avLst>
              <a:gd name="adj" fmla="val 3111"/>
            </a:avLst>
          </a:prstGeom>
          <a:solidFill>
            <a:schemeClr val="accent6">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outerShdw blurRad="38100" dist="38100" dir="2700000" algn="tl">
                    <a:srgbClr val="000000">
                      <a:alpha val="43137"/>
                    </a:srgbClr>
                  </a:outerShdw>
                </a:effectLst>
              </a:rPr>
              <a:t>To understand, treat and win in the Business as war game</a:t>
            </a:r>
          </a:p>
        </p:txBody>
      </p:sp>
      <p:sp>
        <p:nvSpPr>
          <p:cNvPr id="9" name="Rounded Rectangle 8"/>
          <p:cNvSpPr/>
          <p:nvPr/>
        </p:nvSpPr>
        <p:spPr>
          <a:xfrm>
            <a:off x="72008" y="4041184"/>
            <a:ext cx="6012160" cy="1044000"/>
          </a:xfrm>
          <a:prstGeom prst="roundRect">
            <a:avLst>
              <a:gd name="adj" fmla="val 3111"/>
            </a:avLst>
          </a:prstGeom>
          <a:solidFill>
            <a:srgbClr val="FF999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outerShdw blurRad="38100" dist="38100" dir="2700000" algn="tl">
                    <a:srgbClr val="000000">
                      <a:alpha val="43137"/>
                    </a:srgbClr>
                  </a:outerShdw>
                </a:effectLst>
              </a:rPr>
              <a:t>To get a better and broader view of one’s business situation</a:t>
            </a:r>
          </a:p>
        </p:txBody>
      </p:sp>
      <p:sp>
        <p:nvSpPr>
          <p:cNvPr id="10" name="Rounded Rectangle 9"/>
          <p:cNvSpPr/>
          <p:nvPr/>
        </p:nvSpPr>
        <p:spPr>
          <a:xfrm>
            <a:off x="72008" y="5229360"/>
            <a:ext cx="6012160" cy="1440000"/>
          </a:xfrm>
          <a:prstGeom prst="roundRect">
            <a:avLst>
              <a:gd name="adj" fmla="val 3111"/>
            </a:avLst>
          </a:prstGeom>
          <a:solidFill>
            <a:srgbClr val="C65AB7">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outerShdw blurRad="38100" dist="38100" dir="2700000" algn="tl">
                    <a:srgbClr val="000000">
                      <a:alpha val="43137"/>
                    </a:srgbClr>
                  </a:outerShdw>
                </a:effectLst>
              </a:rPr>
              <a:t>To understand and be successful in spectrum auctions to get a bandwidth of the airwaves which serve as the medium for radio and television broadcasting </a:t>
            </a:r>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Why Game Theory?</a:t>
              </a:r>
              <a:endParaRPr lang="en-IN" sz="3200" dirty="0"/>
            </a:p>
          </p:txBody>
        </p:sp>
      </p:grpSp>
      <p:sp>
        <p:nvSpPr>
          <p:cNvPr id="11" name="Rounded Rectangle 10"/>
          <p:cNvSpPr/>
          <p:nvPr/>
        </p:nvSpPr>
        <p:spPr>
          <a:xfrm>
            <a:off x="2987824" y="1124744"/>
            <a:ext cx="6012160" cy="1764000"/>
          </a:xfrm>
          <a:prstGeom prst="roundRect">
            <a:avLst>
              <a:gd name="adj" fmla="val 311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b="1" dirty="0" smtClean="0">
                <a:solidFill>
                  <a:schemeClr val="tx1"/>
                </a:solidFill>
                <a:effectLst>
                  <a:outerShdw blurRad="38100" dist="38100" dir="2700000" algn="tl">
                    <a:srgbClr val="000000">
                      <a:alpha val="43137"/>
                    </a:srgbClr>
                  </a:outerShdw>
                </a:effectLst>
              </a:rPr>
              <a:t>Game Theory is a crucial strategy that Managers as well as businesses should adopt for their success. The following are some of the reasons why Managers as well as businesses should understand and adopt Game Theory:</a:t>
            </a:r>
          </a:p>
        </p:txBody>
      </p:sp>
      <p:pic>
        <p:nvPicPr>
          <p:cNvPr id="12" name="Picture 11"/>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13" name="Picture 12">
            <a:hlinkClick r:id="" action="ppaction://hlinkshowjump?jump=next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4" name="Picture 13">
            <a:hlinkClick r:id="" action="ppaction://hlinkshowjump?jump=previous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Right)">
                                      <p:cBhvr>
                                        <p:cTn id="17" dur="500"/>
                                        <p:tgtEl>
                                          <p:spTgt spid="11"/>
                                        </p:tgtEl>
                                      </p:cBhvr>
                                    </p:animEffect>
                                  </p:childTnLst>
                                </p:cTn>
                              </p:par>
                            </p:childTnLst>
                          </p:cTn>
                        </p:par>
                        <p:par>
                          <p:cTn id="18" fill="hold">
                            <p:stCondLst>
                              <p:cond delay="1500"/>
                            </p:stCondLst>
                            <p:childTnLst>
                              <p:par>
                                <p:cTn id="19" presetID="12" presetClass="entr" presetSubtype="8" fill="hold" grpId="0" nodeType="afterEffect">
                                  <p:stCondLst>
                                    <p:cond delay="4000"/>
                                  </p:stCondLst>
                                  <p:childTnLst>
                                    <p:set>
                                      <p:cBhvr>
                                        <p:cTn id="20" dur="1" fill="hold">
                                          <p:stCondLst>
                                            <p:cond delay="0"/>
                                          </p:stCondLst>
                                        </p:cTn>
                                        <p:tgtEl>
                                          <p:spTgt spid="8"/>
                                        </p:tgtEl>
                                        <p:attrNameLst>
                                          <p:attrName>style.visibility</p:attrName>
                                        </p:attrNameLst>
                                      </p:cBhvr>
                                      <p:to>
                                        <p:strVal val="visible"/>
                                      </p:to>
                                    </p:set>
                                    <p:animEffect transition="in" filter="slide(fromLeft)">
                                      <p:cBhvr>
                                        <p:cTn id="21" dur="500"/>
                                        <p:tgtEl>
                                          <p:spTgt spid="8"/>
                                        </p:tgtEl>
                                      </p:cBhvr>
                                    </p:animEffect>
                                  </p:childTnLst>
                                </p:cTn>
                              </p:par>
                            </p:childTnLst>
                          </p:cTn>
                        </p:par>
                        <p:par>
                          <p:cTn id="22" fill="hold">
                            <p:stCondLst>
                              <p:cond delay="6000"/>
                            </p:stCondLst>
                            <p:childTnLst>
                              <p:par>
                                <p:cTn id="23" presetID="12" presetClass="entr" presetSubtype="8" fill="hold" grpId="0" nodeType="afterEffect">
                                  <p:stCondLst>
                                    <p:cond delay="2000"/>
                                  </p:stCondLst>
                                  <p:childTnLst>
                                    <p:set>
                                      <p:cBhvr>
                                        <p:cTn id="24" dur="1" fill="hold">
                                          <p:stCondLst>
                                            <p:cond delay="0"/>
                                          </p:stCondLst>
                                        </p:cTn>
                                        <p:tgtEl>
                                          <p:spTgt spid="9"/>
                                        </p:tgtEl>
                                        <p:attrNameLst>
                                          <p:attrName>style.visibility</p:attrName>
                                        </p:attrNameLst>
                                      </p:cBhvr>
                                      <p:to>
                                        <p:strVal val="visible"/>
                                      </p:to>
                                    </p:set>
                                    <p:animEffect transition="in" filter="slide(fromLeft)">
                                      <p:cBhvr>
                                        <p:cTn id="25" dur="500"/>
                                        <p:tgtEl>
                                          <p:spTgt spid="9"/>
                                        </p:tgtEl>
                                      </p:cBhvr>
                                    </p:animEffect>
                                  </p:childTnLst>
                                </p:cTn>
                              </p:par>
                            </p:childTnLst>
                          </p:cTn>
                        </p:par>
                        <p:par>
                          <p:cTn id="26" fill="hold">
                            <p:stCondLst>
                              <p:cond delay="8500"/>
                            </p:stCondLst>
                            <p:childTnLst>
                              <p:par>
                                <p:cTn id="27" presetID="12" presetClass="entr" presetSubtype="8" fill="hold" grpId="0" nodeType="afterEffect">
                                  <p:stCondLst>
                                    <p:cond delay="2000"/>
                                  </p:stCondLst>
                                  <p:childTnLst>
                                    <p:set>
                                      <p:cBhvr>
                                        <p:cTn id="28" dur="1" fill="hold">
                                          <p:stCondLst>
                                            <p:cond delay="0"/>
                                          </p:stCondLst>
                                        </p:cTn>
                                        <p:tgtEl>
                                          <p:spTgt spid="10"/>
                                        </p:tgtEl>
                                        <p:attrNameLst>
                                          <p:attrName>style.visibility</p:attrName>
                                        </p:attrNameLst>
                                      </p:cBhvr>
                                      <p:to>
                                        <p:strVal val="visible"/>
                                      </p:to>
                                    </p:set>
                                    <p:animEffect transition="in" filter="slide(fromLeft)">
                                      <p:cBhvr>
                                        <p:cTn id="29" dur="500"/>
                                        <p:tgtEl>
                                          <p:spTgt spid="10"/>
                                        </p:tgtEl>
                                      </p:cBhvr>
                                    </p:animEffect>
                                  </p:childTnLst>
                                </p:cTn>
                              </p:par>
                            </p:childTnLst>
                          </p:cTn>
                        </p:par>
                        <p:par>
                          <p:cTn id="30" fill="hold">
                            <p:stCondLst>
                              <p:cond delay="11000"/>
                            </p:stCondLst>
                            <p:childTnLst>
                              <p:par>
                                <p:cTn id="31" presetID="10" presetClass="entr" presetSubtype="0" fill="hold" nodeType="after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p:nvPr/>
        </p:nvGrpSpPr>
        <p:grpSpPr>
          <a:xfrm>
            <a:off x="432615" y="1077975"/>
            <a:ext cx="7854161" cy="4708479"/>
            <a:chOff x="3645903" y="-1202695"/>
            <a:chExt cx="11925813" cy="4399335"/>
          </a:xfrm>
        </p:grpSpPr>
        <p:sp>
          <p:nvSpPr>
            <p:cNvPr id="10" name="Rechteck 21"/>
            <p:cNvSpPr/>
            <p:nvPr/>
          </p:nvSpPr>
          <p:spPr bwMode="auto">
            <a:xfrm>
              <a:off x="4507576" y="-1070742"/>
              <a:ext cx="11064140" cy="426738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Presentation On – </a:t>
              </a:r>
              <a:r>
                <a:rPr lang="en-IN" sz="2800" b="1" dirty="0" smtClean="0">
                  <a:solidFill>
                    <a:srgbClr val="FFFF00"/>
                  </a:solidFill>
                  <a:latin typeface="FreesiaUPC" pitchFamily="34" charset="-34"/>
                  <a:ea typeface="ＭＳ Ｐゴシック" pitchFamily="34" charset="-128"/>
                  <a:cs typeface="FreesiaUPC" pitchFamily="34" charset="-34"/>
                </a:rPr>
                <a:t>Strategic Game Theory for Managers.</a:t>
              </a:r>
              <a:endParaRPr lang="en-IN" sz="2800" b="1" dirty="0" smtClean="0">
                <a:solidFill>
                  <a:srgbClr val="FFFF00"/>
                </a:solidFill>
                <a:latin typeface="FreesiaUPC" pitchFamily="34" charset="-34"/>
                <a:ea typeface="ＭＳ Ｐゴシック" pitchFamily="34" charset="-128"/>
                <a:cs typeface="FreesiaUPC" pitchFamily="34" charset="-34"/>
              </a:endParaRPr>
            </a:p>
            <a:p>
              <a:pPr>
                <a:spcAft>
                  <a:spcPts val="1200"/>
                </a:spcAft>
              </a:pPr>
              <a:r>
                <a:rPr lang="en-US" sz="3600" b="1" dirty="0" smtClean="0">
                  <a:solidFill>
                    <a:srgbClr val="FFFF00"/>
                  </a:solidFill>
                  <a:latin typeface="FreesiaUPC" pitchFamily="34" charset="-34"/>
                  <a:ea typeface="ＭＳ Ｐゴシック" pitchFamily="34" charset="-128"/>
                  <a:cs typeface="FreesiaUPC" pitchFamily="34" charset="-34"/>
                </a:rPr>
                <a:t>Register Today</a:t>
              </a:r>
              <a:r>
                <a:rPr lang="en-US" sz="3600" b="1" dirty="0" smtClean="0">
                  <a:solidFill>
                    <a:prstClr val="white"/>
                  </a:solidFill>
                  <a:latin typeface="FreesiaUPC" pitchFamily="34" charset="-34"/>
                  <a:ea typeface="ＭＳ Ｐゴシック" pitchFamily="34" charset="-128"/>
                  <a:cs typeface="FreesiaUPC" pitchFamily="34" charset="-34"/>
                </a:rPr>
                <a:t> and Get Access Complete Course Presentations on more than 150 Topics.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100% Editable Presentations.</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print"/>
            <a:srcRect l="59392" b="89844"/>
            <a:stretch>
              <a:fillRect/>
            </a:stretch>
          </p:blipFill>
          <p:spPr bwMode="gray">
            <a:xfrm rot="20222041">
              <a:off x="3645903" y="-1202695"/>
              <a:ext cx="2229621" cy="525903"/>
            </a:xfrm>
            <a:prstGeom prst="rect">
              <a:avLst/>
            </a:prstGeom>
            <a:noFill/>
          </p:spPr>
        </p:pic>
      </p:grpSp>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pic>
        <p:nvPicPr>
          <p:cNvPr id="14" name="Picture 13">
            <a:hlinkClick r:id="" action="ppaction://hlinkshowjump?jump=previousslide"/>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pic>
        <p:nvPicPr>
          <p:cNvPr id="8" name="Picture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208031" y="-105774"/>
            <a:ext cx="952381" cy="965079"/>
          </a:xfrm>
          <a:prstGeom prst="rect">
            <a:avLst/>
          </a:prstGeom>
        </p:spPr>
      </p:pic>
      <p:pic>
        <p:nvPicPr>
          <p:cNvPr id="9" name="Picture 8">
            <a:hlinkClick r:id="" action="ppaction://hlinkshowjump?jump=nextslide"/>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spTree>
    <p:custDataLst>
      <p:tags r:id="rId1"/>
    </p:custDataLst>
    <p:extLst>
      <p:ext uri="{BB962C8B-B14F-4D97-AF65-F5344CB8AC3E}">
        <p14:creationId xmlns="" xmlns:p14="http://schemas.microsoft.com/office/powerpoint/2010/main" val="163277548"/>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10"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111911_l.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flipH="1">
            <a:off x="-36512" y="1124744"/>
            <a:ext cx="5012480" cy="5301208"/>
          </a:xfrm>
          <a:prstGeom prst="rect">
            <a:avLst/>
          </a:prstGeom>
        </p:spPr>
      </p:pic>
      <p:sp>
        <p:nvSpPr>
          <p:cNvPr id="7" name="Rectangular Callout 6"/>
          <p:cNvSpPr/>
          <p:nvPr/>
        </p:nvSpPr>
        <p:spPr>
          <a:xfrm>
            <a:off x="4788024" y="1124744"/>
            <a:ext cx="4104000" cy="5328592"/>
          </a:xfrm>
          <a:prstGeom prst="wedgeRectCallout">
            <a:avLst>
              <a:gd name="adj1" fmla="val -91232"/>
              <a:gd name="adj2" fmla="val 16469"/>
            </a:avLst>
          </a:prstGeom>
          <a:solidFill>
            <a:srgbClr val="FFB69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smtClean="0">
                <a:solidFill>
                  <a:schemeClr val="tx1"/>
                </a:solidFill>
              </a:rPr>
              <a:t>The ‘Utility Theory’ is the most popular and dominant approach to help model a party’s or an agent’s interests. </a:t>
            </a:r>
          </a:p>
          <a:p>
            <a:endParaRPr lang="en-IN" sz="2200" b="1" dirty="0" smtClean="0">
              <a:solidFill>
                <a:schemeClr val="tx1"/>
              </a:solidFill>
            </a:endParaRPr>
          </a:p>
          <a:p>
            <a:r>
              <a:rPr lang="en-IN" sz="2200" b="1" dirty="0" smtClean="0">
                <a:solidFill>
                  <a:schemeClr val="tx1"/>
                </a:solidFill>
              </a:rPr>
              <a:t>The ‘Utility Theory’ is a theoretical approach which helps to quantify a party’s or an agent’s degree of choice or preference across a set of available options or alternatives.</a:t>
            </a:r>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Utility Theory </a:t>
              </a:r>
              <a:endParaRPr lang="en-IN" sz="3200" dirty="0"/>
            </a:p>
          </p:txBody>
        </p:sp>
      </p:grpSp>
      <p:pic>
        <p:nvPicPr>
          <p:cNvPr id="8" name="Picture 7"/>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9" name="Picture 8">
            <a:hlinkClick r:id="" action="ppaction://hlinkshowjump?jump=nextslide"/>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0" name="Picture 9">
            <a:hlinkClick r:id="" action="ppaction://hlinkshowjump?jump=previous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750897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a:xfrm rot="16200000">
            <a:off x="972981" y="-892858"/>
            <a:ext cx="6696744" cy="9435803"/>
          </a:xfrm>
          <a:prstGeom prst="rect">
            <a:avLst/>
          </a:prstGeom>
        </p:spPr>
      </p:pic>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IN" sz="3200" dirty="0" smtClean="0"/>
                <a:t>What is ‘The Prisoner's Dilemma’?</a:t>
              </a:r>
              <a:endParaRPr lang="en-IN" sz="3200" dirty="0"/>
            </a:p>
          </p:txBody>
        </p:sp>
      </p:grpSp>
      <p:grpSp>
        <p:nvGrpSpPr>
          <p:cNvPr id="3" name="Group 36"/>
          <p:cNvGrpSpPr/>
          <p:nvPr/>
        </p:nvGrpSpPr>
        <p:grpSpPr>
          <a:xfrm>
            <a:off x="6012160" y="1772816"/>
            <a:ext cx="1017123" cy="842759"/>
            <a:chOff x="8251951" y="194871"/>
            <a:chExt cx="1017123" cy="842759"/>
          </a:xfrm>
        </p:grpSpPr>
        <p:cxnSp>
          <p:nvCxnSpPr>
            <p:cNvPr id="13" name="Straight Connector 12"/>
            <p:cNvCxnSpPr/>
            <p:nvPr/>
          </p:nvCxnSpPr>
          <p:spPr>
            <a:xfrm flipV="1">
              <a:off x="8676458" y="611813"/>
              <a:ext cx="432048" cy="324000"/>
            </a:xfrm>
            <a:prstGeom prst="line">
              <a:avLst/>
            </a:prstGeom>
            <a:ln w="190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rot="2487691">
              <a:off x="8251951" y="194871"/>
              <a:ext cx="1017123" cy="842759"/>
            </a:xfrm>
            <a:prstGeom prst="rect">
              <a:avLst/>
            </a:prstGeom>
            <a:noFill/>
            <a:ln w="9525">
              <a:noFill/>
              <a:miter lim="800000"/>
              <a:headEnd/>
              <a:tailEnd/>
            </a:ln>
          </p:spPr>
        </p:pic>
      </p:grpSp>
      <p:pic>
        <p:nvPicPr>
          <p:cNvPr id="16" name="Picture 15" descr="bars.JPG"/>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7584" y="1628800"/>
            <a:ext cx="7488832" cy="4536504"/>
          </a:xfrm>
          <a:prstGeom prst="rect">
            <a:avLst/>
          </a:prstGeom>
        </p:spPr>
      </p:pic>
      <p:grpSp>
        <p:nvGrpSpPr>
          <p:cNvPr id="4" name="Group 29"/>
          <p:cNvGrpSpPr/>
          <p:nvPr/>
        </p:nvGrpSpPr>
        <p:grpSpPr>
          <a:xfrm>
            <a:off x="3851920" y="1628800"/>
            <a:ext cx="4500000" cy="216000"/>
            <a:chOff x="4572000" y="1700808"/>
            <a:chExt cx="3780000" cy="216000"/>
          </a:xfrm>
        </p:grpSpPr>
        <p:sp>
          <p:nvSpPr>
            <p:cNvPr id="9" name="Rounded Rectangle 8"/>
            <p:cNvSpPr/>
            <p:nvPr/>
          </p:nvSpPr>
          <p:spPr>
            <a:xfrm>
              <a:off x="4716016" y="1700808"/>
              <a:ext cx="3492000" cy="216000"/>
            </a:xfrm>
            <a:prstGeom prst="roundRect">
              <a:avLst>
                <a:gd name="adj" fmla="val 35715"/>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0" name="Straight Connector 9"/>
            <p:cNvCxnSpPr/>
            <p:nvPr/>
          </p:nvCxnSpPr>
          <p:spPr>
            <a:xfrm flipH="1">
              <a:off x="4572000" y="1700808"/>
              <a:ext cx="3780000" cy="0"/>
            </a:xfrm>
            <a:prstGeom prst="line">
              <a:avLst/>
            </a:prstGeom>
            <a:ln w="57150">
              <a:solidFill>
                <a:schemeClr val="bg1"/>
              </a:solidFill>
            </a:ln>
          </p:spPr>
          <p:style>
            <a:lnRef idx="2">
              <a:schemeClr val="dk1"/>
            </a:lnRef>
            <a:fillRef idx="0">
              <a:schemeClr val="dk1"/>
            </a:fillRef>
            <a:effectRef idx="1">
              <a:schemeClr val="dk1"/>
            </a:effectRef>
            <a:fontRef idx="minor">
              <a:schemeClr val="tx1"/>
            </a:fontRef>
          </p:style>
        </p:cxnSp>
      </p:grpSp>
      <p:sp>
        <p:nvSpPr>
          <p:cNvPr id="11" name="Rectangle 10"/>
          <p:cNvSpPr/>
          <p:nvPr/>
        </p:nvSpPr>
        <p:spPr>
          <a:xfrm>
            <a:off x="3851920" y="1628800"/>
            <a:ext cx="4464496" cy="4176000"/>
          </a:xfrm>
          <a:prstGeom prst="rect">
            <a:avLst/>
          </a:prstGeom>
          <a:solidFill>
            <a:schemeClr val="tx1">
              <a:alpha val="50196"/>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bg1"/>
                </a:solidFill>
                <a:effectLst>
                  <a:glow rad="139700">
                    <a:schemeClr val="accent2">
                      <a:alpha val="40000"/>
                    </a:schemeClr>
                  </a:glow>
                  <a:outerShdw blurRad="38100" dist="38100" dir="2700000" algn="tl">
                    <a:srgbClr val="000000">
                      <a:alpha val="43137"/>
                    </a:srgbClr>
                  </a:outerShdw>
                </a:effectLst>
              </a:rPr>
              <a:t>‘The Prisoner's Dilemma’ is a game which involves a story. There are various different ways in which this story can be narrated. However, the essence of the game is that it involves two suspected criminals and police investigators. Also, the game involves the willingness of the suspects to confess to a crime that happens to be not committed by them.</a:t>
            </a:r>
          </a:p>
        </p:txBody>
      </p:sp>
      <p:pic>
        <p:nvPicPr>
          <p:cNvPr id="15" name="Picture 14"/>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20" name="Picture 19">
            <a:hlinkClick r:id="" action="ppaction://hlinkshowjump?jump=next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21" name="Picture 20">
            <a:hlinkClick r:id="" action="ppaction://hlinkshowjump?jump=previousslide"/>
          </p:cNvPr>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000"/>
                            </p:stCondLst>
                            <p:childTnLst>
                              <p:par>
                                <p:cTn id="19" presetID="42" presetClass="path" presetSubtype="0" accel="50000" decel="50000" fill="hold" nodeType="afterEffect">
                                  <p:stCondLst>
                                    <p:cond delay="0"/>
                                  </p:stCondLst>
                                  <p:childTnLst>
                                    <p:animMotion origin="layout" path="M -2.5E-6 2.59259E-6 L -0.00191 0.61435 " pathEditMode="relative" rAng="0" ptsTypes="AA">
                                      <p:cBhvr>
                                        <p:cTn id="20" dur="500" fill="hold"/>
                                        <p:tgtEl>
                                          <p:spTgt spid="4"/>
                                        </p:tgtEl>
                                        <p:attrNameLst>
                                          <p:attrName>ppt_x</p:attrName>
                                          <p:attrName>ppt_y</p:attrName>
                                        </p:attrNameLst>
                                      </p:cBhvr>
                                      <p:rCtr x="-1" y="307"/>
                                    </p:animMotion>
                                  </p:childTnLst>
                                </p:cTn>
                              </p:par>
                              <p:par>
                                <p:cTn id="21" presetID="42" presetClass="path" presetSubtype="0" accel="50000" decel="50000" fill="hold" nodeType="withEffect">
                                  <p:stCondLst>
                                    <p:cond delay="0"/>
                                  </p:stCondLst>
                                  <p:childTnLst>
                                    <p:animMotion origin="layout" path="M -8.33333E-7 -4.07407E-6 L -0.00035 0.54769 " pathEditMode="relative" rAng="0" ptsTypes="AA">
                                      <p:cBhvr>
                                        <p:cTn id="22" dur="500" fill="hold"/>
                                        <p:tgtEl>
                                          <p:spTgt spid="3"/>
                                        </p:tgtEl>
                                        <p:attrNameLst>
                                          <p:attrName>ppt_x</p:attrName>
                                          <p:attrName>ppt_y</p:attrName>
                                        </p:attrNameLst>
                                      </p:cBhvr>
                                      <p:rCtr x="0" y="274"/>
                                    </p:animMotion>
                                  </p:childTnLst>
                                </p:cTn>
                              </p:par>
                              <p:par>
                                <p:cTn id="23" presetID="22" presetClass="entr" presetSubtype="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0" presetClass="exit" presetSubtype="0" fill="hold"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p:stCondLst>
                              <p:cond delay="1500"/>
                            </p:stCondLst>
                            <p:childTnLst>
                              <p:par>
                                <p:cTn id="30" presetID="10" presetClass="entr" presetSubtype="0" fill="hold" nodeType="after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750897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a:xfrm rot="16200000">
            <a:off x="972981" y="-892858"/>
            <a:ext cx="6696744" cy="9435803"/>
          </a:xfrm>
          <a:prstGeom prst="rect">
            <a:avLst/>
          </a:prstGeom>
        </p:spPr>
      </p:pic>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IN" sz="3200" dirty="0" smtClean="0"/>
                <a:t>What is ‘The Prisoner's Dilemma’?</a:t>
              </a:r>
              <a:endParaRPr lang="en-IN" sz="3200" dirty="0"/>
            </a:p>
          </p:txBody>
        </p:sp>
      </p:grpSp>
      <p:grpSp>
        <p:nvGrpSpPr>
          <p:cNvPr id="3" name="Group 21"/>
          <p:cNvGrpSpPr/>
          <p:nvPr/>
        </p:nvGrpSpPr>
        <p:grpSpPr>
          <a:xfrm>
            <a:off x="827584" y="1700808"/>
            <a:ext cx="7560840" cy="4464496"/>
            <a:chOff x="1475656" y="2393504"/>
            <a:chExt cx="6048672" cy="4464496"/>
          </a:xfrm>
        </p:grpSpPr>
        <p:pic>
          <p:nvPicPr>
            <p:cNvPr id="23" name="Picture 22" descr="8171040_xl.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4328897" y="2393504"/>
              <a:ext cx="3195431" cy="4464496"/>
            </a:xfrm>
            <a:prstGeom prst="rect">
              <a:avLst/>
            </a:prstGeom>
          </p:spPr>
        </p:pic>
        <p:pic>
          <p:nvPicPr>
            <p:cNvPr id="24" name="Picture 23" descr="8171041_xl.jp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1475656" y="2393504"/>
              <a:ext cx="3069265" cy="4464496"/>
            </a:xfrm>
            <a:prstGeom prst="rect">
              <a:avLst/>
            </a:prstGeom>
          </p:spPr>
        </p:pic>
      </p:grpSp>
      <p:grpSp>
        <p:nvGrpSpPr>
          <p:cNvPr id="4" name="Group 36"/>
          <p:cNvGrpSpPr/>
          <p:nvPr/>
        </p:nvGrpSpPr>
        <p:grpSpPr>
          <a:xfrm>
            <a:off x="6012160" y="1772816"/>
            <a:ext cx="1017123" cy="842759"/>
            <a:chOff x="8251951" y="194871"/>
            <a:chExt cx="1017123" cy="842759"/>
          </a:xfrm>
        </p:grpSpPr>
        <p:cxnSp>
          <p:nvCxnSpPr>
            <p:cNvPr id="26" name="Straight Connector 25"/>
            <p:cNvCxnSpPr/>
            <p:nvPr/>
          </p:nvCxnSpPr>
          <p:spPr>
            <a:xfrm flipV="1">
              <a:off x="8676458" y="611813"/>
              <a:ext cx="432048" cy="324000"/>
            </a:xfrm>
            <a:prstGeom prst="line">
              <a:avLst/>
            </a:prstGeom>
            <a:ln w="190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rot="2487691">
              <a:off x="8251951" y="194871"/>
              <a:ext cx="1017123" cy="842759"/>
            </a:xfrm>
            <a:prstGeom prst="rect">
              <a:avLst/>
            </a:prstGeom>
            <a:noFill/>
            <a:ln w="9525">
              <a:noFill/>
              <a:miter lim="800000"/>
              <a:headEnd/>
              <a:tailEnd/>
            </a:ln>
          </p:spPr>
        </p:pic>
      </p:grpSp>
      <p:grpSp>
        <p:nvGrpSpPr>
          <p:cNvPr id="5" name="Group 29"/>
          <p:cNvGrpSpPr/>
          <p:nvPr/>
        </p:nvGrpSpPr>
        <p:grpSpPr>
          <a:xfrm>
            <a:off x="3851920" y="1628800"/>
            <a:ext cx="4500000" cy="216000"/>
            <a:chOff x="4572000" y="1700808"/>
            <a:chExt cx="3780000" cy="216000"/>
          </a:xfrm>
        </p:grpSpPr>
        <p:sp>
          <p:nvSpPr>
            <p:cNvPr id="29" name="Rounded Rectangle 28"/>
            <p:cNvSpPr/>
            <p:nvPr/>
          </p:nvSpPr>
          <p:spPr>
            <a:xfrm>
              <a:off x="4716016" y="1700808"/>
              <a:ext cx="3492000" cy="216000"/>
            </a:xfrm>
            <a:prstGeom prst="roundRect">
              <a:avLst>
                <a:gd name="adj" fmla="val 35715"/>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0" name="Straight Connector 29"/>
            <p:cNvCxnSpPr/>
            <p:nvPr/>
          </p:nvCxnSpPr>
          <p:spPr>
            <a:xfrm flipH="1">
              <a:off x="4572000" y="1700808"/>
              <a:ext cx="3780000" cy="0"/>
            </a:xfrm>
            <a:prstGeom prst="line">
              <a:avLst/>
            </a:prstGeom>
            <a:ln w="57150">
              <a:solidFill>
                <a:schemeClr val="bg1"/>
              </a:solidFill>
            </a:ln>
          </p:spPr>
          <p:style>
            <a:lnRef idx="2">
              <a:schemeClr val="dk1"/>
            </a:lnRef>
            <a:fillRef idx="0">
              <a:schemeClr val="dk1"/>
            </a:fillRef>
            <a:effectRef idx="1">
              <a:schemeClr val="dk1"/>
            </a:effectRef>
            <a:fontRef idx="minor">
              <a:schemeClr val="tx1"/>
            </a:fontRef>
          </p:style>
        </p:cxnSp>
      </p:grpSp>
      <p:sp>
        <p:nvSpPr>
          <p:cNvPr id="31" name="Rectangle 30"/>
          <p:cNvSpPr/>
          <p:nvPr/>
        </p:nvSpPr>
        <p:spPr>
          <a:xfrm>
            <a:off x="3851920" y="1628800"/>
            <a:ext cx="4464496" cy="4176000"/>
          </a:xfrm>
          <a:prstGeom prst="rect">
            <a:avLst/>
          </a:prstGeom>
          <a:solidFill>
            <a:schemeClr val="tx1">
              <a:alpha val="50196"/>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bg1"/>
                </a:solidFill>
                <a:effectLst>
                  <a:glow rad="139700">
                    <a:schemeClr val="accent2">
                      <a:alpha val="40000"/>
                    </a:schemeClr>
                  </a:glow>
                  <a:outerShdw blurRad="38100" dist="38100" dir="2700000" algn="tl">
                    <a:srgbClr val="000000">
                      <a:alpha val="43137"/>
                    </a:srgbClr>
                  </a:outerShdw>
                </a:effectLst>
              </a:rPr>
              <a:t>Let us now consider that there are two suspects named Billy Jean and Harry Luke. </a:t>
            </a:r>
          </a:p>
          <a:p>
            <a:pPr algn="ctr"/>
            <a:endParaRPr lang="en-IN" sz="2200" b="1" dirty="0" smtClean="0">
              <a:solidFill>
                <a:schemeClr val="bg1"/>
              </a:solidFill>
              <a:effectLst>
                <a:glow rad="139700">
                  <a:schemeClr val="accent2">
                    <a:alpha val="40000"/>
                  </a:schemeClr>
                </a:glow>
                <a:outerShdw blurRad="38100" dist="38100" dir="2700000" algn="tl">
                  <a:srgbClr val="000000">
                    <a:alpha val="43137"/>
                  </a:srgbClr>
                </a:outerShdw>
              </a:effectLst>
            </a:endParaRPr>
          </a:p>
          <a:p>
            <a:pPr algn="ctr"/>
            <a:r>
              <a:rPr lang="en-IN" sz="2200" b="1" dirty="0" smtClean="0">
                <a:solidFill>
                  <a:schemeClr val="bg1"/>
                </a:solidFill>
                <a:effectLst>
                  <a:glow rad="139700">
                    <a:schemeClr val="accent2">
                      <a:alpha val="40000"/>
                    </a:schemeClr>
                  </a:glow>
                  <a:outerShdw blurRad="38100" dist="38100" dir="2700000" algn="tl">
                    <a:srgbClr val="000000">
                      <a:alpha val="43137"/>
                    </a:srgbClr>
                  </a:outerShdw>
                </a:effectLst>
              </a:rPr>
              <a:t>These two suspects have been arrested under the suspicion that they were involved in the plotting and the murder of an old man.</a:t>
            </a:r>
          </a:p>
        </p:txBody>
      </p:sp>
      <p:pic>
        <p:nvPicPr>
          <p:cNvPr id="20" name="Picture 19"/>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21" name="Picture 20">
            <a:hlinkClick r:id="" action="ppaction://hlinkshowjump?jump=nextslide"/>
          </p:cNvPr>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22" name="Picture 21">
            <a:hlinkClick r:id="" action="ppaction://hlinkshowjump?jump=previousslide"/>
          </p:cNvPr>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5"/>
                                        </p:tgtEl>
                                      </p:cBhvr>
                                    </p:animEffect>
                                    <p:animScale>
                                      <p:cBhvr>
                                        <p:cTn id="14" dur="250" autoRev="1" fill="hold"/>
                                        <p:tgtEl>
                                          <p:spTgt spid="5"/>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42" presetClass="path" presetSubtype="0" accel="50000" decel="50000" fill="hold" nodeType="afterEffect">
                                  <p:stCondLst>
                                    <p:cond delay="0"/>
                                  </p:stCondLst>
                                  <p:childTnLst>
                                    <p:animMotion origin="layout" path="M -2.5E-6 2.59259E-6 L -0.00191 0.61435 " pathEditMode="relative" rAng="0" ptsTypes="AA">
                                      <p:cBhvr>
                                        <p:cTn id="20" dur="500" fill="hold"/>
                                        <p:tgtEl>
                                          <p:spTgt spid="5"/>
                                        </p:tgtEl>
                                        <p:attrNameLst>
                                          <p:attrName>ppt_x</p:attrName>
                                          <p:attrName>ppt_y</p:attrName>
                                        </p:attrNameLst>
                                      </p:cBhvr>
                                      <p:rCtr x="-1" y="307"/>
                                    </p:animMotion>
                                  </p:childTnLst>
                                </p:cTn>
                              </p:par>
                              <p:par>
                                <p:cTn id="21" presetID="42" presetClass="path" presetSubtype="0" accel="50000" decel="50000" fill="hold" nodeType="withEffect">
                                  <p:stCondLst>
                                    <p:cond delay="0"/>
                                  </p:stCondLst>
                                  <p:childTnLst>
                                    <p:animMotion origin="layout" path="M -8.33333E-7 -4.07407E-6 L -0.00035 0.54769 " pathEditMode="relative" rAng="0" ptsTypes="AA">
                                      <p:cBhvr>
                                        <p:cTn id="22" dur="500" fill="hold"/>
                                        <p:tgtEl>
                                          <p:spTgt spid="4"/>
                                        </p:tgtEl>
                                        <p:attrNameLst>
                                          <p:attrName>ppt_x</p:attrName>
                                          <p:attrName>ppt_y</p:attrName>
                                        </p:attrNameLst>
                                      </p:cBhvr>
                                      <p:rCtr x="0" y="274"/>
                                    </p:animMotion>
                                  </p:childTnLst>
                                </p:cTn>
                              </p:par>
                              <p:par>
                                <p:cTn id="23" presetID="22" presetClass="entr" presetSubtype="1"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par>
                          <p:cTn id="29" fill="hold">
                            <p:stCondLst>
                              <p:cond delay="1500"/>
                            </p:stCondLst>
                            <p:childTnLst>
                              <p:par>
                                <p:cTn id="30" presetID="10" presetClass="entr" presetSubtype="0" fill="hold" nodeType="after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ures_00384104.jp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 y="908720"/>
            <a:ext cx="9144000" cy="5976008"/>
          </a:xfrm>
          <a:prstGeom prst="rect">
            <a:avLst/>
          </a:prstGeom>
        </p:spPr>
      </p:pic>
      <p:grpSp>
        <p:nvGrpSpPr>
          <p:cNvPr id="2" name="Group 46"/>
          <p:cNvGrpSpPr/>
          <p:nvPr/>
        </p:nvGrpSpPr>
        <p:grpSpPr>
          <a:xfrm rot="16200000">
            <a:off x="5557961" y="2659383"/>
            <a:ext cx="5948957" cy="2448272"/>
            <a:chOff x="4067944" y="4653136"/>
            <a:chExt cx="4095652" cy="2952328"/>
          </a:xfrm>
        </p:grpSpPr>
        <p:pic>
          <p:nvPicPr>
            <p:cNvPr id="8" name="Picture 7" descr="chalk_2_1_2.png"/>
            <p:cNvPicPr>
              <a:picLocks noChangeAspect="1"/>
            </p:cNvPicPr>
            <p:nvPr/>
          </p:nvPicPr>
          <p:blipFill>
            <a:blip r:embed="rId5" cstate="email">
              <a:extLst>
                <a:ext uri="{28A0092B-C50C-407E-A947-70E740481C1C}">
                  <a14:useLocalDpi xmlns:a14="http://schemas.microsoft.com/office/drawing/2010/main" xmlns=""/>
                </a:ext>
              </a:extLst>
            </a:blip>
            <a:srcRect l="7623" r="29218"/>
            <a:stretch>
              <a:fillRect/>
            </a:stretch>
          </p:blipFill>
          <p:spPr>
            <a:xfrm>
              <a:off x="4067944" y="4653136"/>
              <a:ext cx="2083830" cy="2952328"/>
            </a:xfrm>
            <a:prstGeom prst="rect">
              <a:avLst/>
            </a:prstGeom>
          </p:spPr>
        </p:pic>
        <p:pic>
          <p:nvPicPr>
            <p:cNvPr id="9" name="Picture 8" descr="chalk_2_1_2.png"/>
            <p:cNvPicPr>
              <a:picLocks noChangeAspect="1"/>
            </p:cNvPicPr>
            <p:nvPr/>
          </p:nvPicPr>
          <p:blipFill>
            <a:blip r:embed="rId5" cstate="email">
              <a:extLst>
                <a:ext uri="{28A0092B-C50C-407E-A947-70E740481C1C}">
                  <a14:useLocalDpi xmlns:a14="http://schemas.microsoft.com/office/drawing/2010/main" xmlns=""/>
                </a:ext>
              </a:extLst>
            </a:blip>
            <a:srcRect l="7623" r="29218"/>
            <a:stretch>
              <a:fillRect/>
            </a:stretch>
          </p:blipFill>
          <p:spPr>
            <a:xfrm>
              <a:off x="6079766" y="4653136"/>
              <a:ext cx="2083830" cy="2952328"/>
            </a:xfrm>
            <a:prstGeom prst="rect">
              <a:avLst/>
            </a:prstGeom>
          </p:spPr>
        </p:pic>
      </p:grpSp>
      <p:sp>
        <p:nvSpPr>
          <p:cNvPr id="10" name="TextBox 9"/>
          <p:cNvSpPr txBox="1"/>
          <p:nvPr/>
        </p:nvSpPr>
        <p:spPr>
          <a:xfrm>
            <a:off x="107504" y="980728"/>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the Game Theory</a:t>
            </a:r>
          </a:p>
        </p:txBody>
      </p:sp>
      <p:sp>
        <p:nvSpPr>
          <p:cNvPr id="11" name="TextBox 10"/>
          <p:cNvSpPr txBox="1"/>
          <p:nvPr/>
        </p:nvSpPr>
        <p:spPr>
          <a:xfrm>
            <a:off x="107504" y="1412776"/>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the Basic Elements of a Game</a:t>
            </a:r>
          </a:p>
        </p:txBody>
      </p:sp>
      <p:sp>
        <p:nvSpPr>
          <p:cNvPr id="12" name="TextBox 11"/>
          <p:cNvSpPr txBox="1"/>
          <p:nvPr/>
        </p:nvSpPr>
        <p:spPr>
          <a:xfrm>
            <a:off x="107504" y="1847721"/>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the Importance of Game Theory</a:t>
            </a:r>
          </a:p>
        </p:txBody>
      </p:sp>
      <p:sp>
        <p:nvSpPr>
          <p:cNvPr id="13" name="TextBox 12"/>
          <p:cNvSpPr txBox="1"/>
          <p:nvPr/>
        </p:nvSpPr>
        <p:spPr>
          <a:xfrm>
            <a:off x="107504" y="2204864"/>
            <a:ext cx="7488832"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Co-operative &amp; Non-cooperative Game Theory</a:t>
            </a:r>
          </a:p>
        </p:txBody>
      </p:sp>
      <p:sp>
        <p:nvSpPr>
          <p:cNvPr id="14" name="TextBox 13"/>
          <p:cNvSpPr txBox="1"/>
          <p:nvPr/>
        </p:nvSpPr>
        <p:spPr>
          <a:xfrm>
            <a:off x="107504" y="2574195"/>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Zero-sum &amp; Non-zero Sum Game</a:t>
            </a:r>
          </a:p>
        </p:txBody>
      </p:sp>
      <p:sp>
        <p:nvSpPr>
          <p:cNvPr id="15" name="TextBox 14"/>
          <p:cNvSpPr txBox="1"/>
          <p:nvPr/>
        </p:nvSpPr>
        <p:spPr>
          <a:xfrm>
            <a:off x="107504" y="2943527"/>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a Payoff Matrix</a:t>
            </a:r>
          </a:p>
        </p:txBody>
      </p:sp>
      <p:sp>
        <p:nvSpPr>
          <p:cNvPr id="16" name="TextBox 15"/>
          <p:cNvSpPr txBox="1"/>
          <p:nvPr/>
        </p:nvSpPr>
        <p:spPr>
          <a:xfrm>
            <a:off x="107504" y="3312859"/>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a Normal Form Game</a:t>
            </a:r>
          </a:p>
        </p:txBody>
      </p:sp>
      <p:sp>
        <p:nvSpPr>
          <p:cNvPr id="20" name="TextBox 19"/>
          <p:cNvSpPr txBox="1"/>
          <p:nvPr/>
        </p:nvSpPr>
        <p:spPr>
          <a:xfrm>
            <a:off x="107504" y="3682191"/>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‘The Prisoner's Dilemma’</a:t>
            </a:r>
          </a:p>
        </p:txBody>
      </p:sp>
      <p:sp>
        <p:nvSpPr>
          <p:cNvPr id="21" name="TextBox 20"/>
          <p:cNvSpPr txBox="1"/>
          <p:nvPr/>
        </p:nvSpPr>
        <p:spPr>
          <a:xfrm>
            <a:off x="107504" y="4064883"/>
            <a:ext cx="7632848"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What is Nash Equilibrium</a:t>
            </a:r>
          </a:p>
        </p:txBody>
      </p:sp>
      <p:sp>
        <p:nvSpPr>
          <p:cNvPr id="22" name="TextBox 21"/>
          <p:cNvSpPr txBox="1"/>
          <p:nvPr/>
        </p:nvSpPr>
        <p:spPr>
          <a:xfrm>
            <a:off x="107504" y="4492863"/>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Describe Pure &amp; Mixed Strategy Nash Equilibrium</a:t>
            </a:r>
          </a:p>
        </p:txBody>
      </p:sp>
      <p:sp>
        <p:nvSpPr>
          <p:cNvPr id="23" name="TextBox 22"/>
          <p:cNvSpPr txBox="1"/>
          <p:nvPr/>
        </p:nvSpPr>
        <p:spPr>
          <a:xfrm>
            <a:off x="107504" y="4856971"/>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How to Use The Game Tree</a:t>
            </a:r>
          </a:p>
        </p:txBody>
      </p:sp>
      <p:sp>
        <p:nvSpPr>
          <p:cNvPr id="24" name="TextBox 23"/>
          <p:cNvSpPr txBox="1"/>
          <p:nvPr/>
        </p:nvSpPr>
        <p:spPr>
          <a:xfrm>
            <a:off x="107504" y="5289019"/>
            <a:ext cx="7632848"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Describe How to Anticipate Others’ Behavior in Game</a:t>
            </a:r>
          </a:p>
        </p:txBody>
      </p:sp>
      <p:sp>
        <p:nvSpPr>
          <p:cNvPr id="25" name="TextBox 24"/>
          <p:cNvSpPr txBox="1"/>
          <p:nvPr/>
        </p:nvSpPr>
        <p:spPr>
          <a:xfrm>
            <a:off x="107504" y="5672866"/>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Steps to Apply Game Theory</a:t>
            </a:r>
          </a:p>
        </p:txBody>
      </p:sp>
      <p:sp>
        <p:nvSpPr>
          <p:cNvPr id="26" name="TextBox 25"/>
          <p:cNvSpPr txBox="1"/>
          <p:nvPr/>
        </p:nvSpPr>
        <p:spPr>
          <a:xfrm>
            <a:off x="107504" y="6423719"/>
            <a:ext cx="7308304"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Explain How Managers can Use Game Theory </a:t>
            </a:r>
          </a:p>
        </p:txBody>
      </p:sp>
      <p:sp>
        <p:nvSpPr>
          <p:cNvPr id="27" name="TextBox 26"/>
          <p:cNvSpPr txBox="1"/>
          <p:nvPr/>
        </p:nvSpPr>
        <p:spPr>
          <a:xfrm>
            <a:off x="107504" y="6042198"/>
            <a:ext cx="8640960" cy="461665"/>
          </a:xfrm>
          <a:prstGeom prst="rect">
            <a:avLst/>
          </a:prstGeom>
          <a:noFill/>
        </p:spPr>
        <p:txBody>
          <a:bodyPr wrap="square" rtlCol="0">
            <a:spAutoFit/>
          </a:bodyPr>
          <a:lstStyle/>
          <a:p>
            <a:pPr marL="457200" indent="-457200">
              <a:buFont typeface="Arial" pitchFamily="34" charset="0"/>
              <a:buChar char="•"/>
            </a:pPr>
            <a:r>
              <a:rPr lang="en-IN" sz="2400" b="1" dirty="0" smtClean="0">
                <a:solidFill>
                  <a:schemeClr val="bg1"/>
                </a:solidFill>
                <a:latin typeface="Bradley Hand ITC" pitchFamily="66" charset="0"/>
              </a:rPr>
              <a:t>List Applications of Game Theory in Strategic Mgmnt</a:t>
            </a:r>
          </a:p>
        </p:txBody>
      </p:sp>
      <p:grpSp>
        <p:nvGrpSpPr>
          <p:cNvPr id="3"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Course Objectives</a:t>
              </a:r>
              <a:endParaRPr lang="en-IN" sz="3200" dirty="0"/>
            </a:p>
          </p:txBody>
        </p:sp>
      </p:grpSp>
      <p:pic>
        <p:nvPicPr>
          <p:cNvPr id="28" name="Picture 27"/>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29" name="Picture 28">
            <a:hlinkClick r:id="" action="ppaction://hlinkshowjump?jump=next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30" name="Picture 29">
            <a:hlinkClick r:id="" action="ppaction://hlinkshowjump?jump=previous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750897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a:xfrm rot="16200000">
            <a:off x="972981" y="-892858"/>
            <a:ext cx="6696744" cy="9435803"/>
          </a:xfrm>
          <a:prstGeom prst="rect">
            <a:avLst/>
          </a:prstGeom>
        </p:spPr>
      </p:pic>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IN" sz="3200" dirty="0" smtClean="0"/>
                <a:t>What is ‘The Prisoner's Dilemma’?</a:t>
              </a:r>
              <a:endParaRPr lang="en-IN" sz="3200" dirty="0"/>
            </a:p>
          </p:txBody>
        </p:sp>
      </p:grpSp>
      <p:grpSp>
        <p:nvGrpSpPr>
          <p:cNvPr id="3" name="Group 19"/>
          <p:cNvGrpSpPr/>
          <p:nvPr/>
        </p:nvGrpSpPr>
        <p:grpSpPr>
          <a:xfrm>
            <a:off x="827584" y="1700808"/>
            <a:ext cx="7488832" cy="4464496"/>
            <a:chOff x="-396552" y="0"/>
            <a:chExt cx="9114232" cy="6858000"/>
          </a:xfrm>
        </p:grpSpPr>
        <p:pic>
          <p:nvPicPr>
            <p:cNvPr id="21" name="Picture 20" descr="12796890_xl.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396552" y="0"/>
              <a:ext cx="4320480" cy="6858000"/>
            </a:xfrm>
            <a:prstGeom prst="rect">
              <a:avLst/>
            </a:prstGeom>
          </p:spPr>
        </p:pic>
        <p:pic>
          <p:nvPicPr>
            <p:cNvPr id="22" name="Picture 21" descr="14799938_xl.jp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a:xfrm>
              <a:off x="3923928" y="0"/>
              <a:ext cx="4793752" cy="6858000"/>
            </a:xfrm>
            <a:prstGeom prst="rect">
              <a:avLst/>
            </a:prstGeom>
          </p:spPr>
        </p:pic>
      </p:grpSp>
      <p:grpSp>
        <p:nvGrpSpPr>
          <p:cNvPr id="4" name="Group 29"/>
          <p:cNvGrpSpPr/>
          <p:nvPr/>
        </p:nvGrpSpPr>
        <p:grpSpPr>
          <a:xfrm>
            <a:off x="3851920" y="1700808"/>
            <a:ext cx="4500000" cy="216000"/>
            <a:chOff x="4572000" y="1700808"/>
            <a:chExt cx="3780000" cy="216000"/>
          </a:xfrm>
        </p:grpSpPr>
        <p:sp>
          <p:nvSpPr>
            <p:cNvPr id="28" name="Rounded Rectangle 27"/>
            <p:cNvSpPr/>
            <p:nvPr/>
          </p:nvSpPr>
          <p:spPr>
            <a:xfrm>
              <a:off x="4716016" y="1700808"/>
              <a:ext cx="3492000" cy="216000"/>
            </a:xfrm>
            <a:prstGeom prst="roundRect">
              <a:avLst>
                <a:gd name="adj" fmla="val 35715"/>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2" name="Straight Connector 31"/>
            <p:cNvCxnSpPr/>
            <p:nvPr/>
          </p:nvCxnSpPr>
          <p:spPr>
            <a:xfrm flipH="1">
              <a:off x="4572000" y="1700808"/>
              <a:ext cx="3780000" cy="0"/>
            </a:xfrm>
            <a:prstGeom prst="line">
              <a:avLst/>
            </a:prstGeom>
            <a:ln w="57150">
              <a:solidFill>
                <a:schemeClr val="bg1"/>
              </a:solidFill>
            </a:ln>
          </p:spPr>
          <p:style>
            <a:lnRef idx="2">
              <a:schemeClr val="dk1"/>
            </a:lnRef>
            <a:fillRef idx="0">
              <a:schemeClr val="dk1"/>
            </a:fillRef>
            <a:effectRef idx="1">
              <a:schemeClr val="dk1"/>
            </a:effectRef>
            <a:fontRef idx="minor">
              <a:schemeClr val="tx1"/>
            </a:fontRef>
          </p:style>
        </p:cxnSp>
      </p:grpSp>
      <p:sp>
        <p:nvSpPr>
          <p:cNvPr id="33" name="Rectangle 32"/>
          <p:cNvSpPr/>
          <p:nvPr/>
        </p:nvSpPr>
        <p:spPr>
          <a:xfrm>
            <a:off x="3851920" y="1700808"/>
            <a:ext cx="4464496" cy="4176000"/>
          </a:xfrm>
          <a:prstGeom prst="rect">
            <a:avLst/>
          </a:prstGeom>
          <a:solidFill>
            <a:schemeClr val="tx1">
              <a:alpha val="50196"/>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bg1"/>
                </a:solidFill>
                <a:effectLst>
                  <a:glow rad="139700">
                    <a:schemeClr val="accent2">
                      <a:alpha val="40000"/>
                    </a:schemeClr>
                  </a:glow>
                  <a:outerShdw blurRad="38100" dist="38100" dir="2700000" algn="tl">
                    <a:srgbClr val="000000">
                      <a:alpha val="43137"/>
                    </a:srgbClr>
                  </a:outerShdw>
                </a:effectLst>
              </a:rPr>
              <a:t>Detectives George Callaghan and Howard Poirot put the two suspects in different custody rooms. These detectives then question the suspects, one at a time. The detectives have not found any evidence that hints that either of the suspects was actually involved in the murder. However, they have found some proof that the suspects were involved in holding up the victim and stealing his wallet.</a:t>
            </a:r>
          </a:p>
        </p:txBody>
      </p:sp>
      <p:grpSp>
        <p:nvGrpSpPr>
          <p:cNvPr id="5" name="Group 36"/>
          <p:cNvGrpSpPr/>
          <p:nvPr/>
        </p:nvGrpSpPr>
        <p:grpSpPr>
          <a:xfrm>
            <a:off x="6012160" y="1844824"/>
            <a:ext cx="1017123" cy="842759"/>
            <a:chOff x="8251951" y="194871"/>
            <a:chExt cx="1017123" cy="842759"/>
          </a:xfrm>
        </p:grpSpPr>
        <p:cxnSp>
          <p:nvCxnSpPr>
            <p:cNvPr id="35" name="Straight Connector 34"/>
            <p:cNvCxnSpPr/>
            <p:nvPr/>
          </p:nvCxnSpPr>
          <p:spPr>
            <a:xfrm flipV="1">
              <a:off x="8676458" y="611813"/>
              <a:ext cx="432048" cy="324000"/>
            </a:xfrm>
            <a:prstGeom prst="line">
              <a:avLst/>
            </a:prstGeom>
            <a:ln w="190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rot="2487691">
              <a:off x="8251951" y="194871"/>
              <a:ext cx="1017123" cy="842759"/>
            </a:xfrm>
            <a:prstGeom prst="rect">
              <a:avLst/>
            </a:prstGeom>
            <a:noFill/>
            <a:ln w="9525">
              <a:noFill/>
              <a:miter lim="800000"/>
              <a:headEnd/>
              <a:tailEnd/>
            </a:ln>
          </p:spPr>
        </p:pic>
      </p:grpSp>
      <p:pic>
        <p:nvPicPr>
          <p:cNvPr id="20" name="Picture 19"/>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23" name="Picture 22">
            <a:hlinkClick r:id="" action="ppaction://hlinkshowjump?jump=nextslide"/>
          </p:cNvPr>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24" name="Picture 23">
            <a:hlinkClick r:id="" action="ppaction://hlinkshowjump?jump=previousslide"/>
          </p:cNvPr>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6" presetClass="emph" presetSubtype="0" fill="hold" nodeType="after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p:stCondLst>
                              <p:cond delay="1500"/>
                            </p:stCondLst>
                            <p:childTnLst>
                              <p:par>
                                <p:cTn id="19" presetID="42" presetClass="path" presetSubtype="0" accel="50000" decel="50000" fill="hold" nodeType="afterEffect">
                                  <p:stCondLst>
                                    <p:cond delay="0"/>
                                  </p:stCondLst>
                                  <p:childTnLst>
                                    <p:animMotion origin="layout" path="M -2.5E-6 2.59259E-6 L -0.00191 0.61435 " pathEditMode="relative" rAng="0" ptsTypes="AA">
                                      <p:cBhvr>
                                        <p:cTn id="20" dur="500" fill="hold"/>
                                        <p:tgtEl>
                                          <p:spTgt spid="4"/>
                                        </p:tgtEl>
                                        <p:attrNameLst>
                                          <p:attrName>ppt_x</p:attrName>
                                          <p:attrName>ppt_y</p:attrName>
                                        </p:attrNameLst>
                                      </p:cBhvr>
                                      <p:rCtr x="-1" y="307"/>
                                    </p:animMotion>
                                  </p:childTnLst>
                                </p:cTn>
                              </p:par>
                              <p:par>
                                <p:cTn id="21" presetID="42" presetClass="path" presetSubtype="0" accel="50000" decel="50000" fill="hold" nodeType="withEffect">
                                  <p:stCondLst>
                                    <p:cond delay="0"/>
                                  </p:stCondLst>
                                  <p:childTnLst>
                                    <p:animMotion origin="layout" path="M -8.33333E-7 -4.07407E-6 L -0.00035 0.54769 " pathEditMode="relative" rAng="0" ptsTypes="AA">
                                      <p:cBhvr>
                                        <p:cTn id="22" dur="500" fill="hold"/>
                                        <p:tgtEl>
                                          <p:spTgt spid="5"/>
                                        </p:tgtEl>
                                        <p:attrNameLst>
                                          <p:attrName>ppt_x</p:attrName>
                                          <p:attrName>ppt_y</p:attrName>
                                        </p:attrNameLst>
                                      </p:cBhvr>
                                      <p:rCtr x="0" y="274"/>
                                    </p:animMotion>
                                  </p:childTnLst>
                                </p:cTn>
                              </p:par>
                              <p:par>
                                <p:cTn id="23" presetID="22" presetClass="entr" presetSubtype="1"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up)">
                                      <p:cBhvr>
                                        <p:cTn id="25" dur="500"/>
                                        <p:tgtEl>
                                          <p:spTgt spid="33"/>
                                        </p:tgtEl>
                                      </p:cBhvr>
                                    </p:animEffec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2000"/>
                            </p:stCondLst>
                            <p:childTnLst>
                              <p:par>
                                <p:cTn id="30" presetID="10" presetClass="entr" presetSubtype="0" fill="hold" nodeType="afterEffect">
                                  <p:stCondLst>
                                    <p:cond delay="50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wooden_wall_hd.jpg"/>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xmlns=""/>
              </a:ext>
            </a:extLst>
          </a:blip>
          <a:stretch>
            <a:fillRect/>
          </a:stretch>
        </p:blipFill>
        <p:spPr>
          <a:xfrm>
            <a:off x="0" y="836712"/>
            <a:ext cx="9225815" cy="6048000"/>
          </a:xfrm>
          <a:prstGeom prst="rect">
            <a:avLst/>
          </a:prstGeom>
        </p:spPr>
      </p:pic>
      <p:pic>
        <p:nvPicPr>
          <p:cNvPr id="14" name="Picture 13" descr="NEWSPAPER_BLANK.jpg"/>
          <p:cNvPicPr>
            <a:picLocks noChangeAspect="1"/>
          </p:cNvPicPr>
          <p:nvPr/>
        </p:nvPicPr>
        <p:blipFill>
          <a:blip r:embed="rId5" cstate="print"/>
          <a:stretch>
            <a:fillRect/>
          </a:stretch>
        </p:blipFill>
        <p:spPr>
          <a:xfrm rot="21298271">
            <a:off x="265846" y="1359242"/>
            <a:ext cx="8576614" cy="5015880"/>
          </a:xfrm>
          <a:prstGeom prst="rect">
            <a:avLst/>
          </a:prstGeom>
        </p:spPr>
      </p:pic>
      <p:sp>
        <p:nvSpPr>
          <p:cNvPr id="16" name="TextBox 15"/>
          <p:cNvSpPr txBox="1"/>
          <p:nvPr/>
        </p:nvSpPr>
        <p:spPr>
          <a:xfrm rot="-300000">
            <a:off x="338694" y="2567668"/>
            <a:ext cx="8244000" cy="430887"/>
          </a:xfrm>
          <a:prstGeom prst="rect">
            <a:avLst/>
          </a:prstGeom>
          <a:solidFill>
            <a:srgbClr val="92D050">
              <a:alpha val="69804"/>
            </a:srgbClr>
          </a:solidFill>
        </p:spPr>
        <p:txBody>
          <a:bodyPr wrap="square" rtlCol="0">
            <a:spAutoFit/>
          </a:bodyPr>
          <a:lstStyle/>
          <a:p>
            <a:pPr marL="457200" indent="-457200">
              <a:buFont typeface="Arial" pitchFamily="34" charset="0"/>
              <a:buChar char="•"/>
            </a:pPr>
            <a:r>
              <a:rPr lang="en-IN" sz="2200" dirty="0" smtClean="0"/>
              <a:t>Nash equilibrium is one of the central solution concepts for games.</a:t>
            </a:r>
            <a:endParaRPr lang="en-IN" sz="2200" dirty="0"/>
          </a:p>
        </p:txBody>
      </p:sp>
      <p:sp>
        <p:nvSpPr>
          <p:cNvPr id="20" name="TextBox 19"/>
          <p:cNvSpPr txBox="1"/>
          <p:nvPr/>
        </p:nvSpPr>
        <p:spPr>
          <a:xfrm rot="-300000">
            <a:off x="431100" y="3282092"/>
            <a:ext cx="8244000" cy="1107996"/>
          </a:xfrm>
          <a:prstGeom prst="rect">
            <a:avLst/>
          </a:prstGeom>
          <a:solidFill>
            <a:srgbClr val="B9B085">
              <a:alpha val="69804"/>
            </a:srgbClr>
          </a:solidFill>
        </p:spPr>
        <p:txBody>
          <a:bodyPr wrap="square" rtlCol="0">
            <a:spAutoFit/>
          </a:bodyPr>
          <a:lstStyle/>
          <a:p>
            <a:pPr marL="457200" indent="-457200">
              <a:buFont typeface="Arial" pitchFamily="34" charset="0"/>
              <a:buChar char="•"/>
            </a:pPr>
            <a:r>
              <a:rPr lang="en-IN" sz="2200" dirty="0" smtClean="0"/>
              <a:t>The simplest idea of a ‘Nash Equilibrium’ is that if each player chooses their part of the Nash Equilibrium strategy, then no other player has a reason to diverge to another strategy. </a:t>
            </a:r>
            <a:endParaRPr lang="en-IN" sz="2200" dirty="0"/>
          </a:p>
        </p:txBody>
      </p:sp>
      <p:sp>
        <p:nvSpPr>
          <p:cNvPr id="21" name="TextBox 20"/>
          <p:cNvSpPr txBox="1"/>
          <p:nvPr/>
        </p:nvSpPr>
        <p:spPr>
          <a:xfrm rot="-300000">
            <a:off x="544436" y="4655900"/>
            <a:ext cx="8244000" cy="430887"/>
          </a:xfrm>
          <a:prstGeom prst="rect">
            <a:avLst/>
          </a:prstGeom>
          <a:solidFill>
            <a:schemeClr val="accent6">
              <a:alpha val="69804"/>
            </a:schemeClr>
          </a:solidFill>
        </p:spPr>
        <p:txBody>
          <a:bodyPr wrap="square" rtlCol="0">
            <a:spAutoFit/>
          </a:bodyPr>
          <a:lstStyle/>
          <a:p>
            <a:pPr marL="457200" indent="-457200">
              <a:buFont typeface="Arial" pitchFamily="34" charset="0"/>
              <a:buChar char="•"/>
            </a:pPr>
            <a:r>
              <a:rPr lang="en-IN" sz="2200" dirty="0" smtClean="0"/>
              <a:t>A coordination game is a simple example of a Nash Equilibrium. </a:t>
            </a:r>
            <a:endParaRPr lang="en-IN" sz="2200" dirty="0"/>
          </a:p>
        </p:txBody>
      </p:sp>
      <p:sp>
        <p:nvSpPr>
          <p:cNvPr id="22" name="TextBox 21"/>
          <p:cNvSpPr txBox="1"/>
          <p:nvPr/>
        </p:nvSpPr>
        <p:spPr>
          <a:xfrm rot="-300000">
            <a:off x="647124" y="5326103"/>
            <a:ext cx="8244000" cy="769441"/>
          </a:xfrm>
          <a:prstGeom prst="rect">
            <a:avLst/>
          </a:prstGeom>
          <a:solidFill>
            <a:srgbClr val="FF7D7D">
              <a:alpha val="69804"/>
            </a:srgbClr>
          </a:solidFill>
        </p:spPr>
        <p:txBody>
          <a:bodyPr wrap="square" rtlCol="0">
            <a:spAutoFit/>
          </a:bodyPr>
          <a:lstStyle/>
          <a:p>
            <a:pPr marL="457200" indent="-457200">
              <a:buFont typeface="Arial" pitchFamily="34" charset="0"/>
              <a:buChar char="•"/>
            </a:pPr>
            <a:r>
              <a:rPr lang="en-IN" sz="2200" dirty="0" smtClean="0"/>
              <a:t>In the following coordination game, both (H, h) and (T, t) are Nash Equilibrium.</a:t>
            </a:r>
            <a:endParaRPr lang="en-IN" sz="2200"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What is Nash Equilibrium?</a:t>
              </a:r>
              <a:endParaRPr lang="en-IN" sz="3200" dirty="0"/>
            </a:p>
          </p:txBody>
        </p:sp>
      </p:grpSp>
      <p:pic>
        <p:nvPicPr>
          <p:cNvPr id="12" name="Picture 11"/>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15" name="Picture 14">
            <a:hlinkClick r:id="" action="ppaction://hlinkshowjump?jump=next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23" name="Picture 22">
            <a:hlinkClick r:id="" action="ppaction://hlinkshowjump?jump=previous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150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2500"/>
                            </p:stCondLst>
                            <p:childTnLst>
                              <p:par>
                                <p:cTn id="13" presetID="22" presetClass="entr" presetSubtype="8" fill="hold" grpId="0" nodeType="afterEffect">
                                  <p:stCondLst>
                                    <p:cond delay="30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6000"/>
                            </p:stCondLst>
                            <p:childTnLst>
                              <p:par>
                                <p:cTn id="17" presetID="22" presetClass="entr" presetSubtype="8" fill="hold" grpId="0" nodeType="afterEffect">
                                  <p:stCondLst>
                                    <p:cond delay="150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8000"/>
                            </p:stCondLst>
                            <p:childTnLst>
                              <p:par>
                                <p:cTn id="21" presetID="10" presetClass="entr" presetSubtype="0" fill="hold"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The Game Tree</a:t>
              </a:r>
              <a:endParaRPr lang="en-IN" sz="3200" dirty="0"/>
            </a:p>
          </p:txBody>
        </p:sp>
      </p:grpSp>
      <p:sp>
        <p:nvSpPr>
          <p:cNvPr id="6" name="Rectangle 5"/>
          <p:cNvSpPr/>
          <p:nvPr/>
        </p:nvSpPr>
        <p:spPr>
          <a:xfrm rot="21600000">
            <a:off x="251520" y="1052737"/>
            <a:ext cx="8640960" cy="864095"/>
          </a:xfrm>
          <a:prstGeom prst="rect">
            <a:avLst/>
          </a:prstGeom>
          <a:solidFill>
            <a:srgbClr val="FF5B5B">
              <a:alpha val="69804"/>
            </a:srgbClr>
          </a:solidFill>
          <a:ln w="38100">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smtClean="0">
                <a:solidFill>
                  <a:schemeClr val="tx1"/>
                </a:solidFill>
              </a:rPr>
              <a:t>As shown in the image, the payoffs for the two players are shown at the terminal points of the tree.</a:t>
            </a:r>
          </a:p>
        </p:txBody>
      </p:sp>
      <p:pic>
        <p:nvPicPr>
          <p:cNvPr id="7" name="Picture 6"/>
          <p:cNvPicPr/>
          <p:nvPr/>
        </p:nvPicPr>
        <p:blipFill>
          <a:blip r:embed="rId5" cstate="print"/>
          <a:srcRect/>
          <a:stretch>
            <a:fillRect/>
          </a:stretch>
        </p:blipFill>
        <p:spPr bwMode="auto">
          <a:xfrm>
            <a:off x="0" y="2060848"/>
            <a:ext cx="9144000" cy="4797152"/>
          </a:xfrm>
          <a:prstGeom prst="rect">
            <a:avLst/>
          </a:prstGeom>
          <a:noFill/>
          <a:ln w="9525">
            <a:noFill/>
            <a:miter lim="800000"/>
            <a:headEnd/>
            <a:tailEnd/>
          </a:ln>
        </p:spPr>
      </p:pic>
      <p:pic>
        <p:nvPicPr>
          <p:cNvPr id="8" name="Picture 7"/>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9" name="Picture 8">
            <a:hlinkClick r:id="" action="ppaction://hlinkshowjump?jump=nextslide"/>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0" name="Picture 9">
            <a:hlinkClick r:id="" action="ppaction://hlinkshowjump?jump=previous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Equilibrium</a:t>
              </a:r>
              <a:endParaRPr lang="en-IN" sz="3200" dirty="0"/>
            </a:p>
          </p:txBody>
        </p:sp>
      </p:grpSp>
      <p:pic>
        <p:nvPicPr>
          <p:cNvPr id="11" name="Picture 10" descr="color-pencils-preview.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rot="5400000">
            <a:off x="4228368" y="-3356160"/>
            <a:ext cx="590299" cy="9120058"/>
          </a:xfrm>
          <a:prstGeom prst="rect">
            <a:avLst/>
          </a:prstGeom>
        </p:spPr>
      </p:pic>
      <p:sp>
        <p:nvSpPr>
          <p:cNvPr id="12" name="TextBox 11"/>
          <p:cNvSpPr txBox="1"/>
          <p:nvPr/>
        </p:nvSpPr>
        <p:spPr>
          <a:xfrm>
            <a:off x="1487210" y="973399"/>
            <a:ext cx="6408712" cy="461665"/>
          </a:xfrm>
          <a:prstGeom prst="rect">
            <a:avLst/>
          </a:prstGeom>
          <a:noFill/>
        </p:spPr>
        <p:txBody>
          <a:bodyPr wrap="square" rtlCol="0">
            <a:spAutoFit/>
          </a:bodyPr>
          <a:lstStyle/>
          <a:p>
            <a:pPr algn="ctr"/>
            <a:r>
              <a:rPr lang="en-IN" sz="2400" b="1" dirty="0" smtClean="0">
                <a:solidFill>
                  <a:schemeClr val="bg1"/>
                </a:solidFill>
              </a:rPr>
              <a:t>Equilibrium</a:t>
            </a:r>
            <a:endParaRPr lang="en-IN" sz="2400" b="1" dirty="0">
              <a:solidFill>
                <a:schemeClr val="bg1"/>
              </a:solidFill>
            </a:endParaRPr>
          </a:p>
        </p:txBody>
      </p:sp>
      <p:sp>
        <p:nvSpPr>
          <p:cNvPr id="13" name="Rectangle 12"/>
          <p:cNvSpPr/>
          <p:nvPr/>
        </p:nvSpPr>
        <p:spPr>
          <a:xfrm>
            <a:off x="-36512" y="1484784"/>
            <a:ext cx="4140000" cy="5400600"/>
          </a:xfrm>
          <a:prstGeom prst="rect">
            <a:avLst/>
          </a:prstGeom>
          <a:solidFill>
            <a:schemeClr val="accent6">
              <a:alpha val="6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effectLst>
                  <a:outerShdw blurRad="38100" dist="38100" dir="2700000" algn="tl">
                    <a:srgbClr val="000000">
                      <a:alpha val="43137"/>
                    </a:srgbClr>
                  </a:outerShdw>
                </a:effectLst>
              </a:rPr>
              <a:t>Equilibrium:</a:t>
            </a:r>
          </a:p>
          <a:p>
            <a:pPr marL="914400" lvl="1" indent="-457200">
              <a:buFont typeface="Courier New" pitchFamily="49" charset="0"/>
              <a:buChar char="o"/>
            </a:pPr>
            <a:r>
              <a:rPr lang="en-IN" sz="2200" b="1" dirty="0" smtClean="0">
                <a:solidFill>
                  <a:schemeClr val="tx1"/>
                </a:solidFill>
                <a:effectLst>
                  <a:outerShdw blurRad="38100" dist="38100" dir="2700000" algn="tl">
                    <a:srgbClr val="000000">
                      <a:alpha val="43137"/>
                    </a:srgbClr>
                  </a:outerShdw>
                </a:effectLst>
              </a:rPr>
              <a:t>If the game strategy is to play optimal based on the fact about some correct beliefs about others, then you should adopt a strategy of using equilibrium. </a:t>
            </a:r>
          </a:p>
          <a:p>
            <a:pPr marL="914400" lvl="1" indent="-457200">
              <a:buFont typeface="Courier New" pitchFamily="49" charset="0"/>
              <a:buChar char="o"/>
            </a:pPr>
            <a:endParaRPr lang="en-IN" sz="2200" b="1" dirty="0" smtClean="0">
              <a:solidFill>
                <a:schemeClr val="tx1"/>
              </a:solidFill>
              <a:effectLst>
                <a:outerShdw blurRad="38100" dist="38100" dir="2700000" algn="tl">
                  <a:srgbClr val="000000">
                    <a:alpha val="43137"/>
                  </a:srgbClr>
                </a:outerShdw>
              </a:effectLst>
            </a:endParaRPr>
          </a:p>
          <a:p>
            <a:pPr marL="914400" lvl="1" indent="-457200">
              <a:buFont typeface="Courier New" pitchFamily="49" charset="0"/>
              <a:buChar char="o"/>
            </a:pPr>
            <a:r>
              <a:rPr lang="en-IN" sz="2200" b="1" dirty="0" smtClean="0">
                <a:solidFill>
                  <a:schemeClr val="tx1"/>
                </a:solidFill>
                <a:effectLst>
                  <a:outerShdw blurRad="38100" dist="38100" dir="2700000" algn="tl">
                    <a:srgbClr val="000000">
                      <a:alpha val="43137"/>
                    </a:srgbClr>
                  </a:outerShdw>
                </a:effectLst>
              </a:rPr>
              <a:t>So, using a equilibrium strategy is where know about the other players’ beliefs and moves and then try to reach an equilibrium in the game through your moves.</a:t>
            </a:r>
          </a:p>
        </p:txBody>
      </p:sp>
      <p:pic>
        <p:nvPicPr>
          <p:cNvPr id="14" name="Picture 13" descr="8519113_xl.jp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067944" y="1484784"/>
            <a:ext cx="5076056" cy="5373216"/>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15" name="Picture 14">
            <a:hlinkClick r:id="" action="ppaction://hlinkshowjump?jump=next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6" name="Picture 15">
            <a:hlinkClick r:id="" action="ppaction://hlinkshowjump?jump=previous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ppt_x</p:attrName>
                                        </p:attrNameLst>
                                      </p:cBhvr>
                                      <p:tavLst>
                                        <p:tav tm="0">
                                          <p:val>
                                            <p:strVal val="#ppt_x-#ppt_w*1.125000"/>
                                          </p:val>
                                        </p:tav>
                                        <p:tav tm="100000">
                                          <p:val>
                                            <p:strVal val="#ppt_x"/>
                                          </p:val>
                                        </p:tav>
                                      </p:tavLst>
                                    </p:anim>
                                    <p:animEffect transition="in" filter="wipe(right)">
                                      <p:cBhvr>
                                        <p:cTn id="12" dur="500"/>
                                        <p:tgtEl>
                                          <p:spTgt spid="12"/>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Right)">
                                      <p:cBhvr>
                                        <p:cTn id="16" dur="500"/>
                                        <p:tgtEl>
                                          <p:spTgt spid="13"/>
                                        </p:tgtEl>
                                      </p:cBhvr>
                                    </p:animEffect>
                                  </p:childTnLst>
                                </p:cTn>
                              </p:par>
                              <p:par>
                                <p:cTn id="17" presetID="1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Left)">
                                      <p:cBhvr>
                                        <p:cTn id="19" dur="500"/>
                                        <p:tgtEl>
                                          <p:spTgt spid="14"/>
                                        </p:tgtEl>
                                      </p:cBhvr>
                                    </p:animEffect>
                                  </p:childTnLst>
                                </p:cTn>
                              </p:par>
                            </p:childTnLst>
                          </p:cTn>
                        </p:par>
                        <p:par>
                          <p:cTn id="20" fill="hold">
                            <p:stCondLst>
                              <p:cond delay="1000"/>
                            </p:stCondLst>
                            <p:childTnLst>
                              <p:par>
                                <p:cTn id="21" presetID="10" presetClass="entr" presetSubtype="0" fill="hold"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119265" y="754283"/>
            <a:ext cx="8507689" cy="4546925"/>
            <a:chOff x="2807928" y="-1482612"/>
            <a:chExt cx="12918131" cy="3905271"/>
          </a:xfrm>
        </p:grpSpPr>
        <p:sp>
          <p:nvSpPr>
            <p:cNvPr id="10" name="Rechteck 21"/>
            <p:cNvSpPr/>
            <p:nvPr/>
          </p:nvSpPr>
          <p:spPr bwMode="auto">
            <a:xfrm>
              <a:off x="3808277" y="-1226277"/>
              <a:ext cx="11917782" cy="364893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prstClr val="white"/>
                  </a:solidFill>
                  <a:latin typeface="+mj-lt"/>
                  <a:ea typeface="ＭＳ Ｐゴシック" pitchFamily="34" charset="-128"/>
                  <a:cs typeface="FreesiaUPC" pitchFamily="34" charset="-34"/>
                </a:rPr>
                <a:t>This is a DEMO Course On – </a:t>
              </a:r>
              <a:r>
                <a:rPr lang="en-IN" sz="2400" b="1" dirty="0" smtClean="0">
                  <a:solidFill>
                    <a:srgbClr val="FFFF00"/>
                  </a:solidFill>
                  <a:latin typeface="+mj-lt"/>
                  <a:ea typeface="ＭＳ Ｐゴシック" pitchFamily="34" charset="-128"/>
                  <a:cs typeface="FreesiaUPC" pitchFamily="34" charset="-34"/>
                </a:rPr>
                <a:t>Strategic Game Theory for Managers. The Complete Course Consists of 237 Slides.</a:t>
              </a:r>
            </a:p>
            <a:p>
              <a:pPr>
                <a:spcAft>
                  <a:spcPts val="1200"/>
                </a:spcAft>
              </a:pPr>
              <a:r>
                <a:rPr lang="en-US" sz="2800" b="1" dirty="0" smtClean="0">
                  <a:solidFill>
                    <a:srgbClr val="FFFF00"/>
                  </a:solidFill>
                  <a:latin typeface="+mj-lt"/>
                  <a:ea typeface="ＭＳ Ｐゴシック" pitchFamily="34" charset="-128"/>
                  <a:cs typeface="FreesiaUPC" pitchFamily="34" charset="-34"/>
                </a:rPr>
                <a:t>Join MSG </a:t>
              </a:r>
              <a:r>
                <a:rPr lang="en-US" sz="2800" b="1" dirty="0" smtClean="0">
                  <a:solidFill>
                    <a:prstClr val="white"/>
                  </a:solidFill>
                  <a:latin typeface="+mj-lt"/>
                  <a:ea typeface="ＭＳ Ｐゴシック" pitchFamily="34" charset="-128"/>
                  <a:cs typeface="FreesiaUPC" pitchFamily="34" charset="-34"/>
                </a:rPr>
                <a:t>and Get Access to Unlimited Courses for Lifetime.</a:t>
              </a:r>
            </a:p>
            <a:p>
              <a:pPr>
                <a:spcAft>
                  <a:spcPts val="1200"/>
                </a:spcAft>
              </a:pPr>
              <a:r>
                <a:rPr lang="en-US" sz="2400" b="1" dirty="0" smtClean="0">
                  <a:solidFill>
                    <a:prstClr val="white"/>
                  </a:solidFill>
                  <a:latin typeface="+mj-lt"/>
                  <a:ea typeface="ＭＳ Ｐゴシック" pitchFamily="34" charset="-128"/>
                  <a:cs typeface="FreesiaUPC" pitchFamily="34" charset="-34"/>
                </a:rPr>
                <a:t>What You Get:</a:t>
              </a:r>
            </a:p>
            <a:p>
              <a:pPr marL="360000" indent="-396000">
                <a:buFontTx/>
                <a:buAutoNum type="arabicPeriod"/>
              </a:pPr>
              <a:r>
                <a:rPr lang="en-US" sz="2400" b="1" dirty="0" smtClean="0">
                  <a:solidFill>
                    <a:prstClr val="white"/>
                  </a:solidFill>
                  <a:latin typeface="+mj-lt"/>
                  <a:ea typeface="ＭＳ Ｐゴシック" pitchFamily="34" charset="-128"/>
                  <a:cs typeface="FreesiaUPC" pitchFamily="34" charset="-34"/>
                </a:rPr>
                <a:t>View All Course Modules Online.</a:t>
              </a:r>
            </a:p>
            <a:p>
              <a:pPr marL="360000" indent="-396000">
                <a:buFontTx/>
                <a:buAutoNum type="arabicPeriod"/>
              </a:pPr>
              <a:r>
                <a:rPr lang="en-US" sz="2400" b="1" dirty="0" smtClean="0">
                  <a:solidFill>
                    <a:prstClr val="white"/>
                  </a:solidFill>
                  <a:latin typeface="+mj-lt"/>
                  <a:ea typeface="ＭＳ Ｐゴシック" pitchFamily="34" charset="-128"/>
                  <a:cs typeface="FreesiaUPC" pitchFamily="34" charset="-34"/>
                </a:rPr>
                <a:t>Download Powerpoint Presentation for Each Course.</a:t>
              </a:r>
            </a:p>
            <a:p>
              <a:pPr marL="360000" indent="-396000">
                <a:buFontTx/>
                <a:buAutoNum type="arabicPeriod"/>
              </a:pPr>
              <a:r>
                <a:rPr lang="en-US" sz="2400" b="1" dirty="0" smtClean="0">
                  <a:solidFill>
                    <a:prstClr val="white"/>
                  </a:solidFill>
                  <a:latin typeface="+mj-lt"/>
                  <a:ea typeface="ＭＳ Ｐゴシック" pitchFamily="34" charset="-128"/>
                  <a:cs typeface="FreesiaUPC" pitchFamily="34" charset="-34"/>
                </a:rPr>
                <a:t>Do the Knowledge Checks for Each Course.</a:t>
              </a:r>
            </a:p>
            <a:p>
              <a:pPr marL="360000" indent="-396000">
                <a:buFontTx/>
                <a:buAutoNum type="arabicPeriod"/>
              </a:pPr>
              <a:r>
                <a:rPr lang="en-US" sz="2400" b="1" dirty="0" smtClean="0">
                  <a:solidFill>
                    <a:prstClr val="white"/>
                  </a:solidFill>
                  <a:latin typeface="+mj-lt"/>
                  <a:ea typeface="ＭＳ Ｐゴシック" pitchFamily="34" charset="-128"/>
                  <a:cs typeface="FreesiaUPC" pitchFamily="34" charset="-34"/>
                </a:rPr>
                <a:t>Get Access to New Courses Every Week.</a:t>
              </a:r>
              <a:endParaRPr lang="en-IN" sz="2400" b="1" dirty="0" smtClean="0">
                <a:solidFill>
                  <a:prstClr val="white"/>
                </a:solidFill>
                <a:latin typeface="+mj-lt"/>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gray">
            <a:xfrm rot="20222041">
              <a:off x="2807928" y="-1482612"/>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3540116" y="5495875"/>
            <a:ext cx="1374784" cy="1317501"/>
          </a:xfrm>
          <a:prstGeom prst="rect">
            <a:avLst/>
          </a:prstGeom>
        </p:spPr>
      </p:pic>
      <p:sp>
        <p:nvSpPr>
          <p:cNvPr id="13" name="TextBox 12"/>
          <p:cNvSpPr txBox="1"/>
          <p:nvPr/>
        </p:nvSpPr>
        <p:spPr>
          <a:xfrm>
            <a:off x="395536" y="116632"/>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pic>
        <p:nvPicPr>
          <p:cNvPr id="8" name="Picture 7">
            <a:hlinkClick r:id="" action="ppaction://hlinkshowjump?jump=previousslide"/>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extLst>
      <p:ext uri="{BB962C8B-B14F-4D97-AF65-F5344CB8AC3E}">
        <p14:creationId xmlns:p14="http://schemas.microsoft.com/office/powerpoint/2010/main" xmlns="" val="3982109949"/>
      </p:ext>
    </p:extLst>
  </p:cSld>
  <p:clrMapOvr>
    <a:masterClrMapping/>
  </p:clrMapOvr>
  <p:transition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6633368"/>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l="6868" t="3903" r="6117" b="5220"/>
          <a:stretch>
            <a:fillRect/>
          </a:stretch>
        </p:blipFill>
        <p:spPr bwMode="auto">
          <a:xfrm>
            <a:off x="0" y="836712"/>
            <a:ext cx="9108504" cy="5832648"/>
          </a:xfrm>
          <a:prstGeom prst="rect">
            <a:avLst/>
          </a:prstGeom>
          <a:noFill/>
          <a:ln w="9525">
            <a:noFill/>
            <a:miter lim="800000"/>
            <a:headEnd/>
            <a:tailEnd/>
          </a:ln>
        </p:spPr>
      </p:pic>
      <p:sp>
        <p:nvSpPr>
          <p:cNvPr id="20" name="Rounded Rectangle 19"/>
          <p:cNvSpPr/>
          <p:nvPr/>
        </p:nvSpPr>
        <p:spPr>
          <a:xfrm>
            <a:off x="-3" y="6633368"/>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611560" y="1556792"/>
            <a:ext cx="7848872" cy="1323439"/>
          </a:xfrm>
          <a:prstGeom prst="rect">
            <a:avLst/>
          </a:prstGeom>
          <a:noFill/>
        </p:spPr>
        <p:txBody>
          <a:bodyPr wrap="square" rtlCol="0">
            <a:spAutoFit/>
          </a:bodyPr>
          <a:lstStyle/>
          <a:p>
            <a:r>
              <a:rPr lang="en-IN" sz="2000" b="1" dirty="0" smtClean="0">
                <a:solidFill>
                  <a:schemeClr val="bg1"/>
                </a:solidFill>
              </a:rPr>
              <a:t>Let us now understand what Game Theory is all about.</a:t>
            </a:r>
          </a:p>
          <a:p>
            <a:r>
              <a:rPr lang="en-IN" sz="2000" b="1" dirty="0" smtClean="0">
                <a:solidFill>
                  <a:schemeClr val="bg1"/>
                </a:solidFill>
              </a:rPr>
              <a:t>There are various kinds of games that people play in real life. </a:t>
            </a:r>
          </a:p>
          <a:p>
            <a:endParaRPr lang="en-IN" sz="2000" b="1" dirty="0" smtClean="0">
              <a:solidFill>
                <a:schemeClr val="bg1"/>
              </a:solidFill>
            </a:endParaRPr>
          </a:p>
          <a:p>
            <a:r>
              <a:rPr lang="en-IN" sz="2000" b="1" dirty="0" smtClean="0">
                <a:solidFill>
                  <a:schemeClr val="bg1"/>
                </a:solidFill>
              </a:rPr>
              <a:t>You must have played any one or few of the following games:</a:t>
            </a:r>
            <a:endParaRPr lang="en-IN" sz="2000" b="1" dirty="0">
              <a:solidFill>
                <a:schemeClr val="bg1"/>
              </a:solidFill>
            </a:endParaRPr>
          </a:p>
        </p:txBody>
      </p:sp>
      <p:sp>
        <p:nvSpPr>
          <p:cNvPr id="23" name="Rectangle 22"/>
          <p:cNvSpPr/>
          <p:nvPr/>
        </p:nvSpPr>
        <p:spPr>
          <a:xfrm>
            <a:off x="611560" y="2997112"/>
            <a:ext cx="7776000" cy="720000"/>
          </a:xfrm>
          <a:prstGeom prst="rect">
            <a:avLst/>
          </a:prstGeom>
          <a:solidFill>
            <a:srgbClr val="DEC8B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The game of drivers manoeuvring in heavy traffic</a:t>
            </a:r>
            <a:endParaRPr lang="en-IN" sz="2000" b="1" dirty="0">
              <a:solidFill>
                <a:schemeClr val="tx1"/>
              </a:solidFill>
            </a:endParaRPr>
          </a:p>
        </p:txBody>
      </p:sp>
      <p:sp>
        <p:nvSpPr>
          <p:cNvPr id="24" name="Rectangle 23"/>
          <p:cNvSpPr/>
          <p:nvPr/>
        </p:nvSpPr>
        <p:spPr>
          <a:xfrm>
            <a:off x="611560" y="3789120"/>
            <a:ext cx="7776000" cy="792000"/>
          </a:xfrm>
          <a:prstGeom prst="rect">
            <a:avLst/>
          </a:prstGeom>
          <a:solidFill>
            <a:srgbClr val="FCA18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Auctioning game played by bargain-hunters bidding on ecommerce or online shopping sites </a:t>
            </a:r>
            <a:endParaRPr lang="en-IN" sz="2000" b="1" dirty="0">
              <a:solidFill>
                <a:schemeClr val="tx1"/>
              </a:solidFill>
            </a:endParaRPr>
          </a:p>
        </p:txBody>
      </p:sp>
      <p:sp>
        <p:nvSpPr>
          <p:cNvPr id="25" name="Rectangle 24"/>
          <p:cNvSpPr/>
          <p:nvPr/>
        </p:nvSpPr>
        <p:spPr>
          <a:xfrm>
            <a:off x="611560" y="4653224"/>
            <a:ext cx="7776000" cy="792000"/>
          </a:xfrm>
          <a:prstGeom prst="rect">
            <a:avLst/>
          </a:prstGeom>
          <a:solidFill>
            <a:srgbClr val="FF898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Bargaining game played by a company and its union of workers trying to negotiate next year’s wage rise and bonus payout</a:t>
            </a:r>
            <a:endParaRPr lang="en-IN" sz="2000" b="1" dirty="0">
              <a:solidFill>
                <a:schemeClr val="tx1"/>
              </a:solidFill>
            </a:endParaRPr>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22" name="Picture 21"/>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26" name="Picture 25">
            <a:hlinkClick r:id="" action="ppaction://hlinkshowjump?jump=nextslide"/>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27" name="Picture 26">
            <a:hlinkClick r:id="" action="ppaction://hlinkshowjump?jump=previous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ppt_w*0.7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000"/>
                            </p:stCondLst>
                            <p:childTnLst>
                              <p:par>
                                <p:cTn id="18" presetID="12" presetClass="entr" presetSubtype="8" fill="hold" grpId="0" nodeType="afterEffect">
                                  <p:stCondLst>
                                    <p:cond delay="4000"/>
                                  </p:stCondLst>
                                  <p:childTnLst>
                                    <p:set>
                                      <p:cBhvr>
                                        <p:cTn id="19" dur="1" fill="hold">
                                          <p:stCondLst>
                                            <p:cond delay="0"/>
                                          </p:stCondLst>
                                        </p:cTn>
                                        <p:tgtEl>
                                          <p:spTgt spid="23"/>
                                        </p:tgtEl>
                                        <p:attrNameLst>
                                          <p:attrName>style.visibility</p:attrName>
                                        </p:attrNameLst>
                                      </p:cBhvr>
                                      <p:to>
                                        <p:strVal val="visible"/>
                                      </p:to>
                                    </p:set>
                                    <p:animEffect transition="in" filter="slide(fromLeft)">
                                      <p:cBhvr>
                                        <p:cTn id="20" dur="500"/>
                                        <p:tgtEl>
                                          <p:spTgt spid="23"/>
                                        </p:tgtEl>
                                      </p:cBhvr>
                                    </p:animEffect>
                                  </p:childTnLst>
                                </p:cTn>
                              </p:par>
                            </p:childTnLst>
                          </p:cTn>
                        </p:par>
                        <p:par>
                          <p:cTn id="21" fill="hold">
                            <p:stCondLst>
                              <p:cond delay="5500"/>
                            </p:stCondLst>
                            <p:childTnLst>
                              <p:par>
                                <p:cTn id="22" presetID="12" presetClass="entr" presetSubtype="8" fill="hold" grpId="0" nodeType="afterEffect">
                                  <p:stCondLst>
                                    <p:cond delay="1500"/>
                                  </p:stCondLst>
                                  <p:childTnLst>
                                    <p:set>
                                      <p:cBhvr>
                                        <p:cTn id="23" dur="1" fill="hold">
                                          <p:stCondLst>
                                            <p:cond delay="0"/>
                                          </p:stCondLst>
                                        </p:cTn>
                                        <p:tgtEl>
                                          <p:spTgt spid="24"/>
                                        </p:tgtEl>
                                        <p:attrNameLst>
                                          <p:attrName>style.visibility</p:attrName>
                                        </p:attrNameLst>
                                      </p:cBhvr>
                                      <p:to>
                                        <p:strVal val="visible"/>
                                      </p:to>
                                    </p:set>
                                    <p:animEffect transition="in" filter="slide(fromLeft)">
                                      <p:cBhvr>
                                        <p:cTn id="24" dur="500"/>
                                        <p:tgtEl>
                                          <p:spTgt spid="24"/>
                                        </p:tgtEl>
                                      </p:cBhvr>
                                    </p:animEffect>
                                  </p:childTnLst>
                                </p:cTn>
                              </p:par>
                            </p:childTnLst>
                          </p:cTn>
                        </p:par>
                        <p:par>
                          <p:cTn id="25" fill="hold">
                            <p:stCondLst>
                              <p:cond delay="7500"/>
                            </p:stCondLst>
                            <p:childTnLst>
                              <p:par>
                                <p:cTn id="26" presetID="12" presetClass="entr" presetSubtype="8" fill="hold" grpId="0" nodeType="afterEffect">
                                  <p:stCondLst>
                                    <p:cond delay="3000"/>
                                  </p:stCondLst>
                                  <p:childTnLst>
                                    <p:set>
                                      <p:cBhvr>
                                        <p:cTn id="27" dur="1" fill="hold">
                                          <p:stCondLst>
                                            <p:cond delay="0"/>
                                          </p:stCondLst>
                                        </p:cTn>
                                        <p:tgtEl>
                                          <p:spTgt spid="25"/>
                                        </p:tgtEl>
                                        <p:attrNameLst>
                                          <p:attrName>style.visibility</p:attrName>
                                        </p:attrNameLst>
                                      </p:cBhvr>
                                      <p:to>
                                        <p:strVal val="visible"/>
                                      </p:to>
                                    </p:set>
                                    <p:animEffect transition="in" filter="slide(fromLeft)">
                                      <p:cBhvr>
                                        <p:cTn id="28" dur="500"/>
                                        <p:tgtEl>
                                          <p:spTgt spid="25"/>
                                        </p:tgtEl>
                                      </p:cBhvr>
                                    </p:animEffect>
                                  </p:childTnLst>
                                </p:cTn>
                              </p:par>
                            </p:childTnLst>
                          </p:cTn>
                        </p:par>
                        <p:par>
                          <p:cTn id="29" fill="hold">
                            <p:stCondLst>
                              <p:cond delay="11000"/>
                            </p:stCondLst>
                            <p:childTnLst>
                              <p:par>
                                <p:cTn id="30" presetID="10" presetClass="entr" presetSubtype="0" fill="hold" nodeType="after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p:cNvSpPr/>
          <p:nvPr/>
        </p:nvSpPr>
        <p:spPr>
          <a:xfrm>
            <a:off x="611560" y="1656344"/>
            <a:ext cx="7776000" cy="828000"/>
          </a:xfrm>
          <a:prstGeom prst="rect">
            <a:avLst/>
          </a:prstGeom>
          <a:solidFill>
            <a:srgbClr val="C7DAF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Political games played by two opposing candidates contesting in an election</a:t>
            </a:r>
            <a:endParaRPr lang="en-IN" sz="2000" b="1" dirty="0">
              <a:solidFill>
                <a:schemeClr val="tx1"/>
              </a:solidFill>
            </a:endParaRPr>
          </a:p>
        </p:txBody>
      </p:sp>
      <p:sp>
        <p:nvSpPr>
          <p:cNvPr id="11" name="Rectangle 10"/>
          <p:cNvSpPr/>
          <p:nvPr/>
        </p:nvSpPr>
        <p:spPr>
          <a:xfrm>
            <a:off x="611560" y="2556376"/>
            <a:ext cx="7776000" cy="828000"/>
          </a:xfrm>
          <a:prstGeom prst="rect">
            <a:avLst/>
          </a:prstGeom>
          <a:solidFill>
            <a:srgbClr val="DEC8B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Economic game played by a shop owner who decides on the kind of discounts and offers to offer to his customers</a:t>
            </a:r>
            <a:endParaRPr lang="en-IN" sz="2000" b="1" dirty="0">
              <a:solidFill>
                <a:schemeClr val="tx1"/>
              </a:solidFill>
            </a:endParaRPr>
          </a:p>
        </p:txBody>
      </p:sp>
      <p:sp>
        <p:nvSpPr>
          <p:cNvPr id="12" name="Rectangle 11"/>
          <p:cNvSpPr/>
          <p:nvPr/>
        </p:nvSpPr>
        <p:spPr>
          <a:xfrm>
            <a:off x="611560" y="3492480"/>
            <a:ext cx="7776000" cy="828000"/>
          </a:xfrm>
          <a:prstGeom prst="rect">
            <a:avLst/>
          </a:prstGeom>
          <a:solidFill>
            <a:srgbClr val="FCA184"/>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The game of love played by a man and a woman who try to capture each other’s attention and love</a:t>
            </a:r>
            <a:endParaRPr lang="en-IN" sz="2000" b="1" dirty="0">
              <a:solidFill>
                <a:schemeClr val="tx1"/>
              </a:solidFill>
            </a:endParaRPr>
          </a:p>
        </p:txBody>
      </p:sp>
      <p:sp>
        <p:nvSpPr>
          <p:cNvPr id="13" name="Rectangle 12"/>
          <p:cNvSpPr/>
          <p:nvPr/>
        </p:nvSpPr>
        <p:spPr>
          <a:xfrm>
            <a:off x="611560" y="4392608"/>
            <a:ext cx="7776000" cy="1080000"/>
          </a:xfrm>
          <a:prstGeom prst="rect">
            <a:avLst/>
          </a:prstGeom>
          <a:solidFill>
            <a:srgbClr val="FF8989"/>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 typeface="Arial" pitchFamily="34" charset="0"/>
              <a:buChar char="•"/>
            </a:pPr>
            <a:r>
              <a:rPr lang="en-IN" sz="2000" b="1" dirty="0" smtClean="0">
                <a:solidFill>
                  <a:schemeClr val="tx1"/>
                </a:solidFill>
              </a:rPr>
              <a:t>Adolf Hitler and Joseph Stalin played dictatorship and hate game that killed off a significant fraction of the world’s population</a:t>
            </a:r>
            <a:endParaRPr lang="en-IN" sz="2000" b="1" dirty="0">
              <a:solidFill>
                <a:schemeClr val="tx1"/>
              </a:solidFill>
            </a:endParaRPr>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14" name="Picture 13"/>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15" name="Picture 14">
            <a:hlinkClick r:id="" action="ppaction://hlinkshowjump?jump=nextslide"/>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6" name="Picture 15">
            <a:hlinkClick r:id="" action="ppaction://hlinkshowjump?jump=previous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Left)">
                                      <p:cBhvr>
                                        <p:cTn id="16" dur="500"/>
                                        <p:tgtEl>
                                          <p:spTgt spid="10"/>
                                        </p:tgtEl>
                                      </p:cBhvr>
                                    </p:animEffect>
                                  </p:childTnLst>
                                </p:cTn>
                              </p:par>
                            </p:childTnLst>
                          </p:cTn>
                        </p:par>
                        <p:par>
                          <p:cTn id="17" fill="hold">
                            <p:stCondLst>
                              <p:cond delay="1000"/>
                            </p:stCondLst>
                            <p:childTnLst>
                              <p:par>
                                <p:cTn id="18" presetID="12" presetClass="entr" presetSubtype="8" fill="hold" grpId="0" nodeType="afterEffect">
                                  <p:stCondLst>
                                    <p:cond delay="200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par>
                          <p:cTn id="21" fill="hold">
                            <p:stCondLst>
                              <p:cond delay="3500"/>
                            </p:stCondLst>
                            <p:childTnLst>
                              <p:par>
                                <p:cTn id="22" presetID="12" presetClass="entr" presetSubtype="8" fill="hold" grpId="0" nodeType="afterEffect">
                                  <p:stCondLst>
                                    <p:cond delay="3000"/>
                                  </p:stCondLst>
                                  <p:childTnLst>
                                    <p:set>
                                      <p:cBhvr>
                                        <p:cTn id="23" dur="1" fill="hold">
                                          <p:stCondLst>
                                            <p:cond delay="0"/>
                                          </p:stCondLst>
                                        </p:cTn>
                                        <p:tgtEl>
                                          <p:spTgt spid="12"/>
                                        </p:tgtEl>
                                        <p:attrNameLst>
                                          <p:attrName>style.visibility</p:attrName>
                                        </p:attrNameLst>
                                      </p:cBhvr>
                                      <p:to>
                                        <p:strVal val="visible"/>
                                      </p:to>
                                    </p:set>
                                    <p:animEffect transition="in" filter="slide(fromLeft)">
                                      <p:cBhvr>
                                        <p:cTn id="24" dur="500"/>
                                        <p:tgtEl>
                                          <p:spTgt spid="12"/>
                                        </p:tgtEl>
                                      </p:cBhvr>
                                    </p:animEffect>
                                  </p:childTnLst>
                                </p:cTn>
                              </p:par>
                            </p:childTnLst>
                          </p:cTn>
                        </p:par>
                        <p:par>
                          <p:cTn id="25" fill="hold">
                            <p:stCondLst>
                              <p:cond delay="7000"/>
                            </p:stCondLst>
                            <p:childTnLst>
                              <p:par>
                                <p:cTn id="26" presetID="12" presetClass="entr" presetSubtype="8" fill="hold" grpId="0" nodeType="afterEffect">
                                  <p:stCondLst>
                                    <p:cond delay="2750"/>
                                  </p:stCondLst>
                                  <p:childTnLst>
                                    <p:set>
                                      <p:cBhvr>
                                        <p:cTn id="27" dur="1" fill="hold">
                                          <p:stCondLst>
                                            <p:cond delay="0"/>
                                          </p:stCondLst>
                                        </p:cTn>
                                        <p:tgtEl>
                                          <p:spTgt spid="13"/>
                                        </p:tgtEl>
                                        <p:attrNameLst>
                                          <p:attrName>style.visibility</p:attrName>
                                        </p:attrNameLst>
                                      </p:cBhvr>
                                      <p:to>
                                        <p:strVal val="visible"/>
                                      </p:to>
                                    </p:set>
                                    <p:animEffect transition="in" filter="slide(fromLeft)">
                                      <p:cBhvr>
                                        <p:cTn id="28" dur="500"/>
                                        <p:tgtEl>
                                          <p:spTgt spid="13"/>
                                        </p:tgtEl>
                                      </p:cBhvr>
                                    </p:animEffect>
                                  </p:childTnLst>
                                </p:cTn>
                              </p:par>
                            </p:childTnLst>
                          </p:cTn>
                        </p:par>
                        <p:par>
                          <p:cTn id="29" fill="hold">
                            <p:stCondLst>
                              <p:cond delay="10250"/>
                            </p:stCondLst>
                            <p:childTnLst>
                              <p:par>
                                <p:cTn id="30" presetID="10" presetClass="entr" presetSubtype="0" fill="hold" nodeType="after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16424" cy="38884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Hence, you can understand that games are played in any situation when human beings interact with each other. </a:t>
            </a:r>
          </a:p>
          <a:p>
            <a:pPr marL="457200" indent="-457200">
              <a:buFont typeface="Arial" pitchFamily="34" charset="0"/>
              <a:buChar char="•"/>
            </a:pPr>
            <a:endParaRPr lang="en-IN" sz="2200" b="1" dirty="0" smtClean="0">
              <a:solidFill>
                <a:schemeClr val="tx1"/>
              </a:solidFill>
            </a:endParaRPr>
          </a:p>
          <a:p>
            <a:pPr marL="457200" indent="-457200">
              <a:buFont typeface="Arial" pitchFamily="34" charset="0"/>
              <a:buChar char="•"/>
            </a:pPr>
            <a:r>
              <a:rPr lang="en-IN" sz="2200" b="1" dirty="0" smtClean="0">
                <a:solidFill>
                  <a:schemeClr val="tx1"/>
                </a:solidFill>
              </a:rPr>
              <a:t>Likewise, even companies can be considered to be living entities that play games with each other.</a:t>
            </a:r>
            <a:endParaRPr lang="en-IN" sz="2200" b="1" dirty="0">
              <a:solidFill>
                <a:schemeClr val="tx1"/>
              </a:solidFill>
            </a:endParaRPr>
          </a:p>
        </p:txBody>
      </p:sp>
      <p:pic>
        <p:nvPicPr>
          <p:cNvPr id="15" name="Picture 14" descr="10737756_xl.jp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536424" y="1628800"/>
            <a:ext cx="3852000" cy="388843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13" name="Picture 12">
            <a:hlinkClick r:id="" action="ppaction://hlinkshowjump?jump=next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6" name="Picture 15">
            <a:hlinkClick r:id="" action="ppaction://hlinkshowjump?jump=previous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Left)">
                                      <p:cBhvr>
                                        <p:cTn id="19" dur="500"/>
                                        <p:tgtEl>
                                          <p:spTgt spid="15"/>
                                        </p:tgtEl>
                                      </p:cBhvr>
                                    </p:animEffect>
                                  </p:childTnLst>
                                </p:cTn>
                              </p:par>
                            </p:childTnLst>
                          </p:cTn>
                        </p:par>
                        <p:par>
                          <p:cTn id="20" fill="hold">
                            <p:stCondLst>
                              <p:cond delay="1000"/>
                            </p:stCondLst>
                            <p:childTnLst>
                              <p:par>
                                <p:cTn id="21" presetID="10" presetClass="entr" presetSubtype="0" fill="hold" nodeType="after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So, you can understand that there are a wide range of fields in which games are played. </a:t>
            </a:r>
          </a:p>
          <a:p>
            <a:pPr marL="457200" indent="-457200">
              <a:buFont typeface="Arial" pitchFamily="34" charset="0"/>
              <a:buChar char="•"/>
            </a:pPr>
            <a:endParaRPr lang="en-IN" sz="2200" b="1" dirty="0" smtClean="0">
              <a:solidFill>
                <a:schemeClr val="tx1"/>
              </a:solidFill>
            </a:endParaRPr>
          </a:p>
          <a:p>
            <a:pPr marL="457200" indent="-457200">
              <a:buFont typeface="Arial" pitchFamily="34" charset="0"/>
              <a:buChar char="•"/>
            </a:pPr>
            <a:r>
              <a:rPr lang="en-IN" sz="2200" b="1" dirty="0" smtClean="0">
                <a:solidFill>
                  <a:schemeClr val="tx1"/>
                </a:solidFill>
              </a:rPr>
              <a:t>This way game theory could be applied to predict how people will play the many games of which social life largely consists. </a:t>
            </a:r>
            <a:endParaRPr lang="en-IN" sz="2200" b="1" dirty="0">
              <a:solidFill>
                <a:schemeClr val="tx1"/>
              </a:solidFill>
            </a:endParaRPr>
          </a:p>
        </p:txBody>
      </p:sp>
      <p:pic>
        <p:nvPicPr>
          <p:cNvPr id="12" name="Picture 11" descr="16282784_xl.jp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565373" y="1628800"/>
            <a:ext cx="3823051" cy="3888432"/>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15" name="Picture 14">
            <a:hlinkClick r:id="" action="ppaction://hlinkshowjump?jump=next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6" name="Picture 15">
            <a:hlinkClick r:id="" action="ppaction://hlinkshowjump?jump=previous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500"/>
                                        <p:tgtEl>
                                          <p:spTgt spid="12"/>
                                        </p:tgtEl>
                                      </p:cBhvr>
                                    </p:animEffect>
                                  </p:childTnLst>
                                </p:cTn>
                              </p:par>
                            </p:childTnLst>
                          </p:cTn>
                        </p:par>
                        <p:par>
                          <p:cTn id="20" fill="hold">
                            <p:stCondLst>
                              <p:cond delay="1000"/>
                            </p:stCondLst>
                            <p:childTnLst>
                              <p:par>
                                <p:cTn id="21" presetID="10" presetClass="entr" presetSubtype="0" fill="hold"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852000" cy="38884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So, you would think that game theory would become the all-purpose cure of all of the world’s problems arising due to human interactions.</a:t>
            </a:r>
          </a:p>
          <a:p>
            <a:pPr marL="457200" indent="-457200">
              <a:buFont typeface="Arial" pitchFamily="34" charset="0"/>
              <a:buChar char="•"/>
            </a:pPr>
            <a:endParaRPr lang="en-IN" sz="2200" b="1" dirty="0" smtClean="0">
              <a:solidFill>
                <a:schemeClr val="tx1"/>
              </a:solidFill>
            </a:endParaRPr>
          </a:p>
          <a:p>
            <a:pPr marL="457200" indent="-457200">
              <a:buFont typeface="Arial" pitchFamily="34" charset="0"/>
              <a:buChar char="•"/>
            </a:pPr>
            <a:r>
              <a:rPr lang="en-IN" sz="2200" b="1" dirty="0" smtClean="0">
                <a:solidFill>
                  <a:schemeClr val="tx1"/>
                </a:solidFill>
              </a:rPr>
              <a:t>However, you should understand that game theory is not able to solve all of the world’s problems. </a:t>
            </a:r>
            <a:endParaRPr lang="en-IN" sz="2200" b="1" dirty="0">
              <a:solidFill>
                <a:schemeClr val="tx1"/>
              </a:solidFill>
            </a:endParaRPr>
          </a:p>
        </p:txBody>
      </p:sp>
      <p:pic>
        <p:nvPicPr>
          <p:cNvPr id="13" name="Picture 12" descr="14869080_xl.jp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571999" y="1628800"/>
            <a:ext cx="3852000" cy="3888432"/>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15" name="Picture 14">
            <a:hlinkClick r:id="" action="ppaction://hlinkshowjump?jump=next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6" name="Picture 15">
            <a:hlinkClick r:id="" action="ppaction://hlinkshowjump?jump=previous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Left)">
                                      <p:cBhvr>
                                        <p:cTn id="19" dur="500"/>
                                        <p:tgtEl>
                                          <p:spTgt spid="13"/>
                                        </p:tgtEl>
                                      </p:cBhvr>
                                    </p:animEffect>
                                  </p:childTnLst>
                                </p:cTn>
                              </p:par>
                            </p:childTnLst>
                          </p:cTn>
                        </p:par>
                        <p:par>
                          <p:cTn id="20" fill="hold">
                            <p:stCondLst>
                              <p:cond delay="1000"/>
                            </p:stCondLst>
                            <p:childTnLst>
                              <p:par>
                                <p:cTn id="21" presetID="10" presetClass="entr" presetSubtype="0" fill="hold"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6660752"/>
            <a:ext cx="9144000" cy="108000"/>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p:cNvSpPr/>
          <p:nvPr/>
        </p:nvSpPr>
        <p:spPr>
          <a:xfrm>
            <a:off x="0" y="908720"/>
            <a:ext cx="9144000" cy="59492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l="6868" t="3903" r="6117" b="5220"/>
          <a:stretch>
            <a:fillRect/>
          </a:stretch>
        </p:blipFill>
        <p:spPr bwMode="auto">
          <a:xfrm>
            <a:off x="0" y="864096"/>
            <a:ext cx="9108504" cy="5832648"/>
          </a:xfrm>
          <a:prstGeom prst="rect">
            <a:avLst/>
          </a:prstGeom>
          <a:noFill/>
          <a:ln w="9525">
            <a:noFill/>
            <a:miter lim="800000"/>
            <a:headEnd/>
            <a:tailEnd/>
          </a:ln>
        </p:spPr>
      </p:pic>
      <p:sp>
        <p:nvSpPr>
          <p:cNvPr id="9" name="Rounded Rectangle 8"/>
          <p:cNvSpPr/>
          <p:nvPr/>
        </p:nvSpPr>
        <p:spPr>
          <a:xfrm>
            <a:off x="-3" y="6660752"/>
            <a:ext cx="9108000" cy="108000"/>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 name="Group 19"/>
          <p:cNvGrpSpPr/>
          <p:nvPr/>
        </p:nvGrpSpPr>
        <p:grpSpPr>
          <a:xfrm>
            <a:off x="0" y="-27384"/>
            <a:ext cx="9144000" cy="1008112"/>
            <a:chOff x="0" y="-27384"/>
            <a:chExt cx="9144000" cy="1008112"/>
          </a:xfrm>
        </p:grpSpPr>
        <p:pic>
          <p:nvPicPr>
            <p:cNvPr id="17" name="Picture 16" descr="15640671_xl.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0" y="-27384"/>
              <a:ext cx="9144000" cy="1008112"/>
            </a:xfrm>
            <a:prstGeom prst="rect">
              <a:avLst/>
            </a:prstGeom>
          </p:spPr>
        </p:pic>
        <p:sp>
          <p:nvSpPr>
            <p:cNvPr id="18" name="Rectangle 17"/>
            <p:cNvSpPr/>
            <p:nvPr/>
          </p:nvSpPr>
          <p:spPr>
            <a:xfrm>
              <a:off x="0" y="154044"/>
              <a:ext cx="9143994" cy="817952"/>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p:cNvSpPr txBox="1"/>
            <p:nvPr/>
          </p:nvSpPr>
          <p:spPr>
            <a:xfrm>
              <a:off x="683568" y="278798"/>
              <a:ext cx="7992883"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14" name="Rectangle 13"/>
          <p:cNvSpPr/>
          <p:nvPr/>
        </p:nvSpPr>
        <p:spPr>
          <a:xfrm>
            <a:off x="683568" y="1628800"/>
            <a:ext cx="3708000" cy="3888432"/>
          </a:xfrm>
          <a:prstGeom prst="rect">
            <a:avLst/>
          </a:prstGeom>
          <a:solidFill>
            <a:srgbClr val="B0D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200" b="1" dirty="0" smtClean="0">
                <a:solidFill>
                  <a:schemeClr val="tx1"/>
                </a:solidFill>
              </a:rPr>
              <a:t>This is due to the fact that game theory works only when people play games rationally and using reason. </a:t>
            </a:r>
          </a:p>
        </p:txBody>
      </p:sp>
      <p:pic>
        <p:nvPicPr>
          <p:cNvPr id="12" name="Picture 11" descr="20458953_xl.jp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4427984" y="1628800"/>
            <a:ext cx="3996016" cy="3888432"/>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208031" y="15649"/>
            <a:ext cx="952381" cy="965079"/>
          </a:xfrm>
          <a:prstGeom prst="rect">
            <a:avLst/>
          </a:prstGeom>
        </p:spPr>
      </p:pic>
      <p:pic>
        <p:nvPicPr>
          <p:cNvPr id="15" name="Picture 14">
            <a:hlinkClick r:id="" action="ppaction://hlinkshowjump?jump=nextslide"/>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pic>
        <p:nvPicPr>
          <p:cNvPr id="16" name="Picture 15">
            <a:hlinkClick r:id="" action="ppaction://hlinkshowjump?jump=previousslide"/>
          </p:cNvPr>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spTree>
    <p:custDataLst>
      <p:tags r:id="rId1"/>
    </p:custDataLst>
  </p:cSld>
  <p:clrMapOvr>
    <a:masterClrMapping/>
  </p:clrMapOvr>
  <p:transition spd="slow" advTm="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par>
                                <p:cTn id="17" presetID="1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500"/>
                                        <p:tgtEl>
                                          <p:spTgt spid="12"/>
                                        </p:tgtEl>
                                      </p:cBhvr>
                                    </p:animEffect>
                                  </p:childTnLst>
                                </p:cTn>
                              </p:par>
                            </p:childTnLst>
                          </p:cTn>
                        </p:par>
                        <p:par>
                          <p:cTn id="20" fill="hold">
                            <p:stCondLst>
                              <p:cond delay="1000"/>
                            </p:stCondLst>
                            <p:childTnLst>
                              <p:par>
                                <p:cTn id="21" presetID="10" presetClass="entr" presetSubtype="0" fill="hold"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p:nvPr/>
        </p:nvGrpSpPr>
        <p:grpSpPr>
          <a:xfrm>
            <a:off x="432615" y="1077975"/>
            <a:ext cx="7854161" cy="4708479"/>
            <a:chOff x="3645903" y="-1202695"/>
            <a:chExt cx="11925813" cy="4399335"/>
          </a:xfrm>
        </p:grpSpPr>
        <p:sp>
          <p:nvSpPr>
            <p:cNvPr id="10" name="Rechteck 21"/>
            <p:cNvSpPr/>
            <p:nvPr/>
          </p:nvSpPr>
          <p:spPr bwMode="auto">
            <a:xfrm>
              <a:off x="4507576" y="-1070742"/>
              <a:ext cx="11064140" cy="4267382"/>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Presentation On – </a:t>
              </a:r>
              <a:r>
                <a:rPr lang="en-IN" sz="2800" b="1" dirty="0" smtClean="0">
                  <a:solidFill>
                    <a:srgbClr val="FFFF00"/>
                  </a:solidFill>
                  <a:latin typeface="FreesiaUPC" pitchFamily="34" charset="-34"/>
                  <a:ea typeface="ＭＳ Ｐゴシック" pitchFamily="34" charset="-128"/>
                  <a:cs typeface="FreesiaUPC" pitchFamily="34" charset="-34"/>
                </a:rPr>
                <a:t>Strategic Game Theory for Managers.</a:t>
              </a:r>
              <a:endParaRPr lang="en-IN" sz="2800" b="1" dirty="0" smtClean="0">
                <a:solidFill>
                  <a:srgbClr val="FFFF00"/>
                </a:solidFill>
                <a:latin typeface="FreesiaUPC" pitchFamily="34" charset="-34"/>
                <a:ea typeface="ＭＳ Ｐゴシック" pitchFamily="34" charset="-128"/>
                <a:cs typeface="FreesiaUPC" pitchFamily="34" charset="-34"/>
              </a:endParaRPr>
            </a:p>
            <a:p>
              <a:pPr>
                <a:spcAft>
                  <a:spcPts val="1200"/>
                </a:spcAft>
              </a:pPr>
              <a:r>
                <a:rPr lang="en-US" sz="3600" b="1" dirty="0" smtClean="0">
                  <a:solidFill>
                    <a:srgbClr val="FFFF00"/>
                  </a:solidFill>
                  <a:latin typeface="FreesiaUPC" pitchFamily="34" charset="-34"/>
                  <a:ea typeface="ＭＳ Ｐゴシック" pitchFamily="34" charset="-128"/>
                  <a:cs typeface="FreesiaUPC" pitchFamily="34" charset="-34"/>
                </a:rPr>
                <a:t>Register Today</a:t>
              </a:r>
              <a:r>
                <a:rPr lang="en-US" sz="3600" b="1" dirty="0" smtClean="0">
                  <a:solidFill>
                    <a:prstClr val="white"/>
                  </a:solidFill>
                  <a:latin typeface="FreesiaUPC" pitchFamily="34" charset="-34"/>
                  <a:ea typeface="ＭＳ Ｐゴシック" pitchFamily="34" charset="-128"/>
                  <a:cs typeface="FreesiaUPC" pitchFamily="34" charset="-34"/>
                </a:rPr>
                <a:t> and Get Access Complete Course Presentations on more than 150 Topics.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Do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100% Editable Presentations.</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print"/>
            <a:srcRect l="59392" b="89844"/>
            <a:stretch>
              <a:fillRect/>
            </a:stretch>
          </p:blipFill>
          <p:spPr bwMode="gray">
            <a:xfrm rot="20222041">
              <a:off x="3645903" y="-1202695"/>
              <a:ext cx="2229621" cy="525903"/>
            </a:xfrm>
            <a:prstGeom prst="rect">
              <a:avLst/>
            </a:prstGeom>
            <a:noFill/>
          </p:spPr>
        </p:pic>
      </p:grpSp>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pic>
        <p:nvPicPr>
          <p:cNvPr id="14" name="Picture 13">
            <a:hlinkClick r:id="" action="ppaction://hlinkshowjump?jump=previousslide"/>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5187" y="6466336"/>
            <a:ext cx="1244445" cy="419048"/>
          </a:xfrm>
          <a:prstGeom prst="rect">
            <a:avLst/>
          </a:prstGeom>
        </p:spPr>
      </p:pic>
      <p:pic>
        <p:nvPicPr>
          <p:cNvPr id="8" name="Picture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8208031" y="-105774"/>
            <a:ext cx="952381" cy="965079"/>
          </a:xfrm>
          <a:prstGeom prst="rect">
            <a:avLst/>
          </a:prstGeom>
        </p:spPr>
      </p:pic>
      <p:pic>
        <p:nvPicPr>
          <p:cNvPr id="9" name="Picture 8">
            <a:hlinkClick r:id="" action="ppaction://hlinkshowjump?jump=nextslide"/>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884368" y="6466336"/>
            <a:ext cx="1244445" cy="419048"/>
          </a:xfrm>
          <a:prstGeom prst="rect">
            <a:avLst/>
          </a:prstGeom>
        </p:spPr>
      </p:pic>
    </p:spTree>
    <p:custDataLst>
      <p:tags r:id="rId1"/>
    </p:custDataLst>
    <p:extLst>
      <p:ext uri="{BB962C8B-B14F-4D97-AF65-F5344CB8AC3E}">
        <p14:creationId xmlns="" xmlns:p14="http://schemas.microsoft.com/office/powerpoint/2010/main" val="163277548"/>
      </p:ext>
    </p:extLst>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10" presetClass="entr" presetSubtype="0" fill="hold"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PLAYERS_CUSTOMIZATION" val="UEsDBBQAAgAIAF13fUWV+PnDDgQAAMMOAAAdAAAAdW5pdmVyc2FsL2NvbW1vbl9tZXNzYWdlcy5sbmetV91u2zYUvi/QdyAEFNgumrYDWhRD4oC2GFuILLkSnZ8Ng8BIjE2EIj39uM2u9jR9sD7JDik7sd0OkpJe2DBpfd/5+84hdXz6JZdozYtSaHXivDt66yCuUp0JtThx5vTs9UcHlRVTGZNa8RNHaQedDl6+OJZMLWq24PD75QuEjnNelrAsB2b1uEYiO3Fmw2QUTmc4uE78cBwmQ2/sDEY6XzF1j3y90L/89uHjl3fvP/x6/GaD60ITT7Hv7xMhy/T+bQeigEahnwAb8ZOAXFFnYJ4zv+zzvfDhnPpeQJxBP9gsIhfOwHx74Txuxc6jiAQ0iX3PJYkXJ0FIbUJ8QonrDK51jZZszVGl0Vrwz6hacihmJQqOSiky+0eqYUPVvM2YG+FLLxgnNAz9OCGBu91xBkRlyC3YZ5BIT5YIxyQCgoKVvHgCNrH1tnCEpezHMPHGEx8+1LgwEYulhE/V148ZCaBiXLWhpiSO8Zgkw/AK6uQMgrAPIjx3BuF5H8Q1iUEBpFVEAb7wxph6YWAUFJGYRt7oQT4pU0greY9YmgIOrQq+FrouYccoimeNkMp+VmLyaQ7C9bD/A5E2hEgoK9eFWHNwocja6wJtMyKuqcynufdHcoY9n7gJlMoNLxNqG9oYY6B+pSvEpNQmALDLsjVTKUc3PGU1SOkeHstEZh9bMQjbePJ3Lf5BrNp0zqtN0wUuuXp19DzXPOrDpLhkherQQQdUey3/fbB5XUKkVcXzVdUWxU4mjn6KF8+Na4bj+H+D6lKXZ0Z0YL9vODFInERwtkG3D4XujiBT0AeMtZwJ2R3lBWdgaFbwEkY8L5CnbnvYDMINQaDRUzkuIPN7LlxARXrgL8kw9qjJMb8pRdV6JNlCNfX+sUZSuAhIXvFHndzwWw39LzlbQxFhX5SNcI6eYKyXILaT1YzA3Tm9YQnAoQWr4NKFwCUpcog/68A5n5JtBpvxupeJS13LzI4zKe7siIXa1HmTkFVTp8bobaFzuytZue2lZsKfPseLJrioMTrbMdhGGhMcjSbJCAcjYq50podlRxBo2fjk0zjx8dDAQdQ5q9IlnCu3ulZZR6LmUuaSMwxkm5TGnBXp8tu/XztyHHjS7KLN7u+9SKBDzVwiD2R/Brri5V9tJBQP93EW1gW1ucY+OF8VrOILkaIxg3rSJdfFPWS0QFOmAFqU6DVyed7a81YXm/RiSvFoMgXpwIWl4clBJXFVZ/fj2rQmtHEfwimOzmGa2OuZYSzuYBRRrWXZh8UmrGuqdnAPN/+wrqRQvA/2cJj/vHxDLqg3S7Dr2jclaCgp0rvmfMwQs5PSvDJJeGXqSjaa4ACG2AEfz0TVk9CeG9uRAc3brB9bd/39MfKwKu3r5vGbnbfP/wBQSwMEFAACAAgAXXd9RT4m7oYRBAAAoQ4AAC4AAAB1bml2ZXJzYWwvY3VzdG9tX3ByZXNldHMvMC9jb21tb25fbWVzc2FnZXMubG5nrVfdbts2FL7PUxACCmwXTdsBLYohUUBbjC1EllyJjpMNg8BIjE2EIj2Jcptd7Wn2YHuSHUp2fpwOkpYFcGDS/L5zeM53DsmTs2+FRFteVkKrU+fD8XsHcZXpXKjVqbOg528/O6gyTOVMasVPHaUddOYenUimVjVbcffoCKGTglcVDCoXBo9DJPJTZz5Kx9FsjsPrNIgmUTryJ4471sWGqXsU6JX+4adPn799+Pjpx5N3O1wPlmSGg+A5D2qIPr7v5glpHAUpkJEgDckVdVxYZr/Y1UPA0YIGfkga/MEfZTeSI32LxloZrsyLBYMMzWNy6bj2vx8tki7oIo5JSNMk8D2S+kkaRrSJXkAo8Rz3WtdozbYcGY22gn9FZs0h6UaUHFVS5M0PGbgtVM07bHkxXvrhJKVRFCQpCb39jOMSlSOvZF9BScNIYpyQGPAlq3g5HJo2ymjQCEs5iGDqT6YBfKh1YCpWawkfM9CLOQkhV1x1gGYkSfCEpKPoCjLkuGE0ABBdOG50MQBwTRLIPOnSTogv/QmmfhRa4cQkobE/flBNxhTSSt4jlmWAQ5uSb4WuK5ixQuJ5q59qkJGEfFmAXH0cfEeaLR8SqhHpSmw5eFDmnRmBUhkTz+bky8L/JT3HfkC8FJLkRcuUNjVvbTGQvNIGMSm1dR/MsnzLVMbRDc9YDRK6h2W5yJtlGwabto78Xos/EDO7cnmzq7TQI1dvjl/lmU8DaCdLVqrusjlgelblL7da1BXs0xhebEzXHp7E4fj/cOKVu5rjJPnXLfXJyev2c2B+4GYS0DaJ4diDEh8J3RtAZqAM6GMFE7I3yA/Pwcy85BX0c14iX932txhGO3yo0X+kuISYP3PgEnLRH74ko8SnNrr8phKm6/BpMtTm+fvayOB6ILnhj/q44bcaal5ytoXswbyoWsEcD7c1RAj7Tmp73tO2vCMJwZ0VM3AHQ+CQFAVsPu+mXMzIPnptO30WhqWuZd70LynumpYKaamLNhqbNkWtzdtSF82sZNW+gNqGfvYKJ9qtxa3N+RN7HZwJwfF4mo5xOCb2jmfLVvbDgIStRwFN0gCPLBq0XDCTreEQudW1yvvxtLcuj5xj4NqFM+GszNZ///lXP4oDP9pZtJv9eQgHVKXtQ+SB69dQG1791sFB8eg5rEH1AO1utXvYiFUiq+xVNrHpq4wdvUUeL7oKu1HALpaYUjyezkAkcA+ZMQXLCtBDYur8flLbAoRiHcA3w/EFdIzmxmUJyzvoNlRrWQ0gacLTMzBPYA/X/qg2Uig+AHrYql8RXNg59ecp9rzmSQSFIkV21x51OWJN87NvIwlvo55c4ykOoTEd0PFcmGF8zTGw7wNQk+34sSK3L06FhwE8IY9O3j2+Lv8BUEsDBBQAAgAIAF13fUXEfqNeEQQAAKMOAAAuAAAAdW5pdmVyc2FsL2N1c3RvbV9wcmVzZXRzLzEvY29tbW9uX21lc3NhZ2VzLmxuZ61X4W7bNhD+n6cgBBTYfjRtB7QohkQBbTG2EFlyJTpONgwCI9E2EYrMJMpt9mtPswfbk+wo2UmcdJC0LIADk+b33fHuuyN5cvatkGjLy0podep8OH7vIK4ynQu1PnUW9PztZwdVhqmcSa34qaO0g87coxPJ1Lpma+4eHSF0UvCqgkHlwuBxiER+6sxH6TiazXF4nQbRJEpH/sRxx7q4Y+oeBXqtf/jp0+dvHz5++vHk3Q7XgyWZ4SA45EEN0cf33TwhjaMgBTISpCG5oo5r19lvzfoh8GhBAz8kLcPhH2U3kiO9QmOtDFfmxYJBhuYxuXRc+9+PFkkXdBHHJKRpEvgeSf0kDSPaxC8glHiOe61rtGFbjoxGW8G/IrPhkHYjSo4qKfLmhwzcFqrmHba8GC/9cJLSKAqSlITefsZxicqRV7KvoKVhJDFOSAz4klW8HA5NG200aISlHEQw9SfTAD7UOjAV642EjxnoxZyEkCuuOkAzkiR4QtJRdAUZctwwGgCILhw3uhgAuCYJZJ50aSfEl/4EUz8KrXBiktDYHz+oJmMKaSXvEcsywKG7km+FriuYsULieaufapCRhHxZgFx9HHxHmi0fEqoR6VpsOXhQ5p0ZgVIZE8/m5MvC/yU9x35AvBSS5EXLlDZVb20xkLzSBjEptXUfzLJ8y1TG0Q3PWA0SuodlucibZXcMNm0d+b0WfyBmduXyZldpoUeu3hy/yjOfBtBOlqxU3WXzjOmgyl9utagr2KcxvLgzXXt4Eofj/8OJV+5qjpPkX7fUJyev288z8wM3k4C2SQwHH5T4SOjeADIDZUAfK5iQvUF+eA5m5iWvoJ/zEvlq1d9iGO3woUb/keISYn7gwCXkoj98SUaJT210+U0lTNfh02SozfP3tZHBBUFywx/1ccNXGmpecraF7MG8qFrBHA+3NUQI+05qe97TtrwjCcGdNTNwC0PgkBQFbD7vplzMyD56bTs9CMNS1zJv+pcUt01LhbTURRuNuzZFrc1VqYtmVrJqX0BtQz97hRPt1uLW5vyJvQ7OhOB4PE3HOBwTe8uzZSv7YUDC1qOAJmmARxYNWi6YyTZwiKx0rfJ+PO2tyyPnGLh24Uw4K7PN33/+1Y/imR/tLNrN/jyEA6rS9iHywPVrqA2vfuvgoHh0CGtQPUC7W+0eNmKVyCp7lU1s+ipjR2+Rx4uuwm4UsIslphSPpzMQCdxDZkzBsgL0kJg6v5/UtgChWAfwzXB8AR2juXFZwvIWug3VWlYDSJrw9AzME9jDtT+qjRSKD4A+b9WvCC7snPrzFHte8yiCQpEiu22PuhyxpvnZ15GE11FPrvEUh9CYntHxXJhhfM0xsO8DUJPt+LEity9OhYcBPCKPTt49vi//AVBLAwQUAAIACABdd31Fu2nDwtoEAAAAFwAAJwAAAHVuaXZlcnNhbC9mbGFzaF9wdWJsaXNoaW5nX3NldHRpbmdzLnhtbM1Y21LjOBB95ytU3ppHCDDchkpCBXCG1OS2sVmG2tqiFLsTa5ElryTDZJ72a/bD9ku2FUFIuCo7BcNTKu3u0xepu49dPfiWc3IFSjMpasHG2npAQCQyZWJcC07j5upeQLShIqVcCqgFQgbkoL5SLcohZzqLwBhU1QRhhN4vTC3IjCn2K5Xr6+s1pgtln0peGsTXa4nMK4UCDcKAqhScTvDHTArQQX1lhZCqE3VkWnIgLMUQBLPRUd7kVGdBxakNaXI5VrIU6ZHkUhE1HtaCX3bXdxt7G7c6DuqY5SBscrqOQis2+zRNmY2H8oh9B5IBG2cY+Mb6VkCuWWqyWvBxfdPioH7lIc4U3WVBLc6RxHSEuXGQg6EpNdT9dR4VjEBhXUHXjSoBQRdkc5oGvpmZwInSiaA5S2J8QmytasFxfDEIm+Eg7B6FF6eDtgvV2yJuxe3QyyZqt47Di24vDqOLk7jTXtooDr/GSxgtG5k3fH8QRmE3DgcXh63ekhb+Qd3ZhJ1Gq72kzVl4GLXiZT11G51lTfonva6fzVGv0290z5cK7eS8Hw7are6Xi7jXa8et/p3V9N7P3fBqZbFZqthUslQLLXE7LfqZNPJeZ2gwOK04VWOIZZNhD48o1xCQPwsY/1pSzszE9jUOtUuAoqELSMzA9mwtsH0Y3ME5QAwNnc1NhO3ZRPi0tZB9xbmfy+zxQKs48goqJm05fvPot3dm0W/u7D0f/mNhVqkxNMlw8JnbuTUvudUaSbEwsux/MpQ8nSUE+RDSLs1hbp5Hl0w0UXMjICO8RBxTbShGeUCYwdSTmbEuh9owM90gzXlNgli4qYB0ogelSDKqMD89L7+pup3ZSf33rjSg/3CFcKKnVEORkmNFr3GT+aj3QfioneAhcXtQoLyCUFQvoUkanPsod6igY7DnGZkynXwuWQp2S/vZqktQJJaSax/9yChqYMwS8hmvAokzkGpCRri+XRRKk1VyDLn0yjKnzCvDMxhqZsBH9ZB5uT6TJU/JRJaEs0sgRhJs/RIzMhmQeV5ARkrmUylyF0M0x+KSKwbXkB74ODpHF3mJlrY5ORjn4a+SfSdDwLohLtArvJYoZ9rhry0FXFCt70DpbYwf3HZtdY/Drx9sgjS9oshUlgPHWQF5YV4Dn2LuQqILziVWcw4CK5PQEhvAnk/K0qmaT5revjN6NT10e5BTUDxuhvE4THyQ4FRjogRfwIQKIgWfEJrg5tP2Cl0xWWqUuMvioPX/CtCZEiamoY5x+KIzlfqNkvWNzY9b2zu7e5/21yr//v3P6rNGN2ygz6n15ujA0bO809vyHsd9we4JLulndY9RvmD0JK/0tls2zGc4prflI3TuBdtniOALls/QwQe2TalyOzXSB8fy+NvEDZF5uOyrFUtCHuckU+r0HilJFDYGRycET+m0HUf7Pg3alQQLlmTY4SP7Nvzma3jKorxY0SD8rdU7jbxA8Zi9hl3oB9fz0ep98dEauE3fn9vyXpSBKuFJH3+6ahcpxdjxFyQVnOXIntI32xY/MrufGhKvOfbvv357Gz54Cf8Zs/CH3s/cIH2lWQhUJRleole7eO9+17xmed9Txdy/2RehhU9As88qi99Z7ZOcCZZjHS2/nX2crW9vrVcrjz9aWUG0xa/W9ZX/AFBLAwQUAAIACABdd31F8XbFgMkCAABRCgAAIQAAAHVuaXZlcnNhbC9mbGFzaF9za2luX3NldHRpbmdzLnhtbJVW227iMBB9369A7HvTUpZQKUXiKlVit1Vb9d1JhsTCsZHt0OXv147txoGkZImQ8Mw5nvuESOwxnf0YDKKEEcbfQEpMM6ElTjbA6eMwLqVk9CZhVAKVN5TxApHh7Oem+kRBhbzGYkfgfTk7lEBt5jYc300e+lCsjdFmOlrMuwgJKw6InrYsYzcxSvYZZyVNr7qWnw7ACaZ7bWAyn3YjCRbySULR8Gl5u5qv7/tRDhyEAO3SaDTehOOrLIJiIM7SeKWfnpza1PfRn9GOWGBZ0cLJ9O7hrot2QBk0kxzehvPpN3iqbv+PqhiChL9SN0r16YQSdALevHy5Xo1WvzoZ7FAezryZb6abbgJnmU5ok7PY6OcqhzCUqvHrT9ABaUO6T+7H6zDsYnSlx/705z7S48oZedF5PVsIuugxgZnkJUSBOxmdyNnncynVfMBsh4hQAF9Ug16U0y+oFO6apqzGvcInpqkHsoIa8cFIWcDS+OsbbSpqwnK5qHaFj/2SeR5yOFqh52ItrJF/VF4vkJ6wRr4RnMIzJacL+LnGcFyNF8hW8/v0Ky1QpI4uYe7ktNrSVk+u8ExbgcMULIWZ0O684wJ02aKgkhmXggufIoqOOEMSM/pb4+JTFYyIgjOFbbX2xooklgTa+q3yUW1pv17V+Xo7mpdCHZs5D6Ta4Y9DJCVK8kK9lMRwYHlqSNQ1w6CdobekggN/ojvWk0OZBP/+KoguMDNz0hdeIL4H/s4Y6YogCrwUREF7jiNrti35tCxi4GtVMwzCVaApNMAcZzlRX/mB4RNSpzRV6VAapszVdRRh8nW/J7EtAIgnuetZczCaoiQSEzgCsVpPUIXcFVskVI92tdtcbmEnvRmxgrOG9Gao7ke7JupG8fu2qWghfCiv2hlGc73nJYpFFVdj6t0Grl1u7GS3yXSz+taNwLZS42alv0ygEuq/kv8AUEsDBBQAAgAIAF13fUVxYWKvrQQAABEWAAAmAAAAdW5pdmVyc2FsL2h0bWxfcHVibGlzaGluZ19zZXR0aW5ncy54bWzNWN1y4jYUvs9TaNzZy0CSzd9mgAwBZ2GWv4LTbKbTYYQtsBpZciUZlr3q0/TB+iQ9QgmBkBC53SS9Yjg+3/mTzjmfXTr/ljA0JVJRwcvefmHPQ4SHIqJ8UvaugsvdUw8pjXmEmeCk7HHhofPKTinNRoyqeEC0BlWFwAxXZ6kue7HW6VmxOJvNClSl0jwVLNNgXxVCkRRTSRThmshiyvAcfvQ8Jcqr7OwgVLKitogyRhCNIAROTXSYNXTCvKLVGuHwdiJFxqOaYEIiORmVvZ9O9k6qp/v3OtZSnSaEm9xUBYRGrM9wFFETDmYD+p2gmNBJDHHv7x16aEYjHZe9j3sHxg7oFzftLKzbJLCxUxOQDdd3DhKicYQ1tn+tR0nGREJZiapomREwuiZb0dTkm14KrCiac5zQMIAnyJSq7NWDYd+/9Pt+p+YPr/otG6ozImgGLd8JM2g16/6w0w38wbARtFu5QYH/NcgByhuZs/le3x/4ncDvDy+a3ZwI96AeMH672mzlxFz7F4NmkNdTp9rOC+k1uh03TK3b7lU7N7lCa9z0/H6r2fkyDLrdVtDsPaAW937lhpeK681SgqYSmVxrifth0YuFFo86QxENw4phOSGBuKTQw2PMFPHQ7ymZ/JxhRvXc9DXMtFtC0qpKSaj7pmfLnulD78GcNQihgbOViXC0nAifDteyL1r3K5k9HWgJJl6K+bwlJm8e/dHxMvqD49Pt4T8VZglrjcMYBp++n1urknutseBrI8v8RyPBomVCY7glDHKpSoqZh6iG3MLlU20qoC8pg/tjsPuFMdcbyYUxlhCxWpXf1dFM4bDya0doon6zqVnRc6o+j1Bd4hmsJhf1HuEuag0oOzOlJ9IpCIlVDk1UZcxFuY05nhBzQgOdRfPPGY2IWbtuWHlLJAqEYMpFf6Al1mRCQ/QZJwQFMRFyjsawkG0UUqFdVCeJcMoywdQpw2syUlQTF9UL6uT6WmQsQnORIUZvCdICQTNnkJGOCVrd9GgsRbKQMqw0UgyKi6aUzEh07uLoBlwkGSBNuzGirYc/MvodjQjUDewSPIVrCXKqrP1CLsMpVurBKL6P8YPdl81O3f/6wSSIoykG7pHPOHQ/SVL9GvYx5M4FuGBMQDVXTEBlQpxBA5jziWi0UHNJ09l3jKeLQzcHuTAKx00hHmsTHoQwlSjPiKvBEHMkOJsjHMIuU+YKTanIFEjsZbGm1b8K0EIR5YtQJ8COwZmM3EbJ3v7Bx8Oj45PTT2eF4t9//rW7FXS333sMG292wde2Mkln5CPW+gLuGXbohnrEEV8APcsUnXF5w9zCGp2RTxC0F7BbqN0LyC0EbwN7KWRipka0cSxPvx/cUZPNZV8qGmrwNMtYkKG3IRkDv9qvNRDU/aoVDM5cWq4jEJQgjKFnx+aN9c0X64IXOfGcvv9Ls3s1cDIKB+c0vnw3c10Xre4XF62+3d29lb3tRAKw5I6E8N1VO0ASJpaRAE1gNAE+FL3Z/P8v0/i5tn/NQf74FdkZuPGi/B7Tbfs7lJ19P2q6ESzDGK7Fq12l998HP7Rg/6ca2H/LLytrn1KWnyfWv1fugHz9M25l5x9QSwMEFAACAAgAXXd9RSu5KqewAQAALQYAAB8AAAB1bml2ZXJzYWwvaHRtbF9za2luX3NldHRpbmdzLmpzjZRRT4MwEMff9ykWfDXLxnCgb7iNxMQHE30zPhR2Y2SlR9qCTuN3lzLcaCnO8kL//Po/7pq7r9G4Xk7ijO/GX817s3/S940GSpO8hGtdpwN6rnRH0GwDL1kONGPgGEj1e/Qkf58Jm7HDGtP48KxsRcfPQfVlS6jo4oXFgls0YdEqi/ZuC/JhEz+11Nq0jil16hyXUiKbJMgkMDlhyHPSMM5V1KxuhgaMFfAL6JYkoJlOfW+2uB0iz45uFLj3YZdLMC8IOzxiipOYJPuUY8k2Q/F3hwJ4feP71m4RBjpAMyEfJORm4OV0Fa7nw2TBQQho47quF/meFaYkBtrx9Vbq+QPVjPsJGXSViUz+0v4imN3OunRBUuhVyZ/6YWBgrPa6XM0jJ+FDtrfYLI2g5AC8Z7Vcr9zVjQZiURb9kGEURDrHMVUV6aH3kXqsKEWyyVh6kVM/q2zbS5x7a9/vgr1EtRZCo4V2ljbNhyaH2aW2vpcnUIsrjLiPlqP0v3HRAhY2sLKOEWmOEbV/HTtESpLs8no61KNRVRxE/Q78gW1RCTnhe+AviLTO5s388QuxR98/UEsDBBQAAgAIAF13fUUo0Low4QAAAPcBAAAaAAAAdW5pdmVyc2FsL2kxOG5fcHJlc2V0cy54bWydkTFvwyAQhXd+Bbo9EG+RBc5WqVuHdLZch7pIcFg+HPfnF3RJlA6Vog5I3PG+9+6EOX7HIC9uIZ/QQqP2IB2O6exxsvB+etkdQFIe8DyEhM4CJpDHThjfHPBtceQyyWKBZOEr57nVets25WleigOlsOZiTGpMUZcTE+pK6plRYLb1/6KvPeiEkNJ8rD7kV+zKvVQskbSMFirTO1QePxPoKjD6rq7VuFJO8TeJQyzrRpp23AB+LgLfci6bM9vfRtpfh+qjIxomRyrgxKE1lmV/JD0Z0TwbYfRtMWH0w4d14gdQSwMEFAACAAgAXXd9RafEJDJ9AAAAiwAAABwAAAB1bml2ZXJzYWwvbG9jYWxfc2V0dGluZ3MueG1sLc27DsIwDIXhvU9heYIhXDaGpt3YYKE8gJW4VSTHiZII0bcnA9vRr0864/yNAh8uNSS1eD1dEFhd8kE3i+/lbm4ItZF6kqRsURPCPA2jJEfy4tY6rJCFdi4Lxz4aPyl2Getm1qAkpv27CTWX7uHgUt6PYODRj9bAHs/T8ANQSwMEFAACAAgAt5mV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XXd9RQ7UKl5hCAAAaTgAACkAAAB1bml2ZXJzYWwvc2tpbl9jdXN0b21pemF0aW9uX3NldHRpbmdzLnhtbO1bW2/iSBZ+319RYjXSzEOHi7muaFa+FInVBBjsJN27WqECV4IVX1i7oDsjHubXzA/bX7KnynawHaDt9Mybg0DyqfOdOnVuVeWjDMNn21N3IfNd+zfCbN8zKGO29xSO/obQcO07fjAPaEhZWD9SHmzP8r/q3qPPaUANGfEsElgqHw1HDTQWf6jfk/taH57aSruFem3cwn2k4Y4KYwNJG0gqjGmtpjqs50REcgO6ph47LXVYz4y+BeheSAOmexb9NpKy3Omh7AquA2LZwBeOum3+OSSzHrQ2/6B2s9Pr4ENLliSpi9SO1tQah15v0JObCDfanYZ0UPotqSWhZqfTHHQPzV6rI8HTeNAFKW086KJ2r91uaYcWbgEaybKitdRDTxo0mzLMhvsD9TAeK71GAzWbTamtHTpdaaw0EHBLIEOW+tyAkiYpUvcgK3KzL6GxOlbG7QPWcFftoH4LdxuNQ1tRpEbjaNzj6tLmOlILLycx53cEnnTByVEeW/UTwTVc74IAmE3qbh3CKFqRkE6JSz/W3PDpw6PtEecDiwc/2OE2gOBFP6/97csvtThkRXgnAhJNs9SICGQPRI/OSx7WBUPCLRROZ0yajmzrY221Y8z3rta+x2AVV54fuMSpjf4eBVW85CJIf0+DMrhHsqbH6Rq9drM7KAqL52qN+y1FvgRa++6WeC8T/8m/WpH181Pg7zyrkJqbly0NHNt75hN15f5lbscOmQ7OyOinNjQZS8VhWyhkIeXqtVrtca9dCOmQFXWSGUUJ0ErgjlN+3yI56N4ObSagvW6/OWhegm7JE806oNeAIvkdjAezlPRaBGL0G+NBJf4usjvkhQbZSVSstbTORZS/3W1zmsnj/vgyKPCfuLGzOGXMP4Vwjg9lyXsqB+IL5BPymJLauNe7hLpktvgxX0uGLswCzk0Xl5gkRM6VpTq7ncvTL8vJ7Hq2VPTr2kiNshLxtPy51e1/a3a6vwzrMa6gJONWnkyyspAQ1mkUkzU1F7PJEgTiyXKKP5u1Ef8tDZ3dmRN9imsjk6wcivxHpEYVsbSk+QLf10b8V5/dGUXgd4sFnppLY6JreKkby+nMFEaaYBNrtdEXf4c2ZE8R89Hepl8R21AEmtkBRaFjW2KA12/b29EC82kL+UGfXi/N2WxiLPFUSyi1EfYspAXkq9iCygpayAZegIwAts7gffClCAYhAcmOU1rIjX59M4GvyRW5sZ82DnzZO7SZ4yn4kHoFgLfYMORrvFRmn8FzEH6zkqDZp9po9qkk6As2IDJwkfiayvf6tWzqsykPrgU2zIWuvkbWmnjI95wXRNZrwCHYSva2vwuBwoONWlGMhaUnMvCvdxDWujw5EcKRTGR7Ipif7D0FLQKrkKcgtaC4c1/9eqf/azmW9QnWluA8bfawNEUJ4PMRSA/PZ4g4js+XAVMTa0+8NRzu6JrsIMRegM2yLcG2JbB4rsx/d/ZviLA4tX6Ks3Kq4c8/Xf2wdro5gRrzQAKvWIrlpGUqw9slu3DYBNX5aZJ9by0pe1z9WYr8Cauby4ZxdmlFfPTj68qp8I5FGRD3eAG7JJQDxfZLgfAtRAzUQJfYTimgPh3DdOIWDRtXgPjVppSAezBiRsI9GLeciAesGLrJzUVX/FhZACzMHjnwtNP54d+hcCV7dfyKPvqQ3A4le34LYxs7jCLh6n3zlfVwUkJ5oUvX5FjQFNR6Ei85ECjm2C4/XxcTe3eLE2tGdTRjkgd/51iiaDn2s6il4KqdG1lmG7ktmvcx8F1BdUiYZElUzf/5g4pES1xE885TcxaQa2B5od5AjokZJqaxnMgKhmCf+sglbL2BHeGRn6iLy4qOXBoeyyAvNpNBSbDe/O/3P4qLyekTUVFM/UdZOZCKvJDgV3n/nvqMhv8pIMeUlSxUIAsC4zNsAh2TNU8Pneey2HQha5CxE9t8EYnc1bGBZdOU1ZtbiAY4ddwSD9hccLzBdtbL9Y5nHmRpSZm38uITlAxx3uJCg2coOabvO2WVE/YqYakU9PXUP9sxx/ZoSXi++P6oxcEUpj5fypomLkdwLXLs9XO0o1mIoPg9CHLgllRCnnojT6FE5URSy2blZYpNIqkGkMnR8zGP9yf3jFfC8cYJN1p/xzIXWI8FvjPnV/+377qAgb+pgLvZiAX8mpM8pTnCjf819uTokTghsKVJedY56DDnB8FYZJaW515QuBZZKdaYkOe79x2ojWq0mrQa2YE8TFUV8WosjXilvdEcDunxUEr1IzHPP6Xf2Bv+FDHPb/AdYwa3gjeg/EgambyuUEiQphdxHfBQj9+8EwMnT1kersGEv7YKUyrFhCyn61t0JDY+03ZpnNuclla4fkbjofe6hd9yzOrFiO9AuYFj9NYvh++Q2cyh52NbrAMyMO198VwuAaK3q3lbRFTEXrb0Yw2uB2S94dU7rKFYxscaFxm9xz6H2ybHQn6uLIX0eGFOIcQSL0P8KGPLgVyxhYgd5KJ+w/obMw3rl/wzjNU57z5v565ogCECbChxsQ+zxDT7JnkzcS/OZAlL5Nczg2k824BoDy4Ir3OlKJmwEkehJFeih/S4u3OY7dA9dWKeFCFlnMvrH4aQG5dDW2YT+shSORsTTqZAKrPzGRCXuWMgpvMlO3AWJm41J3HRSLmMY2QVirWfqFTJvnNc0ImdKKnQPEnSWkWETNiemAt4zxl/WE9vsVCgTnSi3tmeihtfVZeq6lJVXaqqS1V1qaouVdWlqrpUVZeq6lJVXaqqS1V1qaouVdWlqrpUhbpUCgntdciPsgZ3Ucj40wekUdevmlR/RZPqBw1e9aiqHlXVo6p6VFWPqupRVT2qqkf1F/eo8jSAgryz/034f1BLAwQUAAIACABgd31F++i8bos/AAANVQAAFwAAAHVuaXZlcnNhbC91bml2ZXJzYWwucG5n7bwHWFPp1y+KonFUinWUJoggIgoKQzNAwAqCoIIi0pyhDSVBiAQCJBEZyygSioBIiRWkC0joRHQkxABRKQECBCchEUIIEEgIaSdYcL7znfJ95557nufc+9/PQ0L2fvfqa72/9e7y52nnE4rrVNfJyckpOtgfPSsnt2qtnNzKpJ8Asj1/Fn96L/taAT174rBceZf6uOzHqiC7U3ZycpXo9aJfV8t+r71s7wGVk1N6s/S3Ah/+3F9Ozu2xw1E7txgf9jC4tGncW5MnbWwZikZkZ1wsKnK7nqF6Du7a73ZyseDG1mvFKe3Dx085bHzqePXW4VtJv29WfVtD+enkypeOG1eucoM46q468zJkY11wqeGKawcfQib6xwgvLtH6g3flLQIl0j7yiKSzA17H6PDiSuOfobs6xJeHlU2YD+qRUIylC+Tot81m87GVG79uA8dSbb/thZ3R2fB1Z6r3lrXfdvpv+x8MtXS1mU5QtmrW1a6CzAWQt34ZmmryVi10Y/2Nz8Ryg9urtLUjM5tY3pwG+HyvO2YkLs4YQW0KMg1vETCmcjP4zRyEC9PKypIc3jTT1h13M10cw64hj2CNsmE5/moeSN+pKk1yGj7GT9yqjLzMv5/hgphwdWF6HZ+9j5Msslw4w/stM0tR+nh3nKbQH5k8/zGfyUFJhdFC/nvxu8pneYbzFtahRVDjBjCm/qzzcNZYDW0LR+Xj1CQVP+nYbAMZjgYZBNMOLiovyW7pmG8Fr6pGVN8TZkv+vmNkkzcbxhAwMSiWYtTIBrrEoKJptk/tbi5GVNrTJNQB92KVdNGd642aXrgKZz46GrF5bLPEpn3QzxHNbKSXq7O47RCT24gTNkaDiHFU4UgtkoOkmSP9oqU28PYGv9mmBQJGRCjkQzBb5CPDaDPiaWXpNARTFc607wplO66DU3lgKq9P3C5S2BQpPJsGPScUvG89kbwf/OxAzakdhR1xfWnQs2h4/uao5Nlc3Mtrw0ciJ1om3TgqVUsKWrXNq2aT8bHNyR1x9s6VuC9epe8jrPcG5FC2dQxVbOsNsqSpJSjE5sdN1Q+zTzYfLDZ3mt9Nt6lnj1qh3W+vpLg9Gn1U/02XRWALDQjDbEITRp8CxlS2jESP8lKignQSu7asxhYdbq2v5oieohufMuE8E2bk8ciw4NC4Z66LRVa7SSGpl4QxhRYp3ErxsJcl+oyOxdu4G67KDZqzg0NjPULPpXBKrdYxugJPf4n4lSSO32vjTFoflolWyGStNje6l51pF9KJEoxlRXPT4g9nm281NQL36Y3Auw+VZ42F5MC7c801TI0opfNV7EH8A4z5X7TZ+ZXI0rwONX7FiOip+EEm1tiadd7uYRo82ywfM1SOUE+HZ8S6ZgQPIHtgxginriB/XLUIppmmHqTBfQQOyqZMnjDe4ZqEZplR8PWAWwNkBBO3402skn/9IVJNWHRpNXTCvM9yW5SzgWX54lPrROxZvqttO8mqwuQ+4WFjpkPcvH7EqTs63a73tmeVhVEItsZMYBHTR5dSAft4nB8cilgc7iTOjFl6OAhrhl96MncR/S/mbx5whgS9z0QUjeGh5s7oWEO2Yw3u1GCRS69fXNJNbLpYjdl7yYqiSinDX45XIkckq5BO6QixqXTJgqh/tzDFDJqPf9p5saIK0dLD3U8Qs7nPGGPMFiYdNrJg5cjLo7AFRElfBB2JHOFP3DukR/FXo1kO1YZ7mHMnRMeSa/OrD9pQ8TS0H6nbA56kbZcMFy6eRQgsEPFie998oUNXQGYJ+c7LLMz8At0q3FevOK9d9DQ0yLfKC4zqWJD4hQGLxHtpLN8psgRCfdMR33n2i1+f+nyeveYVfnnWJLEmdoVzJNAImdEUEzSsw41s9LkaOrKwEtSylrg+ZL9n+N62gNAcuN0O3x68uVa2jzDff0D9CFiPUucIrPEZ2fI0713d3abpoOaOCr/taAOCaPA8sg+2N9iIYOkMrAnLeyPqgBlXdDlMBflMBcXRaC+MbmK9KSeV2Cc6S8ytajSza0+RnctyuBhEOU2FX9YVBN5FatyXwzPezy/pdGX0hJdCJ1VG/afT7Y4Ddkd1OCSby/95EsLsDMm7mUsqdScszgfCGiH5b0wvOFZ1xnZ8PN5XknAe4g70KIAE1Ze6EwNemUBwaWz/ej+CTTLxXMTOInEFoqP+nVjdLw1TE8a4y+6Ri1YfCq+2BmWos+ogWF8cSeZXvN8Q1YnYFFaIzYBmUBywrvi0MI57VXye9AjF3tiIyJAsWBX7+/R10s7joh3y1XphZ9l9lu2kfSYQPbB/3gN3YT6Pb62nbE1SyqOERVuhaiqikjywPHF5EbTqFDadJrOAZ18nljVEr0+De+wmwFXREblZUW3c+HdWx1O1mNpiWN4dURMp7kbTz0wZcYZ6X6jtWb6BJWf+wYeaaqOBCnaow6Cz53wcxqyYHQYCkw9lZ8KHJYx+A5rwjopgUmXzxo1weo+sskTOH9cHsY5FC39zN+pIjUqfgekaTWTb7A7fZAxWf8l8WzMitxteWQ5mrLYUnqUQ70Rg02FVSIZ7JGqIPCOphLXNVxnRKumwPpV0RGlCOIMJ0wX3VoIpzsXsySNdM/dncu8y9xD7cp4iwMlpRyhdZhO8R+J2yxKKLrjAtqqzDp2RSz2Eofl5dRuD2GwgisCTFEXKctUhuRFwVuXAUcXHszeuqIvoMPMUJzUPmHrKXVbfKLD7JMBr4Hwa/or6c/8Nrmz6TBnFoxxg4dBXhNAwKXcl8E74hWhZTEGHy5ntFkYqnCCtTCouZFdk2HB9cRilxB8XejlFVhoyj1AIB9GJNB1+tTM41Modnh/kk+bXIYK8sIBI35ulvYz4fL/beXB7bR6ieMXlaJsJi2on5G6PcojewM2XwII45x2x+RqHauut83EvU4UeLfmaQmMseb8n0z9nMDDyd2oVRLxDt94Xfy+Jz4WKxA6RPsrWgdWzF45dm6PAc9O/eNAKZFCPMQtN8SGwThW4qx1sKQinDGRN1eh0t9loEVgXBruqKOS2oQoy7pAyvLQa5CHph87Z/MOFPntCU7Iw8A+dc7GtpDu+PurV8c39DNhZox6/KqcCvWCg0WP9n+hvkfGVI+XmEBNulVE96F1LgPiioeUVqSFbh2YzBtM4gYRQV9H72wI+ntegPMKaVGSW+A9EeM7H+C8uMEyYVY59KhRqLZsdKeTt6q4uG9IEUy10h3l7a8oOZmfKYjpCiJ/C7C2M98tjdsCu5rW67CDGeuETTlZp5AaImyI6tZ4BjIcbohoHd+jSzNL2+XJnY5KIdynULJHSXfnCgzTkWEw1tSZ84HynWpaj0jCpwVJZYHnoF/t+rDshdgB9MpP4UgfEB+uxkli6UVMN4LF+aLKsPk2yHz41/uKqsF1EjmMmcda0vRxM1ooawjuRxAq/QYF4b3B4rckU+RGT3o803uGJnALWekAaIVhXUl5YKNUWyCXyhnQHjptbU8r+dsi0nKtjwsbei0VDNjbZfWAUbEeJfQo+jhF3Y8gFCMccyCeX5gQLLIu59WBZHe3iydyERTvsd2+jIxl6A5CyHAShJegiL4rKWUBENj6R+Sg7d+a6YS3378xt9TrdrNURpQ/14PKnjbqG10c1L/RFwuXPOHjO/50DvhteMPubJ6VDLkr4myc42aiP8EgYHayngtatrQ5LgzWsiOyrMDet98bDnrP3gZDX8umnjoMNCPUEceWeFGiGkBaZ4VTCUwbHeU29R9I7IyFoAg+Pr/q4PwcbKsXj6/I3y6bSCnq/2HXsXnipyXPCK135moOWktzahryAvbIQrt5nrpTc5hKIjzJ5OAgxqC0pe5nO9SX4ebDplcUUlaS7mD8C8zqou7urJ+sqMiJwxgsdthVnE8n+XrJAAoGflh20ZMzcxw5g3YuYQbrE3hnNQecdN8GotAATMBVrbMQ8xASxr6jUon5Xc8CmjvEDrLDqjtg8fFGXK9uP3b0Qb3lF126wFKb8vTKyBWqYxmwMzBgVJsSqkAj31cPzyEeEmVGs7WlH+KxcNAGG7XZOxe/d1MPObVThqBQPb/c1+djGizJnHuQ2wnjP4vY7UGh+9+lR+7pn1UdazAJBIRfZ4bwnPFNhRkAbefImA3ZCT1vb2HL+cBZ9tYkRBB7hZNzsM20SHt/awS71DM/HGvV4GHVzH2fDaXd+x54xWoR/cKbAn6SOcVd6UzrMInEjGwIHVG8xYPuz1BtQWbC0mQsT8f7Dk1DGGJJnGgkkulEGztNjWBfw8F4YI8in2Y5A6nDMyZj0HIkHU7UCBi7W8nYxjfBu4X1KYCCRGggyNqoN9Rl8VzV/4xCxp4ldVSN2ouZLhyqg+RjLrneVwsJ3RRU67XJlAN8z8sW5by4GqqeA1wR5gJi/EF7pg49VeZuTCLFJaRGj6ewxJBYz1n3cOpBGy543qQCg60FYy93Cc8Iss13sIPGEbFKMEA912ZC1DtQa3JwiY0Me5mFoo7VEbPO7GEn6PnMbFB9c2BVtvcPUiMWhnC9gevX49QUMSR6BdbLdaxuT8JkJ8X2dfqeLEB1NMp5hRtxi25fDzjIndgeyqTzL7ADeF0/u8xRm+o/UgaJ8JuDwLH8hfCRATVd4H1HCk010yUXJOy2voCjOwzgSkmqK9tC5L8j/lQKpSYc+APdA94NYNc9koKWBnAamROHy7wTHxTuZVPAqeeZ4H2G6vyBWIz+VopF361Y7nX692keLC9jLZ7017A69+oAC/0Rc7+ezgfv6/rbZJvtAn+aH7lU+NZ6JrPZIj+h4boog24dbXNZ0OkiN1kBbP2MRY/OlJNaIdcL3RuIAFgOyopvayoFNp49Ve50NT/rNCvt0xMkN6IHt8jgbfjbEF09vCsoLAdZC1WlVQmwzokmGXZL10NGMXprPQH4juyobE0ZCYVODHfoqxtL8+C4ZrrjKrks7mXryuWkJQovf26/q4h8ECzzkk3TQJwAqHkZouylyFaEO0kd8FTTUdX+IVJVq9xtyd3B15ilgcLVsLurVJTVG5NTnYSciumwCcCZG+FR2gbg0C16jTKgUwqfIsI+BDM13MPFJXkU+0yFTjdT7iO3//iL6hBtQiM3ooWGNKGwO5XgaOElY3RkTBleoild8mT6Ijy3vNavy6dm6ksJ+2hliDpIlYrfzFP4rFJ0SBQwjmJ8MVfiF/iAsM4LaEtAY/CRyUuKNKayWdTH7KjTmt/ewvJun/GObd9N53iMmSWyGZY4wGERgXW5GynBuucyLvObMyVCgim/3b16oIepLb6K/oPLuzeNLnWo+gX4sWr2/T22tYChnnyViqYU5m8Z0UxxKVy0ljqcnTMVMVVjmBzGJ1R+zrA2+9CBBxrKpLX3Mjbvr3EL8x+lSPebjrju5NqR3aiyFnll9FBKvLU+utNfjpq+AdsXx9Rk1bdzJ+DM6deV7NskCxiQ7ftBt9bXp47PVhPr2c1tnLeDnRy4wz06r1r2tniXwLNO17brmH4HIddiY/Dyj26v+Oz3zl63qjnbCra/b5GN7rW97G5cYfdnaDf9nQ60EINQnzWE52bZn09In8PYq2eerZO0Vsq8XT+yX9k3+Jw9Bmdqta1Dz5HAbXlz4SLxoMypml3Zaixbi8OKNcpJsRF9EoXYrSPRMeSR+ESOuLjwivzGVpIs4snirnLN0+LLscA5Ousblpry2NgYzt9GbKiNc+slZZopUv/FFJTm5S4rKezdZwWf9jTbW51/B0QJyvp76UKbbiW5xcha4oUVeTu7Cm3syva3izujIyV1lPZEd5N9eEtJLU0aq3n3LWjm50UWZvdqbHy/pQz4hC4spmcXl5OpsZAxu3QrrnteQaaYqa4z9Q76STJRRdDpFjpaNDz2tsyG16JtAMlsbm36V1E5GpqCABZQxNV2i3nMFsUZmGICMafaDH4K6/t9KvLarpKIllvvR0WjYSirimrvkWw0Q2F/WarI2fLF1hv6m9tammTY184qm2XedUJI1//yvD9NXXrP/+F0sOneWkRM+BRAbtSz85rmhX2/16tRlDuFj82RfHFzW0KN9TF+QGkfmywv3E6pzvw+YTiosV435dH3bYILUmy5ce/S7hq0mD8g+ceDoXlvzftQtr7taJNiPQ/e8TKdH+C18sDTvEnbLDvqA83djxADSUGfuo7z7FSeCiHyV9uq875wuPyOgVNu3rc2fLU5AiIB/BQG/W2r0XdqKRT9v0xcuWF9C9JanF1I5ttNGmzB3v9vsmoE9gLqkf7M06pO+m50WNfFFXpb0acrhw7fXCFxvbdlAj102x8+dHSjvGM2BqUclP5+Vez7Ee3dDFPzXHaOWOk9zsMGO0uzvAr24EClAShJfWZartptVs2eo6gxYbRhAlOG1//1+qOcA5Paa+ova0rxWjKHXD91XFsmol5cAjG1BcwF/CFvUI5o2jbr5PryPcPz0mr/Dy3l55Gq9xBGFq42tM0UBpzEJfDBgWP/SFbA/1aB+3UNPhls8p1WwLLThPpV7Qe8RxS4jaMKrQ4kTjTrCoZoM0Ob2cxtuZsLDLCvmm9dEWzvXey9Tv64j30dBtlLDVCwKD5yRXxT6U1vQqILL5aAsCx28DRJ/zcpq2cBJhEKW4KhQ3V2xJ2tDV4MC6O1VCFBfwY23HwqhbVWenV62tIkOxouZxoe8ig2Zr1jvcnBP16VGSiCiwg5bH54NJWZsMdZbppqa7jKlGfcwlz12Rz70BbJ4Upj2NqwxstzoN6vdKMOd0GXtdliiBYWrVRZ2LJKvV6cb6DSI2w+6n9UZz7Ss9Rr457iD6IO2XVdFWGnD9JYB91Uq0nTbriO3t9W/1krkOi5s/mMmZA38wrIJdjHuHbuW7Xt4IYUeLuSzqY/ownVVUv3L/gN4ictPaPjbtzWF3zPQ6jeedzLKV8UeNOe7rcuZ94xCriMhGblje//YohzZ21ok8aJtWrePnLacGO3wz8/mPUCYl76zUh4peucVoQ0X9JP/aQwvUEy41uG4HPF0+uYZSEqsE+B14Rf9XCSNfu0ZyoVOLTcfSfx3Xr9NkRBeL7y9/Q8rn3AGVA3b1qS3svxErNeu/lQ9IbNupTbFKSHAN6ENZXZ/uQpfvuF/elDxvKPNak2p2qvbDhFPgFioZFsCYvWDLcr+Psu2UElzqWlsDSlXvzBTnGAobHl60H17roHA9Q8IRhSUWL9coILe6crsIHOV81Wo4ju+uD5BGnbAfNmlTgPRlkgJtLVGR4p4CGwTWb61rOLkEod+xMfYJiM8Jk+kd2NqO00ddf4DYttfpnkcR4fv5rDwM2RHilx13BWv4O+XKOwADmNiFkgA7nIV7bqP8L0Uc0qeLMqS0eDq3kVnI9xNc7m4/V6hP9RJT2C1GB1oypRGpni9zvplSkgCMOsefxr8QSY3/syv5jHNBS51fLF7Al6U1oZwB/9bTrkIzGXf7m0TbGBbTOmkgRs9RCn7h2VXEKjMaPl+kbXU1J/K3/SXHyKNA1Kz+mHT1TqobTiNV8clJq/eEfh76f08hJ6d1fnUh0KXTZLq1uAf2aul4hS+5kXAW6MDHVQpR0i+6Yk+p/MZK75P/XN637PvMehlz1Ms5tbOGehIi7R8sTGfixPK8A1DIKGsW82ANl78kdv+VCqbKVxnaCr4iBNZ2kXrSw/qb7Dqw9kO8d/+iY7a+qY6c1kNO4+x9QrVoFox9FrZljWR2VI/icrbFmnYi78xkaUpP4YRxhaHL/E2tbw6ID/RKLFs3eO76T5nr8WJs/c+8xyc038MtJxbfYO5gJIMBAJ4fAH0WnvGRsEW6RCmP1oqeY8ys/hHDXqm9v64hCetTAPp9fPHhWD/YcfFzX9OTayRDoxeWY65bZnxkTiN921FuFcHMDymqxRBvXPZqdysvQVDu33zCEFyRcgCqeUaLkfh6zQ7dgtOiBGDRfPMVcJyH4vdwmyOfkyp9OxlzKQsFLJ4ASnke8siJwxEF0lLHekml509+eJNr+NT/65v+WO6nIAJvoK/TLh+t3c5JgwPqLyCyVPqOGMimWoK9zlC5ip8yx+XKch1G+oP73RX9Y9dt5m54PoHQio57Zy1zOLRAF9z9dTiWmQmSU/q7VmbaqCkJM5+402p+NtusFPOBoyZxWleQZ1MhRoULpeGuveTjU4SM/khrz+nU0B6FjzdP4JB7j8N1YoRzmesPpfn2p858k8eBDkEsG7/MLU7SHBT5naASGWBo3bfXSgsv2zxDDwziqXqveCoF2hYev9jkpGnQVJy7KC61I9SGY/2hlpBgVShCxplB+j3YKq/vVY2eYSnK7zn1/+zcgPI9CeZZ17+8EyuQkej3dSRsZBEr60HaJGSl6niDlvrY3cVOoKkKq/Daps32U39EPBTPQejHBYwmm8XD5hDp3pNgHwQKX+3lvrB91iCf0SFnvwk5GGcp8ys0+oEPUE9HdW0+JDCd90udTvyj0D7RBgTRTfHgzD9moubXjueEo8flmzRFqJug7ztfz3svJyoL2whcaatYNwfl98moRouU42cnVo/pZU/r+tbrkrH0hIizKfLjHbGn1+DE3Rfp8RH/FYgeP0av1yWLuyZd4ilY+04kp5tej+7b/iR5v8X4MQXBFYFDskdDK1g03nVKeqsnPAWwdwIfHYJg00KDzDumo8sNIkJL2Mh95waTxmyF5yXUc4B+rMsnwb4LJ1A8R+s0cNnr+DUp4HRTEv5iZmDS8BvxOwVcubtNqoZSrjdWgZCwzvjpuqZkCXS1nnQxqcW9+axTPpYli+SAqN5c2LJ3fU3+Qb4XwzjOpfVcUlfcQkA9zOu67g0k+HuAz80dih9Bdvyziq/jQ+7BBe2tIutbAgyqNtAoTa824WhM5FbVxqD0H6I15gE+G1A7SkwDqg3QFLgNapTKvyHKkKX8eSC00Q6aypyukPtzhoVi8BRjzY7X8DtekzCb4wx5ClOJkkcVs0AS5t+za3Nw4hvVbIHpQ9aTmWOA4qGr8Y49RWB/4INdFS4vOOatLGThPfhNHhXk0KLQT1u/zs60hogqJedVcQOQGJdCU3qvmkr4rCg3Xz8yiPrVmX35aUfYY73I3UHKvbCvKDL8R2URnwdzg2GAsZV9vTZ/iLfUuqeOOKEVojlmsh3iToOeWAL3I2tu6vEHSSx6lBhZylGYPqqS7R3S484BAjuuQSU73aiKrXxNfwyh80XTql5GFV1KvxR7VujaYrjHRQewLrLT036MZgLeOI0a0FJl9gjZ0Xpqnw6PMi4YFVE6+DtohRD88dCxDogvB9hNqoLy9Qh+l/EeoIZ9/fieQYOB7XBXnH/EHcFlec6ajh81YzV95ItZ5HYrnAhdDTbjmlhX2oXpMsNfYhZMQbDtIHHggAFvTBksjzlpWviJ3+v6JyIZnCVske002BRsOVI5bCqU2Ez20Y3O1NcHpwN8knDndqqMrFZMFT+2A6bw0YzLSikloD69qZK8Ut3Cok0I0ITGmhIplfgRY1wOjKPNmTz0tch2qb84HKlNylyqUc/UxsNaFY9EL7mb1qTDqvg7ruYxrRg2itj1tO89ofVg1RsXpIwqzV0q3rIqA0WGOgVnsM+qEuLSJKXnOwjvIyoP9gb6D3zQvxXcxpel4v/7cQU+vp9dddkEyID1nVmyj1nwLlPBW3NCqcM7Obiae9aIGgTMHMh/YjQlHH6178vLk/jNukKg1j5qZOAHFP7ESX19I6SqFr5iQifKo1f0LUGNXcVTpq0Jy1eOVRbIgZTCHUolacM5CDBNgp4QcOkvLaTdz9txqIhqtq54C7xbpEZv9PFeLTraqynbfssRVwEPcMG8/WY4KYHWsRodtL44EDgkFQmQgEQQ16ezKez1RePAhNZCsbp8SetkcV5SfLTbLnLQPshpdtQIKW8B+l/FWNWi7lCHTt5TQeclEXmEGHNB/VP98yci1SqMnLo6uTl+vsMqq3f6jdhxYgPkpgN+AxqgMQV9NwwkmMmOiS8sbmy7iy6tZJbZa3nAWL+1hGzQ4lNvm8VWC5rN+UMM7Rbu/3l7tv5AZAq6scBUJV952e05N8qWIRueBDQlsBA3F6lcjTwgNf1BFW3wFceb//UAQcIVJ9DKM5YeUp8bL7dZL9z1iD6peW7CAj6YHebXTQyEInNCKii0pD+mqzt6aq5ZHElW4ftL35pMuW4VTsEqfjSxBrc43cPUQK9T4cxgnDVnUPlCOoU8T67vgNmXFZu385rwyaz3XWJYYXensuBnaLwyuR5l62h8eiQ0mfjPepM8qgpYZEmHtoBQjh70l7ZgP03AGXJ1KeaRG56mZ7wu+LVWrBecFwjbr5I/Mi/2bkmgx34KkdsH0dhB17yYvl7epQD+i3z96r/1Q9Jo6lQiOyQ0F8MXeVn+5X+qqWoab6xgvmt2EkQq35GE8xqmcbC08ydxVqnLWVBzSBnrCEvN9WX2/wPWCIvWgNVDgSpRY290U97/CpGoaaTLQf3rQonvX5l6WD394VWhurHH6DY9ee1s+MxiHWod/7AqJrDybrynxqVFrvbapTzS7afdb/9jwKkki7rKW3GKla2gkEfUPZt147eXhVtXbC4OSHUueuDfoVq/dP/j62T/GeIf1vPOnE0v3lSKOYsc4ysWFpjezV/RjY27liq7LRytIzEkMHSmttlhIwy3efr8pbJM/v3G1NZDnygD/aHxJG/DHNiBr6JavVcJlTVN+51rqmjNMzCm8I3chtTSS7/XH37snwnwaEkJIzSmqNHbbLmFMd3fVtRy7u9asZRU9Sb4yLpdrHW+PnWraHJxT/mFL0xS4ahdS2tnsmNHtL/37qeaIT6TIYgWbVIFqOTKhzOkfK7MavyI8bXf9R7Gv55UUGmrEb03k0ikRFimqEMmlnDtl0Rg30Wbq/54asHptx0FvrxyEINdbmj/9DUznyP3Pao7767VPzddXJOvd89d7Xou+NWHDj33W9yBRNfLYw+q7PQqyye7aSKxzHxjlPRRO/HgzIYAgajQUihOWjQME5pWHLXGCTMoUhHOTgcmPaxp4U0RH15jg3RxD3YQZsLOvOVqgU8VUu+w2jhGgjGpRPSawUtHDEwfH/6CrKvuC8cPn0Vch74ZJAqo01fwH2+0zINxvsYBrzKg/axfQkiBSQUiP9YE+HQQr9DnelrwXHzUFhvhk0bfmYYxQ1vMrVG+51CR+T9g9uogClth4zeSwj0f58pJFnzhyByeQEh0/PvXX4NqjEpFk8xNNIfH9NAJTcOFovVSa2WY/Fg/n5Q6EVGhZtOO7yM2drB9WTuPnvr+bj+9p657WT4z19teSP957Uhl7ITZi2s5UsV6iZm2RFaeUKP3YndXuBpP9DirkbKfFEcwN80RqOQE6oHwo/VJraFPWEEeEbhMkvgNfEACc2GzmtJ+H2QKKGfvB0RO9huayYE+pyp5PQ/LgjwpAhqRvrPJ+EzA6qGI5B6xEAMF5qbz70/Dh9qgx7C1lubU8R/TkL3p2No9SWwaqcyX3AUcSzolEF2vrjU7/n8LDQs3Ko2yrnbhxfc6Pvs9ir40OxC75xVy/zQnQc2+YXt3F+B4XE2Icge+B6KwE+Y7c7nQr2mKv+h3gEv+RLVV0nyL5xKWs/RkQXkQ6bWiQ8VZieQBGPT+6qFTCQWhD0TcilnHss9qfhyAsnmxOjHqYDO7ei1iUocKzuCzxRQ4KnQxmGM6i0YHrv//JUQDCtij6Umhactq9Em6A8wia9osAJecnfvg6S2+VDK/P0AH2+4MdY1cf6Q+RMnzQAcnvkJ5tNX5KeGMfCm1AxPOu5Px+KDUwO46hVCXeFp0vVDfWxkgFpN81S9J3Mnhc3A8yrjwr6tp9NRkJSEnkqOzvNWd8XBx5nEq4UFQVfvBbCQilqhp1+CCwG/eRjyQ7V8+KGCiyj1v86rRYFqTfbXmliUHD6h4Wn+vHRFfM3WgZthFT1NfvhMCk0GFFl0mdojFX4lLpiS5pmm6I+Suryz+Hw7sEaoRhzjrvxMbs5QhSAKJINvuVEhl7zRJ8BApjm32sd6d3ZmQMhpHz4wWzMK13UMmwVjwU+Deypl/wlrpp4PFs3jX58TJ+3LEXq0dKE6K/CFyTVTaKYRH5psUtHVeeHKdjKJq8V93Ee1gaHLvta73Cb708bT764G7dvec6kU4Esb3cfnK64ySSHa7uHi7T5g8xow7MBs1QsBBzIE9Rq9kB7bksHtWUXzoXH4K/hz3e+wZQj8eWLQgftCCoJgFglio4lBSLfUS9RzygEUyAAWZJgDNwUJvSmlfp229QAhBWayv41n/HBHVhE0NQFa45rI6eoP3Lq1TZw8WBtBDbVtcSlzBTO8zlcWFLytcx7cQTrGPqHBirEJyW7QhDdBS+cXekUR0tCBwSy2JXLZUVSHlBWOABhtjq3XPnxVjx9qe26iu1+BzkrnRyw5aqrwQCrlSQep6Tmv0awtoCFheGdU7vAsBZus4QnBt8xX4+px1thDI2nYkrtd2OEqMMrLjBuC5KEaO9UpLTKZsey7xB54B0l1n3vlUxPsADtaFtFoYctwbdlFvVrXuvbK45Cgi4xe0ZZfjI341aQaao3msGA7xeXDo3Uh2T5E8pLQ4vJO6OevZVFv/6aewpZUO5dTJL0n2ecxIdHy+UMVK84V2bnX1Gj8EU4pSvBAGOfNG1c0erUwmBKLsikmTJGOF7+rpEuwGzYF7yIG4Uqa22FYzOIOIHYoOcQPqFUK7m3pLeSY3u8i7YP+flmDAiNixREDIea1oa/ULUnZWX7FzNd1yJps/K8Un/2b/SgHsR8IVamytGGI+uo7STPxZGQYGm5AKYOxZv4c6nrZgKFQmCO8hUauFdYXt6sXpnGik2oDepxPMi1LLsvnfLBWbsMXFVgf/VYyBRi1nlfPANGmG26rXiBf3Uvse7h3yRchl7LGTDYUC033DMpyE7cvKwArz628lQoO0CzpLM0JCEFC0InEQ/kylohEzmDhcxqpwbSsy66mkdMfIggx78YLokqjukKQMiNYK0V5CcMo+yk8fEBJZwdRnMvsIB482uUZhlkflRSlJPNUyPBzZrtNjdcw1QYQJQmV88FjrRllh1qGyq+dSSINPPAl1ZSmw0KlUBCXdQEPlkHQVC3hg4Di5gcYpmce7qUGhdnxCF9KgUSPcJ4sJ0pK6ycL+zsKv4dc2k67qpf4yIkoUzVCFxPTJ2cEYrmKREPkLov7d8A52Rizx5Cg+ohRtZp43q/qLwJBbS4hwODoRmdeuPo9DSCWjexpYQSVYYS0mbtMa+azwUP+FMj4YEUAawF/2FYDHwOZqD+Nz0aoklqxzWcY5xqDg4Coe2a/5WbaRYDN26BnvuijHleTg3jO7pH0iIe6oJVdx5JNKKSmGXi2kGaG57GQ7PAuz84Kdi/yBAO8Xs4UxC3uPEJhdwkRX6HYjRPCv1873ks4C3Cj2dYAYNUAp45UO4RiZqOA9MAqiDukcUfjnFvdqYOf730DNibeOs9dBrkO4TYOZSvtEINEQa8eFe51eIZRjUXtdWXuIY35uV/Mvfg1GGIK7qxKdfEOTdkquMIbStxnU2iY7fIpULR5q43nnnZ4ERNy20fYokY7+G3KCGqxl+v4D4KK26teuX3HmXL3i7/DTDnX/ydI5T9O9ECZ/TTBRSTpDJcyToQjWeY2kdxUZdwKr2wRhBlthWN5a57+ZrOX2q1SbqpUyNisKU3McUFNuJprRyIIHBgSz20cmV/xbRHZyWATPf34xnoJPbqZJX/yB/oFfkW0WUuIVv8Lom1eQrTOXxHtMxlajf56wdZo6YKt65cLtrH6m25ZHRHMFYIQ3PW46fXmoJnNoJlMzGIRpkHw/qbN3JU/aV/Pj4o4dg2NnHsSbhlUJVZ4frRcV1O6gA9vkQpxUkZcCzPuIkhCA0muEN58G7/x2DWFNtQUEwkxP03Q2p2YIerQy2faA1wHskRb6m/Qo/fh3OE+qFF5zRjPFftIXK9TKfCKZt5gd5HwC4Als7Rvr9IH+KcY75bPVrjYFXGsVS28qdLg7C0vxwl+sO/GS/u01YV5rsvcRN5XynX6d3fjcRldo7qJef0SxSgbxTL4QaUrxkZE8qKpkfyTLXuwSzfWiCvRiFKwi3+N6L2y+H35tKmP3YtT+bTa+ge2X2xIfuvlkNLqgJxS++vprZQEZ8XB6njATEb8OtVsd+L5jxCAjYpOwDTmsR3gaD1mvNenXMu+ymmwWEb6VukDK1w4V72lM/KrCwwZd9bjOTr9P683jpGlHHBlVbz4z8PlK/sl9YcBC/PjqHUr6n1ZheywwtsrHQafl6gYV0D05teWtBcv2VEOQvvt9ioHbwlmBcKGUGGwus1l3hFgTLu0W14QgQQAz+m0L9Iwm+mwgiiHnTtZye76T5sRxDulKVYobpPNHBNwLkltvb/3V1/nNdunrFiIuW77TLJFi/DqmWTfpV989FPsThcEPHRFtaT4n36poR4gQMg/KsVc++v+ll3JirlHDS0Fw8+pTwwF4ueHX1/QYn29uM+alHn3pPFz6m75TNX3YdJftOQfKMSe9foMmM92d1d5mpIyj/f3ySx6mudUAquVL5qk1SFSt7oeuxpb7n52SzvnNONYphoz/MkPYu0mt0gYOX9bzShdW2/9FI7a8wTHpNV/7MuZZ3WTRB0N51ZtXw/I8Np6+vr1vRvc4igrD9eYKz2oqvDOocV62BDVhW7n6ZVpTH9kVvH2y+2PDid8CfWK6m1rjTcUHW61sB3wsTygBGlrjUmbD/UBsPTVe3rXesBENteeAqZrnAfLV5yBuEdoE5BuKx6lmdV2fxypIwX7edpvqP+DDn/ADCRALXG7aJxLkwZbvjaRDc+NDLekcnXdm5OuX5tZl3fwR8qVuT265Jug9T9LvPa8r8Z0XLpTYsuXOyV8lrrMwq8Mzv7IabKsNoSL205AbGZmQDGHkjakhjr9u6oQP7sZh+J+QM2iozHGK8n6OJrAm7N49dsCQ8HWtXKP/09Xv/8m0Tc92q0cyQhnRMTWlI7n4KbJUkpOVssna3PU36AFs0sRAu8uzhVkLRc4Ip5C/yiOapqS9s71voIyc+lHR+pPXkWiZOY/SuD98zoLN/iiS8DncuWOSHKjzcNvk1fwsZXuG19V7/y3tdbO/L5cuSt5zfIlJLkhj//Qr+nnx67xpX9XoPKlUygJdeRBrbfkfoXIQHoKiMCEsaiCBv4khEMZMZeQQVXdnRTmdRC3LLwGWC69Lv3gSxlwvtkbhbD9tqiAvqhjb/xCs3d0sVxeYt8wLnx64DRloLZZOnETFVKYU0uq67qwfXttNAb26ew/zvLR+VyAt2jv0ptCfarANahdIhfOmbZ3iWVoKQ0ymhdgDOJ+dD5FVRoMjcVmj9NgIT4FAT5sx1NGHubs85QnqFlPXByXhuJI+/dXg6O9IGHK598vh1Ku+OQ11Rg9QXawitcJwIjKJWmrpqR7WA6IMkyhZGe2xqWN4cFHAQzQPE76NyQPNYdC0MGoj6eJslPY5Es2aaodKCFfjG5kB4hDSsrj93jg+jTurKjPG+s+nlk07qEnzAT3vRyaWrfhclHDspdOGMlQ7tQzwLADMnADpuehZeKkQnHJ3fIXLzISEDWeq68PTd1epfIUTd2a0opUZJjEULvuNPiGvMA1W0MqCoJQaaLS+VpKgiN5WQ+vDhnEbFIoNqkrH593QAAk2TZKBaF5ZaI/7WzeVhisCrEd2bq2Lfig0mxjkrCvzGRkB6V8vJ76rC9h65VlU2/z1dke4AOQntvzPIrnEKHlrv30QorQO1Xr2B8zcevb7JD7oR11XTFxvrI+ZqZ17w997hht8t+AeW07TMLs8B/FUBwUXzt6d/nKS0VFduWH29nl9qdRXafd1Z4+PJ0oWvRJXOTemDyBwLXuIfZsXX9OoX0urELofG3She3L0PV7tNLQ+98E4BHMQ3KTwgQ+IQbwQSXXvcpLcdDkliYnyyv4NOFqU7mVfSONv7lnVtZNBL7wJRYOhz35uPUnbXnRy6xrtn1l865b2uc6NAuDNCfut4kTz135ZzzKlR/5X8iKJZzz2r1FTJRPYN2jzpcr7/laIX69mDqqNsJNZF9dWWf4X9WjkYXpE16n5NwN/12l+ltT8q6CGv/WHBUErJPry6SyRcnROOGTb7xq7OXe/+8uVUtW1RR+0KwXpBkh8Z3bEB+2TYneVogfwOrxc8oSiZDzUpM2K8gWUgK08eRTIDpHMucyhYTwg6lX6o5+ay7P3FnlO70aFWbe3vnQPBJ4LBEygE8T1xGvIr1sEnlUSScaOWI8QyekwxZt/BqDq28r0+Yapwxyj3zDwbIqV4H8nBUtzxSpF6ITRxSSTTYks/XmPMKpTQ9ssGJ33LznyMVCCLkpAlgZPprH9h9+/turOhEfwaHCPRt7fTI17qyitaCJ6BFBFyiOK+Ki6GVmXCgQMQQbKvCO+d4Ef6jQadcyR8Fe5GUlRAHeZGPsBDEZdp3Eq5bcpafTagGL9d7d1R2NUga1vyzdLhabNR6sxw3xHDjeRzCrklhMG6pcCZIVFAj5YVMmiTREYu9zpxCxxfYph49AyDaBeYP4MwUB4n0giB91joJd/30NwSokVUteqOoUdDWn9YpiFddBYJFCumpFpAf1Fbn07Tp2QyHNxHZHYWGZAgMKZAXGmRrxQ7NL3burkYpNJ1Quo1HrUueLD5whMoPYqFpOfR4YXGtu6NkGC4cKsezXfqzlIO5/pzen4hQ0nXPYFhLe+8oCVMuK7q7uWoACrSl/PrBRajqh/5P/Bh93VbeDv3m1YKk1ZyjEuaER1ay7lXcpQy3gxun+bzPFk61rjdunWp6+MPxAVRo5obIh6KoXH9pYLrddemWnvHDm5LUHNiOkrSv1nXvmIkabXTIJyMAcSkLsFPNdQocmuYgN5iMwlcP/jmiInC+m/YQMAdZKBNwEL0MMhgKPGkdBgnwA7fp7wgqZ6dK9cpMGm3pgIXmlvvKcM4OqayQehhSK+WlSy/lWbbzFz7ptiA4JeP26VJixtdD8vzb1BEbN3zYnIQzwPtUOsnX143Xy2eY/K2gn8i6GN226lJvPm4j7CSsvnUECZoJxg6oUg+CgIXIpJnig8KINKFSTWz3YgUyiONr5UZw7DSzNs92ZT7GV4bH/DKNSqoOcF+b/NH74F9F/Ef0X0X8R/RfRfxH9F9F/Ef0X0f//Eo3eu6lJEIejKK2T00Yc/XEvRhZoLtQcs0jXG2xdMR3mSE2x+bb2NVRkvwG3QNRsECRSUdUaOnKkgrm142oNNks88Hl3vtwsEXV2aelVDra0Uid3VePLXRiXTiytxMn1n/nPHWIS7n5/gizof+25sv/E0KES+2mGng2ci0FIpZHcQtyUtbn0nbsoIwf1ibo4cSdd/E4SAKrGfR2eEeHUfVevLi8Xt3CDI/oAvNtYFdZXNN+IHR+Lz4vMjWNqt4Ikd9HDojuchUVYkNE5nrlw/5czZ7k43qc74hfQAJXosaEdjpkeYCf4n7PqLZ2CltApL50FrvQtijo1+oyIxGhXtCxOdIFnZ4lG1KWHmFw4CMOlZf7OpeeQ8vgt/GaXwnd+9HmyL4o1hOMgOHGH5qtVNLP21RrBO0Lqzanx3PEeUkEBlRcxzFfPrrzrR2yefWewBs19pFIyb+JzjxNX8/7Z5E2ZKXL1BNOX2+LkYn0lZVTxnBPHJXO8b2xq1itfnLAgc23J+fgqanV6a1+6ngtMvoJCf7vNNz6WBXVI2NltonWXiUEh+a479Cz5+kr0XNzcR8fwreuMN1TgtX1iPl1vXp1fmoXxMCeem21qfwXkTvAqr5BSVSgWL72STdnM+lxBYXtRhe1JSu24ulEA6OjRo3QrBzspdYGLKkNoBOX7jfd9kszm5gt+7ZWJMuxc9lug8fN3l/aDTD4fylQ40LjCy8Zyx5rAYJYZm/AmnWujVMfVj10nT4Bp5V07vaNE53pebEdx+2kC91H5PsLDOFGPtJ6ZH7peMQNBShVCduFP1yrvz/IrZ3KLbq9CR6z+CC7/ueGeeMPGjalcHXdJVAW1I2rf8CErp3xK9WP7y6SegIFajZ6gFEulOd7bjFXoLKvdFLxh4ri/ZxOBvXgPJC9QfRr0wrogX1nlanjFunbxETS7hdmOqE2lwPN3eJbfXk17OWA5VsjXpVhkOg4ob9y4ES6ih9c2kiEMYCZEY8dujl0QApSg3SrvKo/1I+jV0PTqvY0PlLmUjM2N72jcuylsTUd9s8bvejXxzwYnM0FmP1H56vDPZpDGoUpxnH0DFe9qkQnJc13SgHjS8C3PehWaeaEhKqZONNCatGeT1QHTS8BMthbYCXAju8J2uk5GFPrz2gbe5mPXKMDMxlJuCujUl5NvG72L88J/LHujLqhNU777VaIjBF26MNMhQQu1fkS8vyHXTJCeUHnABKlnV0DGbNGhRW9KIsxG1SPPUrelBPeeH3sfvUk9Ntnqilqt99TQsWtNMVIXEJdrLmWxNBv4cuILkMauI7jGpVc2GeqBptNB5BYf6KElplZwF3FKbpn9i04w0/ov/cgcbbt1ckJJjRcgf/56RAAwJr1bh2mZOBYbNnvBbadW4rSVof7fbjsLbwMEHonjEXkvTZRaTA5okgeUevDqcclDQWpwn5EA365zOu0BZyg4TAMna50GEdyXPXP9uCw1I1Us51Fmj6Nlvu5IZ4qOSGiZMoXTV7grtvAC4oqin0k6LrEuxBkbWZLrc0HFe04TXjUxxrqF7xbeXj9n+3ysDV8OmMvOx9wEjMKH+GMtFPucczF1nS3qe92sfhnm+IUBXwxNlct4u2Znjd/0+YweM2N1LJDtv7CGt4fG2lj0q0rDdlIjDnQRhRkgcRRH0AROJibNthQMfi7/zckzOwuTjaEIM/8MQwmb13tTarrqwpJLBouidpz1slzyeBGNvSPrkDkFH3lvHmo4IYnx+RhYMCbq9esZsAGgdwph1KW7BAndYpvj61ZmXHk4bFzZ7L83SxFmtIiv8kZ66YHPn91jMbb+yVJJsFH5Jbqiu7bGqBcCQAvT+Ib4QYLwYUeFNByH4Jxxvxgo58nJDvEZWcMW7hZOuu/P6oGdHIHqytxT573D+IX1V4GG829GDD7CV4086RN+mLEOtQZ44HY8MaSAQZlW7pylF3xZwmUR2zTtliwuG20JW78eb2wILHc1ukazedaNC3+0FBhdOSqJVWCg6eig0j48f5fKe/K5tHkHROTvqInE25XPU6PSmzQJ4lJMj6gBg4FL0xBF/IO0mxoEGMX093JtO+zBcleKc9v81N+yLHB+lmxexI9P7akf30Esy8Xs/UxXP9c4LOx/B1u07IGOGS7d4pheKESUhoT52CsrttX2sq90jd9jXY++so8y5hdfecuNUX33c/n5OsWld4uFt4HW11X4A1+VuyRD46ivZsPF/VTKqQq7mCpwkFvWdXc7rWKtMxzXkIdZlPmR56HVWG+WLmUs5LKn0F2e6lTB989253Jo3yQjVMJW30Ogx/piptIrm88EAMXqPG/9yD1LF7dm1RcRHXc8zHFJKEBKktFDT1mSdBPuzCPWr9opCyLmKf5ivLvDSHTP1XrAqMr2QKTiPpNLHaPGWKIb0LttRbA34jQHVLz9jPx71XsMmGJs4wo27EWOusGmnq0/OfCARKaFEuIWtKPyCiv3pEa4tdn8iEkR1JVZ5phXaCxRmeS9KTg7zsh74/3E/rKWpmT6ZrTvJv5UNE4INt7PPUqHWc4J+5tf3TUGbX0/MZoOqV+qQZSJcq/+E188ODUvKOc9Kz/7PCFAcTpdocrkljrVvGdOwf4ETQ6q/qpvTEILmPSwIbBjXXqabza4pGpFxqmLdt+0uW/JWDJOgNXIIXTU/PG8nJnKjpcfeIlPQoxUSJ+ef+wE3mw8nvrQYZ2cPiB+DCOcyEFxqcKGHJBkzFdqhpo18KmHM1ELmpzMM/s2WOYfwaHPdVoX+FilQ5DqjrVdYPqxQ0ZTlG1/ItzVlqACHJr1t8SGEKPbCrO9IE9UTSGPRghHdhe1frYx/b1TeHfRNXHv8aN9LpGNjGjUel/31UM8kmJkjS0ymWlQyzp5Q5iPl01YlhkzMSVyrszqrk5e5VDhjsK9Cmxh9cCXGDtI1b29Kid+Nh3TJGCESxjeO0d9JWnhgyx0y1xWNNF/oHSXtlCWo+eZuV01ObhzRudvFg/KfA11av5dx++RFgiKaoz/KipFeaeSA1Z+8oz5i1K+gcCtpUD35qA+betaCv/EfIt+Ld6OupBwDFDSe1zRy4AWOV+YOyDdlxVG7e45t5p8Xmc7Ry9afxPdq5eWM8ZSj3r7YEm+JM2Xw2ZLApKjEeRO4IigBvzrw/SA6uRbky58oYVETKksZi9cN6CZSyEaSwZMEj7Y9mGIRHrq6bPkaYzqlhH3SLJ2q8XVCrYenJqCxYY0PzdYlQZO3UXcHYVSXzjnOT/i71UL+Et/R08k4cKW58EqcmgiPWg/1H1Jzb1RSm3MI4o81nZWpTrJtYjrwWyaQh/LnilGP0/q7nqUzCo/o7N91gA3a9AI2vX59oqbIgpn4WOO5kKCZh2cXUMenWhaeuke6sgUZop/sNjvFG/ruo/jfXd8kOcDmqCy+l5r+vO6tivE2zIbCqCTiDcHaXKV6S7MaifvQV/jftJcbLhrYmdXnc86BVOEcC2S59cYj3XlpO4dvqlval/uf9UKi4G6uW9zi0Q1LY6WJz/zZLrNLtCH7uLTW6EFvTRPdIAeMQnduZBbDGszOPE4U6PQGjvJ5AkiKHs2KRC2bWIAf8IeuxouMPJtFlBA06BJOg8mwUne+kZxT1HnTrHl1pe3Hlmq0ofoldx3d877tL/jrb+CPTdYJgut+jvsO2Ef9+vJUj4rFarck39uabL0ovA/RBMGbq9iXt735WF3HO8ZdQG78hVQ2o2bh8sXOKllCdxxC0bD8QNZiAHm/jXkvx+NIzUd91ZHEcgtT1MO+GhjSbLcH+rDPjwznrl1af53uC0aZpkWLpmso5qzrp9yPPVSuzui170ZPK05fFUfS2ymaXB+z0oMnX5/BYd+4qWUQaS1gUD2kTjDmYk+yqGlEtDvrmXfMHZMhuqqjH1CusZlMaMEpSO4CGnHw8f2B46mysUqn+ILY9Yt+X7d0mzoQVijrCxArpxaSvz7tP6tDbV/aremTJEUZzVWUVZ08+LWiupXkKcewZO2jYXRLhh+BY0z1eJIS+evSIe97fSI+e1VR2YrFBqNDEUkHHcNVXXfGA+GbKk7sPpGxOnVZPqjASSLoz/ECK/4RsAKnsRfuWdT7psO/sNow02lsdldYJthIi5W+A7E78W4r7JguDTTiOEt/DhcrYZX6wSSEYRkjIe3i6ETjqKPPJ5QocHrHXIpNQWROUZHGJJZ8xl8JIWT8zdMhl+zgdvWni9rGcZWzbKpErb5UmkKvrMib19O1FH65Vn+mcKYM8450QJKyVdUaOkSD2oNHg4cGrudDHee2bmEfg0kZ4fH/hJ3cURdUy5rJD0YgcvgY1vBEyPx2LCxhxnra7uj6vCr76NLLZTkxi0hjHZLq7c33WT66BQu6kxtmeKO+wDEAuQ1IzEfx2CgUQIyyidh1EXUiArmB631OJ7w5e2Z/s2lvxR4tHrjvbukb4aCcuMoSy1SKT0IxQsKHxFPRXMkpn/v6TZ2+fqmTfqD/7dbNAyhs1OqHMxZ7WzF9XdZahcdjjkfLT986dp/AVBLAwQUAAIACABgd31FglAYS1AAAABrAAAAGwAAAHVuaXZlcnNhbC91bml2ZXJzYWwucG5nLnhtbLOxr8jNUShLLSrOzM+zVTLUM1Cyt+PlsikoSi3LTC1XqLBVMrKw1DOAACWFSlslEyMEtzwzpSTDVsnc2BAhlpGamZ5RYqtkamIBF9QHmgkAUEsBAgAAFAACAAgAXXd9RZX4+cMOBAAAww4AAB0AAAAAAAAAAQAAAAAAAAAAAHVuaXZlcnNhbC9jb21tb25fbWVzc2FnZXMubG5nUEsBAgAAFAACAAgAXXd9RT4m7oYRBAAAoQ4AAC4AAAAAAAAAAQAAAAAASQQAAHVuaXZlcnNhbC9jdXN0b21fcHJlc2V0cy8wL2NvbW1vbl9tZXNzYWdlcy5sbmdQSwECAAAUAAIACABdd31FxH6jXhEEAACjDgAALgAAAAAAAAABAAAAAACmCAAAdW5pdmVyc2FsL2N1c3RvbV9wcmVzZXRzLzEvY29tbW9uX21lc3NhZ2VzLmxuZ1BLAQIAABQAAgAIAF13fUW7acPC2gQAAAAXAAAnAAAAAAAAAAEAAAAAAAMNAAB1bml2ZXJzYWwvZmxhc2hfcHVibGlzaGluZ19zZXR0aW5ncy54bWxQSwECAAAUAAIACABdd31F8XbFgMkCAABRCgAAIQAAAAAAAAABAAAAAAAiEgAAdW5pdmVyc2FsL2ZsYXNoX3NraW5fc2V0dGluZ3MueG1sUEsBAgAAFAACAAgAXXd9RXFhYq+tBAAAERYAACYAAAAAAAAAAQAAAAAAKhUAAHVuaXZlcnNhbC9odG1sX3B1Ymxpc2hpbmdfc2V0dGluZ3MueG1sUEsBAgAAFAACAAgAXXd9RSu5KqewAQAALQYAAB8AAAAAAAAAAQAAAAAAGxoAAHVuaXZlcnNhbC9odG1sX3NraW5fc2V0dGluZ3MuanNQSwECAAAUAAIACABdd31FKNC6MOEAAAD3AQAAGgAAAAAAAAABAAAAAAAIHAAAdW5pdmVyc2FsL2kxOG5fcHJlc2V0cy54bWxQSwECAAAUAAIACABdd31Fp8QkMn0AAACLAAAAHAAAAAAAAAABAAAAAAAhHQAAdW5pdmVyc2FsL2xvY2FsX3NldHRpbmdzLnhtbFBLAQIAABQAAgAIALeZlUTOggk37AIAAIgIAAAUAAAAAAAAAAEAAAAAANgdAAB1bml2ZXJzYWwvcGxheWVyLnhtbFBLAQIAABQAAgAIAF13fUUO1CpeYQgAAGk4AAApAAAAAAAAAAEAAAAAAPYgAAB1bml2ZXJzYWwvc2tpbl9jdXN0b21pemF0aW9uX3NldHRpbmdzLnhtbFBLAQIAABQAAgAIAGB3fUX76Lxuiz8AAA1VAAAXAAAAAAAAAAAAAAAAAJ4pAAB1bml2ZXJzYWwvdW5pdmVyc2FsLnBuZ1BLAQIAABQAAgAIAGB3fUWCUBhLUAAAAGsAAAAbAAAAAAAAAAEAAAAAAF5pAAB1bml2ZXJzYWwvdW5pdmVyc2FsLnBuZy54bWxQSwUGAAAAAA0ADQABBAAA52kAAAAA"/>
  <p:tag name="ISPRING_ULTRA_SCORM_COURSE_ID" val="1D27868D-C74A-4AFC-BA80-B771A148B578"/>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OUTPUT_FOLDER" val="C:\data\managementstudyguide\html\contacts\DEMOS-FINAL"/>
  <p:tag name="ISPRING_PRESENTATION_TITLE" val="Strategic-Game-Theory-for-Managers-Demo"/>
  <p:tag name="ISPRING_RESOURCE_PATHS_HASH_PRESENTER" val="5140a293b9dd26d5d2f35ac49cea9e61e0955f16"/>
  <p:tag name="ISPRING_RESOURCE_PATHS_HASH_2" val="fab475e96ce85f8d90d45c1d6c77e21734c0ba3f"/>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7/10"/>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8/10"/>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9/10"/>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10/10"/>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at is the Game Theory ?"/>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y Game Theory ?"/>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Utility Theory"/>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at is ‘The Prisoner's Dilemma’?"/>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Strategic Game Theory for Managers"/>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at is ‘The Prisoner's Dilemma’?"/>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at is ‘The Prisoner's Dilemma’?"/>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What is Nash Equilibrium ?"/>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The Game Tree"/>
</p:tagLst>
</file>

<file path=ppt/tags/tag24.xml><?xml version="1.0" encoding="utf-8"?>
<p:tagLst xmlns:a="http://schemas.openxmlformats.org/drawingml/2006/main" xmlns:r="http://schemas.openxmlformats.org/officeDocument/2006/relationships" xmlns:p="http://schemas.openxmlformats.org/presentationml/2006/main">
  <p:tag name="GENSWF_SLIDE_TITLE" val="Equilibrium"/>
  <p:tag name="GENSWF_ADVANCE_TIME" val="0.00"/>
  <p:tag name="ISPRING_CUSTOM_TIMING_USED" val="0"/>
  <p:tag name="ISPRING_SLIDE_INDENT_LEVEL" val="0"/>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Introduction - 1/1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2/1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3/1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4/1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5/1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0"/>
  <p:tag name="GENSWF_SLIDE_TITLE" val="Introduction - 6/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1350</Words>
  <Application>Microsoft Office PowerPoint</Application>
  <PresentationFormat>On-screen Show (4:3)</PresentationFormat>
  <Paragraphs>133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Strategic-Game-Theory-for-Managers-Demo</dc:title>
  <dc:creator>Home</dc:creator>
  <cp:lastModifiedBy>Sony</cp:lastModifiedBy>
  <cp:revision>108</cp:revision>
  <dcterms:created xsi:type="dcterms:W3CDTF">2014-05-12T06:37:52Z</dcterms:created>
  <dcterms:modified xsi:type="dcterms:W3CDTF">2016-01-15T10:35:19Z</dcterms:modified>
</cp:coreProperties>
</file>