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765" r:id="rId4"/>
    <p:sldId id="262" r:id="rId5"/>
    <p:sldId id="259" r:id="rId6"/>
    <p:sldId id="263" r:id="rId7"/>
    <p:sldId id="772" r:id="rId8"/>
    <p:sldId id="265" r:id="rId9"/>
    <p:sldId id="516" r:id="rId10"/>
    <p:sldId id="534" r:id="rId11"/>
    <p:sldId id="541" r:id="rId12"/>
    <p:sldId id="734" r:id="rId13"/>
    <p:sldId id="773" r:id="rId14"/>
    <p:sldId id="564" r:id="rId15"/>
    <p:sldId id="771" r:id="rId16"/>
    <p:sldId id="767" r:id="rId17"/>
    <p:sldId id="770" r:id="rId18"/>
    <p:sldId id="769" r:id="rId19"/>
    <p:sldId id="768" r:id="rId20"/>
    <p:sldId id="766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CECEC"/>
    <a:srgbClr val="EAEAEA"/>
    <a:srgbClr val="FF75AD"/>
    <a:srgbClr val="8064A2"/>
    <a:srgbClr val="1F497D"/>
    <a:srgbClr val="6E97C8"/>
    <a:srgbClr val="7FA3CF"/>
    <a:srgbClr val="B381D9"/>
    <a:srgbClr val="8F45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250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176" y="-102"/>
      </p:cViewPr>
      <p:guideLst>
        <p:guide orient="horz" pos="4319"/>
        <p:guide orient="horz" pos="28"/>
        <p:guide pos="2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75A7C-E63A-4E6E-99F2-1F636DEB424E}" type="datetimeFigureOut">
              <a:rPr lang="en-US" smtClean="0"/>
              <a:pPr/>
              <a:t>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317C4-EDD5-4A18-A5C7-6293B3512A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35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50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541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9FDD-73DA-4947-A8C4-E7A4BAC9578E}" type="slidenum">
              <a:rPr lang="en-IN" smtClean="0">
                <a:solidFill>
                  <a:prstClr val="black"/>
                </a:solidFill>
              </a:rPr>
              <a:pPr/>
              <a:t>12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7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0682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586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1873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0693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510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864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9FDD-73DA-4947-A8C4-E7A4BAC9578E}" type="slidenum">
              <a:rPr lang="en-IN" smtClean="0">
                <a:solidFill>
                  <a:prstClr val="black"/>
                </a:solidFill>
              </a:rPr>
              <a:pPr/>
              <a:t>19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70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6698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2066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6729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979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9FDD-73DA-4947-A8C4-E7A4BAC9578E}" type="slidenum">
              <a:rPr lang="en-IN" smtClean="0">
                <a:solidFill>
                  <a:prstClr val="black"/>
                </a:solidFill>
              </a:rPr>
              <a:pPr/>
              <a:t>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70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8850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7303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317C4-EDD5-4A18-A5C7-6293B3512AF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72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92AA-157A-443D-8863-A436A8E844D4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7541B-2F26-471F-A973-4929B67C593C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8ADB5-DE6D-457C-9165-1D5D9665CE80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6B0C8-A901-462E-9776-4F57FA00B2C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28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24306-DC1F-4341-97B2-F6A695BB231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09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095D-385E-4795-873C-7EA6DC69279A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628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74D2-1A88-4CA4-9FA7-A697C41F9F78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373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20AC8-5400-44C6-B8F2-E92AA129DC43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103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53807-4D85-4275-8F2C-B7B7C29F3664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56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92267"/>
            <a:ext cx="2133600" cy="365125"/>
          </a:xfrm>
        </p:spPr>
        <p:txBody>
          <a:bodyPr/>
          <a:lstStyle/>
          <a:p>
            <a:fld id="{99AF2952-80D6-45EE-A9B6-CB4647AE968C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53798" y="6592267"/>
            <a:ext cx="3636404" cy="365125"/>
          </a:xfrm>
        </p:spPr>
        <p:txBody>
          <a:bodyPr/>
          <a:lstStyle>
            <a:lvl1pPr algn="l">
              <a:defRPr/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92267"/>
            <a:ext cx="2133600" cy="365125"/>
          </a:xfrm>
        </p:spPr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455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D6933-FBFC-4606-93FC-289EF9F226EE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73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50F93-DDAB-4A97-865D-19A7E6D90F0D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AA45C-F2AF-4086-93EB-76464083F75F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1859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2AB9C-4AB4-4794-8CCD-B4D47726B2B0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491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18D7A-54D1-4414-8CBA-CDD0FB3D7B35}" type="datetime1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02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6EB35-006C-4202-BB8F-AB572D159712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8683-74D9-4266-8690-C0F850AFE32D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79B9-F19B-4182-B241-92F131D86C76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2CB5-02C6-4D90-8162-5523B96536A0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B886-F935-4657-B0F6-07D2AA6AC5E0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39988" y="6583680"/>
            <a:ext cx="3464024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FA14-C7C3-46CD-9186-252F08A4DC93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C1CA-19B8-42D3-9B71-7951CB2CA231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40412-F6A2-481A-A23F-88C465B4D98E}" type="datetime1">
              <a:rPr lang="en-IN" smtClean="0"/>
              <a:pPr/>
              <a:t>15-01-2016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D8AA-85E1-4E22-BC95-ECA93A20A857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0D25-F2C9-4BFD-A2FE-CD3181EF9C92}" type="datetime1">
              <a:rPr lang="en-IN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  <a:cs typeface="Arial" pitchFamily="34" charset="0"/>
              </a:rPr>
              <a:pPr/>
              <a:t>15-01-2016</a:t>
            </a:fld>
            <a:endParaRPr lang="en-IN" dirty="0">
              <a:solidFill>
                <a:prstClr val="black">
                  <a:tint val="75000"/>
                </a:prstClr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1629D-0105-4F47-B0DE-ACF145F9EA9B}" type="slidenum">
              <a:rPr lang="en-IN" smtClean="0">
                <a:solidFill>
                  <a:prstClr val="black">
                    <a:tint val="75000"/>
                  </a:prstClr>
                </a:solidFill>
                <a:ea typeface="ＭＳ Ｐゴシック" pitchFamily="34" charset="-128"/>
                <a:cs typeface="Arial" pitchFamily="34" charset="0"/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95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png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27.jpe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27.jpeg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0.xml"/><Relationship Id="rId6" Type="http://schemas.openxmlformats.org/officeDocument/2006/relationships/image" Target="../media/image31.jpeg"/><Relationship Id="rId5" Type="http://schemas.openxmlformats.org/officeDocument/2006/relationships/slide" Target="slide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10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5647161_x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94" t="10517" r="8263" b="10766"/>
          <a:stretch>
            <a:fillRect/>
          </a:stretch>
        </p:blipFill>
        <p:spPr>
          <a:xfrm>
            <a:off x="1403648" y="0"/>
            <a:ext cx="5596241" cy="4248472"/>
          </a:xfrm>
          <a:prstGeom prst="rect">
            <a:avLst/>
          </a:prstGeom>
        </p:spPr>
      </p:pic>
      <p:pic>
        <p:nvPicPr>
          <p:cNvPr id="13" name="Picture 12" descr="6330412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353" y="1472766"/>
            <a:ext cx="5564999" cy="4637770"/>
          </a:xfrm>
          <a:prstGeom prst="rect">
            <a:avLst/>
          </a:prstGeom>
        </p:spPr>
      </p:pic>
      <p:pic>
        <p:nvPicPr>
          <p:cNvPr id="19" name="Picture 18" descr="20820961_x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DE9E6"/>
              </a:clrFrom>
              <a:clrTo>
                <a:srgbClr val="EDE9E6">
                  <a:alpha val="0"/>
                </a:srgbClr>
              </a:clrTo>
            </a:clrChange>
          </a:blip>
          <a:srcRect l="10158" t="3694" r="47638" b="37687"/>
          <a:stretch>
            <a:fillRect/>
          </a:stretch>
        </p:blipFill>
        <p:spPr>
          <a:xfrm>
            <a:off x="0" y="1700808"/>
            <a:ext cx="5106885" cy="4536504"/>
          </a:xfrm>
          <a:prstGeom prst="rect">
            <a:avLst/>
          </a:prstGeom>
        </p:spPr>
      </p:pic>
      <p:pic>
        <p:nvPicPr>
          <p:cNvPr id="20" name="Picture 19" descr="20820961_xl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DE9E6"/>
              </a:clrFrom>
              <a:clrTo>
                <a:srgbClr val="EDE9E6">
                  <a:alpha val="0"/>
                </a:srgbClr>
              </a:clrTo>
            </a:clrChange>
          </a:blip>
          <a:srcRect l="52271" t="12918" r="8355" b="37687"/>
          <a:stretch>
            <a:fillRect/>
          </a:stretch>
        </p:blipFill>
        <p:spPr>
          <a:xfrm>
            <a:off x="5328592" y="2945016"/>
            <a:ext cx="3923928" cy="314828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5777389"/>
            <a:ext cx="9144000" cy="1180003"/>
            <a:chOff x="0" y="5949279"/>
            <a:chExt cx="9144000" cy="1032504"/>
          </a:xfrm>
        </p:grpSpPr>
        <p:pic>
          <p:nvPicPr>
            <p:cNvPr id="8" name="Picture 7" descr="12244771_l.jpg"/>
            <p:cNvPicPr>
              <a:picLocks noChangeAspect="1"/>
            </p:cNvPicPr>
            <p:nvPr/>
          </p:nvPicPr>
          <p:blipFill>
            <a:blip r:embed="rId7" cstate="print"/>
            <a:srcRect l="21693" r="72109"/>
            <a:stretch>
              <a:fillRect/>
            </a:stretch>
          </p:blipFill>
          <p:spPr>
            <a:xfrm rot="16200000">
              <a:off x="4103948" y="1845331"/>
              <a:ext cx="936104" cy="9144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6012286"/>
              <a:ext cx="9144000" cy="969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6600" b="1" dirty="0" smtClean="0"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Rage Italic" pitchFamily="66" charset="0"/>
                </a:rPr>
                <a:t>Stocks and Investing</a:t>
              </a:r>
              <a:endParaRPr lang="en-IN" sz="66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Rage Italic" pitchFamily="66" charset="0"/>
              </a:endParaRPr>
            </a:p>
          </p:txBody>
        </p:sp>
      </p:grpSp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Understanding Leverage</a:t>
              </a:r>
              <a:endParaRPr lang="en-IN" sz="3200" dirty="0"/>
            </a:p>
          </p:txBody>
        </p:sp>
      </p:grpSp>
      <p:sp>
        <p:nvSpPr>
          <p:cNvPr id="6" name="Oval 5"/>
          <p:cNvSpPr/>
          <p:nvPr/>
        </p:nvSpPr>
        <p:spPr>
          <a:xfrm>
            <a:off x="251520" y="980728"/>
            <a:ext cx="1800200" cy="18002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Papyrus" pitchFamily="66" charset="0"/>
              </a:rPr>
              <a:t>1</a:t>
            </a:r>
            <a:endParaRPr lang="en-IN" sz="13800" dirty="0">
              <a:latin typeface="Papyrus" pitchFamily="66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1619672" y="1052736"/>
            <a:ext cx="6984776" cy="1800000"/>
            <a:chOff x="1403648" y="2060848"/>
            <a:chExt cx="6984776" cy="1800200"/>
          </a:xfrm>
          <a:solidFill>
            <a:schemeClr val="accent1"/>
          </a:solidFill>
        </p:grpSpPr>
        <p:grpSp>
          <p:nvGrpSpPr>
            <p:cNvPr id="4" name="Group 27"/>
            <p:cNvGrpSpPr/>
            <p:nvPr/>
          </p:nvGrpSpPr>
          <p:grpSpPr>
            <a:xfrm>
              <a:off x="1403648" y="2060848"/>
              <a:ext cx="6984776" cy="1800200"/>
              <a:chOff x="1835696" y="2060848"/>
              <a:chExt cx="6984776" cy="1728192"/>
            </a:xfrm>
            <a:grpFill/>
          </p:grpSpPr>
          <p:sp>
            <p:nvSpPr>
              <p:cNvPr id="13" name="Flowchart: Delay 12"/>
              <p:cNvSpPr/>
              <p:nvPr/>
            </p:nvSpPr>
            <p:spPr>
              <a:xfrm rot="10800000">
                <a:off x="1835696" y="2060848"/>
                <a:ext cx="1152128" cy="172819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lowchart: Delay 13"/>
              <p:cNvSpPr/>
              <p:nvPr/>
            </p:nvSpPr>
            <p:spPr>
              <a:xfrm rot="10800000" flipH="1">
                <a:off x="7668344" y="2060848"/>
                <a:ext cx="1152128" cy="172819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987824" y="2060848"/>
                <a:ext cx="4752528" cy="17281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835696" y="2157835"/>
              <a:ext cx="5832648" cy="13235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IN" sz="2000" b="1" dirty="0" smtClean="0">
                  <a:solidFill>
                    <a:schemeClr val="bg1"/>
                  </a:solidFill>
                </a:rPr>
                <a:t>‘Leverage’ is another important concept while learning about stocks and investing. ‘Leverage’ is the process of increasing your purchasing power by borrowing money to invest in more assets.</a:t>
              </a:r>
              <a:endParaRPr lang="en-IN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251520" y="2852936"/>
            <a:ext cx="1800200" cy="1800200"/>
          </a:xfrm>
          <a:prstGeom prst="ellipse">
            <a:avLst/>
          </a:prstGeom>
          <a:solidFill>
            <a:srgbClr val="345A88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Papyrus" pitchFamily="66" charset="0"/>
              </a:rPr>
              <a:t>2</a:t>
            </a:r>
            <a:endParaRPr lang="en-IN" sz="13800" dirty="0">
              <a:latin typeface="Papyrus" pitchFamily="66" charset="0"/>
            </a:endParaRPr>
          </a:p>
        </p:txBody>
      </p:sp>
      <p:grpSp>
        <p:nvGrpSpPr>
          <p:cNvPr id="5" name="Group 15"/>
          <p:cNvGrpSpPr/>
          <p:nvPr/>
        </p:nvGrpSpPr>
        <p:grpSpPr>
          <a:xfrm>
            <a:off x="1619672" y="2924943"/>
            <a:ext cx="6984776" cy="1800000"/>
            <a:chOff x="1403648" y="2060848"/>
            <a:chExt cx="6984776" cy="180020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7" name="Group 27"/>
            <p:cNvGrpSpPr/>
            <p:nvPr/>
          </p:nvGrpSpPr>
          <p:grpSpPr>
            <a:xfrm>
              <a:off x="1403648" y="2060848"/>
              <a:ext cx="6984776" cy="1800200"/>
              <a:chOff x="1835696" y="2060848"/>
              <a:chExt cx="6984776" cy="1728192"/>
            </a:xfrm>
            <a:grpFill/>
          </p:grpSpPr>
          <p:sp>
            <p:nvSpPr>
              <p:cNvPr id="20" name="Flowchart: Delay 19"/>
              <p:cNvSpPr/>
              <p:nvPr/>
            </p:nvSpPr>
            <p:spPr>
              <a:xfrm rot="10800000">
                <a:off x="1835696" y="2060848"/>
                <a:ext cx="1152128" cy="172819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1" name="Flowchart: Delay 20"/>
              <p:cNvSpPr/>
              <p:nvPr/>
            </p:nvSpPr>
            <p:spPr>
              <a:xfrm rot="10800000" flipH="1">
                <a:off x="7668344" y="2060848"/>
                <a:ext cx="1152128" cy="172819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987824" y="2060848"/>
                <a:ext cx="4752528" cy="17281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907704" y="2157636"/>
              <a:ext cx="5760640" cy="132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IN" sz="2000" b="1" dirty="0" smtClean="0"/>
                <a:t>Therefore, it is very natural that the ‘Leverage’ increases your risk as you invest more than your own financial capacity by borrowing from others.</a:t>
              </a:r>
              <a:endParaRPr lang="en-IN" sz="2000" b="1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251520" y="4725144"/>
            <a:ext cx="1800200" cy="1800200"/>
          </a:xfrm>
          <a:prstGeom prst="ellipse">
            <a:avLst/>
          </a:prstGeom>
          <a:solidFill>
            <a:srgbClr val="5B8B64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latin typeface="Papyrus" pitchFamily="66" charset="0"/>
              </a:rPr>
              <a:t>3</a:t>
            </a:r>
            <a:endParaRPr lang="en-IN" sz="13800" dirty="0">
              <a:latin typeface="Papyrus" pitchFamily="66" charset="0"/>
            </a:endParaRPr>
          </a:p>
        </p:txBody>
      </p:sp>
      <p:grpSp>
        <p:nvGrpSpPr>
          <p:cNvPr id="8" name="Group 22"/>
          <p:cNvGrpSpPr/>
          <p:nvPr/>
        </p:nvGrpSpPr>
        <p:grpSpPr>
          <a:xfrm>
            <a:off x="1619672" y="4797152"/>
            <a:ext cx="6984776" cy="1800000"/>
            <a:chOff x="1403648" y="2060848"/>
            <a:chExt cx="6984776" cy="1800200"/>
          </a:xfrm>
          <a:solidFill>
            <a:srgbClr val="81AD89"/>
          </a:solidFill>
        </p:grpSpPr>
        <p:grpSp>
          <p:nvGrpSpPr>
            <p:cNvPr id="17" name="Group 27"/>
            <p:cNvGrpSpPr/>
            <p:nvPr/>
          </p:nvGrpSpPr>
          <p:grpSpPr>
            <a:xfrm>
              <a:off x="1403648" y="2060848"/>
              <a:ext cx="6984776" cy="1800200"/>
              <a:chOff x="1835696" y="2060848"/>
              <a:chExt cx="6984776" cy="1728192"/>
            </a:xfrm>
            <a:grpFill/>
          </p:grpSpPr>
          <p:sp>
            <p:nvSpPr>
              <p:cNvPr id="27" name="Flowchart: Delay 26"/>
              <p:cNvSpPr/>
              <p:nvPr/>
            </p:nvSpPr>
            <p:spPr>
              <a:xfrm rot="10800000">
                <a:off x="1835696" y="2060848"/>
                <a:ext cx="1152128" cy="172819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lowchart: Delay 27"/>
              <p:cNvSpPr/>
              <p:nvPr/>
            </p:nvSpPr>
            <p:spPr>
              <a:xfrm rot="10800000" flipH="1">
                <a:off x="7668344" y="2060848"/>
                <a:ext cx="1152128" cy="1728192"/>
              </a:xfrm>
              <a:prstGeom prst="flowChartDelay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987824" y="2060848"/>
                <a:ext cx="4752528" cy="17281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907704" y="2157635"/>
              <a:ext cx="5760640" cy="1323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IN" sz="2000" b="1" dirty="0" smtClean="0">
                  <a:solidFill>
                    <a:schemeClr val="bg1"/>
                  </a:solidFill>
                </a:rPr>
                <a:t>Also, when you borrow money for investing the rate of return on the loan is fixed, however, there is no fixed or guaranteed rate of return on your investments.</a:t>
              </a:r>
              <a:endParaRPr lang="en-IN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6" grpId="0" animBg="1"/>
      <p:bldP spid="16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Political or Regulatory Risk</a:t>
              </a:r>
              <a:endParaRPr lang="en-IN" sz="3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6512" y="1412776"/>
            <a:ext cx="3888432" cy="5472000"/>
          </a:xfrm>
          <a:prstGeom prst="rect">
            <a:avLst/>
          </a:prstGeom>
          <a:solidFill>
            <a:schemeClr val="accent5">
              <a:alpha val="69804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1200"/>
              </a:spcAft>
            </a:pPr>
            <a:r>
              <a:rPr lang="en-IN" sz="2000" b="1" dirty="0" smtClean="0">
                <a:solidFill>
                  <a:schemeClr val="tx1"/>
                </a:solidFill>
              </a:rPr>
              <a:t>Political or Regulatory Risk: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dirty="0" smtClean="0">
                <a:solidFill>
                  <a:schemeClr val="tx1"/>
                </a:solidFill>
              </a:rPr>
              <a:t>‘Political or Regulatory Risk’ is a risk that unanticipated changes in the tax or legal environment will have an adverse impact on a business.</a:t>
            </a:r>
            <a:endParaRPr lang="en-IN" sz="20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-36512" y="908720"/>
            <a:ext cx="9120058" cy="576916"/>
            <a:chOff x="23942" y="4934489"/>
            <a:chExt cx="9120058" cy="404208"/>
          </a:xfrm>
        </p:grpSpPr>
        <p:pic>
          <p:nvPicPr>
            <p:cNvPr id="8" name="Picture 7" descr="color-pencils-preview.png"/>
            <p:cNvPicPr>
              <a:picLocks noChangeAspect="1"/>
            </p:cNvPicPr>
            <p:nvPr/>
          </p:nvPicPr>
          <p:blipFill>
            <a:blip r:embed="rId5" cstate="print"/>
            <a:srcRect l="64826" r="28559"/>
            <a:stretch>
              <a:fillRect/>
            </a:stretch>
          </p:blipFill>
          <p:spPr>
            <a:xfrm rot="5400000">
              <a:off x="4381867" y="576564"/>
              <a:ext cx="404208" cy="91200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392094" y="4951988"/>
              <a:ext cx="6768752" cy="280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bg1"/>
                  </a:solidFill>
                </a:rPr>
                <a:t>Political or Regulatory Risk</a:t>
              </a:r>
              <a:endParaRPr lang="en-IN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 descr="Regulatory.jpg"/>
          <p:cNvPicPr>
            <a:picLocks noChangeAspect="1"/>
          </p:cNvPicPr>
          <p:nvPr/>
        </p:nvPicPr>
        <p:blipFill>
          <a:blip r:embed="rId6" cstate="print"/>
          <a:srcRect l="6970" r="3821"/>
          <a:stretch>
            <a:fillRect/>
          </a:stretch>
        </p:blipFill>
        <p:spPr>
          <a:xfrm>
            <a:off x="3851920" y="1484784"/>
            <a:ext cx="5292080" cy="5373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0"/>
          <p:cNvGrpSpPr/>
          <p:nvPr/>
        </p:nvGrpSpPr>
        <p:grpSpPr>
          <a:xfrm>
            <a:off x="432615" y="1077975"/>
            <a:ext cx="7854161" cy="4279851"/>
            <a:chOff x="3645903" y="-1202695"/>
            <a:chExt cx="11925813" cy="3998849"/>
          </a:xfrm>
        </p:grpSpPr>
        <p:sp>
          <p:nvSpPr>
            <p:cNvPr id="10" name="Rechteck 21"/>
            <p:cNvSpPr/>
            <p:nvPr/>
          </p:nvSpPr>
          <p:spPr bwMode="auto">
            <a:xfrm>
              <a:off x="4507576" y="-1070742"/>
              <a:ext cx="11064140" cy="386689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This is a DEMO Course </a:t>
              </a: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Presentation On </a:t>
              </a: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– </a:t>
              </a:r>
              <a:r>
                <a:rPr lang="en-IN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Stocks and Investing.</a:t>
              </a:r>
            </a:p>
            <a:p>
              <a:pPr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Register Today</a:t>
              </a:r>
              <a:r>
                <a:rPr lang="en-US" sz="36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and Get Access </a:t>
              </a:r>
              <a:r>
                <a:rPr lang="en-US" sz="36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Complete Course Presentations on more than 150 Topics.</a:t>
              </a:r>
              <a:endParaRPr lang="en-US" sz="3600" b="1" dirty="0" smtClean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What Do you Get: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View All Courses Online.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Presentation for Each Course.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100% Editable Presentations.</a:t>
              </a:r>
              <a:endParaRPr lang="en-IN" sz="2800" b="1" dirty="0" smtClean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print"/>
            <a:srcRect l="59392" b="89844"/>
            <a:stretch>
              <a:fillRect/>
            </a:stretch>
          </p:blipFill>
          <p:spPr bwMode="gray">
            <a:xfrm rot="20222041">
              <a:off x="3645903" y="-1202695"/>
              <a:ext cx="2229621" cy="525903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lang="en-IN" sz="4400" dirty="0">
              <a:solidFill>
                <a:prstClr val="black"/>
              </a:solidFill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3277548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Stock Screening Criteria</a:t>
              </a:r>
              <a:endParaRPr lang="en-IN" sz="3200" dirty="0"/>
            </a:p>
          </p:txBody>
        </p:sp>
      </p:grpSp>
      <p:pic>
        <p:nvPicPr>
          <p:cNvPr id="6" name="Picture 5" descr="9882444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51" t="3801" r="12200" b="5901"/>
          <a:stretch>
            <a:fillRect/>
          </a:stretch>
        </p:blipFill>
        <p:spPr>
          <a:xfrm>
            <a:off x="-216024" y="877988"/>
            <a:ext cx="9396536" cy="5980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3728" y="2756535"/>
            <a:ext cx="49685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IN" sz="2000" b="1" dirty="0" smtClean="0">
                <a:solidFill>
                  <a:schemeClr val="bg1"/>
                </a:solidFill>
              </a:rPr>
              <a:t>It is very important that you should screen each and every stock that you intend to buy or sell before deciding on a purchase or sale. </a:t>
            </a:r>
          </a:p>
          <a:p>
            <a:pPr>
              <a:spcAft>
                <a:spcPts val="1200"/>
              </a:spcAft>
            </a:pPr>
            <a:r>
              <a:rPr lang="en-IN" sz="2000" b="1" dirty="0" smtClean="0">
                <a:solidFill>
                  <a:schemeClr val="bg1"/>
                </a:solidFill>
              </a:rPr>
              <a:t>Screening the stock carefully on certain crucial criteria will help you make informed and wise decision to safeguard your money against risk as well as losses.</a:t>
            </a:r>
            <a:endParaRPr lang="en-IN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IN" sz="3200" dirty="0" smtClean="0"/>
                <a:t>Stock Indexes of the US</a:t>
              </a:r>
              <a:endParaRPr lang="en-IN" sz="3200" dirty="0"/>
            </a:p>
          </p:txBody>
        </p:sp>
      </p:grpSp>
      <p:pic>
        <p:nvPicPr>
          <p:cNvPr id="6" name="Picture 5" descr="15180692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1520" y="3717032"/>
            <a:ext cx="7632848" cy="2880320"/>
          </a:xfrm>
          <a:prstGeom prst="roundRect">
            <a:avLst>
              <a:gd name="adj" fmla="val 3111"/>
            </a:avLst>
          </a:prstGeom>
          <a:solidFill>
            <a:schemeClr val="accent5">
              <a:lumMod val="60000"/>
              <a:lumOff val="40000"/>
              <a:alpha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IN" sz="2000" b="1" dirty="0" smtClean="0">
                <a:solidFill>
                  <a:schemeClr val="tx1"/>
                </a:solidFill>
              </a:rPr>
              <a:t>You can find out information about every stock and the important financial news for a given day from the financial indexes that are published in newspapers.  </a:t>
            </a:r>
          </a:p>
          <a:p>
            <a:pPr>
              <a:spcAft>
                <a:spcPts val="1200"/>
              </a:spcAft>
            </a:pPr>
            <a:r>
              <a:rPr lang="en-IN" sz="2000" b="1" dirty="0" smtClean="0">
                <a:solidFill>
                  <a:schemeClr val="tx1"/>
                </a:solidFill>
              </a:rPr>
              <a:t>Many leading daily newspapers and daily publications such as the Wall Street Journal, Investors Daily publish the latest stock trading information for the various exchanges.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13" name="Picture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333727217"/>
      </p:ext>
    </p:ext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s_00384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836712"/>
            <a:ext cx="9144000" cy="6120024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5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Reading Stock Quotations </a:t>
              </a:r>
              <a:endParaRPr lang="en-IN" sz="32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9512" y="2852936"/>
          <a:ext cx="8784976" cy="946404"/>
        </p:xfrm>
        <a:graphic>
          <a:graphicData uri="http://schemas.openxmlformats.org/drawingml/2006/table">
            <a:tbl>
              <a:tblPr/>
              <a:tblGrid>
                <a:gridCol w="558087"/>
                <a:gridCol w="669116"/>
                <a:gridCol w="711367"/>
                <a:gridCol w="1009078"/>
                <a:gridCol w="725121"/>
                <a:gridCol w="688768"/>
                <a:gridCol w="459833"/>
                <a:gridCol w="975672"/>
                <a:gridCol w="571844"/>
                <a:gridCol w="571844"/>
                <a:gridCol w="823377"/>
                <a:gridCol w="10208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STOC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SYMBOL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DIV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YLD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VOL IN 100S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CLOSE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CHANGE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129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IBM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IBM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$1.40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1.2%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17.9987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114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683568" y="10527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FFB7DB"/>
                </a:solidFill>
                <a:latin typeface="Bradley Hand ITC" pitchFamily="66" charset="0"/>
              </a:rPr>
              <a:t>52 WEEK CYCLE</a:t>
            </a:r>
            <a:endParaRPr lang="en-IN" sz="2800" b="1" dirty="0">
              <a:solidFill>
                <a:srgbClr val="FFB7DB"/>
              </a:solidFill>
              <a:latin typeface="Bradley Hand ITC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0" y="41628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IN" sz="2800" b="1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Bradley Hand ITC" pitchFamily="66" charset="0"/>
              </a:rPr>
              <a:t>The second column ‘LOW’ shows the 52-week lowest</a:t>
            </a:r>
            <a:endParaRPr lang="en-IN" sz="2800" b="1" dirty="0">
              <a:solidFill>
                <a:srgbClr val="9BBB59">
                  <a:lumMod val="60000"/>
                  <a:lumOff val="40000"/>
                </a:srgbClr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70080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prstClr val="white"/>
                </a:solidFill>
                <a:latin typeface="Bradley Hand ITC" pitchFamily="66" charset="0"/>
              </a:rPr>
              <a:t>Let us now look at the table and try to read the stock quotation shown:</a:t>
            </a:r>
            <a:endParaRPr lang="en-IN" sz="2800" b="1" dirty="0">
              <a:solidFill>
                <a:prstClr val="white"/>
              </a:solidFill>
              <a:latin typeface="Bradley Hand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064" y="4653136"/>
            <a:ext cx="856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9BBB59">
                    <a:lumMod val="60000"/>
                    <a:lumOff val="40000"/>
                  </a:srgbClr>
                </a:solidFill>
                <a:latin typeface="Bradley Hand ITC" pitchFamily="66" charset="0"/>
              </a:rPr>
              <a:t>value of the IBM stock as $83.00.</a:t>
            </a:r>
            <a:endParaRPr lang="en-IN" sz="2800" b="1" dirty="0">
              <a:solidFill>
                <a:srgbClr val="9BBB59">
                  <a:lumMod val="60000"/>
                  <a:lumOff val="40000"/>
                </a:srgbClr>
              </a:solidFill>
              <a:latin typeface="Bradley Hand ITC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5576" y="2863236"/>
            <a:ext cx="648000" cy="576000"/>
          </a:xfrm>
          <a:prstGeom prst="rect">
            <a:avLst/>
          </a:prstGeom>
          <a:noFill/>
          <a:ln>
            <a:solidFill>
              <a:srgbClr val="EB41D7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5576" y="3439300"/>
            <a:ext cx="648000" cy="4320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39898" y="5157192"/>
            <a:ext cx="9104102" cy="2520280"/>
            <a:chOff x="39898" y="4653136"/>
            <a:chExt cx="8123698" cy="2952328"/>
          </a:xfrm>
        </p:grpSpPr>
        <p:pic>
          <p:nvPicPr>
            <p:cNvPr id="26" name="Picture 25" descr="chalk_2_1_2.png"/>
            <p:cNvPicPr>
              <a:picLocks noChangeAspect="1"/>
            </p:cNvPicPr>
            <p:nvPr/>
          </p:nvPicPr>
          <p:blipFill>
            <a:blip r:embed="rId6" cstate="print"/>
            <a:srcRect l="7623" r="29218"/>
            <a:stretch>
              <a:fillRect/>
            </a:stretch>
          </p:blipFill>
          <p:spPr>
            <a:xfrm>
              <a:off x="39898" y="4653136"/>
              <a:ext cx="2083830" cy="2952328"/>
            </a:xfrm>
            <a:prstGeom prst="rect">
              <a:avLst/>
            </a:prstGeom>
          </p:spPr>
        </p:pic>
        <p:pic>
          <p:nvPicPr>
            <p:cNvPr id="27" name="Picture 26" descr="chalk_2_1_2.png"/>
            <p:cNvPicPr>
              <a:picLocks noChangeAspect="1"/>
            </p:cNvPicPr>
            <p:nvPr/>
          </p:nvPicPr>
          <p:blipFill>
            <a:blip r:embed="rId6" cstate="print"/>
            <a:srcRect l="7623" r="29218"/>
            <a:stretch>
              <a:fillRect/>
            </a:stretch>
          </p:blipFill>
          <p:spPr>
            <a:xfrm>
              <a:off x="2051720" y="4653136"/>
              <a:ext cx="2083830" cy="2952328"/>
            </a:xfrm>
            <a:prstGeom prst="rect">
              <a:avLst/>
            </a:prstGeom>
          </p:spPr>
        </p:pic>
        <p:pic>
          <p:nvPicPr>
            <p:cNvPr id="28" name="Picture 27" descr="chalk_2_1_2.png"/>
            <p:cNvPicPr>
              <a:picLocks noChangeAspect="1"/>
            </p:cNvPicPr>
            <p:nvPr/>
          </p:nvPicPr>
          <p:blipFill>
            <a:blip r:embed="rId6" cstate="print"/>
            <a:srcRect l="7623" r="29218"/>
            <a:stretch>
              <a:fillRect/>
            </a:stretch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</p:spPr>
        </p:pic>
        <p:pic>
          <p:nvPicPr>
            <p:cNvPr id="29" name="Picture 28" descr="chalk_2_1_2.png"/>
            <p:cNvPicPr>
              <a:picLocks noChangeAspect="1"/>
            </p:cNvPicPr>
            <p:nvPr/>
          </p:nvPicPr>
          <p:blipFill>
            <a:blip r:embed="rId6" cstate="print"/>
            <a:srcRect l="7623" r="29218"/>
            <a:stretch>
              <a:fillRect/>
            </a:stretch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99604781"/>
      </p:ext>
    </p:ext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s_00384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836712"/>
            <a:ext cx="9144000" cy="6120024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5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Reading Stock Quotations </a:t>
              </a:r>
              <a:endParaRPr lang="en-IN" sz="3200" dirty="0"/>
            </a:p>
          </p:txBody>
        </p:sp>
      </p:grp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9512" y="2852936"/>
          <a:ext cx="8784976" cy="946404"/>
        </p:xfrm>
        <a:graphic>
          <a:graphicData uri="http://schemas.openxmlformats.org/drawingml/2006/table">
            <a:tbl>
              <a:tblPr/>
              <a:tblGrid>
                <a:gridCol w="558087"/>
                <a:gridCol w="669116"/>
                <a:gridCol w="711367"/>
                <a:gridCol w="1009078"/>
                <a:gridCol w="725121"/>
                <a:gridCol w="688768"/>
                <a:gridCol w="459833"/>
                <a:gridCol w="975672"/>
                <a:gridCol w="571844"/>
                <a:gridCol w="571844"/>
                <a:gridCol w="823377"/>
                <a:gridCol w="10208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LOW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STOC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SYMBOL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DIV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YLD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PE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VOL IN 100S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HI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LO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CLOSE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CHANGE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129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IBM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IBM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$1.40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1.2%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19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17.9987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114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113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-1</a:t>
                      </a:r>
                      <a:endParaRPr lang="en-IN" sz="1800" b="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</a:tbl>
          </a:graphicData>
        </a:graphic>
      </p:graphicFrame>
      <p:sp>
        <p:nvSpPr>
          <p:cNvPr id="102" name="TextBox 101"/>
          <p:cNvSpPr txBox="1"/>
          <p:nvPr/>
        </p:nvSpPr>
        <p:spPr>
          <a:xfrm>
            <a:off x="683568" y="10527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rgbClr val="FFB7DB"/>
                </a:solidFill>
                <a:latin typeface="Bradley Hand ITC" pitchFamily="66" charset="0"/>
              </a:rPr>
              <a:t>52 WEEK CYCLE</a:t>
            </a:r>
            <a:endParaRPr lang="en-IN" sz="2800" b="1" dirty="0">
              <a:solidFill>
                <a:srgbClr val="FFB7DB"/>
              </a:solidFill>
              <a:latin typeface="Bradley Hand ITC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0" y="41628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IN" sz="28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The ninth column ‘HI’ shows the previous day’s highest</a:t>
            </a:r>
            <a:endParaRPr lang="en-IN" sz="2800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70080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latin typeface="Bradley Hand ITC" pitchFamily="66" charset="0"/>
              </a:rPr>
              <a:t>Let us now look at the table and try to read the stock quotation shown:</a:t>
            </a:r>
            <a:endParaRPr lang="en-IN" sz="2800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064" y="4653136"/>
            <a:ext cx="8567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solidFill>
                  <a:schemeClr val="bg2">
                    <a:lumMod val="75000"/>
                  </a:schemeClr>
                </a:solidFill>
                <a:latin typeface="Bradley Hand ITC" pitchFamily="66" charset="0"/>
              </a:rPr>
              <a:t>value of the IBM stock as $114.00.</a:t>
            </a:r>
            <a:endParaRPr lang="en-IN" sz="2800" b="1" dirty="0">
              <a:solidFill>
                <a:schemeClr val="bg2">
                  <a:lumMod val="75000"/>
                </a:schemeClr>
              </a:solidFill>
              <a:latin typeface="Bradley Hand ITC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240" y="2863236"/>
            <a:ext cx="576000" cy="576000"/>
          </a:xfrm>
          <a:prstGeom prst="rect">
            <a:avLst/>
          </a:prstGeom>
          <a:noFill/>
          <a:ln>
            <a:solidFill>
              <a:srgbClr val="EB41D7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Rectangle 18"/>
          <p:cNvSpPr/>
          <p:nvPr/>
        </p:nvSpPr>
        <p:spPr>
          <a:xfrm>
            <a:off x="6012240" y="3439300"/>
            <a:ext cx="576000" cy="43200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" name="Group 9"/>
          <p:cNvGrpSpPr/>
          <p:nvPr/>
        </p:nvGrpSpPr>
        <p:grpSpPr>
          <a:xfrm>
            <a:off x="39898" y="5157192"/>
            <a:ext cx="9104102" cy="2520280"/>
            <a:chOff x="39898" y="4653136"/>
            <a:chExt cx="8123698" cy="2952328"/>
          </a:xfrm>
        </p:grpSpPr>
        <p:pic>
          <p:nvPicPr>
            <p:cNvPr id="25" name="Picture 24" descr="chalk_2_1_2.png"/>
            <p:cNvPicPr>
              <a:picLocks noChangeAspect="1"/>
            </p:cNvPicPr>
            <p:nvPr/>
          </p:nvPicPr>
          <p:blipFill>
            <a:blip r:embed="rId6" cstate="print"/>
            <a:srcRect l="7623" r="29218"/>
            <a:stretch>
              <a:fillRect/>
            </a:stretch>
          </p:blipFill>
          <p:spPr>
            <a:xfrm>
              <a:off x="39898" y="4653136"/>
              <a:ext cx="2083830" cy="2952328"/>
            </a:xfrm>
            <a:prstGeom prst="rect">
              <a:avLst/>
            </a:prstGeom>
          </p:spPr>
        </p:pic>
        <p:pic>
          <p:nvPicPr>
            <p:cNvPr id="26" name="Picture 25" descr="chalk_2_1_2.png"/>
            <p:cNvPicPr>
              <a:picLocks noChangeAspect="1"/>
            </p:cNvPicPr>
            <p:nvPr/>
          </p:nvPicPr>
          <p:blipFill>
            <a:blip r:embed="rId6" cstate="print"/>
            <a:srcRect l="7623" r="29218"/>
            <a:stretch>
              <a:fillRect/>
            </a:stretch>
          </p:blipFill>
          <p:spPr>
            <a:xfrm>
              <a:off x="2051720" y="4653136"/>
              <a:ext cx="2083830" cy="2952328"/>
            </a:xfrm>
            <a:prstGeom prst="rect">
              <a:avLst/>
            </a:prstGeom>
          </p:spPr>
        </p:pic>
        <p:pic>
          <p:nvPicPr>
            <p:cNvPr id="27" name="Picture 26" descr="chalk_2_1_2.png"/>
            <p:cNvPicPr>
              <a:picLocks noChangeAspect="1"/>
            </p:cNvPicPr>
            <p:nvPr/>
          </p:nvPicPr>
          <p:blipFill>
            <a:blip r:embed="rId6" cstate="print"/>
            <a:srcRect l="7623" r="29218"/>
            <a:stretch>
              <a:fillRect/>
            </a:stretch>
          </p:blipFill>
          <p:spPr>
            <a:xfrm>
              <a:off x="4067944" y="4653136"/>
              <a:ext cx="2083830" cy="2952328"/>
            </a:xfrm>
            <a:prstGeom prst="rect">
              <a:avLst/>
            </a:prstGeom>
          </p:spPr>
        </p:pic>
        <p:pic>
          <p:nvPicPr>
            <p:cNvPr id="28" name="Picture 27" descr="chalk_2_1_2.png"/>
            <p:cNvPicPr>
              <a:picLocks noChangeAspect="1"/>
            </p:cNvPicPr>
            <p:nvPr/>
          </p:nvPicPr>
          <p:blipFill>
            <a:blip r:embed="rId6" cstate="print"/>
            <a:srcRect l="7623" r="29218"/>
            <a:stretch>
              <a:fillRect/>
            </a:stretch>
          </p:blipFill>
          <p:spPr>
            <a:xfrm>
              <a:off x="6079766" y="4653136"/>
              <a:ext cx="2083830" cy="2952328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768448252"/>
      </p:ext>
    </p:ext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Classifications of Bonds</a:t>
              </a:r>
              <a:endParaRPr lang="en-IN" sz="3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15816" y="946463"/>
            <a:ext cx="622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000" dirty="0" smtClean="0"/>
              <a:t>Bonds can be classified into the following based on various criteria:</a:t>
            </a:r>
            <a:endParaRPr lang="en-IN" sz="2000" dirty="0"/>
          </a:p>
        </p:txBody>
      </p:sp>
      <p:sp>
        <p:nvSpPr>
          <p:cNvPr id="7" name="Ellipse 15"/>
          <p:cNvSpPr/>
          <p:nvPr/>
        </p:nvSpPr>
        <p:spPr bwMode="auto">
          <a:xfrm rot="900000">
            <a:off x="959013" y="1282994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 Method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lipse 15"/>
          <p:cNvSpPr/>
          <p:nvPr/>
        </p:nvSpPr>
        <p:spPr bwMode="auto">
          <a:xfrm rot="2049663">
            <a:off x="1619272" y="1577415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lipse 15"/>
          <p:cNvSpPr/>
          <p:nvPr/>
        </p:nvSpPr>
        <p:spPr bwMode="auto">
          <a:xfrm rot="3205374">
            <a:off x="2086868" y="2076089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Maturity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llipse 15"/>
          <p:cNvSpPr/>
          <p:nvPr/>
        </p:nvSpPr>
        <p:spPr bwMode="auto">
          <a:xfrm rot="4324466">
            <a:off x="2432917" y="2687701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Convertibility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llipse 15"/>
          <p:cNvSpPr/>
          <p:nvPr/>
        </p:nvSpPr>
        <p:spPr bwMode="auto">
          <a:xfrm rot="5400000">
            <a:off x="2531268" y="3333800"/>
            <a:ext cx="1177200" cy="5400000"/>
          </a:xfrm>
          <a:custGeom>
            <a:avLst/>
            <a:gdLst/>
            <a:ahLst/>
            <a:cxnLst/>
            <a:rect l="l" t="t" r="r" b="b"/>
            <a:pathLst>
              <a:path w="1080120" h="4393198">
                <a:moveTo>
                  <a:pt x="311153" y="3868476"/>
                </a:moveTo>
                <a:cubicBezTo>
                  <a:pt x="308041" y="3883686"/>
                  <a:pt x="306406" y="3899434"/>
                  <a:pt x="306406" y="3915565"/>
                </a:cubicBezTo>
                <a:cubicBezTo>
                  <a:pt x="306406" y="4044609"/>
                  <a:pt x="411016" y="4149219"/>
                  <a:pt x="540060" y="4149219"/>
                </a:cubicBezTo>
                <a:cubicBezTo>
                  <a:pt x="669104" y="4149219"/>
                  <a:pt x="773714" y="4044609"/>
                  <a:pt x="773714" y="3915565"/>
                </a:cubicBezTo>
                <a:cubicBezTo>
                  <a:pt x="773714" y="3786521"/>
                  <a:pt x="669104" y="3681911"/>
                  <a:pt x="540060" y="3681911"/>
                </a:cubicBezTo>
                <a:cubicBezTo>
                  <a:pt x="427147" y="3681911"/>
                  <a:pt x="332940" y="3762003"/>
                  <a:pt x="311153" y="3868476"/>
                </a:cubicBezTo>
                <a:close/>
                <a:moveTo>
                  <a:pt x="3658" y="143743"/>
                </a:moveTo>
                <a:cubicBezTo>
                  <a:pt x="20444" y="61708"/>
                  <a:pt x="93027" y="0"/>
                  <a:pt x="180024" y="0"/>
                </a:cubicBezTo>
                <a:lnTo>
                  <a:pt x="900096" y="0"/>
                </a:lnTo>
                <a:cubicBezTo>
                  <a:pt x="999521" y="0"/>
                  <a:pt x="1080120" y="80599"/>
                  <a:pt x="1080120" y="180023"/>
                </a:cubicBezTo>
                <a:lnTo>
                  <a:pt x="1080120" y="4213174"/>
                </a:lnTo>
                <a:cubicBezTo>
                  <a:pt x="1080120" y="4312599"/>
                  <a:pt x="999521" y="4393198"/>
                  <a:pt x="900096" y="4393198"/>
                </a:cubicBezTo>
                <a:lnTo>
                  <a:pt x="180024" y="4393198"/>
                </a:lnTo>
                <a:cubicBezTo>
                  <a:pt x="80599" y="4393198"/>
                  <a:pt x="0" y="4312599"/>
                  <a:pt x="0" y="4213174"/>
                </a:cubicBezTo>
                <a:lnTo>
                  <a:pt x="0" y="180024"/>
                </a:lnTo>
                <a:cubicBezTo>
                  <a:pt x="0" y="167596"/>
                  <a:pt x="1259" y="155462"/>
                  <a:pt x="3658" y="14374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vert270" wrap="square" lIns="72000" tIns="252000" rIns="72000" bIns="45720" numCol="1" rtlCol="0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I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Collateral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Ellipse 12"/>
          <p:cNvSpPr/>
          <p:nvPr/>
        </p:nvSpPr>
        <p:spPr bwMode="auto">
          <a:xfrm>
            <a:off x="718692" y="5736800"/>
            <a:ext cx="594000" cy="5940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chemeClr val="tx1"/>
              </a:solidFill>
              <a:latin typeface="Lucida Sans Unicode" pitchFamily="34" charset="0"/>
            </a:endParaRPr>
          </a:p>
        </p:txBody>
      </p:sp>
      <p:grpSp>
        <p:nvGrpSpPr>
          <p:cNvPr id="3" name="Gruppieren 20"/>
          <p:cNvGrpSpPr/>
          <p:nvPr/>
        </p:nvGrpSpPr>
        <p:grpSpPr>
          <a:xfrm rot="615035">
            <a:off x="167268" y="1381781"/>
            <a:ext cx="8736351" cy="4082000"/>
            <a:chOff x="-172798" y="-639373"/>
            <a:chExt cx="16569308" cy="5048729"/>
          </a:xfrm>
        </p:grpSpPr>
        <p:sp>
          <p:nvSpPr>
            <p:cNvPr id="17" name="Rechteck 21"/>
            <p:cNvSpPr/>
            <p:nvPr/>
          </p:nvSpPr>
          <p:spPr bwMode="auto">
            <a:xfrm rot="21216191">
              <a:off x="1072587" y="-639373"/>
              <a:ext cx="15323923" cy="5048729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000" b="1" dirty="0" smtClean="0">
                  <a:solidFill>
                    <a:schemeClr val="bg1"/>
                  </a:solidFill>
                  <a:cs typeface="MV Boli" pitchFamily="2" charset="0"/>
                </a:rPr>
                <a:t>Collateral: </a:t>
              </a:r>
            </a:p>
            <a:p>
              <a:pPr>
                <a:spcAft>
                  <a:spcPts val="1200"/>
                </a:spcAft>
              </a:pPr>
              <a:r>
                <a:rPr lang="en-IN" sz="2000" b="1" dirty="0" smtClean="0">
                  <a:solidFill>
                    <a:schemeClr val="bg1"/>
                  </a:solidFill>
                  <a:cs typeface="MV Boli" pitchFamily="2" charset="0"/>
                </a:rPr>
                <a:t>Bonds are classified based on the kind of collateral offered into the following two types:</a:t>
              </a:r>
            </a:p>
            <a:p>
              <a:pPr marL="457200" indent="-457200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IN" sz="2000" b="1" dirty="0" smtClean="0">
                  <a:solidFill>
                    <a:schemeClr val="bg1"/>
                  </a:solidFill>
                  <a:cs typeface="MV Boli" pitchFamily="2" charset="0"/>
                </a:rPr>
                <a:t>Secure Bond: ‘Secured Bond’ is a bond for which interest and principal payments are backed by assets or future cash flows pledged as collateral. Thus, a secured bond is fully secured by a specific asset that can be sold by the bondholder to satisfy a claim.</a:t>
              </a:r>
            </a:p>
            <a:p>
              <a:pPr marL="457200" indent="-457200">
                <a:spcAft>
                  <a:spcPts val="1200"/>
                </a:spcAft>
                <a:buFont typeface="Arial" pitchFamily="34" charset="0"/>
                <a:buChar char="•"/>
              </a:pPr>
              <a:r>
                <a:rPr lang="en-IN" sz="2000" b="1" dirty="0" smtClean="0">
                  <a:solidFill>
                    <a:schemeClr val="bg1"/>
                  </a:solidFill>
                  <a:cs typeface="MV Boli" pitchFamily="2" charset="0"/>
                </a:rPr>
                <a:t>Debenture: ‘Debentures’ are ‘unsecured bonds’ in the form of a certificate or voucher acknowledging a debt. Thus, a debenture or unsecured bond is secured only by the issuer's reputation and credit. </a:t>
              </a:r>
              <a:endParaRPr lang="en-US" sz="2000" dirty="0">
                <a:solidFill>
                  <a:schemeClr val="bg1"/>
                </a:solidFill>
                <a:cs typeface="MV Boli" pitchFamily="2" charset="0"/>
              </a:endParaRPr>
            </a:p>
          </p:txBody>
        </p:sp>
        <p:pic>
          <p:nvPicPr>
            <p:cNvPr id="18" name="Picture 5" descr="Tessafilm_4"/>
            <p:cNvPicPr>
              <a:picLocks noChangeAspect="1" noChangeArrowheads="1"/>
            </p:cNvPicPr>
            <p:nvPr/>
          </p:nvPicPr>
          <p:blipFill>
            <a:blip r:embed="rId5" cstate="print"/>
            <a:srcRect l="59392" b="89844"/>
            <a:stretch>
              <a:fillRect/>
            </a:stretch>
          </p:blipFill>
          <p:spPr bwMode="gray">
            <a:xfrm rot="19913375">
              <a:off x="-172798" y="-301892"/>
              <a:ext cx="2229620" cy="525903"/>
            </a:xfrm>
            <a:prstGeom prst="rect">
              <a:avLst/>
            </a:prstGeom>
            <a:noFill/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44945134"/>
      </p:ext>
    </p:ext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IN" sz="3200" dirty="0" smtClean="0"/>
                <a:t>The Bulls</a:t>
              </a:r>
              <a:endParaRPr lang="en-IN" sz="32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5576" y="90872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When you start investing in the stock market, two of the very popular terms that you would hear is the ‘Bulls’ and  the ‘Bears’.</a:t>
            </a:r>
            <a:endParaRPr lang="en-IN" sz="2000" dirty="0"/>
          </a:p>
        </p:txBody>
      </p:sp>
      <p:grpSp>
        <p:nvGrpSpPr>
          <p:cNvPr id="3" name="Group 28"/>
          <p:cNvGrpSpPr/>
          <p:nvPr/>
        </p:nvGrpSpPr>
        <p:grpSpPr>
          <a:xfrm>
            <a:off x="323528" y="1844824"/>
            <a:ext cx="3803394" cy="4444765"/>
            <a:chOff x="323528" y="1844824"/>
            <a:chExt cx="3803394" cy="4444765"/>
          </a:xfrm>
        </p:grpSpPr>
        <p:grpSp>
          <p:nvGrpSpPr>
            <p:cNvPr id="4" name="Group 6"/>
            <p:cNvGrpSpPr/>
            <p:nvPr/>
          </p:nvGrpSpPr>
          <p:grpSpPr>
            <a:xfrm>
              <a:off x="323528" y="1844824"/>
              <a:ext cx="3803394" cy="4444765"/>
              <a:chOff x="614142" y="1531177"/>
              <a:chExt cx="2434109" cy="3075567"/>
            </a:xfrm>
          </p:grpSpPr>
          <p:sp>
            <p:nvSpPr>
              <p:cNvPr id="9" name="Rectangle 2"/>
              <p:cNvSpPr/>
              <p:nvPr/>
            </p:nvSpPr>
            <p:spPr>
              <a:xfrm rot="360000">
                <a:off x="621639" y="1531177"/>
                <a:ext cx="2426612" cy="3075567"/>
              </a:xfrm>
              <a:custGeom>
                <a:avLst/>
                <a:gdLst/>
                <a:ahLst/>
                <a:cxnLst/>
                <a:rect l="l" t="t" r="r" b="b"/>
                <a:pathLst>
                  <a:path w="2606040" h="3409950">
                    <a:moveTo>
                      <a:pt x="95563" y="0"/>
                    </a:moveTo>
                    <a:lnTo>
                      <a:pt x="151631" y="0"/>
                    </a:lnTo>
                    <a:lnTo>
                      <a:pt x="149700" y="9562"/>
                    </a:lnTo>
                    <a:cubicBezTo>
                      <a:pt x="149700" y="56927"/>
                      <a:pt x="188097" y="95324"/>
                      <a:pt x="235463" y="95324"/>
                    </a:cubicBezTo>
                    <a:cubicBezTo>
                      <a:pt x="282829" y="95324"/>
                      <a:pt x="321226" y="56927"/>
                      <a:pt x="321226" y="9562"/>
                    </a:cubicBezTo>
                    <a:cubicBezTo>
                      <a:pt x="321226" y="6276"/>
                      <a:pt x="321041" y="3034"/>
                      <a:pt x="319296" y="0"/>
                    </a:cubicBezTo>
                    <a:lnTo>
                      <a:pt x="387074" y="0"/>
                    </a:lnTo>
                    <a:lnTo>
                      <a:pt x="385143" y="9562"/>
                    </a:lnTo>
                    <a:cubicBezTo>
                      <a:pt x="385143" y="56927"/>
                      <a:pt x="423540" y="95324"/>
                      <a:pt x="470906" y="95324"/>
                    </a:cubicBezTo>
                    <a:cubicBezTo>
                      <a:pt x="518272" y="95324"/>
                      <a:pt x="556669" y="56927"/>
                      <a:pt x="556669" y="9562"/>
                    </a:cubicBezTo>
                    <a:cubicBezTo>
                      <a:pt x="556669" y="6276"/>
                      <a:pt x="556484" y="3034"/>
                      <a:pt x="554739" y="0"/>
                    </a:cubicBezTo>
                    <a:lnTo>
                      <a:pt x="622517" y="0"/>
                    </a:lnTo>
                    <a:lnTo>
                      <a:pt x="620586" y="9562"/>
                    </a:lnTo>
                    <a:cubicBezTo>
                      <a:pt x="620586" y="56927"/>
                      <a:pt x="658983" y="95324"/>
                      <a:pt x="706349" y="95324"/>
                    </a:cubicBezTo>
                    <a:cubicBezTo>
                      <a:pt x="753715" y="95324"/>
                      <a:pt x="792112" y="56927"/>
                      <a:pt x="792112" y="9562"/>
                    </a:cubicBezTo>
                    <a:cubicBezTo>
                      <a:pt x="792112" y="6276"/>
                      <a:pt x="791927" y="3034"/>
                      <a:pt x="790182" y="0"/>
                    </a:cubicBezTo>
                    <a:lnTo>
                      <a:pt x="857960" y="0"/>
                    </a:lnTo>
                    <a:lnTo>
                      <a:pt x="856029" y="9562"/>
                    </a:lnTo>
                    <a:cubicBezTo>
                      <a:pt x="856029" y="56927"/>
                      <a:pt x="894426" y="95324"/>
                      <a:pt x="941792" y="95324"/>
                    </a:cubicBezTo>
                    <a:cubicBezTo>
                      <a:pt x="989158" y="95324"/>
                      <a:pt x="1027555" y="56927"/>
                      <a:pt x="1027555" y="9562"/>
                    </a:cubicBezTo>
                    <a:cubicBezTo>
                      <a:pt x="1027555" y="6276"/>
                      <a:pt x="1027370" y="3034"/>
                      <a:pt x="1025625" y="0"/>
                    </a:cubicBezTo>
                    <a:lnTo>
                      <a:pt x="1093403" y="0"/>
                    </a:lnTo>
                    <a:lnTo>
                      <a:pt x="1091472" y="9562"/>
                    </a:lnTo>
                    <a:cubicBezTo>
                      <a:pt x="1091472" y="56927"/>
                      <a:pt x="1129869" y="95324"/>
                      <a:pt x="1177235" y="95324"/>
                    </a:cubicBezTo>
                    <a:cubicBezTo>
                      <a:pt x="1224601" y="95324"/>
                      <a:pt x="1262998" y="56927"/>
                      <a:pt x="1262998" y="9562"/>
                    </a:cubicBezTo>
                    <a:cubicBezTo>
                      <a:pt x="1262998" y="6276"/>
                      <a:pt x="1262813" y="3034"/>
                      <a:pt x="1261068" y="0"/>
                    </a:cubicBezTo>
                    <a:lnTo>
                      <a:pt x="1328846" y="0"/>
                    </a:lnTo>
                    <a:lnTo>
                      <a:pt x="1326915" y="9562"/>
                    </a:lnTo>
                    <a:cubicBezTo>
                      <a:pt x="1326915" y="56927"/>
                      <a:pt x="1365312" y="95324"/>
                      <a:pt x="1412678" y="95324"/>
                    </a:cubicBezTo>
                    <a:cubicBezTo>
                      <a:pt x="1460044" y="95324"/>
                      <a:pt x="1498441" y="56927"/>
                      <a:pt x="1498441" y="9562"/>
                    </a:cubicBezTo>
                    <a:cubicBezTo>
                      <a:pt x="1498441" y="6276"/>
                      <a:pt x="1498256" y="3034"/>
                      <a:pt x="1496511" y="0"/>
                    </a:cubicBezTo>
                    <a:lnTo>
                      <a:pt x="1564289" y="0"/>
                    </a:lnTo>
                    <a:lnTo>
                      <a:pt x="1562358" y="9562"/>
                    </a:lnTo>
                    <a:cubicBezTo>
                      <a:pt x="1562358" y="56927"/>
                      <a:pt x="1600755" y="95324"/>
                      <a:pt x="1648121" y="95324"/>
                    </a:cubicBezTo>
                    <a:cubicBezTo>
                      <a:pt x="1695487" y="95324"/>
                      <a:pt x="1733884" y="56927"/>
                      <a:pt x="1733884" y="9562"/>
                    </a:cubicBezTo>
                    <a:cubicBezTo>
                      <a:pt x="1733884" y="6276"/>
                      <a:pt x="1733699" y="3034"/>
                      <a:pt x="1731954" y="0"/>
                    </a:cubicBezTo>
                    <a:lnTo>
                      <a:pt x="1799732" y="0"/>
                    </a:lnTo>
                    <a:lnTo>
                      <a:pt x="1797801" y="9562"/>
                    </a:lnTo>
                    <a:cubicBezTo>
                      <a:pt x="1797801" y="56927"/>
                      <a:pt x="1836198" y="95324"/>
                      <a:pt x="1883564" y="95324"/>
                    </a:cubicBezTo>
                    <a:cubicBezTo>
                      <a:pt x="1930930" y="95324"/>
                      <a:pt x="1969327" y="56927"/>
                      <a:pt x="1969327" y="9562"/>
                    </a:cubicBezTo>
                    <a:cubicBezTo>
                      <a:pt x="1969327" y="6276"/>
                      <a:pt x="1969142" y="3034"/>
                      <a:pt x="1967397" y="0"/>
                    </a:cubicBezTo>
                    <a:lnTo>
                      <a:pt x="2035175" y="0"/>
                    </a:lnTo>
                    <a:lnTo>
                      <a:pt x="2033244" y="9562"/>
                    </a:lnTo>
                    <a:cubicBezTo>
                      <a:pt x="2033244" y="56927"/>
                      <a:pt x="2071641" y="95324"/>
                      <a:pt x="2119007" y="95324"/>
                    </a:cubicBezTo>
                    <a:cubicBezTo>
                      <a:pt x="2166373" y="95324"/>
                      <a:pt x="2204770" y="56927"/>
                      <a:pt x="2204770" y="9562"/>
                    </a:cubicBezTo>
                    <a:cubicBezTo>
                      <a:pt x="2204770" y="6276"/>
                      <a:pt x="2204585" y="3034"/>
                      <a:pt x="2202840" y="0"/>
                    </a:cubicBezTo>
                    <a:lnTo>
                      <a:pt x="2270621" y="0"/>
                    </a:lnTo>
                    <a:lnTo>
                      <a:pt x="2268690" y="9562"/>
                    </a:lnTo>
                    <a:cubicBezTo>
                      <a:pt x="2268690" y="56927"/>
                      <a:pt x="2307087" y="95324"/>
                      <a:pt x="2354453" y="95324"/>
                    </a:cubicBezTo>
                    <a:cubicBezTo>
                      <a:pt x="2401819" y="95324"/>
                      <a:pt x="2440216" y="56927"/>
                      <a:pt x="2440216" y="9562"/>
                    </a:cubicBezTo>
                    <a:cubicBezTo>
                      <a:pt x="2440216" y="6276"/>
                      <a:pt x="2440031" y="3034"/>
                      <a:pt x="2438286" y="0"/>
                    </a:cubicBezTo>
                    <a:lnTo>
                      <a:pt x="2522208" y="0"/>
                    </a:lnTo>
                    <a:lnTo>
                      <a:pt x="2520277" y="9562"/>
                    </a:lnTo>
                    <a:cubicBezTo>
                      <a:pt x="2520277" y="56927"/>
                      <a:pt x="2558674" y="95324"/>
                      <a:pt x="2606040" y="95324"/>
                    </a:cubicBezTo>
                    <a:lnTo>
                      <a:pt x="2606040" y="166273"/>
                    </a:lnTo>
                    <a:cubicBezTo>
                      <a:pt x="2558674" y="166273"/>
                      <a:pt x="2520277" y="204670"/>
                      <a:pt x="2520277" y="252035"/>
                    </a:cubicBezTo>
                    <a:cubicBezTo>
                      <a:pt x="2520277" y="299400"/>
                      <a:pt x="2558674" y="337797"/>
                      <a:pt x="2606040" y="337797"/>
                    </a:cubicBezTo>
                    <a:lnTo>
                      <a:pt x="2606040" y="408747"/>
                    </a:lnTo>
                    <a:cubicBezTo>
                      <a:pt x="2558674" y="408747"/>
                      <a:pt x="2520277" y="447144"/>
                      <a:pt x="2520277" y="494509"/>
                    </a:cubicBezTo>
                    <a:cubicBezTo>
                      <a:pt x="2520277" y="541874"/>
                      <a:pt x="2558674" y="580271"/>
                      <a:pt x="2606040" y="580271"/>
                    </a:cubicBezTo>
                    <a:lnTo>
                      <a:pt x="2606040" y="651221"/>
                    </a:lnTo>
                    <a:cubicBezTo>
                      <a:pt x="2558674" y="651221"/>
                      <a:pt x="2520277" y="689618"/>
                      <a:pt x="2520277" y="736983"/>
                    </a:cubicBezTo>
                    <a:cubicBezTo>
                      <a:pt x="2520277" y="784348"/>
                      <a:pt x="2558674" y="822745"/>
                      <a:pt x="2606040" y="822745"/>
                    </a:cubicBezTo>
                    <a:lnTo>
                      <a:pt x="2606040" y="893694"/>
                    </a:lnTo>
                    <a:cubicBezTo>
                      <a:pt x="2558674" y="893694"/>
                      <a:pt x="2520277" y="932091"/>
                      <a:pt x="2520277" y="979456"/>
                    </a:cubicBezTo>
                    <a:cubicBezTo>
                      <a:pt x="2520277" y="1026821"/>
                      <a:pt x="2558674" y="1065218"/>
                      <a:pt x="2606040" y="1065218"/>
                    </a:cubicBezTo>
                    <a:lnTo>
                      <a:pt x="2606040" y="1136168"/>
                    </a:lnTo>
                    <a:cubicBezTo>
                      <a:pt x="2558674" y="1136168"/>
                      <a:pt x="2520277" y="1174565"/>
                      <a:pt x="2520277" y="1221930"/>
                    </a:cubicBezTo>
                    <a:cubicBezTo>
                      <a:pt x="2520277" y="1269295"/>
                      <a:pt x="2558674" y="1307692"/>
                      <a:pt x="2606040" y="1307692"/>
                    </a:cubicBezTo>
                    <a:lnTo>
                      <a:pt x="2606040" y="1378642"/>
                    </a:lnTo>
                    <a:cubicBezTo>
                      <a:pt x="2558674" y="1378642"/>
                      <a:pt x="2520277" y="1417039"/>
                      <a:pt x="2520277" y="1464404"/>
                    </a:cubicBezTo>
                    <a:cubicBezTo>
                      <a:pt x="2520277" y="1511769"/>
                      <a:pt x="2558674" y="1550166"/>
                      <a:pt x="2606040" y="1550166"/>
                    </a:cubicBezTo>
                    <a:lnTo>
                      <a:pt x="2606040" y="1621115"/>
                    </a:lnTo>
                    <a:cubicBezTo>
                      <a:pt x="2558674" y="1621115"/>
                      <a:pt x="2520277" y="1659512"/>
                      <a:pt x="2520277" y="1706877"/>
                    </a:cubicBezTo>
                    <a:cubicBezTo>
                      <a:pt x="2520277" y="1754242"/>
                      <a:pt x="2558674" y="1792639"/>
                      <a:pt x="2606040" y="1792639"/>
                    </a:cubicBezTo>
                    <a:lnTo>
                      <a:pt x="2606040" y="1863589"/>
                    </a:lnTo>
                    <a:cubicBezTo>
                      <a:pt x="2558674" y="1863589"/>
                      <a:pt x="2520277" y="1901986"/>
                      <a:pt x="2520277" y="1949351"/>
                    </a:cubicBezTo>
                    <a:cubicBezTo>
                      <a:pt x="2520277" y="1996716"/>
                      <a:pt x="2558674" y="2035113"/>
                      <a:pt x="2606040" y="2035113"/>
                    </a:cubicBezTo>
                    <a:lnTo>
                      <a:pt x="2606040" y="2106063"/>
                    </a:lnTo>
                    <a:cubicBezTo>
                      <a:pt x="2558674" y="2106063"/>
                      <a:pt x="2520277" y="2144460"/>
                      <a:pt x="2520277" y="2191825"/>
                    </a:cubicBezTo>
                    <a:cubicBezTo>
                      <a:pt x="2520277" y="2239190"/>
                      <a:pt x="2558674" y="2277587"/>
                      <a:pt x="2606040" y="2277587"/>
                    </a:cubicBezTo>
                    <a:lnTo>
                      <a:pt x="2606040" y="2348536"/>
                    </a:lnTo>
                    <a:cubicBezTo>
                      <a:pt x="2558674" y="2348536"/>
                      <a:pt x="2520277" y="2386933"/>
                      <a:pt x="2520277" y="2434298"/>
                    </a:cubicBezTo>
                    <a:cubicBezTo>
                      <a:pt x="2520277" y="2481663"/>
                      <a:pt x="2558674" y="2520060"/>
                      <a:pt x="2606040" y="2520060"/>
                    </a:cubicBezTo>
                    <a:lnTo>
                      <a:pt x="2606040" y="2591010"/>
                    </a:lnTo>
                    <a:cubicBezTo>
                      <a:pt x="2558674" y="2591010"/>
                      <a:pt x="2520277" y="2629407"/>
                      <a:pt x="2520277" y="2676772"/>
                    </a:cubicBezTo>
                    <a:cubicBezTo>
                      <a:pt x="2520277" y="2724137"/>
                      <a:pt x="2558674" y="2762534"/>
                      <a:pt x="2606040" y="2762534"/>
                    </a:cubicBezTo>
                    <a:lnTo>
                      <a:pt x="2606040" y="2833484"/>
                    </a:lnTo>
                    <a:cubicBezTo>
                      <a:pt x="2558674" y="2833484"/>
                      <a:pt x="2520277" y="2871881"/>
                      <a:pt x="2520277" y="2919246"/>
                    </a:cubicBezTo>
                    <a:cubicBezTo>
                      <a:pt x="2520277" y="2966611"/>
                      <a:pt x="2558674" y="3005008"/>
                      <a:pt x="2606040" y="3005008"/>
                    </a:cubicBezTo>
                    <a:lnTo>
                      <a:pt x="2606040" y="3075957"/>
                    </a:lnTo>
                    <a:cubicBezTo>
                      <a:pt x="2558674" y="3075957"/>
                      <a:pt x="2520277" y="3114354"/>
                      <a:pt x="2520277" y="3161719"/>
                    </a:cubicBezTo>
                    <a:cubicBezTo>
                      <a:pt x="2520277" y="3209084"/>
                      <a:pt x="2558674" y="3247481"/>
                      <a:pt x="2606040" y="3247481"/>
                    </a:cubicBezTo>
                    <a:lnTo>
                      <a:pt x="2606040" y="3318436"/>
                    </a:lnTo>
                    <a:cubicBezTo>
                      <a:pt x="2558674" y="3318436"/>
                      <a:pt x="2520277" y="3356833"/>
                      <a:pt x="2520277" y="3404198"/>
                    </a:cubicBezTo>
                    <a:cubicBezTo>
                      <a:pt x="2520277" y="3406153"/>
                      <a:pt x="2520343" y="3408093"/>
                      <a:pt x="2521438" y="3409950"/>
                    </a:cubicBezTo>
                    <a:lnTo>
                      <a:pt x="2439055" y="3409950"/>
                    </a:lnTo>
                    <a:lnTo>
                      <a:pt x="2440216" y="3404198"/>
                    </a:lnTo>
                    <a:cubicBezTo>
                      <a:pt x="2440216" y="3356833"/>
                      <a:pt x="2401819" y="3318436"/>
                      <a:pt x="2354453" y="3318436"/>
                    </a:cubicBezTo>
                    <a:cubicBezTo>
                      <a:pt x="2307087" y="3318436"/>
                      <a:pt x="2268690" y="3356833"/>
                      <a:pt x="2268690" y="3404198"/>
                    </a:cubicBezTo>
                    <a:cubicBezTo>
                      <a:pt x="2268690" y="3406153"/>
                      <a:pt x="2268756" y="3408093"/>
                      <a:pt x="2269851" y="3409950"/>
                    </a:cubicBezTo>
                    <a:lnTo>
                      <a:pt x="2203609" y="3409950"/>
                    </a:lnTo>
                    <a:lnTo>
                      <a:pt x="2204770" y="3404198"/>
                    </a:lnTo>
                    <a:cubicBezTo>
                      <a:pt x="2204770" y="3356833"/>
                      <a:pt x="2166373" y="3318436"/>
                      <a:pt x="2119007" y="3318436"/>
                    </a:cubicBezTo>
                    <a:cubicBezTo>
                      <a:pt x="2071641" y="3318436"/>
                      <a:pt x="2033244" y="3356833"/>
                      <a:pt x="2033244" y="3404198"/>
                    </a:cubicBezTo>
                    <a:cubicBezTo>
                      <a:pt x="2033244" y="3406153"/>
                      <a:pt x="2033310" y="3408093"/>
                      <a:pt x="2034405" y="3409950"/>
                    </a:cubicBezTo>
                    <a:lnTo>
                      <a:pt x="1968166" y="3409950"/>
                    </a:lnTo>
                    <a:lnTo>
                      <a:pt x="1969327" y="3404198"/>
                    </a:lnTo>
                    <a:cubicBezTo>
                      <a:pt x="1969327" y="3356833"/>
                      <a:pt x="1930930" y="3318436"/>
                      <a:pt x="1883564" y="3318436"/>
                    </a:cubicBezTo>
                    <a:cubicBezTo>
                      <a:pt x="1836198" y="3318436"/>
                      <a:pt x="1797801" y="3356833"/>
                      <a:pt x="1797801" y="3404198"/>
                    </a:cubicBezTo>
                    <a:cubicBezTo>
                      <a:pt x="1797801" y="3406153"/>
                      <a:pt x="1797867" y="3408093"/>
                      <a:pt x="1798962" y="3409950"/>
                    </a:cubicBezTo>
                    <a:lnTo>
                      <a:pt x="1732723" y="3409950"/>
                    </a:lnTo>
                    <a:lnTo>
                      <a:pt x="1733884" y="3404198"/>
                    </a:lnTo>
                    <a:cubicBezTo>
                      <a:pt x="1733884" y="3356833"/>
                      <a:pt x="1695487" y="3318436"/>
                      <a:pt x="1648121" y="3318436"/>
                    </a:cubicBezTo>
                    <a:cubicBezTo>
                      <a:pt x="1600755" y="3318436"/>
                      <a:pt x="1562358" y="3356833"/>
                      <a:pt x="1562358" y="3404198"/>
                    </a:cubicBezTo>
                    <a:cubicBezTo>
                      <a:pt x="1562358" y="3406153"/>
                      <a:pt x="1562424" y="3408093"/>
                      <a:pt x="1563519" y="3409950"/>
                    </a:cubicBezTo>
                    <a:lnTo>
                      <a:pt x="1497280" y="3409950"/>
                    </a:lnTo>
                    <a:lnTo>
                      <a:pt x="1498441" y="3404198"/>
                    </a:lnTo>
                    <a:cubicBezTo>
                      <a:pt x="1498441" y="3356833"/>
                      <a:pt x="1460044" y="3318436"/>
                      <a:pt x="1412678" y="3318436"/>
                    </a:cubicBezTo>
                    <a:cubicBezTo>
                      <a:pt x="1365312" y="3318436"/>
                      <a:pt x="1326915" y="3356833"/>
                      <a:pt x="1326915" y="3404198"/>
                    </a:cubicBezTo>
                    <a:cubicBezTo>
                      <a:pt x="1326915" y="3406153"/>
                      <a:pt x="1326981" y="3408093"/>
                      <a:pt x="1328076" y="3409950"/>
                    </a:cubicBezTo>
                    <a:lnTo>
                      <a:pt x="1261837" y="3409950"/>
                    </a:lnTo>
                    <a:lnTo>
                      <a:pt x="1262998" y="3404198"/>
                    </a:lnTo>
                    <a:cubicBezTo>
                      <a:pt x="1262998" y="3356833"/>
                      <a:pt x="1224601" y="3318436"/>
                      <a:pt x="1177235" y="3318436"/>
                    </a:cubicBezTo>
                    <a:cubicBezTo>
                      <a:pt x="1129869" y="3318436"/>
                      <a:pt x="1091472" y="3356833"/>
                      <a:pt x="1091472" y="3404198"/>
                    </a:cubicBezTo>
                    <a:cubicBezTo>
                      <a:pt x="1091472" y="3406153"/>
                      <a:pt x="1091538" y="3408093"/>
                      <a:pt x="1092633" y="3409950"/>
                    </a:cubicBezTo>
                    <a:lnTo>
                      <a:pt x="1026394" y="3409950"/>
                    </a:lnTo>
                    <a:lnTo>
                      <a:pt x="1027555" y="3404198"/>
                    </a:lnTo>
                    <a:cubicBezTo>
                      <a:pt x="1027555" y="3356833"/>
                      <a:pt x="989158" y="3318436"/>
                      <a:pt x="941792" y="3318436"/>
                    </a:cubicBezTo>
                    <a:cubicBezTo>
                      <a:pt x="894426" y="3318436"/>
                      <a:pt x="856029" y="3356833"/>
                      <a:pt x="856029" y="3404198"/>
                    </a:cubicBezTo>
                    <a:cubicBezTo>
                      <a:pt x="856029" y="3406153"/>
                      <a:pt x="856095" y="3408093"/>
                      <a:pt x="857190" y="3409950"/>
                    </a:cubicBezTo>
                    <a:lnTo>
                      <a:pt x="790951" y="3409950"/>
                    </a:lnTo>
                    <a:lnTo>
                      <a:pt x="792112" y="3404198"/>
                    </a:lnTo>
                    <a:cubicBezTo>
                      <a:pt x="792112" y="3356833"/>
                      <a:pt x="753715" y="3318436"/>
                      <a:pt x="706349" y="3318436"/>
                    </a:cubicBezTo>
                    <a:cubicBezTo>
                      <a:pt x="658983" y="3318436"/>
                      <a:pt x="620586" y="3356833"/>
                      <a:pt x="620586" y="3404198"/>
                    </a:cubicBezTo>
                    <a:cubicBezTo>
                      <a:pt x="620586" y="3406153"/>
                      <a:pt x="620652" y="3408093"/>
                      <a:pt x="621747" y="3409950"/>
                    </a:cubicBezTo>
                    <a:lnTo>
                      <a:pt x="555508" y="3409950"/>
                    </a:lnTo>
                    <a:lnTo>
                      <a:pt x="556669" y="3404198"/>
                    </a:lnTo>
                    <a:cubicBezTo>
                      <a:pt x="556669" y="3356833"/>
                      <a:pt x="518272" y="3318436"/>
                      <a:pt x="470906" y="3318436"/>
                    </a:cubicBezTo>
                    <a:cubicBezTo>
                      <a:pt x="423540" y="3318436"/>
                      <a:pt x="385143" y="3356833"/>
                      <a:pt x="385143" y="3404198"/>
                    </a:cubicBezTo>
                    <a:cubicBezTo>
                      <a:pt x="385143" y="3406153"/>
                      <a:pt x="385208" y="3408093"/>
                      <a:pt x="386304" y="3409950"/>
                    </a:cubicBezTo>
                    <a:lnTo>
                      <a:pt x="320065" y="3409950"/>
                    </a:lnTo>
                    <a:lnTo>
                      <a:pt x="321226" y="3404198"/>
                    </a:lnTo>
                    <a:cubicBezTo>
                      <a:pt x="321226" y="3356833"/>
                      <a:pt x="282829" y="3318436"/>
                      <a:pt x="235463" y="3318436"/>
                    </a:cubicBezTo>
                    <a:cubicBezTo>
                      <a:pt x="188097" y="3318436"/>
                      <a:pt x="149700" y="3356833"/>
                      <a:pt x="149700" y="3404198"/>
                    </a:cubicBezTo>
                    <a:cubicBezTo>
                      <a:pt x="149700" y="3406153"/>
                      <a:pt x="149765" y="3408093"/>
                      <a:pt x="150861" y="3409950"/>
                    </a:cubicBezTo>
                    <a:lnTo>
                      <a:pt x="96332" y="3409950"/>
                    </a:lnTo>
                    <a:lnTo>
                      <a:pt x="97493" y="3404198"/>
                    </a:lnTo>
                    <a:cubicBezTo>
                      <a:pt x="97493" y="3356833"/>
                      <a:pt x="59096" y="3318436"/>
                      <a:pt x="11730" y="3318436"/>
                    </a:cubicBezTo>
                    <a:lnTo>
                      <a:pt x="0" y="3320804"/>
                    </a:lnTo>
                    <a:lnTo>
                      <a:pt x="0" y="3245113"/>
                    </a:lnTo>
                    <a:lnTo>
                      <a:pt x="11730" y="3247481"/>
                    </a:lnTo>
                    <a:cubicBezTo>
                      <a:pt x="59096" y="3247481"/>
                      <a:pt x="97493" y="3209084"/>
                      <a:pt x="97493" y="3161719"/>
                    </a:cubicBezTo>
                    <a:cubicBezTo>
                      <a:pt x="97493" y="3114354"/>
                      <a:pt x="59096" y="3075957"/>
                      <a:pt x="11730" y="3075957"/>
                    </a:cubicBezTo>
                    <a:lnTo>
                      <a:pt x="0" y="3078325"/>
                    </a:lnTo>
                    <a:lnTo>
                      <a:pt x="0" y="3002640"/>
                    </a:lnTo>
                    <a:lnTo>
                      <a:pt x="11730" y="3005008"/>
                    </a:lnTo>
                    <a:cubicBezTo>
                      <a:pt x="59096" y="3005008"/>
                      <a:pt x="97493" y="2966611"/>
                      <a:pt x="97493" y="2919246"/>
                    </a:cubicBezTo>
                    <a:cubicBezTo>
                      <a:pt x="97493" y="2871881"/>
                      <a:pt x="59096" y="2833484"/>
                      <a:pt x="11730" y="2833484"/>
                    </a:cubicBezTo>
                    <a:lnTo>
                      <a:pt x="0" y="2835852"/>
                    </a:lnTo>
                    <a:lnTo>
                      <a:pt x="0" y="2760166"/>
                    </a:lnTo>
                    <a:lnTo>
                      <a:pt x="11730" y="2762534"/>
                    </a:lnTo>
                    <a:cubicBezTo>
                      <a:pt x="59096" y="2762534"/>
                      <a:pt x="97493" y="2724137"/>
                      <a:pt x="97493" y="2676772"/>
                    </a:cubicBezTo>
                    <a:cubicBezTo>
                      <a:pt x="97493" y="2629407"/>
                      <a:pt x="59096" y="2591010"/>
                      <a:pt x="11730" y="2591010"/>
                    </a:cubicBezTo>
                    <a:lnTo>
                      <a:pt x="0" y="2593378"/>
                    </a:lnTo>
                    <a:lnTo>
                      <a:pt x="0" y="2517692"/>
                    </a:lnTo>
                    <a:lnTo>
                      <a:pt x="11730" y="2520060"/>
                    </a:lnTo>
                    <a:cubicBezTo>
                      <a:pt x="59096" y="2520060"/>
                      <a:pt x="97493" y="2481663"/>
                      <a:pt x="97493" y="2434298"/>
                    </a:cubicBezTo>
                    <a:cubicBezTo>
                      <a:pt x="97493" y="2386933"/>
                      <a:pt x="59096" y="2348536"/>
                      <a:pt x="11730" y="2348536"/>
                    </a:cubicBezTo>
                    <a:lnTo>
                      <a:pt x="0" y="2350904"/>
                    </a:lnTo>
                    <a:lnTo>
                      <a:pt x="0" y="2275219"/>
                    </a:lnTo>
                    <a:lnTo>
                      <a:pt x="11730" y="2277587"/>
                    </a:lnTo>
                    <a:cubicBezTo>
                      <a:pt x="59096" y="2277587"/>
                      <a:pt x="97493" y="2239190"/>
                      <a:pt x="97493" y="2191825"/>
                    </a:cubicBezTo>
                    <a:cubicBezTo>
                      <a:pt x="97493" y="2144460"/>
                      <a:pt x="59096" y="2106063"/>
                      <a:pt x="11730" y="2106063"/>
                    </a:cubicBezTo>
                    <a:lnTo>
                      <a:pt x="0" y="2108431"/>
                    </a:lnTo>
                    <a:lnTo>
                      <a:pt x="0" y="2032745"/>
                    </a:lnTo>
                    <a:lnTo>
                      <a:pt x="11730" y="2035113"/>
                    </a:lnTo>
                    <a:cubicBezTo>
                      <a:pt x="59096" y="2035113"/>
                      <a:pt x="97493" y="1996716"/>
                      <a:pt x="97493" y="1949351"/>
                    </a:cubicBezTo>
                    <a:cubicBezTo>
                      <a:pt x="97493" y="1901986"/>
                      <a:pt x="59096" y="1863589"/>
                      <a:pt x="11730" y="1863589"/>
                    </a:cubicBezTo>
                    <a:lnTo>
                      <a:pt x="0" y="1865957"/>
                    </a:lnTo>
                    <a:lnTo>
                      <a:pt x="0" y="1790271"/>
                    </a:lnTo>
                    <a:lnTo>
                      <a:pt x="11730" y="1792639"/>
                    </a:lnTo>
                    <a:cubicBezTo>
                      <a:pt x="59096" y="1792639"/>
                      <a:pt x="97493" y="1754242"/>
                      <a:pt x="97493" y="1706877"/>
                    </a:cubicBezTo>
                    <a:cubicBezTo>
                      <a:pt x="97493" y="1659512"/>
                      <a:pt x="59096" y="1621115"/>
                      <a:pt x="11730" y="1621115"/>
                    </a:cubicBezTo>
                    <a:lnTo>
                      <a:pt x="0" y="1623483"/>
                    </a:lnTo>
                    <a:lnTo>
                      <a:pt x="0" y="1547798"/>
                    </a:lnTo>
                    <a:lnTo>
                      <a:pt x="11730" y="1550166"/>
                    </a:lnTo>
                    <a:cubicBezTo>
                      <a:pt x="59096" y="1550166"/>
                      <a:pt x="97493" y="1511769"/>
                      <a:pt x="97493" y="1464404"/>
                    </a:cubicBezTo>
                    <a:cubicBezTo>
                      <a:pt x="97493" y="1417039"/>
                      <a:pt x="59096" y="1378642"/>
                      <a:pt x="11730" y="1378642"/>
                    </a:cubicBezTo>
                    <a:lnTo>
                      <a:pt x="0" y="1381010"/>
                    </a:lnTo>
                    <a:lnTo>
                      <a:pt x="0" y="1305324"/>
                    </a:lnTo>
                    <a:lnTo>
                      <a:pt x="11730" y="1307692"/>
                    </a:lnTo>
                    <a:cubicBezTo>
                      <a:pt x="59096" y="1307692"/>
                      <a:pt x="97493" y="1269295"/>
                      <a:pt x="97493" y="1221930"/>
                    </a:cubicBezTo>
                    <a:cubicBezTo>
                      <a:pt x="97493" y="1174565"/>
                      <a:pt x="59096" y="1136168"/>
                      <a:pt x="11730" y="1136168"/>
                    </a:cubicBezTo>
                    <a:lnTo>
                      <a:pt x="0" y="1138536"/>
                    </a:lnTo>
                    <a:lnTo>
                      <a:pt x="0" y="1062850"/>
                    </a:lnTo>
                    <a:lnTo>
                      <a:pt x="11730" y="1065218"/>
                    </a:lnTo>
                    <a:cubicBezTo>
                      <a:pt x="59096" y="1065218"/>
                      <a:pt x="97493" y="1026821"/>
                      <a:pt x="97493" y="979456"/>
                    </a:cubicBezTo>
                    <a:cubicBezTo>
                      <a:pt x="97493" y="932091"/>
                      <a:pt x="59096" y="893694"/>
                      <a:pt x="11730" y="893694"/>
                    </a:cubicBezTo>
                    <a:lnTo>
                      <a:pt x="0" y="896062"/>
                    </a:lnTo>
                    <a:lnTo>
                      <a:pt x="0" y="820377"/>
                    </a:lnTo>
                    <a:lnTo>
                      <a:pt x="11730" y="822745"/>
                    </a:lnTo>
                    <a:cubicBezTo>
                      <a:pt x="59096" y="822745"/>
                      <a:pt x="97493" y="784348"/>
                      <a:pt x="97493" y="736983"/>
                    </a:cubicBezTo>
                    <a:cubicBezTo>
                      <a:pt x="97493" y="689618"/>
                      <a:pt x="59096" y="651221"/>
                      <a:pt x="11730" y="651221"/>
                    </a:cubicBezTo>
                    <a:lnTo>
                      <a:pt x="0" y="653589"/>
                    </a:lnTo>
                    <a:lnTo>
                      <a:pt x="0" y="577903"/>
                    </a:lnTo>
                    <a:lnTo>
                      <a:pt x="11730" y="580271"/>
                    </a:lnTo>
                    <a:cubicBezTo>
                      <a:pt x="59096" y="580271"/>
                      <a:pt x="97493" y="541874"/>
                      <a:pt x="97493" y="494509"/>
                    </a:cubicBezTo>
                    <a:cubicBezTo>
                      <a:pt x="97493" y="447144"/>
                      <a:pt x="59096" y="408747"/>
                      <a:pt x="11730" y="408747"/>
                    </a:cubicBezTo>
                    <a:lnTo>
                      <a:pt x="0" y="411115"/>
                    </a:lnTo>
                    <a:lnTo>
                      <a:pt x="0" y="335429"/>
                    </a:lnTo>
                    <a:lnTo>
                      <a:pt x="11730" y="337797"/>
                    </a:lnTo>
                    <a:cubicBezTo>
                      <a:pt x="59096" y="337797"/>
                      <a:pt x="97493" y="299400"/>
                      <a:pt x="97493" y="252035"/>
                    </a:cubicBezTo>
                    <a:cubicBezTo>
                      <a:pt x="97493" y="204670"/>
                      <a:pt x="59096" y="166273"/>
                      <a:pt x="11730" y="166273"/>
                    </a:cubicBezTo>
                    <a:lnTo>
                      <a:pt x="0" y="168641"/>
                    </a:lnTo>
                    <a:lnTo>
                      <a:pt x="0" y="92956"/>
                    </a:lnTo>
                    <a:lnTo>
                      <a:pt x="11730" y="95324"/>
                    </a:lnTo>
                    <a:cubicBezTo>
                      <a:pt x="59096" y="95324"/>
                      <a:pt x="97493" y="56927"/>
                      <a:pt x="97493" y="9562"/>
                    </a:cubicBezTo>
                    <a:cubicBezTo>
                      <a:pt x="97493" y="6276"/>
                      <a:pt x="97308" y="3034"/>
                      <a:pt x="9556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423035">
                <a:off x="614142" y="4100902"/>
                <a:ext cx="2241884" cy="26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60000">
              <a:off x="519856" y="2084402"/>
              <a:ext cx="3412440" cy="393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0"/>
          <p:cNvGrpSpPr/>
          <p:nvPr/>
        </p:nvGrpSpPr>
        <p:grpSpPr>
          <a:xfrm>
            <a:off x="5017078" y="1864555"/>
            <a:ext cx="3803394" cy="4444765"/>
            <a:chOff x="5017078" y="1864555"/>
            <a:chExt cx="3803394" cy="4444765"/>
          </a:xfrm>
        </p:grpSpPr>
        <p:grpSp>
          <p:nvGrpSpPr>
            <p:cNvPr id="6" name="Group 6"/>
            <p:cNvGrpSpPr/>
            <p:nvPr/>
          </p:nvGrpSpPr>
          <p:grpSpPr>
            <a:xfrm>
              <a:off x="5017078" y="1864555"/>
              <a:ext cx="3803394" cy="4444765"/>
              <a:chOff x="614142" y="1531177"/>
              <a:chExt cx="2434109" cy="3075567"/>
            </a:xfrm>
          </p:grpSpPr>
          <p:sp>
            <p:nvSpPr>
              <p:cNvPr id="17" name="Rectangle 2"/>
              <p:cNvSpPr/>
              <p:nvPr/>
            </p:nvSpPr>
            <p:spPr>
              <a:xfrm rot="360000">
                <a:off x="621639" y="1531177"/>
                <a:ext cx="2426612" cy="3075567"/>
              </a:xfrm>
              <a:custGeom>
                <a:avLst/>
                <a:gdLst/>
                <a:ahLst/>
                <a:cxnLst/>
                <a:rect l="l" t="t" r="r" b="b"/>
                <a:pathLst>
                  <a:path w="2606040" h="3409950">
                    <a:moveTo>
                      <a:pt x="95563" y="0"/>
                    </a:moveTo>
                    <a:lnTo>
                      <a:pt x="151631" y="0"/>
                    </a:lnTo>
                    <a:lnTo>
                      <a:pt x="149700" y="9562"/>
                    </a:lnTo>
                    <a:cubicBezTo>
                      <a:pt x="149700" y="56927"/>
                      <a:pt x="188097" y="95324"/>
                      <a:pt x="235463" y="95324"/>
                    </a:cubicBezTo>
                    <a:cubicBezTo>
                      <a:pt x="282829" y="95324"/>
                      <a:pt x="321226" y="56927"/>
                      <a:pt x="321226" y="9562"/>
                    </a:cubicBezTo>
                    <a:cubicBezTo>
                      <a:pt x="321226" y="6276"/>
                      <a:pt x="321041" y="3034"/>
                      <a:pt x="319296" y="0"/>
                    </a:cubicBezTo>
                    <a:lnTo>
                      <a:pt x="387074" y="0"/>
                    </a:lnTo>
                    <a:lnTo>
                      <a:pt x="385143" y="9562"/>
                    </a:lnTo>
                    <a:cubicBezTo>
                      <a:pt x="385143" y="56927"/>
                      <a:pt x="423540" y="95324"/>
                      <a:pt x="470906" y="95324"/>
                    </a:cubicBezTo>
                    <a:cubicBezTo>
                      <a:pt x="518272" y="95324"/>
                      <a:pt x="556669" y="56927"/>
                      <a:pt x="556669" y="9562"/>
                    </a:cubicBezTo>
                    <a:cubicBezTo>
                      <a:pt x="556669" y="6276"/>
                      <a:pt x="556484" y="3034"/>
                      <a:pt x="554739" y="0"/>
                    </a:cubicBezTo>
                    <a:lnTo>
                      <a:pt x="622517" y="0"/>
                    </a:lnTo>
                    <a:lnTo>
                      <a:pt x="620586" y="9562"/>
                    </a:lnTo>
                    <a:cubicBezTo>
                      <a:pt x="620586" y="56927"/>
                      <a:pt x="658983" y="95324"/>
                      <a:pt x="706349" y="95324"/>
                    </a:cubicBezTo>
                    <a:cubicBezTo>
                      <a:pt x="753715" y="95324"/>
                      <a:pt x="792112" y="56927"/>
                      <a:pt x="792112" y="9562"/>
                    </a:cubicBezTo>
                    <a:cubicBezTo>
                      <a:pt x="792112" y="6276"/>
                      <a:pt x="791927" y="3034"/>
                      <a:pt x="790182" y="0"/>
                    </a:cubicBezTo>
                    <a:lnTo>
                      <a:pt x="857960" y="0"/>
                    </a:lnTo>
                    <a:lnTo>
                      <a:pt x="856029" y="9562"/>
                    </a:lnTo>
                    <a:cubicBezTo>
                      <a:pt x="856029" y="56927"/>
                      <a:pt x="894426" y="95324"/>
                      <a:pt x="941792" y="95324"/>
                    </a:cubicBezTo>
                    <a:cubicBezTo>
                      <a:pt x="989158" y="95324"/>
                      <a:pt x="1027555" y="56927"/>
                      <a:pt x="1027555" y="9562"/>
                    </a:cubicBezTo>
                    <a:cubicBezTo>
                      <a:pt x="1027555" y="6276"/>
                      <a:pt x="1027370" y="3034"/>
                      <a:pt x="1025625" y="0"/>
                    </a:cubicBezTo>
                    <a:lnTo>
                      <a:pt x="1093403" y="0"/>
                    </a:lnTo>
                    <a:lnTo>
                      <a:pt x="1091472" y="9562"/>
                    </a:lnTo>
                    <a:cubicBezTo>
                      <a:pt x="1091472" y="56927"/>
                      <a:pt x="1129869" y="95324"/>
                      <a:pt x="1177235" y="95324"/>
                    </a:cubicBezTo>
                    <a:cubicBezTo>
                      <a:pt x="1224601" y="95324"/>
                      <a:pt x="1262998" y="56927"/>
                      <a:pt x="1262998" y="9562"/>
                    </a:cubicBezTo>
                    <a:cubicBezTo>
                      <a:pt x="1262998" y="6276"/>
                      <a:pt x="1262813" y="3034"/>
                      <a:pt x="1261068" y="0"/>
                    </a:cubicBezTo>
                    <a:lnTo>
                      <a:pt x="1328846" y="0"/>
                    </a:lnTo>
                    <a:lnTo>
                      <a:pt x="1326915" y="9562"/>
                    </a:lnTo>
                    <a:cubicBezTo>
                      <a:pt x="1326915" y="56927"/>
                      <a:pt x="1365312" y="95324"/>
                      <a:pt x="1412678" y="95324"/>
                    </a:cubicBezTo>
                    <a:cubicBezTo>
                      <a:pt x="1460044" y="95324"/>
                      <a:pt x="1498441" y="56927"/>
                      <a:pt x="1498441" y="9562"/>
                    </a:cubicBezTo>
                    <a:cubicBezTo>
                      <a:pt x="1498441" y="6276"/>
                      <a:pt x="1498256" y="3034"/>
                      <a:pt x="1496511" y="0"/>
                    </a:cubicBezTo>
                    <a:lnTo>
                      <a:pt x="1564289" y="0"/>
                    </a:lnTo>
                    <a:lnTo>
                      <a:pt x="1562358" y="9562"/>
                    </a:lnTo>
                    <a:cubicBezTo>
                      <a:pt x="1562358" y="56927"/>
                      <a:pt x="1600755" y="95324"/>
                      <a:pt x="1648121" y="95324"/>
                    </a:cubicBezTo>
                    <a:cubicBezTo>
                      <a:pt x="1695487" y="95324"/>
                      <a:pt x="1733884" y="56927"/>
                      <a:pt x="1733884" y="9562"/>
                    </a:cubicBezTo>
                    <a:cubicBezTo>
                      <a:pt x="1733884" y="6276"/>
                      <a:pt x="1733699" y="3034"/>
                      <a:pt x="1731954" y="0"/>
                    </a:cubicBezTo>
                    <a:lnTo>
                      <a:pt x="1799732" y="0"/>
                    </a:lnTo>
                    <a:lnTo>
                      <a:pt x="1797801" y="9562"/>
                    </a:lnTo>
                    <a:cubicBezTo>
                      <a:pt x="1797801" y="56927"/>
                      <a:pt x="1836198" y="95324"/>
                      <a:pt x="1883564" y="95324"/>
                    </a:cubicBezTo>
                    <a:cubicBezTo>
                      <a:pt x="1930930" y="95324"/>
                      <a:pt x="1969327" y="56927"/>
                      <a:pt x="1969327" y="9562"/>
                    </a:cubicBezTo>
                    <a:cubicBezTo>
                      <a:pt x="1969327" y="6276"/>
                      <a:pt x="1969142" y="3034"/>
                      <a:pt x="1967397" y="0"/>
                    </a:cubicBezTo>
                    <a:lnTo>
                      <a:pt x="2035175" y="0"/>
                    </a:lnTo>
                    <a:lnTo>
                      <a:pt x="2033244" y="9562"/>
                    </a:lnTo>
                    <a:cubicBezTo>
                      <a:pt x="2033244" y="56927"/>
                      <a:pt x="2071641" y="95324"/>
                      <a:pt x="2119007" y="95324"/>
                    </a:cubicBezTo>
                    <a:cubicBezTo>
                      <a:pt x="2166373" y="95324"/>
                      <a:pt x="2204770" y="56927"/>
                      <a:pt x="2204770" y="9562"/>
                    </a:cubicBezTo>
                    <a:cubicBezTo>
                      <a:pt x="2204770" y="6276"/>
                      <a:pt x="2204585" y="3034"/>
                      <a:pt x="2202840" y="0"/>
                    </a:cubicBezTo>
                    <a:lnTo>
                      <a:pt x="2270621" y="0"/>
                    </a:lnTo>
                    <a:lnTo>
                      <a:pt x="2268690" y="9562"/>
                    </a:lnTo>
                    <a:cubicBezTo>
                      <a:pt x="2268690" y="56927"/>
                      <a:pt x="2307087" y="95324"/>
                      <a:pt x="2354453" y="95324"/>
                    </a:cubicBezTo>
                    <a:cubicBezTo>
                      <a:pt x="2401819" y="95324"/>
                      <a:pt x="2440216" y="56927"/>
                      <a:pt x="2440216" y="9562"/>
                    </a:cubicBezTo>
                    <a:cubicBezTo>
                      <a:pt x="2440216" y="6276"/>
                      <a:pt x="2440031" y="3034"/>
                      <a:pt x="2438286" y="0"/>
                    </a:cubicBezTo>
                    <a:lnTo>
                      <a:pt x="2522208" y="0"/>
                    </a:lnTo>
                    <a:lnTo>
                      <a:pt x="2520277" y="9562"/>
                    </a:lnTo>
                    <a:cubicBezTo>
                      <a:pt x="2520277" y="56927"/>
                      <a:pt x="2558674" y="95324"/>
                      <a:pt x="2606040" y="95324"/>
                    </a:cubicBezTo>
                    <a:lnTo>
                      <a:pt x="2606040" y="166273"/>
                    </a:lnTo>
                    <a:cubicBezTo>
                      <a:pt x="2558674" y="166273"/>
                      <a:pt x="2520277" y="204670"/>
                      <a:pt x="2520277" y="252035"/>
                    </a:cubicBezTo>
                    <a:cubicBezTo>
                      <a:pt x="2520277" y="299400"/>
                      <a:pt x="2558674" y="337797"/>
                      <a:pt x="2606040" y="337797"/>
                    </a:cubicBezTo>
                    <a:lnTo>
                      <a:pt x="2606040" y="408747"/>
                    </a:lnTo>
                    <a:cubicBezTo>
                      <a:pt x="2558674" y="408747"/>
                      <a:pt x="2520277" y="447144"/>
                      <a:pt x="2520277" y="494509"/>
                    </a:cubicBezTo>
                    <a:cubicBezTo>
                      <a:pt x="2520277" y="541874"/>
                      <a:pt x="2558674" y="580271"/>
                      <a:pt x="2606040" y="580271"/>
                    </a:cubicBezTo>
                    <a:lnTo>
                      <a:pt x="2606040" y="651221"/>
                    </a:lnTo>
                    <a:cubicBezTo>
                      <a:pt x="2558674" y="651221"/>
                      <a:pt x="2520277" y="689618"/>
                      <a:pt x="2520277" y="736983"/>
                    </a:cubicBezTo>
                    <a:cubicBezTo>
                      <a:pt x="2520277" y="784348"/>
                      <a:pt x="2558674" y="822745"/>
                      <a:pt x="2606040" y="822745"/>
                    </a:cubicBezTo>
                    <a:lnTo>
                      <a:pt x="2606040" y="893694"/>
                    </a:lnTo>
                    <a:cubicBezTo>
                      <a:pt x="2558674" y="893694"/>
                      <a:pt x="2520277" y="932091"/>
                      <a:pt x="2520277" y="979456"/>
                    </a:cubicBezTo>
                    <a:cubicBezTo>
                      <a:pt x="2520277" y="1026821"/>
                      <a:pt x="2558674" y="1065218"/>
                      <a:pt x="2606040" y="1065218"/>
                    </a:cubicBezTo>
                    <a:lnTo>
                      <a:pt x="2606040" y="1136168"/>
                    </a:lnTo>
                    <a:cubicBezTo>
                      <a:pt x="2558674" y="1136168"/>
                      <a:pt x="2520277" y="1174565"/>
                      <a:pt x="2520277" y="1221930"/>
                    </a:cubicBezTo>
                    <a:cubicBezTo>
                      <a:pt x="2520277" y="1269295"/>
                      <a:pt x="2558674" y="1307692"/>
                      <a:pt x="2606040" y="1307692"/>
                    </a:cubicBezTo>
                    <a:lnTo>
                      <a:pt x="2606040" y="1378642"/>
                    </a:lnTo>
                    <a:cubicBezTo>
                      <a:pt x="2558674" y="1378642"/>
                      <a:pt x="2520277" y="1417039"/>
                      <a:pt x="2520277" y="1464404"/>
                    </a:cubicBezTo>
                    <a:cubicBezTo>
                      <a:pt x="2520277" y="1511769"/>
                      <a:pt x="2558674" y="1550166"/>
                      <a:pt x="2606040" y="1550166"/>
                    </a:cubicBezTo>
                    <a:lnTo>
                      <a:pt x="2606040" y="1621115"/>
                    </a:lnTo>
                    <a:cubicBezTo>
                      <a:pt x="2558674" y="1621115"/>
                      <a:pt x="2520277" y="1659512"/>
                      <a:pt x="2520277" y="1706877"/>
                    </a:cubicBezTo>
                    <a:cubicBezTo>
                      <a:pt x="2520277" y="1754242"/>
                      <a:pt x="2558674" y="1792639"/>
                      <a:pt x="2606040" y="1792639"/>
                    </a:cubicBezTo>
                    <a:lnTo>
                      <a:pt x="2606040" y="1863589"/>
                    </a:lnTo>
                    <a:cubicBezTo>
                      <a:pt x="2558674" y="1863589"/>
                      <a:pt x="2520277" y="1901986"/>
                      <a:pt x="2520277" y="1949351"/>
                    </a:cubicBezTo>
                    <a:cubicBezTo>
                      <a:pt x="2520277" y="1996716"/>
                      <a:pt x="2558674" y="2035113"/>
                      <a:pt x="2606040" y="2035113"/>
                    </a:cubicBezTo>
                    <a:lnTo>
                      <a:pt x="2606040" y="2106063"/>
                    </a:lnTo>
                    <a:cubicBezTo>
                      <a:pt x="2558674" y="2106063"/>
                      <a:pt x="2520277" y="2144460"/>
                      <a:pt x="2520277" y="2191825"/>
                    </a:cubicBezTo>
                    <a:cubicBezTo>
                      <a:pt x="2520277" y="2239190"/>
                      <a:pt x="2558674" y="2277587"/>
                      <a:pt x="2606040" y="2277587"/>
                    </a:cubicBezTo>
                    <a:lnTo>
                      <a:pt x="2606040" y="2348536"/>
                    </a:lnTo>
                    <a:cubicBezTo>
                      <a:pt x="2558674" y="2348536"/>
                      <a:pt x="2520277" y="2386933"/>
                      <a:pt x="2520277" y="2434298"/>
                    </a:cubicBezTo>
                    <a:cubicBezTo>
                      <a:pt x="2520277" y="2481663"/>
                      <a:pt x="2558674" y="2520060"/>
                      <a:pt x="2606040" y="2520060"/>
                    </a:cubicBezTo>
                    <a:lnTo>
                      <a:pt x="2606040" y="2591010"/>
                    </a:lnTo>
                    <a:cubicBezTo>
                      <a:pt x="2558674" y="2591010"/>
                      <a:pt x="2520277" y="2629407"/>
                      <a:pt x="2520277" y="2676772"/>
                    </a:cubicBezTo>
                    <a:cubicBezTo>
                      <a:pt x="2520277" y="2724137"/>
                      <a:pt x="2558674" y="2762534"/>
                      <a:pt x="2606040" y="2762534"/>
                    </a:cubicBezTo>
                    <a:lnTo>
                      <a:pt x="2606040" y="2833484"/>
                    </a:lnTo>
                    <a:cubicBezTo>
                      <a:pt x="2558674" y="2833484"/>
                      <a:pt x="2520277" y="2871881"/>
                      <a:pt x="2520277" y="2919246"/>
                    </a:cubicBezTo>
                    <a:cubicBezTo>
                      <a:pt x="2520277" y="2966611"/>
                      <a:pt x="2558674" y="3005008"/>
                      <a:pt x="2606040" y="3005008"/>
                    </a:cubicBezTo>
                    <a:lnTo>
                      <a:pt x="2606040" y="3075957"/>
                    </a:lnTo>
                    <a:cubicBezTo>
                      <a:pt x="2558674" y="3075957"/>
                      <a:pt x="2520277" y="3114354"/>
                      <a:pt x="2520277" y="3161719"/>
                    </a:cubicBezTo>
                    <a:cubicBezTo>
                      <a:pt x="2520277" y="3209084"/>
                      <a:pt x="2558674" y="3247481"/>
                      <a:pt x="2606040" y="3247481"/>
                    </a:cubicBezTo>
                    <a:lnTo>
                      <a:pt x="2606040" y="3318436"/>
                    </a:lnTo>
                    <a:cubicBezTo>
                      <a:pt x="2558674" y="3318436"/>
                      <a:pt x="2520277" y="3356833"/>
                      <a:pt x="2520277" y="3404198"/>
                    </a:cubicBezTo>
                    <a:cubicBezTo>
                      <a:pt x="2520277" y="3406153"/>
                      <a:pt x="2520343" y="3408093"/>
                      <a:pt x="2521438" y="3409950"/>
                    </a:cubicBezTo>
                    <a:lnTo>
                      <a:pt x="2439055" y="3409950"/>
                    </a:lnTo>
                    <a:lnTo>
                      <a:pt x="2440216" y="3404198"/>
                    </a:lnTo>
                    <a:cubicBezTo>
                      <a:pt x="2440216" y="3356833"/>
                      <a:pt x="2401819" y="3318436"/>
                      <a:pt x="2354453" y="3318436"/>
                    </a:cubicBezTo>
                    <a:cubicBezTo>
                      <a:pt x="2307087" y="3318436"/>
                      <a:pt x="2268690" y="3356833"/>
                      <a:pt x="2268690" y="3404198"/>
                    </a:cubicBezTo>
                    <a:cubicBezTo>
                      <a:pt x="2268690" y="3406153"/>
                      <a:pt x="2268756" y="3408093"/>
                      <a:pt x="2269851" y="3409950"/>
                    </a:cubicBezTo>
                    <a:lnTo>
                      <a:pt x="2203609" y="3409950"/>
                    </a:lnTo>
                    <a:lnTo>
                      <a:pt x="2204770" y="3404198"/>
                    </a:lnTo>
                    <a:cubicBezTo>
                      <a:pt x="2204770" y="3356833"/>
                      <a:pt x="2166373" y="3318436"/>
                      <a:pt x="2119007" y="3318436"/>
                    </a:cubicBezTo>
                    <a:cubicBezTo>
                      <a:pt x="2071641" y="3318436"/>
                      <a:pt x="2033244" y="3356833"/>
                      <a:pt x="2033244" y="3404198"/>
                    </a:cubicBezTo>
                    <a:cubicBezTo>
                      <a:pt x="2033244" y="3406153"/>
                      <a:pt x="2033310" y="3408093"/>
                      <a:pt x="2034405" y="3409950"/>
                    </a:cubicBezTo>
                    <a:lnTo>
                      <a:pt x="1968166" y="3409950"/>
                    </a:lnTo>
                    <a:lnTo>
                      <a:pt x="1969327" y="3404198"/>
                    </a:lnTo>
                    <a:cubicBezTo>
                      <a:pt x="1969327" y="3356833"/>
                      <a:pt x="1930930" y="3318436"/>
                      <a:pt x="1883564" y="3318436"/>
                    </a:cubicBezTo>
                    <a:cubicBezTo>
                      <a:pt x="1836198" y="3318436"/>
                      <a:pt x="1797801" y="3356833"/>
                      <a:pt x="1797801" y="3404198"/>
                    </a:cubicBezTo>
                    <a:cubicBezTo>
                      <a:pt x="1797801" y="3406153"/>
                      <a:pt x="1797867" y="3408093"/>
                      <a:pt x="1798962" y="3409950"/>
                    </a:cubicBezTo>
                    <a:lnTo>
                      <a:pt x="1732723" y="3409950"/>
                    </a:lnTo>
                    <a:lnTo>
                      <a:pt x="1733884" y="3404198"/>
                    </a:lnTo>
                    <a:cubicBezTo>
                      <a:pt x="1733884" y="3356833"/>
                      <a:pt x="1695487" y="3318436"/>
                      <a:pt x="1648121" y="3318436"/>
                    </a:cubicBezTo>
                    <a:cubicBezTo>
                      <a:pt x="1600755" y="3318436"/>
                      <a:pt x="1562358" y="3356833"/>
                      <a:pt x="1562358" y="3404198"/>
                    </a:cubicBezTo>
                    <a:cubicBezTo>
                      <a:pt x="1562358" y="3406153"/>
                      <a:pt x="1562424" y="3408093"/>
                      <a:pt x="1563519" y="3409950"/>
                    </a:cubicBezTo>
                    <a:lnTo>
                      <a:pt x="1497280" y="3409950"/>
                    </a:lnTo>
                    <a:lnTo>
                      <a:pt x="1498441" y="3404198"/>
                    </a:lnTo>
                    <a:cubicBezTo>
                      <a:pt x="1498441" y="3356833"/>
                      <a:pt x="1460044" y="3318436"/>
                      <a:pt x="1412678" y="3318436"/>
                    </a:cubicBezTo>
                    <a:cubicBezTo>
                      <a:pt x="1365312" y="3318436"/>
                      <a:pt x="1326915" y="3356833"/>
                      <a:pt x="1326915" y="3404198"/>
                    </a:cubicBezTo>
                    <a:cubicBezTo>
                      <a:pt x="1326915" y="3406153"/>
                      <a:pt x="1326981" y="3408093"/>
                      <a:pt x="1328076" y="3409950"/>
                    </a:cubicBezTo>
                    <a:lnTo>
                      <a:pt x="1261837" y="3409950"/>
                    </a:lnTo>
                    <a:lnTo>
                      <a:pt x="1262998" y="3404198"/>
                    </a:lnTo>
                    <a:cubicBezTo>
                      <a:pt x="1262998" y="3356833"/>
                      <a:pt x="1224601" y="3318436"/>
                      <a:pt x="1177235" y="3318436"/>
                    </a:cubicBezTo>
                    <a:cubicBezTo>
                      <a:pt x="1129869" y="3318436"/>
                      <a:pt x="1091472" y="3356833"/>
                      <a:pt x="1091472" y="3404198"/>
                    </a:cubicBezTo>
                    <a:cubicBezTo>
                      <a:pt x="1091472" y="3406153"/>
                      <a:pt x="1091538" y="3408093"/>
                      <a:pt x="1092633" y="3409950"/>
                    </a:cubicBezTo>
                    <a:lnTo>
                      <a:pt x="1026394" y="3409950"/>
                    </a:lnTo>
                    <a:lnTo>
                      <a:pt x="1027555" y="3404198"/>
                    </a:lnTo>
                    <a:cubicBezTo>
                      <a:pt x="1027555" y="3356833"/>
                      <a:pt x="989158" y="3318436"/>
                      <a:pt x="941792" y="3318436"/>
                    </a:cubicBezTo>
                    <a:cubicBezTo>
                      <a:pt x="894426" y="3318436"/>
                      <a:pt x="856029" y="3356833"/>
                      <a:pt x="856029" y="3404198"/>
                    </a:cubicBezTo>
                    <a:cubicBezTo>
                      <a:pt x="856029" y="3406153"/>
                      <a:pt x="856095" y="3408093"/>
                      <a:pt x="857190" y="3409950"/>
                    </a:cubicBezTo>
                    <a:lnTo>
                      <a:pt x="790951" y="3409950"/>
                    </a:lnTo>
                    <a:lnTo>
                      <a:pt x="792112" y="3404198"/>
                    </a:lnTo>
                    <a:cubicBezTo>
                      <a:pt x="792112" y="3356833"/>
                      <a:pt x="753715" y="3318436"/>
                      <a:pt x="706349" y="3318436"/>
                    </a:cubicBezTo>
                    <a:cubicBezTo>
                      <a:pt x="658983" y="3318436"/>
                      <a:pt x="620586" y="3356833"/>
                      <a:pt x="620586" y="3404198"/>
                    </a:cubicBezTo>
                    <a:cubicBezTo>
                      <a:pt x="620586" y="3406153"/>
                      <a:pt x="620652" y="3408093"/>
                      <a:pt x="621747" y="3409950"/>
                    </a:cubicBezTo>
                    <a:lnTo>
                      <a:pt x="555508" y="3409950"/>
                    </a:lnTo>
                    <a:lnTo>
                      <a:pt x="556669" y="3404198"/>
                    </a:lnTo>
                    <a:cubicBezTo>
                      <a:pt x="556669" y="3356833"/>
                      <a:pt x="518272" y="3318436"/>
                      <a:pt x="470906" y="3318436"/>
                    </a:cubicBezTo>
                    <a:cubicBezTo>
                      <a:pt x="423540" y="3318436"/>
                      <a:pt x="385143" y="3356833"/>
                      <a:pt x="385143" y="3404198"/>
                    </a:cubicBezTo>
                    <a:cubicBezTo>
                      <a:pt x="385143" y="3406153"/>
                      <a:pt x="385208" y="3408093"/>
                      <a:pt x="386304" y="3409950"/>
                    </a:cubicBezTo>
                    <a:lnTo>
                      <a:pt x="320065" y="3409950"/>
                    </a:lnTo>
                    <a:lnTo>
                      <a:pt x="321226" y="3404198"/>
                    </a:lnTo>
                    <a:cubicBezTo>
                      <a:pt x="321226" y="3356833"/>
                      <a:pt x="282829" y="3318436"/>
                      <a:pt x="235463" y="3318436"/>
                    </a:cubicBezTo>
                    <a:cubicBezTo>
                      <a:pt x="188097" y="3318436"/>
                      <a:pt x="149700" y="3356833"/>
                      <a:pt x="149700" y="3404198"/>
                    </a:cubicBezTo>
                    <a:cubicBezTo>
                      <a:pt x="149700" y="3406153"/>
                      <a:pt x="149765" y="3408093"/>
                      <a:pt x="150861" y="3409950"/>
                    </a:cubicBezTo>
                    <a:lnTo>
                      <a:pt x="96332" y="3409950"/>
                    </a:lnTo>
                    <a:lnTo>
                      <a:pt x="97493" y="3404198"/>
                    </a:lnTo>
                    <a:cubicBezTo>
                      <a:pt x="97493" y="3356833"/>
                      <a:pt x="59096" y="3318436"/>
                      <a:pt x="11730" y="3318436"/>
                    </a:cubicBezTo>
                    <a:lnTo>
                      <a:pt x="0" y="3320804"/>
                    </a:lnTo>
                    <a:lnTo>
                      <a:pt x="0" y="3245113"/>
                    </a:lnTo>
                    <a:lnTo>
                      <a:pt x="11730" y="3247481"/>
                    </a:lnTo>
                    <a:cubicBezTo>
                      <a:pt x="59096" y="3247481"/>
                      <a:pt x="97493" y="3209084"/>
                      <a:pt x="97493" y="3161719"/>
                    </a:cubicBezTo>
                    <a:cubicBezTo>
                      <a:pt x="97493" y="3114354"/>
                      <a:pt x="59096" y="3075957"/>
                      <a:pt x="11730" y="3075957"/>
                    </a:cubicBezTo>
                    <a:lnTo>
                      <a:pt x="0" y="3078325"/>
                    </a:lnTo>
                    <a:lnTo>
                      <a:pt x="0" y="3002640"/>
                    </a:lnTo>
                    <a:lnTo>
                      <a:pt x="11730" y="3005008"/>
                    </a:lnTo>
                    <a:cubicBezTo>
                      <a:pt x="59096" y="3005008"/>
                      <a:pt x="97493" y="2966611"/>
                      <a:pt x="97493" y="2919246"/>
                    </a:cubicBezTo>
                    <a:cubicBezTo>
                      <a:pt x="97493" y="2871881"/>
                      <a:pt x="59096" y="2833484"/>
                      <a:pt x="11730" y="2833484"/>
                    </a:cubicBezTo>
                    <a:lnTo>
                      <a:pt x="0" y="2835852"/>
                    </a:lnTo>
                    <a:lnTo>
                      <a:pt x="0" y="2760166"/>
                    </a:lnTo>
                    <a:lnTo>
                      <a:pt x="11730" y="2762534"/>
                    </a:lnTo>
                    <a:cubicBezTo>
                      <a:pt x="59096" y="2762534"/>
                      <a:pt x="97493" y="2724137"/>
                      <a:pt x="97493" y="2676772"/>
                    </a:cubicBezTo>
                    <a:cubicBezTo>
                      <a:pt x="97493" y="2629407"/>
                      <a:pt x="59096" y="2591010"/>
                      <a:pt x="11730" y="2591010"/>
                    </a:cubicBezTo>
                    <a:lnTo>
                      <a:pt x="0" y="2593378"/>
                    </a:lnTo>
                    <a:lnTo>
                      <a:pt x="0" y="2517692"/>
                    </a:lnTo>
                    <a:lnTo>
                      <a:pt x="11730" y="2520060"/>
                    </a:lnTo>
                    <a:cubicBezTo>
                      <a:pt x="59096" y="2520060"/>
                      <a:pt x="97493" y="2481663"/>
                      <a:pt x="97493" y="2434298"/>
                    </a:cubicBezTo>
                    <a:cubicBezTo>
                      <a:pt x="97493" y="2386933"/>
                      <a:pt x="59096" y="2348536"/>
                      <a:pt x="11730" y="2348536"/>
                    </a:cubicBezTo>
                    <a:lnTo>
                      <a:pt x="0" y="2350904"/>
                    </a:lnTo>
                    <a:lnTo>
                      <a:pt x="0" y="2275219"/>
                    </a:lnTo>
                    <a:lnTo>
                      <a:pt x="11730" y="2277587"/>
                    </a:lnTo>
                    <a:cubicBezTo>
                      <a:pt x="59096" y="2277587"/>
                      <a:pt x="97493" y="2239190"/>
                      <a:pt x="97493" y="2191825"/>
                    </a:cubicBezTo>
                    <a:cubicBezTo>
                      <a:pt x="97493" y="2144460"/>
                      <a:pt x="59096" y="2106063"/>
                      <a:pt x="11730" y="2106063"/>
                    </a:cubicBezTo>
                    <a:lnTo>
                      <a:pt x="0" y="2108431"/>
                    </a:lnTo>
                    <a:lnTo>
                      <a:pt x="0" y="2032745"/>
                    </a:lnTo>
                    <a:lnTo>
                      <a:pt x="11730" y="2035113"/>
                    </a:lnTo>
                    <a:cubicBezTo>
                      <a:pt x="59096" y="2035113"/>
                      <a:pt x="97493" y="1996716"/>
                      <a:pt x="97493" y="1949351"/>
                    </a:cubicBezTo>
                    <a:cubicBezTo>
                      <a:pt x="97493" y="1901986"/>
                      <a:pt x="59096" y="1863589"/>
                      <a:pt x="11730" y="1863589"/>
                    </a:cubicBezTo>
                    <a:lnTo>
                      <a:pt x="0" y="1865957"/>
                    </a:lnTo>
                    <a:lnTo>
                      <a:pt x="0" y="1790271"/>
                    </a:lnTo>
                    <a:lnTo>
                      <a:pt x="11730" y="1792639"/>
                    </a:lnTo>
                    <a:cubicBezTo>
                      <a:pt x="59096" y="1792639"/>
                      <a:pt x="97493" y="1754242"/>
                      <a:pt x="97493" y="1706877"/>
                    </a:cubicBezTo>
                    <a:cubicBezTo>
                      <a:pt x="97493" y="1659512"/>
                      <a:pt x="59096" y="1621115"/>
                      <a:pt x="11730" y="1621115"/>
                    </a:cubicBezTo>
                    <a:lnTo>
                      <a:pt x="0" y="1623483"/>
                    </a:lnTo>
                    <a:lnTo>
                      <a:pt x="0" y="1547798"/>
                    </a:lnTo>
                    <a:lnTo>
                      <a:pt x="11730" y="1550166"/>
                    </a:lnTo>
                    <a:cubicBezTo>
                      <a:pt x="59096" y="1550166"/>
                      <a:pt x="97493" y="1511769"/>
                      <a:pt x="97493" y="1464404"/>
                    </a:cubicBezTo>
                    <a:cubicBezTo>
                      <a:pt x="97493" y="1417039"/>
                      <a:pt x="59096" y="1378642"/>
                      <a:pt x="11730" y="1378642"/>
                    </a:cubicBezTo>
                    <a:lnTo>
                      <a:pt x="0" y="1381010"/>
                    </a:lnTo>
                    <a:lnTo>
                      <a:pt x="0" y="1305324"/>
                    </a:lnTo>
                    <a:lnTo>
                      <a:pt x="11730" y="1307692"/>
                    </a:lnTo>
                    <a:cubicBezTo>
                      <a:pt x="59096" y="1307692"/>
                      <a:pt x="97493" y="1269295"/>
                      <a:pt x="97493" y="1221930"/>
                    </a:cubicBezTo>
                    <a:cubicBezTo>
                      <a:pt x="97493" y="1174565"/>
                      <a:pt x="59096" y="1136168"/>
                      <a:pt x="11730" y="1136168"/>
                    </a:cubicBezTo>
                    <a:lnTo>
                      <a:pt x="0" y="1138536"/>
                    </a:lnTo>
                    <a:lnTo>
                      <a:pt x="0" y="1062850"/>
                    </a:lnTo>
                    <a:lnTo>
                      <a:pt x="11730" y="1065218"/>
                    </a:lnTo>
                    <a:cubicBezTo>
                      <a:pt x="59096" y="1065218"/>
                      <a:pt x="97493" y="1026821"/>
                      <a:pt x="97493" y="979456"/>
                    </a:cubicBezTo>
                    <a:cubicBezTo>
                      <a:pt x="97493" y="932091"/>
                      <a:pt x="59096" y="893694"/>
                      <a:pt x="11730" y="893694"/>
                    </a:cubicBezTo>
                    <a:lnTo>
                      <a:pt x="0" y="896062"/>
                    </a:lnTo>
                    <a:lnTo>
                      <a:pt x="0" y="820377"/>
                    </a:lnTo>
                    <a:lnTo>
                      <a:pt x="11730" y="822745"/>
                    </a:lnTo>
                    <a:cubicBezTo>
                      <a:pt x="59096" y="822745"/>
                      <a:pt x="97493" y="784348"/>
                      <a:pt x="97493" y="736983"/>
                    </a:cubicBezTo>
                    <a:cubicBezTo>
                      <a:pt x="97493" y="689618"/>
                      <a:pt x="59096" y="651221"/>
                      <a:pt x="11730" y="651221"/>
                    </a:cubicBezTo>
                    <a:lnTo>
                      <a:pt x="0" y="653589"/>
                    </a:lnTo>
                    <a:lnTo>
                      <a:pt x="0" y="577903"/>
                    </a:lnTo>
                    <a:lnTo>
                      <a:pt x="11730" y="580271"/>
                    </a:lnTo>
                    <a:cubicBezTo>
                      <a:pt x="59096" y="580271"/>
                      <a:pt x="97493" y="541874"/>
                      <a:pt x="97493" y="494509"/>
                    </a:cubicBezTo>
                    <a:cubicBezTo>
                      <a:pt x="97493" y="447144"/>
                      <a:pt x="59096" y="408747"/>
                      <a:pt x="11730" y="408747"/>
                    </a:cubicBezTo>
                    <a:lnTo>
                      <a:pt x="0" y="411115"/>
                    </a:lnTo>
                    <a:lnTo>
                      <a:pt x="0" y="335429"/>
                    </a:lnTo>
                    <a:lnTo>
                      <a:pt x="11730" y="337797"/>
                    </a:lnTo>
                    <a:cubicBezTo>
                      <a:pt x="59096" y="337797"/>
                      <a:pt x="97493" y="299400"/>
                      <a:pt x="97493" y="252035"/>
                    </a:cubicBezTo>
                    <a:cubicBezTo>
                      <a:pt x="97493" y="204670"/>
                      <a:pt x="59096" y="166273"/>
                      <a:pt x="11730" y="166273"/>
                    </a:cubicBezTo>
                    <a:lnTo>
                      <a:pt x="0" y="168641"/>
                    </a:lnTo>
                    <a:lnTo>
                      <a:pt x="0" y="92956"/>
                    </a:lnTo>
                    <a:lnTo>
                      <a:pt x="11730" y="95324"/>
                    </a:lnTo>
                    <a:cubicBezTo>
                      <a:pt x="59096" y="95324"/>
                      <a:pt x="97493" y="56927"/>
                      <a:pt x="97493" y="9562"/>
                    </a:cubicBezTo>
                    <a:cubicBezTo>
                      <a:pt x="97493" y="6276"/>
                      <a:pt x="97308" y="3034"/>
                      <a:pt x="9556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423035">
                <a:off x="614142" y="4048819"/>
                <a:ext cx="2241884" cy="26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360000">
              <a:off x="5242274" y="2082750"/>
              <a:ext cx="3385328" cy="4020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0"/>
          <p:cNvGrpSpPr/>
          <p:nvPr/>
        </p:nvGrpSpPr>
        <p:grpSpPr>
          <a:xfrm>
            <a:off x="5004048" y="1844824"/>
            <a:ext cx="3803394" cy="4444765"/>
            <a:chOff x="5017078" y="1864555"/>
            <a:chExt cx="3803394" cy="4444765"/>
          </a:xfrm>
        </p:grpSpPr>
        <p:grpSp>
          <p:nvGrpSpPr>
            <p:cNvPr id="8" name="Group 6"/>
            <p:cNvGrpSpPr/>
            <p:nvPr/>
          </p:nvGrpSpPr>
          <p:grpSpPr>
            <a:xfrm>
              <a:off x="5017078" y="1864555"/>
              <a:ext cx="3803394" cy="4444765"/>
              <a:chOff x="614142" y="1531177"/>
              <a:chExt cx="2434109" cy="3075567"/>
            </a:xfrm>
          </p:grpSpPr>
          <p:sp>
            <p:nvSpPr>
              <p:cNvPr id="22" name="Rectangle 2"/>
              <p:cNvSpPr/>
              <p:nvPr/>
            </p:nvSpPr>
            <p:spPr>
              <a:xfrm rot="360000">
                <a:off x="621639" y="1531177"/>
                <a:ext cx="2426612" cy="3075567"/>
              </a:xfrm>
              <a:custGeom>
                <a:avLst/>
                <a:gdLst/>
                <a:ahLst/>
                <a:cxnLst/>
                <a:rect l="l" t="t" r="r" b="b"/>
                <a:pathLst>
                  <a:path w="2606040" h="3409950">
                    <a:moveTo>
                      <a:pt x="95563" y="0"/>
                    </a:moveTo>
                    <a:lnTo>
                      <a:pt x="151631" y="0"/>
                    </a:lnTo>
                    <a:lnTo>
                      <a:pt x="149700" y="9562"/>
                    </a:lnTo>
                    <a:cubicBezTo>
                      <a:pt x="149700" y="56927"/>
                      <a:pt x="188097" y="95324"/>
                      <a:pt x="235463" y="95324"/>
                    </a:cubicBezTo>
                    <a:cubicBezTo>
                      <a:pt x="282829" y="95324"/>
                      <a:pt x="321226" y="56927"/>
                      <a:pt x="321226" y="9562"/>
                    </a:cubicBezTo>
                    <a:cubicBezTo>
                      <a:pt x="321226" y="6276"/>
                      <a:pt x="321041" y="3034"/>
                      <a:pt x="319296" y="0"/>
                    </a:cubicBezTo>
                    <a:lnTo>
                      <a:pt x="387074" y="0"/>
                    </a:lnTo>
                    <a:lnTo>
                      <a:pt x="385143" y="9562"/>
                    </a:lnTo>
                    <a:cubicBezTo>
                      <a:pt x="385143" y="56927"/>
                      <a:pt x="423540" y="95324"/>
                      <a:pt x="470906" y="95324"/>
                    </a:cubicBezTo>
                    <a:cubicBezTo>
                      <a:pt x="518272" y="95324"/>
                      <a:pt x="556669" y="56927"/>
                      <a:pt x="556669" y="9562"/>
                    </a:cubicBezTo>
                    <a:cubicBezTo>
                      <a:pt x="556669" y="6276"/>
                      <a:pt x="556484" y="3034"/>
                      <a:pt x="554739" y="0"/>
                    </a:cubicBezTo>
                    <a:lnTo>
                      <a:pt x="622517" y="0"/>
                    </a:lnTo>
                    <a:lnTo>
                      <a:pt x="620586" y="9562"/>
                    </a:lnTo>
                    <a:cubicBezTo>
                      <a:pt x="620586" y="56927"/>
                      <a:pt x="658983" y="95324"/>
                      <a:pt x="706349" y="95324"/>
                    </a:cubicBezTo>
                    <a:cubicBezTo>
                      <a:pt x="753715" y="95324"/>
                      <a:pt x="792112" y="56927"/>
                      <a:pt x="792112" y="9562"/>
                    </a:cubicBezTo>
                    <a:cubicBezTo>
                      <a:pt x="792112" y="6276"/>
                      <a:pt x="791927" y="3034"/>
                      <a:pt x="790182" y="0"/>
                    </a:cubicBezTo>
                    <a:lnTo>
                      <a:pt x="857960" y="0"/>
                    </a:lnTo>
                    <a:lnTo>
                      <a:pt x="856029" y="9562"/>
                    </a:lnTo>
                    <a:cubicBezTo>
                      <a:pt x="856029" y="56927"/>
                      <a:pt x="894426" y="95324"/>
                      <a:pt x="941792" y="95324"/>
                    </a:cubicBezTo>
                    <a:cubicBezTo>
                      <a:pt x="989158" y="95324"/>
                      <a:pt x="1027555" y="56927"/>
                      <a:pt x="1027555" y="9562"/>
                    </a:cubicBezTo>
                    <a:cubicBezTo>
                      <a:pt x="1027555" y="6276"/>
                      <a:pt x="1027370" y="3034"/>
                      <a:pt x="1025625" y="0"/>
                    </a:cubicBezTo>
                    <a:lnTo>
                      <a:pt x="1093403" y="0"/>
                    </a:lnTo>
                    <a:lnTo>
                      <a:pt x="1091472" y="9562"/>
                    </a:lnTo>
                    <a:cubicBezTo>
                      <a:pt x="1091472" y="56927"/>
                      <a:pt x="1129869" y="95324"/>
                      <a:pt x="1177235" y="95324"/>
                    </a:cubicBezTo>
                    <a:cubicBezTo>
                      <a:pt x="1224601" y="95324"/>
                      <a:pt x="1262998" y="56927"/>
                      <a:pt x="1262998" y="9562"/>
                    </a:cubicBezTo>
                    <a:cubicBezTo>
                      <a:pt x="1262998" y="6276"/>
                      <a:pt x="1262813" y="3034"/>
                      <a:pt x="1261068" y="0"/>
                    </a:cubicBezTo>
                    <a:lnTo>
                      <a:pt x="1328846" y="0"/>
                    </a:lnTo>
                    <a:lnTo>
                      <a:pt x="1326915" y="9562"/>
                    </a:lnTo>
                    <a:cubicBezTo>
                      <a:pt x="1326915" y="56927"/>
                      <a:pt x="1365312" y="95324"/>
                      <a:pt x="1412678" y="95324"/>
                    </a:cubicBezTo>
                    <a:cubicBezTo>
                      <a:pt x="1460044" y="95324"/>
                      <a:pt x="1498441" y="56927"/>
                      <a:pt x="1498441" y="9562"/>
                    </a:cubicBezTo>
                    <a:cubicBezTo>
                      <a:pt x="1498441" y="6276"/>
                      <a:pt x="1498256" y="3034"/>
                      <a:pt x="1496511" y="0"/>
                    </a:cubicBezTo>
                    <a:lnTo>
                      <a:pt x="1564289" y="0"/>
                    </a:lnTo>
                    <a:lnTo>
                      <a:pt x="1562358" y="9562"/>
                    </a:lnTo>
                    <a:cubicBezTo>
                      <a:pt x="1562358" y="56927"/>
                      <a:pt x="1600755" y="95324"/>
                      <a:pt x="1648121" y="95324"/>
                    </a:cubicBezTo>
                    <a:cubicBezTo>
                      <a:pt x="1695487" y="95324"/>
                      <a:pt x="1733884" y="56927"/>
                      <a:pt x="1733884" y="9562"/>
                    </a:cubicBezTo>
                    <a:cubicBezTo>
                      <a:pt x="1733884" y="6276"/>
                      <a:pt x="1733699" y="3034"/>
                      <a:pt x="1731954" y="0"/>
                    </a:cubicBezTo>
                    <a:lnTo>
                      <a:pt x="1799732" y="0"/>
                    </a:lnTo>
                    <a:lnTo>
                      <a:pt x="1797801" y="9562"/>
                    </a:lnTo>
                    <a:cubicBezTo>
                      <a:pt x="1797801" y="56927"/>
                      <a:pt x="1836198" y="95324"/>
                      <a:pt x="1883564" y="95324"/>
                    </a:cubicBezTo>
                    <a:cubicBezTo>
                      <a:pt x="1930930" y="95324"/>
                      <a:pt x="1969327" y="56927"/>
                      <a:pt x="1969327" y="9562"/>
                    </a:cubicBezTo>
                    <a:cubicBezTo>
                      <a:pt x="1969327" y="6276"/>
                      <a:pt x="1969142" y="3034"/>
                      <a:pt x="1967397" y="0"/>
                    </a:cubicBezTo>
                    <a:lnTo>
                      <a:pt x="2035175" y="0"/>
                    </a:lnTo>
                    <a:lnTo>
                      <a:pt x="2033244" y="9562"/>
                    </a:lnTo>
                    <a:cubicBezTo>
                      <a:pt x="2033244" y="56927"/>
                      <a:pt x="2071641" y="95324"/>
                      <a:pt x="2119007" y="95324"/>
                    </a:cubicBezTo>
                    <a:cubicBezTo>
                      <a:pt x="2166373" y="95324"/>
                      <a:pt x="2204770" y="56927"/>
                      <a:pt x="2204770" y="9562"/>
                    </a:cubicBezTo>
                    <a:cubicBezTo>
                      <a:pt x="2204770" y="6276"/>
                      <a:pt x="2204585" y="3034"/>
                      <a:pt x="2202840" y="0"/>
                    </a:cubicBezTo>
                    <a:lnTo>
                      <a:pt x="2270621" y="0"/>
                    </a:lnTo>
                    <a:lnTo>
                      <a:pt x="2268690" y="9562"/>
                    </a:lnTo>
                    <a:cubicBezTo>
                      <a:pt x="2268690" y="56927"/>
                      <a:pt x="2307087" y="95324"/>
                      <a:pt x="2354453" y="95324"/>
                    </a:cubicBezTo>
                    <a:cubicBezTo>
                      <a:pt x="2401819" y="95324"/>
                      <a:pt x="2440216" y="56927"/>
                      <a:pt x="2440216" y="9562"/>
                    </a:cubicBezTo>
                    <a:cubicBezTo>
                      <a:pt x="2440216" y="6276"/>
                      <a:pt x="2440031" y="3034"/>
                      <a:pt x="2438286" y="0"/>
                    </a:cubicBezTo>
                    <a:lnTo>
                      <a:pt x="2522208" y="0"/>
                    </a:lnTo>
                    <a:lnTo>
                      <a:pt x="2520277" y="9562"/>
                    </a:lnTo>
                    <a:cubicBezTo>
                      <a:pt x="2520277" y="56927"/>
                      <a:pt x="2558674" y="95324"/>
                      <a:pt x="2606040" y="95324"/>
                    </a:cubicBezTo>
                    <a:lnTo>
                      <a:pt x="2606040" y="166273"/>
                    </a:lnTo>
                    <a:cubicBezTo>
                      <a:pt x="2558674" y="166273"/>
                      <a:pt x="2520277" y="204670"/>
                      <a:pt x="2520277" y="252035"/>
                    </a:cubicBezTo>
                    <a:cubicBezTo>
                      <a:pt x="2520277" y="299400"/>
                      <a:pt x="2558674" y="337797"/>
                      <a:pt x="2606040" y="337797"/>
                    </a:cubicBezTo>
                    <a:lnTo>
                      <a:pt x="2606040" y="408747"/>
                    </a:lnTo>
                    <a:cubicBezTo>
                      <a:pt x="2558674" y="408747"/>
                      <a:pt x="2520277" y="447144"/>
                      <a:pt x="2520277" y="494509"/>
                    </a:cubicBezTo>
                    <a:cubicBezTo>
                      <a:pt x="2520277" y="541874"/>
                      <a:pt x="2558674" y="580271"/>
                      <a:pt x="2606040" y="580271"/>
                    </a:cubicBezTo>
                    <a:lnTo>
                      <a:pt x="2606040" y="651221"/>
                    </a:lnTo>
                    <a:cubicBezTo>
                      <a:pt x="2558674" y="651221"/>
                      <a:pt x="2520277" y="689618"/>
                      <a:pt x="2520277" y="736983"/>
                    </a:cubicBezTo>
                    <a:cubicBezTo>
                      <a:pt x="2520277" y="784348"/>
                      <a:pt x="2558674" y="822745"/>
                      <a:pt x="2606040" y="822745"/>
                    </a:cubicBezTo>
                    <a:lnTo>
                      <a:pt x="2606040" y="893694"/>
                    </a:lnTo>
                    <a:cubicBezTo>
                      <a:pt x="2558674" y="893694"/>
                      <a:pt x="2520277" y="932091"/>
                      <a:pt x="2520277" y="979456"/>
                    </a:cubicBezTo>
                    <a:cubicBezTo>
                      <a:pt x="2520277" y="1026821"/>
                      <a:pt x="2558674" y="1065218"/>
                      <a:pt x="2606040" y="1065218"/>
                    </a:cubicBezTo>
                    <a:lnTo>
                      <a:pt x="2606040" y="1136168"/>
                    </a:lnTo>
                    <a:cubicBezTo>
                      <a:pt x="2558674" y="1136168"/>
                      <a:pt x="2520277" y="1174565"/>
                      <a:pt x="2520277" y="1221930"/>
                    </a:cubicBezTo>
                    <a:cubicBezTo>
                      <a:pt x="2520277" y="1269295"/>
                      <a:pt x="2558674" y="1307692"/>
                      <a:pt x="2606040" y="1307692"/>
                    </a:cubicBezTo>
                    <a:lnTo>
                      <a:pt x="2606040" y="1378642"/>
                    </a:lnTo>
                    <a:cubicBezTo>
                      <a:pt x="2558674" y="1378642"/>
                      <a:pt x="2520277" y="1417039"/>
                      <a:pt x="2520277" y="1464404"/>
                    </a:cubicBezTo>
                    <a:cubicBezTo>
                      <a:pt x="2520277" y="1511769"/>
                      <a:pt x="2558674" y="1550166"/>
                      <a:pt x="2606040" y="1550166"/>
                    </a:cubicBezTo>
                    <a:lnTo>
                      <a:pt x="2606040" y="1621115"/>
                    </a:lnTo>
                    <a:cubicBezTo>
                      <a:pt x="2558674" y="1621115"/>
                      <a:pt x="2520277" y="1659512"/>
                      <a:pt x="2520277" y="1706877"/>
                    </a:cubicBezTo>
                    <a:cubicBezTo>
                      <a:pt x="2520277" y="1754242"/>
                      <a:pt x="2558674" y="1792639"/>
                      <a:pt x="2606040" y="1792639"/>
                    </a:cubicBezTo>
                    <a:lnTo>
                      <a:pt x="2606040" y="1863589"/>
                    </a:lnTo>
                    <a:cubicBezTo>
                      <a:pt x="2558674" y="1863589"/>
                      <a:pt x="2520277" y="1901986"/>
                      <a:pt x="2520277" y="1949351"/>
                    </a:cubicBezTo>
                    <a:cubicBezTo>
                      <a:pt x="2520277" y="1996716"/>
                      <a:pt x="2558674" y="2035113"/>
                      <a:pt x="2606040" y="2035113"/>
                    </a:cubicBezTo>
                    <a:lnTo>
                      <a:pt x="2606040" y="2106063"/>
                    </a:lnTo>
                    <a:cubicBezTo>
                      <a:pt x="2558674" y="2106063"/>
                      <a:pt x="2520277" y="2144460"/>
                      <a:pt x="2520277" y="2191825"/>
                    </a:cubicBezTo>
                    <a:cubicBezTo>
                      <a:pt x="2520277" y="2239190"/>
                      <a:pt x="2558674" y="2277587"/>
                      <a:pt x="2606040" y="2277587"/>
                    </a:cubicBezTo>
                    <a:lnTo>
                      <a:pt x="2606040" y="2348536"/>
                    </a:lnTo>
                    <a:cubicBezTo>
                      <a:pt x="2558674" y="2348536"/>
                      <a:pt x="2520277" y="2386933"/>
                      <a:pt x="2520277" y="2434298"/>
                    </a:cubicBezTo>
                    <a:cubicBezTo>
                      <a:pt x="2520277" y="2481663"/>
                      <a:pt x="2558674" y="2520060"/>
                      <a:pt x="2606040" y="2520060"/>
                    </a:cubicBezTo>
                    <a:lnTo>
                      <a:pt x="2606040" y="2591010"/>
                    </a:lnTo>
                    <a:cubicBezTo>
                      <a:pt x="2558674" y="2591010"/>
                      <a:pt x="2520277" y="2629407"/>
                      <a:pt x="2520277" y="2676772"/>
                    </a:cubicBezTo>
                    <a:cubicBezTo>
                      <a:pt x="2520277" y="2724137"/>
                      <a:pt x="2558674" y="2762534"/>
                      <a:pt x="2606040" y="2762534"/>
                    </a:cubicBezTo>
                    <a:lnTo>
                      <a:pt x="2606040" y="2833484"/>
                    </a:lnTo>
                    <a:cubicBezTo>
                      <a:pt x="2558674" y="2833484"/>
                      <a:pt x="2520277" y="2871881"/>
                      <a:pt x="2520277" y="2919246"/>
                    </a:cubicBezTo>
                    <a:cubicBezTo>
                      <a:pt x="2520277" y="2966611"/>
                      <a:pt x="2558674" y="3005008"/>
                      <a:pt x="2606040" y="3005008"/>
                    </a:cubicBezTo>
                    <a:lnTo>
                      <a:pt x="2606040" y="3075957"/>
                    </a:lnTo>
                    <a:cubicBezTo>
                      <a:pt x="2558674" y="3075957"/>
                      <a:pt x="2520277" y="3114354"/>
                      <a:pt x="2520277" y="3161719"/>
                    </a:cubicBezTo>
                    <a:cubicBezTo>
                      <a:pt x="2520277" y="3209084"/>
                      <a:pt x="2558674" y="3247481"/>
                      <a:pt x="2606040" y="3247481"/>
                    </a:cubicBezTo>
                    <a:lnTo>
                      <a:pt x="2606040" y="3318436"/>
                    </a:lnTo>
                    <a:cubicBezTo>
                      <a:pt x="2558674" y="3318436"/>
                      <a:pt x="2520277" y="3356833"/>
                      <a:pt x="2520277" y="3404198"/>
                    </a:cubicBezTo>
                    <a:cubicBezTo>
                      <a:pt x="2520277" y="3406153"/>
                      <a:pt x="2520343" y="3408093"/>
                      <a:pt x="2521438" y="3409950"/>
                    </a:cubicBezTo>
                    <a:lnTo>
                      <a:pt x="2439055" y="3409950"/>
                    </a:lnTo>
                    <a:lnTo>
                      <a:pt x="2440216" y="3404198"/>
                    </a:lnTo>
                    <a:cubicBezTo>
                      <a:pt x="2440216" y="3356833"/>
                      <a:pt x="2401819" y="3318436"/>
                      <a:pt x="2354453" y="3318436"/>
                    </a:cubicBezTo>
                    <a:cubicBezTo>
                      <a:pt x="2307087" y="3318436"/>
                      <a:pt x="2268690" y="3356833"/>
                      <a:pt x="2268690" y="3404198"/>
                    </a:cubicBezTo>
                    <a:cubicBezTo>
                      <a:pt x="2268690" y="3406153"/>
                      <a:pt x="2268756" y="3408093"/>
                      <a:pt x="2269851" y="3409950"/>
                    </a:cubicBezTo>
                    <a:lnTo>
                      <a:pt x="2203609" y="3409950"/>
                    </a:lnTo>
                    <a:lnTo>
                      <a:pt x="2204770" y="3404198"/>
                    </a:lnTo>
                    <a:cubicBezTo>
                      <a:pt x="2204770" y="3356833"/>
                      <a:pt x="2166373" y="3318436"/>
                      <a:pt x="2119007" y="3318436"/>
                    </a:cubicBezTo>
                    <a:cubicBezTo>
                      <a:pt x="2071641" y="3318436"/>
                      <a:pt x="2033244" y="3356833"/>
                      <a:pt x="2033244" y="3404198"/>
                    </a:cubicBezTo>
                    <a:cubicBezTo>
                      <a:pt x="2033244" y="3406153"/>
                      <a:pt x="2033310" y="3408093"/>
                      <a:pt x="2034405" y="3409950"/>
                    </a:cubicBezTo>
                    <a:lnTo>
                      <a:pt x="1968166" y="3409950"/>
                    </a:lnTo>
                    <a:lnTo>
                      <a:pt x="1969327" y="3404198"/>
                    </a:lnTo>
                    <a:cubicBezTo>
                      <a:pt x="1969327" y="3356833"/>
                      <a:pt x="1930930" y="3318436"/>
                      <a:pt x="1883564" y="3318436"/>
                    </a:cubicBezTo>
                    <a:cubicBezTo>
                      <a:pt x="1836198" y="3318436"/>
                      <a:pt x="1797801" y="3356833"/>
                      <a:pt x="1797801" y="3404198"/>
                    </a:cubicBezTo>
                    <a:cubicBezTo>
                      <a:pt x="1797801" y="3406153"/>
                      <a:pt x="1797867" y="3408093"/>
                      <a:pt x="1798962" y="3409950"/>
                    </a:cubicBezTo>
                    <a:lnTo>
                      <a:pt x="1732723" y="3409950"/>
                    </a:lnTo>
                    <a:lnTo>
                      <a:pt x="1733884" y="3404198"/>
                    </a:lnTo>
                    <a:cubicBezTo>
                      <a:pt x="1733884" y="3356833"/>
                      <a:pt x="1695487" y="3318436"/>
                      <a:pt x="1648121" y="3318436"/>
                    </a:cubicBezTo>
                    <a:cubicBezTo>
                      <a:pt x="1600755" y="3318436"/>
                      <a:pt x="1562358" y="3356833"/>
                      <a:pt x="1562358" y="3404198"/>
                    </a:cubicBezTo>
                    <a:cubicBezTo>
                      <a:pt x="1562358" y="3406153"/>
                      <a:pt x="1562424" y="3408093"/>
                      <a:pt x="1563519" y="3409950"/>
                    </a:cubicBezTo>
                    <a:lnTo>
                      <a:pt x="1497280" y="3409950"/>
                    </a:lnTo>
                    <a:lnTo>
                      <a:pt x="1498441" y="3404198"/>
                    </a:lnTo>
                    <a:cubicBezTo>
                      <a:pt x="1498441" y="3356833"/>
                      <a:pt x="1460044" y="3318436"/>
                      <a:pt x="1412678" y="3318436"/>
                    </a:cubicBezTo>
                    <a:cubicBezTo>
                      <a:pt x="1365312" y="3318436"/>
                      <a:pt x="1326915" y="3356833"/>
                      <a:pt x="1326915" y="3404198"/>
                    </a:cubicBezTo>
                    <a:cubicBezTo>
                      <a:pt x="1326915" y="3406153"/>
                      <a:pt x="1326981" y="3408093"/>
                      <a:pt x="1328076" y="3409950"/>
                    </a:cubicBezTo>
                    <a:lnTo>
                      <a:pt x="1261837" y="3409950"/>
                    </a:lnTo>
                    <a:lnTo>
                      <a:pt x="1262998" y="3404198"/>
                    </a:lnTo>
                    <a:cubicBezTo>
                      <a:pt x="1262998" y="3356833"/>
                      <a:pt x="1224601" y="3318436"/>
                      <a:pt x="1177235" y="3318436"/>
                    </a:cubicBezTo>
                    <a:cubicBezTo>
                      <a:pt x="1129869" y="3318436"/>
                      <a:pt x="1091472" y="3356833"/>
                      <a:pt x="1091472" y="3404198"/>
                    </a:cubicBezTo>
                    <a:cubicBezTo>
                      <a:pt x="1091472" y="3406153"/>
                      <a:pt x="1091538" y="3408093"/>
                      <a:pt x="1092633" y="3409950"/>
                    </a:cubicBezTo>
                    <a:lnTo>
                      <a:pt x="1026394" y="3409950"/>
                    </a:lnTo>
                    <a:lnTo>
                      <a:pt x="1027555" y="3404198"/>
                    </a:lnTo>
                    <a:cubicBezTo>
                      <a:pt x="1027555" y="3356833"/>
                      <a:pt x="989158" y="3318436"/>
                      <a:pt x="941792" y="3318436"/>
                    </a:cubicBezTo>
                    <a:cubicBezTo>
                      <a:pt x="894426" y="3318436"/>
                      <a:pt x="856029" y="3356833"/>
                      <a:pt x="856029" y="3404198"/>
                    </a:cubicBezTo>
                    <a:cubicBezTo>
                      <a:pt x="856029" y="3406153"/>
                      <a:pt x="856095" y="3408093"/>
                      <a:pt x="857190" y="3409950"/>
                    </a:cubicBezTo>
                    <a:lnTo>
                      <a:pt x="790951" y="3409950"/>
                    </a:lnTo>
                    <a:lnTo>
                      <a:pt x="792112" y="3404198"/>
                    </a:lnTo>
                    <a:cubicBezTo>
                      <a:pt x="792112" y="3356833"/>
                      <a:pt x="753715" y="3318436"/>
                      <a:pt x="706349" y="3318436"/>
                    </a:cubicBezTo>
                    <a:cubicBezTo>
                      <a:pt x="658983" y="3318436"/>
                      <a:pt x="620586" y="3356833"/>
                      <a:pt x="620586" y="3404198"/>
                    </a:cubicBezTo>
                    <a:cubicBezTo>
                      <a:pt x="620586" y="3406153"/>
                      <a:pt x="620652" y="3408093"/>
                      <a:pt x="621747" y="3409950"/>
                    </a:cubicBezTo>
                    <a:lnTo>
                      <a:pt x="555508" y="3409950"/>
                    </a:lnTo>
                    <a:lnTo>
                      <a:pt x="556669" y="3404198"/>
                    </a:lnTo>
                    <a:cubicBezTo>
                      <a:pt x="556669" y="3356833"/>
                      <a:pt x="518272" y="3318436"/>
                      <a:pt x="470906" y="3318436"/>
                    </a:cubicBezTo>
                    <a:cubicBezTo>
                      <a:pt x="423540" y="3318436"/>
                      <a:pt x="385143" y="3356833"/>
                      <a:pt x="385143" y="3404198"/>
                    </a:cubicBezTo>
                    <a:cubicBezTo>
                      <a:pt x="385143" y="3406153"/>
                      <a:pt x="385208" y="3408093"/>
                      <a:pt x="386304" y="3409950"/>
                    </a:cubicBezTo>
                    <a:lnTo>
                      <a:pt x="320065" y="3409950"/>
                    </a:lnTo>
                    <a:lnTo>
                      <a:pt x="321226" y="3404198"/>
                    </a:lnTo>
                    <a:cubicBezTo>
                      <a:pt x="321226" y="3356833"/>
                      <a:pt x="282829" y="3318436"/>
                      <a:pt x="235463" y="3318436"/>
                    </a:cubicBezTo>
                    <a:cubicBezTo>
                      <a:pt x="188097" y="3318436"/>
                      <a:pt x="149700" y="3356833"/>
                      <a:pt x="149700" y="3404198"/>
                    </a:cubicBezTo>
                    <a:cubicBezTo>
                      <a:pt x="149700" y="3406153"/>
                      <a:pt x="149765" y="3408093"/>
                      <a:pt x="150861" y="3409950"/>
                    </a:cubicBezTo>
                    <a:lnTo>
                      <a:pt x="96332" y="3409950"/>
                    </a:lnTo>
                    <a:lnTo>
                      <a:pt x="97493" y="3404198"/>
                    </a:lnTo>
                    <a:cubicBezTo>
                      <a:pt x="97493" y="3356833"/>
                      <a:pt x="59096" y="3318436"/>
                      <a:pt x="11730" y="3318436"/>
                    </a:cubicBezTo>
                    <a:lnTo>
                      <a:pt x="0" y="3320804"/>
                    </a:lnTo>
                    <a:lnTo>
                      <a:pt x="0" y="3245113"/>
                    </a:lnTo>
                    <a:lnTo>
                      <a:pt x="11730" y="3247481"/>
                    </a:lnTo>
                    <a:cubicBezTo>
                      <a:pt x="59096" y="3247481"/>
                      <a:pt x="97493" y="3209084"/>
                      <a:pt x="97493" y="3161719"/>
                    </a:cubicBezTo>
                    <a:cubicBezTo>
                      <a:pt x="97493" y="3114354"/>
                      <a:pt x="59096" y="3075957"/>
                      <a:pt x="11730" y="3075957"/>
                    </a:cubicBezTo>
                    <a:lnTo>
                      <a:pt x="0" y="3078325"/>
                    </a:lnTo>
                    <a:lnTo>
                      <a:pt x="0" y="3002640"/>
                    </a:lnTo>
                    <a:lnTo>
                      <a:pt x="11730" y="3005008"/>
                    </a:lnTo>
                    <a:cubicBezTo>
                      <a:pt x="59096" y="3005008"/>
                      <a:pt x="97493" y="2966611"/>
                      <a:pt x="97493" y="2919246"/>
                    </a:cubicBezTo>
                    <a:cubicBezTo>
                      <a:pt x="97493" y="2871881"/>
                      <a:pt x="59096" y="2833484"/>
                      <a:pt x="11730" y="2833484"/>
                    </a:cubicBezTo>
                    <a:lnTo>
                      <a:pt x="0" y="2835852"/>
                    </a:lnTo>
                    <a:lnTo>
                      <a:pt x="0" y="2760166"/>
                    </a:lnTo>
                    <a:lnTo>
                      <a:pt x="11730" y="2762534"/>
                    </a:lnTo>
                    <a:cubicBezTo>
                      <a:pt x="59096" y="2762534"/>
                      <a:pt x="97493" y="2724137"/>
                      <a:pt x="97493" y="2676772"/>
                    </a:cubicBezTo>
                    <a:cubicBezTo>
                      <a:pt x="97493" y="2629407"/>
                      <a:pt x="59096" y="2591010"/>
                      <a:pt x="11730" y="2591010"/>
                    </a:cubicBezTo>
                    <a:lnTo>
                      <a:pt x="0" y="2593378"/>
                    </a:lnTo>
                    <a:lnTo>
                      <a:pt x="0" y="2517692"/>
                    </a:lnTo>
                    <a:lnTo>
                      <a:pt x="11730" y="2520060"/>
                    </a:lnTo>
                    <a:cubicBezTo>
                      <a:pt x="59096" y="2520060"/>
                      <a:pt x="97493" y="2481663"/>
                      <a:pt x="97493" y="2434298"/>
                    </a:cubicBezTo>
                    <a:cubicBezTo>
                      <a:pt x="97493" y="2386933"/>
                      <a:pt x="59096" y="2348536"/>
                      <a:pt x="11730" y="2348536"/>
                    </a:cubicBezTo>
                    <a:lnTo>
                      <a:pt x="0" y="2350904"/>
                    </a:lnTo>
                    <a:lnTo>
                      <a:pt x="0" y="2275219"/>
                    </a:lnTo>
                    <a:lnTo>
                      <a:pt x="11730" y="2277587"/>
                    </a:lnTo>
                    <a:cubicBezTo>
                      <a:pt x="59096" y="2277587"/>
                      <a:pt x="97493" y="2239190"/>
                      <a:pt x="97493" y="2191825"/>
                    </a:cubicBezTo>
                    <a:cubicBezTo>
                      <a:pt x="97493" y="2144460"/>
                      <a:pt x="59096" y="2106063"/>
                      <a:pt x="11730" y="2106063"/>
                    </a:cubicBezTo>
                    <a:lnTo>
                      <a:pt x="0" y="2108431"/>
                    </a:lnTo>
                    <a:lnTo>
                      <a:pt x="0" y="2032745"/>
                    </a:lnTo>
                    <a:lnTo>
                      <a:pt x="11730" y="2035113"/>
                    </a:lnTo>
                    <a:cubicBezTo>
                      <a:pt x="59096" y="2035113"/>
                      <a:pt x="97493" y="1996716"/>
                      <a:pt x="97493" y="1949351"/>
                    </a:cubicBezTo>
                    <a:cubicBezTo>
                      <a:pt x="97493" y="1901986"/>
                      <a:pt x="59096" y="1863589"/>
                      <a:pt x="11730" y="1863589"/>
                    </a:cubicBezTo>
                    <a:lnTo>
                      <a:pt x="0" y="1865957"/>
                    </a:lnTo>
                    <a:lnTo>
                      <a:pt x="0" y="1790271"/>
                    </a:lnTo>
                    <a:lnTo>
                      <a:pt x="11730" y="1792639"/>
                    </a:lnTo>
                    <a:cubicBezTo>
                      <a:pt x="59096" y="1792639"/>
                      <a:pt x="97493" y="1754242"/>
                      <a:pt x="97493" y="1706877"/>
                    </a:cubicBezTo>
                    <a:cubicBezTo>
                      <a:pt x="97493" y="1659512"/>
                      <a:pt x="59096" y="1621115"/>
                      <a:pt x="11730" y="1621115"/>
                    </a:cubicBezTo>
                    <a:lnTo>
                      <a:pt x="0" y="1623483"/>
                    </a:lnTo>
                    <a:lnTo>
                      <a:pt x="0" y="1547798"/>
                    </a:lnTo>
                    <a:lnTo>
                      <a:pt x="11730" y="1550166"/>
                    </a:lnTo>
                    <a:cubicBezTo>
                      <a:pt x="59096" y="1550166"/>
                      <a:pt x="97493" y="1511769"/>
                      <a:pt x="97493" y="1464404"/>
                    </a:cubicBezTo>
                    <a:cubicBezTo>
                      <a:pt x="97493" y="1417039"/>
                      <a:pt x="59096" y="1378642"/>
                      <a:pt x="11730" y="1378642"/>
                    </a:cubicBezTo>
                    <a:lnTo>
                      <a:pt x="0" y="1381010"/>
                    </a:lnTo>
                    <a:lnTo>
                      <a:pt x="0" y="1305324"/>
                    </a:lnTo>
                    <a:lnTo>
                      <a:pt x="11730" y="1307692"/>
                    </a:lnTo>
                    <a:cubicBezTo>
                      <a:pt x="59096" y="1307692"/>
                      <a:pt x="97493" y="1269295"/>
                      <a:pt x="97493" y="1221930"/>
                    </a:cubicBezTo>
                    <a:cubicBezTo>
                      <a:pt x="97493" y="1174565"/>
                      <a:pt x="59096" y="1136168"/>
                      <a:pt x="11730" y="1136168"/>
                    </a:cubicBezTo>
                    <a:lnTo>
                      <a:pt x="0" y="1138536"/>
                    </a:lnTo>
                    <a:lnTo>
                      <a:pt x="0" y="1062850"/>
                    </a:lnTo>
                    <a:lnTo>
                      <a:pt x="11730" y="1065218"/>
                    </a:lnTo>
                    <a:cubicBezTo>
                      <a:pt x="59096" y="1065218"/>
                      <a:pt x="97493" y="1026821"/>
                      <a:pt x="97493" y="979456"/>
                    </a:cubicBezTo>
                    <a:cubicBezTo>
                      <a:pt x="97493" y="932091"/>
                      <a:pt x="59096" y="893694"/>
                      <a:pt x="11730" y="893694"/>
                    </a:cubicBezTo>
                    <a:lnTo>
                      <a:pt x="0" y="896062"/>
                    </a:lnTo>
                    <a:lnTo>
                      <a:pt x="0" y="820377"/>
                    </a:lnTo>
                    <a:lnTo>
                      <a:pt x="11730" y="822745"/>
                    </a:lnTo>
                    <a:cubicBezTo>
                      <a:pt x="59096" y="822745"/>
                      <a:pt x="97493" y="784348"/>
                      <a:pt x="97493" y="736983"/>
                    </a:cubicBezTo>
                    <a:cubicBezTo>
                      <a:pt x="97493" y="689618"/>
                      <a:pt x="59096" y="651221"/>
                      <a:pt x="11730" y="651221"/>
                    </a:cubicBezTo>
                    <a:lnTo>
                      <a:pt x="0" y="653589"/>
                    </a:lnTo>
                    <a:lnTo>
                      <a:pt x="0" y="577903"/>
                    </a:lnTo>
                    <a:lnTo>
                      <a:pt x="11730" y="580271"/>
                    </a:lnTo>
                    <a:cubicBezTo>
                      <a:pt x="59096" y="580271"/>
                      <a:pt x="97493" y="541874"/>
                      <a:pt x="97493" y="494509"/>
                    </a:cubicBezTo>
                    <a:cubicBezTo>
                      <a:pt x="97493" y="447144"/>
                      <a:pt x="59096" y="408747"/>
                      <a:pt x="11730" y="408747"/>
                    </a:cubicBezTo>
                    <a:lnTo>
                      <a:pt x="0" y="411115"/>
                    </a:lnTo>
                    <a:lnTo>
                      <a:pt x="0" y="335429"/>
                    </a:lnTo>
                    <a:lnTo>
                      <a:pt x="11730" y="337797"/>
                    </a:lnTo>
                    <a:cubicBezTo>
                      <a:pt x="59096" y="337797"/>
                      <a:pt x="97493" y="299400"/>
                      <a:pt x="97493" y="252035"/>
                    </a:cubicBezTo>
                    <a:cubicBezTo>
                      <a:pt x="97493" y="204670"/>
                      <a:pt x="59096" y="166273"/>
                      <a:pt x="11730" y="166273"/>
                    </a:cubicBezTo>
                    <a:lnTo>
                      <a:pt x="0" y="168641"/>
                    </a:lnTo>
                    <a:lnTo>
                      <a:pt x="0" y="92956"/>
                    </a:lnTo>
                    <a:lnTo>
                      <a:pt x="11730" y="95324"/>
                    </a:lnTo>
                    <a:cubicBezTo>
                      <a:pt x="59096" y="95324"/>
                      <a:pt x="97493" y="56927"/>
                      <a:pt x="97493" y="9562"/>
                    </a:cubicBezTo>
                    <a:cubicBezTo>
                      <a:pt x="97493" y="6276"/>
                      <a:pt x="97308" y="3034"/>
                      <a:pt x="95563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423035">
                <a:off x="614142" y="4048819"/>
                <a:ext cx="2241884" cy="262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IN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6" cstate="print">
              <a:grayscl/>
            </a:blip>
            <a:srcRect/>
            <a:stretch>
              <a:fillRect/>
            </a:stretch>
          </p:blipFill>
          <p:spPr bwMode="auto">
            <a:xfrm rot="360000">
              <a:off x="5242274" y="2082750"/>
              <a:ext cx="3385328" cy="4020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23"/>
          <p:cNvSpPr/>
          <p:nvPr/>
        </p:nvSpPr>
        <p:spPr>
          <a:xfrm>
            <a:off x="4427984" y="1628800"/>
            <a:ext cx="4716016" cy="5256584"/>
          </a:xfrm>
          <a:prstGeom prst="rect">
            <a:avLst/>
          </a:prstGeom>
          <a:gradFill flip="none" rotWithShape="1">
            <a:gsLst>
              <a:gs pos="43000">
                <a:sysClr val="windowText" lastClr="000000">
                  <a:lumMod val="95000"/>
                  <a:lumOff val="5000"/>
                </a:sysClr>
              </a:gs>
              <a:gs pos="90000">
                <a:schemeClr val="tx1">
                  <a:lumMod val="75000"/>
                  <a:lumOff val="25000"/>
                </a:schemeClr>
              </a:gs>
            </a:gsLst>
            <a:lin ang="174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IN" sz="2000" dirty="0" smtClean="0">
                <a:solidFill>
                  <a:srgbClr val="FFFFFF"/>
                </a:solidFill>
                <a:latin typeface="Calibri" pitchFamily="-109" charset="0"/>
              </a:rPr>
              <a:t>The ‘Bulls’ is used to refer to an investor with an optimistic market outlook.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IN" sz="2000" dirty="0" smtClean="0">
                <a:solidFill>
                  <a:srgbClr val="FFFFFF"/>
                </a:solidFill>
                <a:latin typeface="Calibri" pitchFamily="-109" charset="0"/>
              </a:rPr>
              <a:t>Hence, a ‘bull’ is an investor who expects prices to rise and so buys now for resale later.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IN" sz="2000" dirty="0" smtClean="0">
                <a:solidFill>
                  <a:srgbClr val="FFFFFF"/>
                </a:solidFill>
                <a:latin typeface="Calibri" pitchFamily="-109" charset="0"/>
              </a:rPr>
              <a:t>Similarly, a ‘bull’ market is when everything in the economy is going great, people are finding jobs, Gross Domestic Product (GDP) is growing, and stocks are rising.  </a:t>
            </a:r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IN" sz="2000" dirty="0" smtClean="0">
                <a:solidFill>
                  <a:srgbClr val="FFFFFF"/>
                </a:solidFill>
                <a:latin typeface="Calibri" pitchFamily="-109" charset="0"/>
              </a:rPr>
              <a:t>So, a ‘bull’ market is one where stock prices are rising.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85246692"/>
      </p:ext>
    </p:ext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432615" y="1077975"/>
            <a:ext cx="7337664" cy="3880110"/>
            <a:chOff x="3645903" y="-1202695"/>
            <a:chExt cx="11141561" cy="3625354"/>
          </a:xfrm>
        </p:grpSpPr>
        <p:sp>
          <p:nvSpPr>
            <p:cNvPr id="10" name="Rechteck 21"/>
            <p:cNvSpPr/>
            <p:nvPr/>
          </p:nvSpPr>
          <p:spPr bwMode="auto">
            <a:xfrm>
              <a:off x="4876558" y="-1070742"/>
              <a:ext cx="9910906" cy="34934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This is a DEMO Course On – </a:t>
              </a:r>
              <a:r>
                <a:rPr lang="en-IN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Stocks and Investing.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Register Today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and Get Access to FREE Courses.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What Do you Get: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View All Courses Online.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 the Knowledge Checks for Each Course.</a:t>
              </a:r>
              <a:endParaRPr lang="en-IN" sz="2800" b="1" dirty="0" smtClean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print"/>
            <a:srcRect l="59392" b="89844"/>
            <a:stretch>
              <a:fillRect/>
            </a:stretch>
          </p:blipFill>
          <p:spPr bwMode="gray">
            <a:xfrm rot="20222041">
              <a:off x="3645903" y="-1202695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4700" y="5181600"/>
            <a:ext cx="1600200" cy="1533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lang="en-IN" sz="4400" dirty="0">
              <a:solidFill>
                <a:prstClr val="black"/>
              </a:solidFill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3277548"/>
      </p:ext>
    </p:extLst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Course Objectives</a:t>
              </a:r>
              <a:endParaRPr lang="en-IN" sz="3200" dirty="0"/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35496" y="742216"/>
            <a:ext cx="9108504" cy="6115784"/>
            <a:chOff x="35496" y="742216"/>
            <a:chExt cx="9108504" cy="6143168"/>
          </a:xfrm>
        </p:grpSpPr>
        <p:pic>
          <p:nvPicPr>
            <p:cNvPr id="7" name="Picture 6" descr="23045446_xl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883" t="6951"/>
            <a:stretch>
              <a:fillRect/>
            </a:stretch>
          </p:blipFill>
          <p:spPr>
            <a:xfrm>
              <a:off x="3779912" y="742216"/>
              <a:ext cx="5364088" cy="6115784"/>
            </a:xfrm>
            <a:prstGeom prst="rect">
              <a:avLst/>
            </a:prstGeom>
          </p:spPr>
        </p:pic>
        <p:pic>
          <p:nvPicPr>
            <p:cNvPr id="8" name="Picture 7" descr="23045446_xl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0559" t="6951"/>
            <a:stretch>
              <a:fillRect/>
            </a:stretch>
          </p:blipFill>
          <p:spPr>
            <a:xfrm>
              <a:off x="35496" y="769600"/>
              <a:ext cx="4176464" cy="611578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339752" y="908720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What is a Stock</a:t>
            </a:r>
            <a:endParaRPr lang="en-IN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1294477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the Types of Stocks</a:t>
            </a:r>
            <a:endParaRPr lang="en-IN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1680234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the Classification of Common Stock</a:t>
            </a:r>
            <a:endParaRPr lang="en-IN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2065991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Describe the Role of Beta in Your Portfolio</a:t>
            </a:r>
            <a:endParaRPr lang="en-IN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39752" y="2451748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List the Various Stock Screening Criteria</a:t>
            </a:r>
            <a:endParaRPr lang="en-IN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2837505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the Types of Analysis in Stock Trading</a:t>
            </a:r>
            <a:endParaRPr lang="en-IN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3223262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the Ratios for Valuing Firms</a:t>
            </a:r>
            <a:endParaRPr lang="en-IN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339752" y="3609019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List the Criteria for Choosing a Broker</a:t>
            </a:r>
            <a:endParaRPr lang="en-IN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3994776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the Common Stock Investing Strategies</a:t>
            </a:r>
            <a:endParaRPr lang="en-IN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4380533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the Steps of a Typical Stock Transaction</a:t>
            </a:r>
            <a:endParaRPr lang="en-IN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4766290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How to Read Stock Quotations</a:t>
            </a:r>
            <a:endParaRPr lang="en-IN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339752" y="5152047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the Calculation of Price-to-Earnings Ratio (PE)</a:t>
            </a:r>
            <a:endParaRPr lang="en-IN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39752" y="5537804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Explain the Key Terms of Stocks and Investments </a:t>
            </a:r>
            <a:endParaRPr lang="en-IN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2339752" y="5923561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Describe the Rights of a Stockholder</a:t>
            </a:r>
            <a:endParaRPr lang="en-IN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339752" y="6309320"/>
            <a:ext cx="6696744" cy="40011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000" dirty="0" smtClean="0"/>
              <a:t>Describe the Various Investment Options</a:t>
            </a:r>
            <a:endParaRPr lang="en-IN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Introduction</a:t>
              </a:r>
              <a:endParaRPr lang="en-IN" sz="3200" dirty="0"/>
            </a:p>
          </p:txBody>
        </p:sp>
      </p:grpSp>
      <p:pic>
        <p:nvPicPr>
          <p:cNvPr id="8" name="Picture 7" descr="14027013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1151" r="12200" b="12200"/>
          <a:stretch>
            <a:fillRect/>
          </a:stretch>
        </p:blipFill>
        <p:spPr>
          <a:xfrm>
            <a:off x="179512" y="980728"/>
            <a:ext cx="3600400" cy="3281365"/>
          </a:xfrm>
          <a:prstGeom prst="rect">
            <a:avLst/>
          </a:prstGeom>
        </p:spPr>
      </p:pic>
      <p:pic>
        <p:nvPicPr>
          <p:cNvPr id="9" name="Picture 8" descr="14027013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1151" r="12200" b="12200"/>
          <a:stretch>
            <a:fillRect/>
          </a:stretch>
        </p:blipFill>
        <p:spPr>
          <a:xfrm>
            <a:off x="5364088" y="3356992"/>
            <a:ext cx="3600400" cy="328136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851920" y="1412776"/>
            <a:ext cx="5148000" cy="1800200"/>
          </a:xfrm>
          <a:prstGeom prst="roundRect">
            <a:avLst>
              <a:gd name="adj" fmla="val 4269"/>
            </a:avLst>
          </a:prstGeom>
          <a:solidFill>
            <a:schemeClr val="accent1">
              <a:alpha val="69804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Peter Looney works as an executive.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9512" y="4509120"/>
            <a:ext cx="5148000" cy="2160240"/>
          </a:xfrm>
          <a:prstGeom prst="roundRect">
            <a:avLst>
              <a:gd name="adj" fmla="val 4269"/>
            </a:avLst>
          </a:prstGeom>
          <a:solidFill>
            <a:schemeClr val="tx1">
              <a:lumMod val="50000"/>
              <a:lumOff val="50000"/>
              <a:alpha val="69804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For a long time, Peter has felt that he should invest the extra amount of money that he makes from his job.</a:t>
            </a:r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17" name="Picture 16" descr="8492419_l.jpg"/>
          <p:cNvPicPr>
            <a:picLocks noChangeAspect="1"/>
          </p:cNvPicPr>
          <p:nvPr/>
        </p:nvPicPr>
        <p:blipFill>
          <a:blip r:embed="rId6" cstate="print"/>
          <a:srcRect l="13496"/>
          <a:stretch>
            <a:fillRect/>
          </a:stretch>
        </p:blipFill>
        <p:spPr>
          <a:xfrm>
            <a:off x="356887" y="2492896"/>
            <a:ext cx="3279009" cy="1656184"/>
          </a:xfrm>
          <a:prstGeom prst="rect">
            <a:avLst/>
          </a:prstGeom>
        </p:spPr>
      </p:pic>
      <p:pic>
        <p:nvPicPr>
          <p:cNvPr id="18" name="Picture 17" descr="19721342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869160"/>
            <a:ext cx="3240360" cy="16561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Introduction</a:t>
              </a:r>
              <a:endParaRPr lang="en-IN" sz="3200" dirty="0"/>
            </a:p>
          </p:txBody>
        </p:sp>
      </p:grpSp>
      <p:pic>
        <p:nvPicPr>
          <p:cNvPr id="6" name="Picture 5" descr="14027013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1151" r="12200" b="12200"/>
          <a:stretch>
            <a:fillRect/>
          </a:stretch>
        </p:blipFill>
        <p:spPr>
          <a:xfrm>
            <a:off x="179512" y="980728"/>
            <a:ext cx="3600400" cy="3281365"/>
          </a:xfrm>
          <a:prstGeom prst="rect">
            <a:avLst/>
          </a:prstGeom>
        </p:spPr>
      </p:pic>
      <p:pic>
        <p:nvPicPr>
          <p:cNvPr id="7" name="Picture 6" descr="14027013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1151" r="12200" b="12200"/>
          <a:stretch>
            <a:fillRect/>
          </a:stretch>
        </p:blipFill>
        <p:spPr>
          <a:xfrm>
            <a:off x="5364088" y="3356992"/>
            <a:ext cx="3600400" cy="32813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51920" y="1052736"/>
            <a:ext cx="5148000" cy="2160240"/>
          </a:xfrm>
          <a:prstGeom prst="roundRect">
            <a:avLst>
              <a:gd name="adj" fmla="val 4269"/>
            </a:avLst>
          </a:prstGeom>
          <a:solidFill>
            <a:schemeClr val="accent6">
              <a:lumMod val="60000"/>
              <a:lumOff val="40000"/>
              <a:alpha val="69804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>
                <a:solidFill>
                  <a:schemeClr val="tx1"/>
                </a:solidFill>
              </a:rPr>
              <a:t>He has been saving in cash form for a long time.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4509120"/>
            <a:ext cx="5148000" cy="2160240"/>
          </a:xfrm>
          <a:prstGeom prst="roundRect">
            <a:avLst>
              <a:gd name="adj" fmla="val 4269"/>
            </a:avLst>
          </a:prstGeom>
          <a:solidFill>
            <a:schemeClr val="accent2">
              <a:lumMod val="60000"/>
              <a:lumOff val="40000"/>
              <a:alpha val="69804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>
                <a:solidFill>
                  <a:schemeClr val="tx1"/>
                </a:solidFill>
              </a:rPr>
              <a:t>However, he wants that he should use the saved amount to invest in something that could help him multiply his money and help grow his finances.</a:t>
            </a:r>
          </a:p>
        </p:txBody>
      </p:sp>
      <p:pic>
        <p:nvPicPr>
          <p:cNvPr id="15" name="Picture 14" descr="21907516_xl.jpg"/>
          <p:cNvPicPr>
            <a:picLocks noChangeAspect="1"/>
          </p:cNvPicPr>
          <p:nvPr/>
        </p:nvPicPr>
        <p:blipFill>
          <a:blip r:embed="rId6" cstate="print"/>
          <a:srcRect l="8263" t="22825" r="9051" b="2738"/>
          <a:stretch>
            <a:fillRect/>
          </a:stretch>
        </p:blipFill>
        <p:spPr>
          <a:xfrm>
            <a:off x="395536" y="2492895"/>
            <a:ext cx="3168352" cy="1620000"/>
          </a:xfrm>
          <a:prstGeom prst="rect">
            <a:avLst/>
          </a:prstGeom>
        </p:spPr>
      </p:pic>
      <p:pic>
        <p:nvPicPr>
          <p:cNvPr id="17" name="Picture 16" descr="12715983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869160"/>
            <a:ext cx="3168352" cy="15884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Introduction</a:t>
              </a:r>
              <a:endParaRPr lang="en-IN" sz="3200" dirty="0"/>
            </a:p>
          </p:txBody>
        </p:sp>
      </p:grpSp>
      <p:pic>
        <p:nvPicPr>
          <p:cNvPr id="6" name="Picture 5" descr="14027013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1151" r="12200" b="12200"/>
          <a:stretch>
            <a:fillRect/>
          </a:stretch>
        </p:blipFill>
        <p:spPr>
          <a:xfrm>
            <a:off x="179512" y="980728"/>
            <a:ext cx="3600400" cy="3281365"/>
          </a:xfrm>
          <a:prstGeom prst="rect">
            <a:avLst/>
          </a:prstGeom>
        </p:spPr>
      </p:pic>
      <p:pic>
        <p:nvPicPr>
          <p:cNvPr id="7" name="Picture 6" descr="14027013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1151" r="12200" b="12200"/>
          <a:stretch>
            <a:fillRect/>
          </a:stretch>
        </p:blipFill>
        <p:spPr>
          <a:xfrm>
            <a:off x="5364088" y="3356992"/>
            <a:ext cx="3600400" cy="32813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51920" y="1052736"/>
            <a:ext cx="5148000" cy="2304256"/>
          </a:xfrm>
          <a:prstGeom prst="roundRect">
            <a:avLst>
              <a:gd name="adj" fmla="val 4269"/>
            </a:avLst>
          </a:prstGeom>
          <a:solidFill>
            <a:srgbClr val="FF9999">
              <a:alpha val="69804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>
                <a:solidFill>
                  <a:schemeClr val="tx1"/>
                </a:solidFill>
              </a:rPr>
              <a:t>Peter has always thought of starting a business venture to grow his money, however, he is greatly averse to the huge amount of risk involved in any business venture.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4509120"/>
            <a:ext cx="5148000" cy="2160240"/>
          </a:xfrm>
          <a:prstGeom prst="roundRect">
            <a:avLst>
              <a:gd name="adj" fmla="val 4269"/>
            </a:avLst>
          </a:prstGeom>
          <a:solidFill>
            <a:schemeClr val="accent4">
              <a:lumMod val="60000"/>
              <a:lumOff val="40000"/>
              <a:alpha val="69804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>
                <a:solidFill>
                  <a:schemeClr val="tx1"/>
                </a:solidFill>
              </a:rPr>
              <a:t>So, Peter starts asking advice from his colleagues about what possible investment options are available in the market.</a:t>
            </a:r>
          </a:p>
        </p:txBody>
      </p:sp>
      <p:pic>
        <p:nvPicPr>
          <p:cNvPr id="15" name="Picture 14" descr="16041639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80110" y="4869160"/>
            <a:ext cx="3240361" cy="1656000"/>
          </a:xfrm>
          <a:prstGeom prst="rect">
            <a:avLst/>
          </a:prstGeom>
        </p:spPr>
      </p:pic>
      <p:pic>
        <p:nvPicPr>
          <p:cNvPr id="16" name="Picture 15" descr="19798680_x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2" y="2492895"/>
            <a:ext cx="3240364" cy="16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0"/>
          <p:cNvGrpSpPr/>
          <p:nvPr/>
        </p:nvGrpSpPr>
        <p:grpSpPr>
          <a:xfrm>
            <a:off x="432615" y="1077975"/>
            <a:ext cx="7854161" cy="4279851"/>
            <a:chOff x="3645903" y="-1202695"/>
            <a:chExt cx="11925813" cy="3998849"/>
          </a:xfrm>
        </p:grpSpPr>
        <p:sp>
          <p:nvSpPr>
            <p:cNvPr id="10" name="Rechteck 21"/>
            <p:cNvSpPr/>
            <p:nvPr/>
          </p:nvSpPr>
          <p:spPr bwMode="auto">
            <a:xfrm>
              <a:off x="4507576" y="-1070742"/>
              <a:ext cx="11064140" cy="386689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This is a DEMO Course </a:t>
              </a: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Presentation On </a:t>
              </a: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– </a:t>
              </a:r>
              <a:r>
                <a:rPr lang="en-IN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Stocks and Investing.</a:t>
              </a:r>
            </a:p>
            <a:p>
              <a:pPr>
                <a:spcAft>
                  <a:spcPts val="1200"/>
                </a:spcAft>
              </a:pPr>
              <a:r>
                <a:rPr lang="en-US" sz="36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Register Today</a:t>
              </a:r>
              <a:r>
                <a:rPr lang="en-US" sz="36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and Get Access </a:t>
              </a:r>
              <a:r>
                <a:rPr lang="en-US" sz="36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Complete Course Presentations on more than 150 Topics.</a:t>
              </a:r>
              <a:endParaRPr lang="en-US" sz="3600" b="1" dirty="0" smtClean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What Do you Get: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View All Courses Online.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Presentation for Each Course.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100% Editable Presentations.</a:t>
              </a:r>
              <a:endParaRPr lang="en-IN" sz="2800" b="1" dirty="0" smtClean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print"/>
            <a:srcRect l="59392" b="89844"/>
            <a:stretch>
              <a:fillRect/>
            </a:stretch>
          </p:blipFill>
          <p:spPr bwMode="gray">
            <a:xfrm rot="20222041">
              <a:off x="3645903" y="-1202695"/>
              <a:ext cx="2229621" cy="525903"/>
            </a:xfrm>
            <a:prstGeom prst="rect">
              <a:avLst/>
            </a:prstGeom>
            <a:noFill/>
          </p:spPr>
        </p:pic>
      </p:grpSp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lang="en-IN" sz="4400" dirty="0">
              <a:solidFill>
                <a:prstClr val="black"/>
              </a:solidFill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14" name="Picture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63277548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Introduction</a:t>
              </a:r>
              <a:endParaRPr lang="en-IN" sz="3200" dirty="0"/>
            </a:p>
          </p:txBody>
        </p:sp>
      </p:grpSp>
      <p:pic>
        <p:nvPicPr>
          <p:cNvPr id="6" name="Picture 5" descr="14027013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1151" r="12200" b="12200"/>
          <a:stretch>
            <a:fillRect/>
          </a:stretch>
        </p:blipFill>
        <p:spPr>
          <a:xfrm>
            <a:off x="179512" y="980728"/>
            <a:ext cx="3600400" cy="3281365"/>
          </a:xfrm>
          <a:prstGeom prst="rect">
            <a:avLst/>
          </a:prstGeom>
        </p:spPr>
      </p:pic>
      <p:pic>
        <p:nvPicPr>
          <p:cNvPr id="7" name="Picture 6" descr="14027013_xl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1151" r="12200" b="12200"/>
          <a:stretch>
            <a:fillRect/>
          </a:stretch>
        </p:blipFill>
        <p:spPr>
          <a:xfrm>
            <a:off x="5364088" y="3356992"/>
            <a:ext cx="3600400" cy="32813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51920" y="1052736"/>
            <a:ext cx="5148000" cy="2160240"/>
          </a:xfrm>
          <a:prstGeom prst="roundRect">
            <a:avLst>
              <a:gd name="adj" fmla="val 4269"/>
            </a:avLst>
          </a:prstGeom>
          <a:solidFill>
            <a:schemeClr val="accent3">
              <a:lumMod val="60000"/>
              <a:lumOff val="40000"/>
              <a:alpha val="69804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>
                <a:solidFill>
                  <a:schemeClr val="tx1"/>
                </a:solidFill>
              </a:rPr>
              <a:t>George, one of Peter’s colleagues, advices him to invest in stocks and mutual funds.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79512" y="4509120"/>
            <a:ext cx="5148000" cy="2160240"/>
          </a:xfrm>
          <a:prstGeom prst="roundRect">
            <a:avLst>
              <a:gd name="adj" fmla="val 4269"/>
            </a:avLst>
          </a:prstGeom>
          <a:solidFill>
            <a:srgbClr val="B9B085">
              <a:alpha val="69804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 smtClean="0">
                <a:solidFill>
                  <a:schemeClr val="tx1"/>
                </a:solidFill>
              </a:rPr>
              <a:t>Stocks are the capital raised by a corporation through the issue of shares entitling holders to an ownership interest also known as ‘equity’. </a:t>
            </a:r>
          </a:p>
        </p:txBody>
      </p:sp>
      <p:pic>
        <p:nvPicPr>
          <p:cNvPr id="15" name="Picture 14" descr="17853699_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492896"/>
            <a:ext cx="3168352" cy="1620408"/>
          </a:xfrm>
          <a:prstGeom prst="rect">
            <a:avLst/>
          </a:prstGeom>
        </p:spPr>
      </p:pic>
      <p:pic>
        <p:nvPicPr>
          <p:cNvPr id="16" name="Picture 15" descr="9983248_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869160"/>
            <a:ext cx="3240360" cy="16561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What is a Stock? </a:t>
              </a:r>
              <a:endParaRPr lang="en-IN" sz="3200" dirty="0"/>
            </a:p>
          </p:txBody>
        </p:sp>
      </p:grpSp>
      <p:pic>
        <p:nvPicPr>
          <p:cNvPr id="6" name="Picture 5" descr="12608713_xl.jp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79512" y="1052736"/>
            <a:ext cx="4176464" cy="5544616"/>
          </a:xfrm>
          <a:prstGeom prst="roundRect">
            <a:avLst>
              <a:gd name="adj" fmla="val 0"/>
            </a:avLst>
          </a:prstGeom>
          <a:solidFill>
            <a:srgbClr val="FF9999">
              <a:alpha val="69804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dirty="0" smtClean="0">
                <a:solidFill>
                  <a:schemeClr val="tx1"/>
                </a:solidFill>
              </a:rPr>
              <a:t>Any business needs money or capital whenever it has to start its operations or expand its business operations.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2000" b="1" dirty="0" smtClean="0">
                <a:solidFill>
                  <a:schemeClr val="tx1"/>
                </a:solidFill>
              </a:rPr>
              <a:t>Thus, in order to raise this capital for a business start-up or expansion, the corporation would offer shares of stock for sale to the public.</a:t>
            </a:r>
            <a:endParaRPr lang="en-IN" sz="2000" b="1" dirty="0">
              <a:solidFill>
                <a:schemeClr val="tx1"/>
              </a:solidFill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4846214" y="1562996"/>
            <a:ext cx="4752527" cy="4320480"/>
            <a:chOff x="4846214" y="1562996"/>
            <a:chExt cx="4752527" cy="4320480"/>
          </a:xfrm>
        </p:grpSpPr>
        <p:grpSp>
          <p:nvGrpSpPr>
            <p:cNvPr id="4" name="Gruppe 83"/>
            <p:cNvGrpSpPr>
              <a:grpSpLocks/>
            </p:cNvGrpSpPr>
            <p:nvPr/>
          </p:nvGrpSpPr>
          <p:grpSpPr bwMode="auto">
            <a:xfrm rot="741248">
              <a:off x="4846214" y="1562996"/>
              <a:ext cx="4752527" cy="4320480"/>
              <a:chOff x="819574" y="1558714"/>
              <a:chExt cx="3535680" cy="2881207"/>
            </a:xfrm>
          </p:grpSpPr>
          <p:sp>
            <p:nvSpPr>
              <p:cNvPr id="13" name="Kombinationstegning 58"/>
              <p:cNvSpPr/>
              <p:nvPr/>
            </p:nvSpPr>
            <p:spPr>
              <a:xfrm>
                <a:off x="3425257" y="3890376"/>
                <a:ext cx="929997" cy="549545"/>
              </a:xfrm>
              <a:custGeom>
                <a:avLst/>
                <a:gdLst>
                  <a:gd name="connsiteX0" fmla="*/ 203200 w 745066"/>
                  <a:gd name="connsiteY0" fmla="*/ 440267 h 440267"/>
                  <a:gd name="connsiteX1" fmla="*/ 745066 w 745066"/>
                  <a:gd name="connsiteY1" fmla="*/ 0 h 440267"/>
                  <a:gd name="connsiteX2" fmla="*/ 8466 w 745066"/>
                  <a:gd name="connsiteY2" fmla="*/ 0 h 440267"/>
                  <a:gd name="connsiteX3" fmla="*/ 0 w 745066"/>
                  <a:gd name="connsiteY3" fmla="*/ 431800 h 440267"/>
                  <a:gd name="connsiteX4" fmla="*/ 203200 w 745066"/>
                  <a:gd name="connsiteY4" fmla="*/ 440267 h 44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066" h="440267">
                    <a:moveTo>
                      <a:pt x="203200" y="440267"/>
                    </a:moveTo>
                    <a:lnTo>
                      <a:pt x="745066" y="0"/>
                    </a:lnTo>
                    <a:lnTo>
                      <a:pt x="8466" y="0"/>
                    </a:lnTo>
                    <a:lnTo>
                      <a:pt x="0" y="431800"/>
                    </a:lnTo>
                    <a:lnTo>
                      <a:pt x="203200" y="440267"/>
                    </a:lnTo>
                    <a:close/>
                  </a:path>
                </a:pathLst>
              </a:custGeom>
              <a:gradFill flip="none" rotWithShape="1">
                <a:gsLst>
                  <a:gs pos="24000">
                    <a:sysClr val="windowText" lastClr="000000">
                      <a:alpha val="23000"/>
                    </a:sysClr>
                  </a:gs>
                  <a:gs pos="69000">
                    <a:sysClr val="window" lastClr="FFFFFF">
                      <a:alpha val="0"/>
                    </a:sysClr>
                  </a:gs>
                </a:gsLst>
                <a:lin ang="18900000" scaled="1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4" name="Rektangel 62"/>
              <p:cNvSpPr>
                <a:spLocks noChangeArrowheads="1"/>
              </p:cNvSpPr>
              <p:nvPr/>
            </p:nvSpPr>
            <p:spPr bwMode="auto">
              <a:xfrm>
                <a:off x="819574" y="1558714"/>
                <a:ext cx="2859648" cy="2860570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3F3F3"/>
                  </a:gs>
                </a:gsLst>
                <a:lin ang="16200000"/>
              </a:gradFill>
              <a:ln w="9525">
                <a:solidFill>
                  <a:srgbClr val="D9D9D9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5" name="Rektangel 63"/>
              <p:cNvSpPr>
                <a:spLocks noChangeArrowheads="1"/>
              </p:cNvSpPr>
              <p:nvPr/>
            </p:nvSpPr>
            <p:spPr bwMode="auto">
              <a:xfrm>
                <a:off x="954463" y="1693647"/>
                <a:ext cx="2599391" cy="2117647"/>
              </a:xfrm>
              <a:prstGeom prst="rect">
                <a:avLst/>
              </a:prstGeom>
              <a:gradFill rotWithShape="1">
                <a:gsLst>
                  <a:gs pos="0">
                    <a:srgbClr val="69BED9"/>
                  </a:gs>
                  <a:gs pos="100000">
                    <a:srgbClr val="1F88C8"/>
                  </a:gs>
                </a:gsLst>
                <a:lin ang="5400000" scaled="1"/>
              </a:gradFill>
              <a:ln w="9525">
                <a:solidFill>
                  <a:srgbClr val="93CDDD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en-US" sz="1600" b="1" dirty="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7" name="Picture 16" descr="12608713_x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720000">
              <a:off x="5096967" y="1673940"/>
              <a:ext cx="3544872" cy="3234165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19" name="Picture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908720"/>
            <a:chOff x="0" y="0"/>
            <a:chExt cx="9144000" cy="908720"/>
          </a:xfrm>
        </p:grpSpPr>
        <p:pic>
          <p:nvPicPr>
            <p:cNvPr id="10" name="Picture 9" descr="12244771_l.jpg"/>
            <p:cNvPicPr>
              <a:picLocks noChangeAspect="1"/>
            </p:cNvPicPr>
            <p:nvPr/>
          </p:nvPicPr>
          <p:blipFill>
            <a:blip r:embed="rId4" cstate="print"/>
            <a:srcRect l="23098" r="73472"/>
            <a:stretch>
              <a:fillRect/>
            </a:stretch>
          </p:blipFill>
          <p:spPr>
            <a:xfrm rot="16200000">
              <a:off x="4117640" y="-4117640"/>
              <a:ext cx="908720" cy="9144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116632"/>
              <a:ext cx="9144000" cy="764704"/>
            </a:xfrm>
            <a:prstGeom prst="rect">
              <a:avLst/>
            </a:prstGeom>
            <a:solidFill>
              <a:srgbClr val="404040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568" y="233264"/>
              <a:ext cx="7992888" cy="584775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Cyclical Stocks</a:t>
              </a:r>
              <a:endParaRPr lang="en-IN" sz="32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-36512" y="1340768"/>
            <a:ext cx="4320480" cy="5517232"/>
          </a:xfrm>
          <a:prstGeom prst="rect">
            <a:avLst/>
          </a:prstGeom>
          <a:solidFill>
            <a:srgbClr val="92D050">
              <a:alpha val="69804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2200" b="1" dirty="0" smtClean="0">
                <a:solidFill>
                  <a:schemeClr val="tx1"/>
                </a:solidFill>
              </a:rPr>
              <a:t>Cyclical Stocks: </a:t>
            </a:r>
          </a:p>
          <a:p>
            <a:pPr marL="914400" lvl="1" indent="-457200">
              <a:spcAft>
                <a:spcPts val="1200"/>
              </a:spcAft>
              <a:buFont typeface="Courier New" pitchFamily="49" charset="0"/>
              <a:buChar char="o"/>
            </a:pPr>
            <a:r>
              <a:rPr lang="en-IN" sz="2200" b="1" dirty="0" smtClean="0">
                <a:solidFill>
                  <a:schemeClr val="tx1"/>
                </a:solidFill>
              </a:rPr>
              <a:t>‘Cyclical Stock’ is stock exhibiting above-average sensitivity to the business cycle. </a:t>
            </a:r>
          </a:p>
          <a:p>
            <a:pPr marL="914400" lvl="1" indent="-457200">
              <a:spcAft>
                <a:spcPts val="1200"/>
              </a:spcAft>
              <a:buFont typeface="Courier New" pitchFamily="49" charset="0"/>
              <a:buChar char="o"/>
            </a:pPr>
            <a:r>
              <a:rPr lang="en-IN" sz="2200" b="1" dirty="0" smtClean="0">
                <a:solidFill>
                  <a:schemeClr val="tx1"/>
                </a:solidFill>
              </a:rPr>
              <a:t>These are issue by companies whose share prices move up and down with the state of the economy.</a:t>
            </a:r>
            <a:endParaRPr lang="en-IN" sz="2200" b="1" dirty="0">
              <a:solidFill>
                <a:schemeClr val="tx1"/>
              </a:solidFill>
            </a:endParaRPr>
          </a:p>
        </p:txBody>
      </p:sp>
      <p:pic>
        <p:nvPicPr>
          <p:cNvPr id="13" name="Picture 12" descr="cyclic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412776"/>
            <a:ext cx="4860032" cy="5445224"/>
          </a:xfrm>
          <a:prstGeom prst="rect">
            <a:avLst/>
          </a:prstGeom>
        </p:spPr>
      </p:pic>
      <p:grpSp>
        <p:nvGrpSpPr>
          <p:cNvPr id="3" name="Group 23"/>
          <p:cNvGrpSpPr/>
          <p:nvPr/>
        </p:nvGrpSpPr>
        <p:grpSpPr>
          <a:xfrm>
            <a:off x="-13586" y="872717"/>
            <a:ext cx="9120058" cy="540059"/>
            <a:chOff x="23942" y="4126072"/>
            <a:chExt cx="9120058" cy="404210"/>
          </a:xfrm>
        </p:grpSpPr>
        <p:pic>
          <p:nvPicPr>
            <p:cNvPr id="8" name="Picture 7" descr="color-pencils-preview.png"/>
            <p:cNvPicPr>
              <a:picLocks noChangeAspect="1"/>
            </p:cNvPicPr>
            <p:nvPr/>
          </p:nvPicPr>
          <p:blipFill>
            <a:blip r:embed="rId6" cstate="print"/>
            <a:srcRect l="50273" r="43112"/>
            <a:stretch>
              <a:fillRect/>
            </a:stretch>
          </p:blipFill>
          <p:spPr>
            <a:xfrm rot="5400000">
              <a:off x="4381866" y="-231852"/>
              <a:ext cx="404210" cy="912005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47664" y="4149080"/>
              <a:ext cx="6408712" cy="2994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b="1" dirty="0" smtClean="0">
                  <a:solidFill>
                    <a:schemeClr val="bg1"/>
                  </a:solidFill>
                </a:rPr>
                <a:t>Cyclical Stocks</a:t>
              </a:r>
              <a:endParaRPr lang="en-IN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8031" y="-105774"/>
            <a:ext cx="952381" cy="965079"/>
          </a:xfrm>
          <a:prstGeom prst="rect">
            <a:avLst/>
          </a:prstGeom>
        </p:spPr>
      </p:pic>
      <p:pic>
        <p:nvPicPr>
          <p:cNvPr id="15" name="Picture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6466336"/>
            <a:ext cx="1244445" cy="419048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87" y="6466336"/>
            <a:ext cx="1244445" cy="419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ISPRING_PRESENTER_PHOTO_0" val="png|iVBORw0KGgoAAAANSUhEUgAAARYAAABECAYAAABEfBoHAAAACXBIWXMAAAsTAAALEwEAmpwYAAAK&#10;T2lDQ1BQaG90b3Nob3AgSUNDIHByb2ZpbGUAAHjanVNnVFPpFj333vRCS4iAlEtvUhUIIFJCi4AU&#10;kSYqIQkQSoghodkVUcERRUUEG8igiAOOjoCMFVEsDIoK2AfkIaKOg6OIisr74Xuja9a89+bN/rXX&#10;Pues852zzwfACAyWSDNRNYAMqUIeEeCDx8TG4eQuQIEKJHAAEAizZCFz/SMBAPh+PDwrIsAHvgAB&#10;eNMLCADATZvAMByH/w/qQplcAYCEAcB0kThLCIAUAEB6jkKmAEBGAYCdmCZTAKAEAGDLY2LjAFAt&#10;AGAnf+bTAICd+Jl7AQBblCEVAaCRACATZYhEAGg7AKzPVopFAFgwABRmS8Q5ANgtADBJV2ZIALC3&#10;AMDOEAuyAAgMADBRiIUpAAR7AGDIIyN4AISZABRG8lc88SuuEOcqAAB4mbI8uSQ5RYFbCC1xB1dX&#10;Lh4ozkkXKxQ2YQJhmkAuwnmZGTKBNA/g88wAAKCRFRHgg/P9eM4Ors7ONo62Dl8t6r8G/yJiYuP+&#10;5c+rcEAAAOF0ftH+LC+zGoA7BoBt/qIl7gRoXgugdfeLZrIPQLUAoOnaV/Nw+H48PEWhkLnZ2eXk&#10;5NhKxEJbYcpXff5nwl/AV/1s+X48/Pf14L7iJIEyXYFHBPjgwsz0TKUcz5IJhGLc5o9H/LcL//wd&#10;0yLESWK5WCoU41EScY5EmozzMqUiiUKSKcUl0v9k4t8s+wM+3zUAsGo+AXuRLahdYwP2SycQWHTA&#10;4vcAAPK7b8HUKAgDgGiD4c93/+8//UegJQCAZkmScQAAXkQkLlTKsz/HCAAARKCBKrBBG/TBGCzA&#10;BhzBBdzBC/xgNoRCJMTCQhBCCmSAHHJgKayCQiiGzbAdKmAv1EAdNMBRaIaTcA4uwlW4Dj1wD/ph&#10;CJ7BKLyBCQRByAgTYSHaiAFiilgjjggXmYX4IcFIBBKLJCDJiBRRIkuRNUgxUopUIFVIHfI9cgI5&#10;h1xGupE7yAAygvyGvEcxlIGyUT3UDLVDuag3GoRGogvQZHQxmo8WoJvQcrQaPYw2oefQq2gP2o8+&#10;Q8cwwOgYBzPEbDAuxsNCsTgsCZNjy7EirAyrxhqwVqwDu4n1Y8+xdwQSgUXACTYEd0IgYR5BSFhM&#10;WE7YSKggHCQ0EdoJNwkDhFHCJyKTqEu0JroR+cQYYjIxh1hILCPWEo8TLxB7iEPENyQSiUMyJ7mQ&#10;AkmxpFTSEtJG0m5SI+ksqZs0SBojk8naZGuyBzmULCAryIXkneTD5DPkG+Qh8lsKnWJAcaT4U+Io&#10;UspqShnlEOU05QZlmDJBVaOaUt2ooVQRNY9aQq2htlKvUYeoEzR1mjnNgxZJS6WtopXTGmgXaPdp&#10;r+h0uhHdlR5Ol9BX0svpR+iX6AP0dwwNhhWDx4hnKBmbGAcYZxl3GK+YTKYZ04sZx1QwNzHrmOeZ&#10;D5lvVVgqtip8FZHKCpVKlSaVGyovVKmqpqreqgtV81XLVI+pXlN9rkZVM1PjqQnUlqtVqp1Q61Mb&#10;U2epO6iHqmeob1Q/pH5Z/YkGWcNMw09DpFGgsV/jvMYgC2MZs3gsIWsNq4Z1gTXEJrHN2Xx2KruY&#10;/R27iz2qqaE5QzNKM1ezUvOUZj8H45hx+Jx0TgnnKKeX836K3hTvKeIpG6Y0TLkxZVxrqpaXllir&#10;SKtRq0frvTau7aedpr1Fu1n7gQ5Bx0onXCdHZ4/OBZ3nU9lT3acKpxZNPTr1ri6qa6UbobtEd79u&#10;p+6Ynr5egJ5Mb6feeb3n+hx9L/1U/W36p/VHDFgGswwkBtsMzhg8xTVxbzwdL8fb8VFDXcNAQ6Vh&#10;lWGX4YSRudE8o9VGjUYPjGnGXOMk423GbcajJgYmISZLTepN7ppSTbmmKaY7TDtMx83MzaLN1pk1&#10;mz0x1zLnm+eb15vft2BaeFostqi2uGVJsuRaplnutrxuhVo5WaVYVVpds0atna0l1rutu6cRp7lO&#10;k06rntZnw7Dxtsm2qbcZsOXYBtuutm22fWFnYhdnt8Wuw+6TvZN9un2N/T0HDYfZDqsdWh1+c7Ry&#10;FDpWOt6azpzuP33F9JbpL2dYzxDP2DPjthPLKcRpnVOb00dnF2e5c4PziIuJS4LLLpc+Lpsbxt3I&#10;veRKdPVxXeF60vWdm7Obwu2o26/uNu5p7ofcn8w0nymeWTNz0MPIQ+BR5dE/C5+VMGvfrH5PQ0+B&#10;Z7XnIy9jL5FXrdewt6V3qvdh7xc+9j5yn+M+4zw33jLeWV/MN8C3yLfLT8Nvnl+F30N/I/9k/3r/&#10;0QCngCUBZwOJgUGBWwL7+Hp8Ib+OPzrbZfay2e1BjKC5QRVBj4KtguXBrSFoyOyQrSH355jOkc5p&#10;DoVQfujW0Adh5mGLw34MJ4WHhVeGP45wiFga0TGXNXfR3ENz30T6RJZE3ptnMU85ry1KNSo+qi5q&#10;PNo3ujS6P8YuZlnM1VidWElsSxw5LiquNm5svt/87fOH4p3iC+N7F5gvyF1weaHOwvSFpxapLhIs&#10;OpZATIhOOJTwQRAqqBaMJfITdyWOCnnCHcJnIi/RNtGI2ENcKh5O8kgqTXqS7JG8NXkkxTOlLOW5&#10;hCepkLxMDUzdmzqeFpp2IG0yPTq9MYOSkZBxQqohTZO2Z+pn5mZ2y6xlhbL+xW6Lty8elQfJa7OQ&#10;rAVZLQq2QqboVFoo1yoHsmdlV2a/zYnKOZarnivN7cyzytuQN5zvn//tEsIS4ZK2pYZLVy0dWOa9&#10;rGo5sjxxedsK4xUFK4ZWBqw8uIq2Km3VT6vtV5eufr0mek1rgV7ByoLBtQFr6wtVCuWFfevc1+1d&#10;T1gvWd+1YfqGnRs+FYmKrhTbF5cVf9go3HjlG4dvyr+Z3JS0qavEuWTPZtJm6ebeLZ5bDpaql+aX&#10;Dm4N2dq0Dd9WtO319kXbL5fNKNu7g7ZDuaO/PLi8ZafJzs07P1SkVPRU+lQ27tLdtWHX+G7R7ht7&#10;vPY07NXbW7z3/T7JvttVAVVN1WbVZftJ+7P3P66Jqun4lvttXa1ObXHtxwPSA/0HIw6217nU1R3S&#10;PVRSj9Yr60cOxx++/p3vdy0NNg1VjZzG4iNwRHnk6fcJ3/ceDTradox7rOEH0x92HWcdL2pCmvKa&#10;RptTmvtbYlu6T8w+0dbq3nr8R9sfD5w0PFl5SvNUyWna6YLTk2fyz4ydlZ19fi753GDborZ752PO&#10;32oPb++6EHTh0kX/i+c7vDvOXPK4dPKy2+UTV7hXmq86X23qdOo8/pPTT8e7nLuarrlca7nuer21&#10;e2b36RueN87d9L158Rb/1tWeOT3dvfN6b/fF9/XfFt1+cif9zsu72Xcn7q28T7xf9EDtQdlD3YfV&#10;P1v+3Njv3H9qwHeg89HcR/cGhYPP/pH1jw9DBY+Zj8uGDYbrnjg+OTniP3L96fynQ89kzyaeF/6i&#10;/suuFxYvfvjV69fO0ZjRoZfyl5O/bXyl/erA6xmv28bCxh6+yXgzMV70VvvtwXfcdx3vo98PT+R8&#10;IH8o/2j5sfVT0Kf7kxmTk/8EA5jz/GMzLdsAAAAEZ0FNQQAAsY58+1GTAAAAIGNIUk0AAHolAACA&#10;gwAA+f8AAIDpAAB1MAAA6mAAADqYAAAXb5JfxUYAACgESURBVHja7H19fFTFuf/37PtuErKRAAm3&#10;yWajkI0SAouFIBgwEawiq1ZtAxX6E5L2d+VFraHVS7BeAbWKLS/qbSHhVmgD1qtCUBGUQAJoQBNY&#10;XmSDms0GJS/GZkPI5n3n/jFnz559P9ks4LXngfPJZs/MPHMmZ77zvM0zjNK0mkAkkUQSKYIkEYdA&#10;JJFEEoFFJJFEEoFFJJFE+tcjGfCvamIhHj98iPH5IJJIIgkHlsFMQNdnAWDEMO6JGXKSXmkeXu0T&#10;J0AItFFKjNcn8Mq461aeqXf/zjAsD4bHa7CAIxTIRDAT6QcPLIROBOJE9jgdssfpABAQAZOeYSfh&#10;9vKTsLVcAhgJwBA/k8abRzKLK8J5VJ6xofKMzQ8P4gEmuhHDYJpiwNyp6cgenypogGzNbexlxyt7&#10;qmC2tlAN0u+z+AMx4vHTkPxvXmVpG63tHWhtv8QDMPj5LIKOSD8UiYU4AWc/br0pCUW/yBk0A/tl&#10;B14pO0atOYzE/zwkA4BzAEXzZgie8Hxa/bePUHmqzosHO5mJE1q1HC8W3I2FsyYNum3dqDjoRsUB&#10;AOqbv4P5q4uAROb1LDwwIU6AOBEfGw3j2FQkjYpHcsIIJCeMFMyzoakFju4e9mcvahsuoqHlOzh6&#10;+ljwDB9gTFlpGJ8yivt9zc7KoOUz9QmYO2UsAKDd0YNNZccCj9VILUxZaQAQsJw2SoWlcydzv7+y&#10;5zjsnd0+5ZaZpiBWo4wIz0DPlJ2RwntPu3HK2oQ9x87DbG3y6Ucw4o9hJMd3sLyF/K3443+qvhll&#10;VbUAgKK8bMHvkO3bdmw/YB4CsLAThQz0QTciJqwXWRcfA+Lso9IFkXjNB3Y1dw4gVikJC1QAoOFi&#10;ixcPFlScAxivi8f+PxRAG60eOgwP9IMM9IFhJLxncQOYRiHH9PE3Ylpm+qCAxJtcdQ0pSR7fP7x6&#10;AwU1SIYkuBTNm8F95r9c/mjp3MlYkJspaOIW5WVjQW4mbC32gGXtnd2Ym5WGTFYFjY1SYUXJft8x&#10;GBGLZaYpEeHJn1Sbl5tgykqDrcWONTsrYWu2QzdKi5cWz+YAig8srn5Q9diGytP1HKC5xsUbPCI1&#10;voPlbWuxe/C2tdh9ePPH/2fP/8Onz2VVtThlbUJ2RgqroQDbD5hha7Fz9SrP2IQASzCVg0orGOiF&#10;bqQ2rJd4fGoC0N9LV1qJBJ6OKAKQAZCBPpiyMsKeKPXfNAIDfYBEStsniDyoAJTHQB8gZSc3YViJ&#10;bgCzJmfi3hlZ0KhUV0y8JP09YGRw8w+DXC+nix66bTzKqiwBpQHXCwwAh8/aAhqJtFEqrqxupBaZ&#10;+lEeE9SzDzYOWJaZpmDPsVrWpgUPXstMUyLGUxulwr61C5CpT4DZ2oQ7Vm5zS0pngFN1Tdj8qAne&#10;hjBXP1xjt2Znhfs5ztZjy/J7PMpHcnwHy9ve2QWztYkb283LTag8vdFHInSNP+0r4QBnRck+DjCK&#10;ADewlJtReYbyf2nxHchMHYVQTp/gbychIMQJDPTTCRQGzZiYBgz00na87SYEgNMJOPtwa0bqECY8&#10;VaWo5MBKQCop3ly1IHKgAiA2SkmB1unkVMTk+Fj8Z0Ee5t8x84qCCgCgvwfE2S/MsB1INfV6yUxZ&#10;hoCLxoKcTC+1tjtguwtyMz3A4SGvunxq9+rDlkdN0Eap/PKKFM+VeTO4Cfez5/7hMw4usDlV3yz4&#10;mbcfMKNg4+4rNr6D5e09ti4JLVAZfl/vWLktpBQCACtK9mFF8f6Q5SShjbdO96QNk7IzUtk2nDyk&#10;c7etVcux8M5bhiJK8OwcFAgX5GZCl3BdROd15phkwDkAQgaA/j5MvCEZv/vlg0hOGHV1LGIDfV5j&#10;GBlaOneK/+9NUwS38VBOJraXmzmJwaVWBCPXSq4bqfU7ASLFUzdSy638ZVUW2FrsAUE3kHQRbIJf&#10;jfEdDG+ztYl7RlOWgXv2YBRI0gu3rDB5mjiROVYXPrBkXk8NtIR4zQkCQgZgmnrjkAbY3uHgJCw4&#10;qU1o2X3ZEZ/XxOmkz9Hfh2kZaVied++Vl1I8+A+w0tLQgYX/UvLFcf532iiVoImTqU9Apj4Be6pq&#10;8bdyM081SQha71cby7hV05RlgCnLIBzkB8GTDzinrM2RW2jYPlzp8R0s7/bObhRsKPOQ1sI1ZYRL&#10;EoIQ/4gTBE5oY6LCZmK6dSKIsx+EDIDAybZLQJzUvjJ3WsaQHuLklxeoGZghIKQfsWoJdAnDhdto&#10;vm7Ehv9+A/c/8h/IXfAochc8isVPPodnN27F7g8Pw37pMgghSBp1HYizH2m6ROT/dA6uNsVrh7nH&#10;j/s5+H8AUN/Sxq3OLlsFv8zSuVNQVmVBfUsbfxnw+2/J3Mkoq7KgrbMLu3kr/pK5k4P2oa2zy0Oc&#10;37zchNgopUeZSPDM4HlpKs7UhzVe3n1ZapqCY+t/hWG8/l6J8Q2HN31OKzaVVXH8tzxq8ikXznML&#10;/ScLZWNxx2AMTYXQquVo72dXW8atBulGDIPpVuMQpxwb70GoBJSpHy245u4PD2PxyhfpyslzI1ec&#10;/IJzHUMiReaNYzFvzm2I1w7Dow/lhdVLm60O1dXHYan9HN+2tqL1u1YP6S097UYABIa0mzAifgTS&#10;08chfoTbuxR/XRxaL7ZGTBXaftDMSQlL507BtgMnqYQ5LgWZ+gQUFu/jDHjBPC2mLANWlOzjPBG2&#10;FjvrBjb4tQN4q0PbDpzEwtwJdAIsvwcPPv9GRHmmjIrMar1q3kysmjfzqo5vuLwBYM3OCmRnUF7Z&#10;41KwzJTFgc2VJgFxLCQiond25vUo+7QODHFSVy1xgjj7cc8txiG37QqUc6lCcA4Irrvx77vQ3kPA&#10;qGMBqYL1XIFzIdO2CE5Zm3H6tTfx5NKl0KgHZxCurj6Gd3b9D2zffE3BSyIFw0jAqIbxYvkILPUX&#10;QIgT5+rqKV/nAOJHjMTNN2fBYLiJBb3IBci57A0uFcLlMVmQQ923lWfqQ774piwDtFEqjE8ZhaK8&#10;GZytQscDgFB2ixUl+zAjI4UDhoW5E1DfbL+iPMOh1TsOcZ6ZZaYsrFt8xxUf33B5u8akYMNuHF//&#10;awBAUd4MH6/VFVOFghpuOYkjKWgjFVXVoYFl/Bie58btVVlwR1bggbnUIahtMLyQfuJEfeO3ggcg&#10;JTkJUMWAUceC0WjBaOJ8L3UsGIUGhrFjkX7DDYLbdjg6sX7jS1j/2kY0tLS6eURdB0QPBxM9HEwU&#10;e0UPB6KvAxN1HctXC0YTi+8ud2Nf5RFs+O/XYalviDi4bNpzzMPIqBupxcLcCR6uzWC0ICcTZmuT&#10;h4eB//LOnZwmaALkb3BLGS8tviOolDFYnnzvijba1yb24dpfomf379Gz+/doLv2dj4fK77iVVWHy&#10;Y3/x8XBFenyHwttlaF294xBPJbrneyCxsNKKNir0Cl3/dSNSfpQY8P6MiWMBZxlrxGUA5wAy9aOo&#10;pyWQmrK/ImibPuoQ+9PW2ArbxRboRocOUnt5RQEqPv8GDf/sAuQqMBIZbYoAgJMabAf6QPp7cN8d&#10;dwwKVJ77w2o0NDVTaUiuAiNTAjK5W+ViJB67DxgX4LokJZdrm2FoHZkSjETKC/OPgDp04CS3+pmy&#10;DGjv7BbsHdGN1CJ7XAoKNu7mxHy+VCFUHQLo3qxNZVVYZsqCNkqFlwKsyOHwNFubOJUk+yadz7Nt&#10;Lzcje1wKJ2XYBUxYod6RoYxvpLw4a3ZWwJRl4KSmq2HIlXDRrz6XS2px0hiUEJPa/Pn5EHYWHbQa&#10;OevZoEbbBbN+HFyU/OhwyElku9jiK7kwDF7fUy5oALQxUXjr+WXIHJMMRiqjE1+mAOQKOpHlCjBS&#10;OdKv18Nw/fWCB3b9K39EQ/O3rDQ0jIKLOgZQRoNRRtFLoQaj0LCXGoxSw92DKhpQDQPUwwBVDKCM&#10;AiNTsEGAPDQK63JLpfbOLm6CaqNUWGbKwvYDJ2Hv7PJjy/FsZ9ncKewkOedzj2+4pF4Z//z5V2HJ&#10;B9yEcUsNQ+e5vfykB/h416tvdhtQqZs20Hj5H3NtlPKKjO9QefOvB5/byQFmoLEdDN9QlyS04RbQ&#10;JcYHV4WOn0DlpycFqEM3UFBx9gPOftwzfULwdj87HVLsr7/Y4gYfhgEYKSCRYdMbH8DecVmwcfnD&#10;l5dhfMpIdyCgS6KABAQE0ydOEAwqH+x/HxarDVAPA6Om4ECBRANGrqLAJZW7f3KfKZhBpgIjV3sC&#10;j1zF2oAiK7EAwCt7qrzEd2EGvgW5EwKu8GXHLDzVRLgbuWDDrojztLXYuclNY1qyIjZ2RXkzQ7rJ&#10;wx3fSPDmj8GanYdwtShE5C21WYQMNGMkOPTpqdAT+PrRXFi8bsSwoIC1+6PDsHf2hJ5EDM8rBIaq&#10;ClI57F39eOCxtYIHQhutxqev/QYLbsugkcaugD7nADDQj/TUFMFt7dr7HpUwlNGAIgqMXE2Bg/M6&#10;MVyEsMflUoM45GdYgOP9HKJ9xRX7wI+BMFubOEnBO4CMXy4z1f3ZpbLsOW4JqNq4aGHuBA/x218f&#10;/NkEvGkoPFfwpKF1i38iGFz4z+ytkh1f//+xat5MD0NzpMY3HN4AMF6fwEsF4mub8d46Eeo9CdaP&#10;MG0sPNEmlFOIkcB83gb7pcvQDosOLLFMSAO2fQAQJ+65ZVxwNehgFV3JQ04kXmoBCbt/RyYHI1eh&#10;wvwlFhetQ8maQsEDUvxEHrIzrkfB+rdpu85+xA+LQvx1wqJ4q09Uw9EPMOooQKFmJQ2Z+zmIE8kj&#10;h2P+rGwfI7kQG1Lph5VoaPmOrglhSC5zp7C2howUaKNU3Mr/yp4qbFl+r8dqqo1SeewANk0xYFNZ&#10;FTL1CSjKm8lJBv7sBd4r6Zv/kYfZK//K8Xb1xZ+tYM3OQ5iRkcLZPVwverg87axdY/Jjf0ZR3kws&#10;zJ2AdYt/gqK8mThlbUIsz1jb7vAKyZ/ibjOQy5c/WSMxvuHyzh6Xwqk52eNS/ILIg8/tRO2Wx4Ia&#10;qEP1S9DbqjA97f/NJk6grwek5zKKn/g5Fs6ZEbCR3IdXoOKzM3hrfRHuyZ0W2Prf0YmRdy0DGAk+&#10;LVmFzDGBXW3xtzyA9s5u9JnfDa4uVZ/FrN+sB1TDwChYI3N/L0ivA6T7EtB1CQvvvAUla387qIE5&#10;+eXXmL3iv2DvuAxD0ig89esCQfW2vF6Cw+az1AOkjPJ0YTupJywtKRFP/b95YUkcT//lr2j4to1V&#10;icTMouGSbqTWQ6JxxcKIdKVVIV5wnC5xRAiBRQZGKkdl9ZmQhtLkkbGIVUmDgkrFp2a0O3rZlV7g&#10;as64pSdIZYBcCUYRBSijsO39o5j001/Dfumy4IEZnzoaJ/78GNJHD4MhJVlwPVtjE+v98WcPYXeL&#10;9/eG/QezXWhgN4WKp7YMhVxxJK5LBJXIUtCZS4g7jWNQkkoBmRwV1Z+HZDghdTRiY6KDq0GHjlE1&#10;KBxzAsPQADSpAkRBwLDByaesTch9+Am8tfEZpPybMBd2tEqBrU/8DJv3fy6YfUNjM5goLesW5gEL&#10;67onA/3UzhQu9feCSBVghggs2eNSYJpiQGaqeyzMdY0oO2bhROiFuRORPCJWcJsu4+Ay01SPBEWv&#10;7KnyMbbyy/Dve9fl06n6JpjrmvyCgHdfaaKjT3zsBi5Vpd3Rg+0HTgh2LYsUQWBx2VhSQsWDMFJA&#10;KoP5ywuwd1yGNghwjL/+R0gZHXw38O6Kz1hpJczJw0gAiQyMzJ38kTAMTllbcPMDS3Bg6x+QmT4m&#10;aBNOpxNOpxNRSjmmpAmXWCCVsUZaP94bQthsef3h/8V8dokPnrYsvxcLcydi24ETWL3jIFJGxeGl&#10;xT9B9rgU2Du7OWBZkDMB2eNSYLY2oazqHBvcNZHT7StOW5GpT+RsGy5g0Y2IxTLTVM5w6c8b4Srj&#10;fZ9f18XDpbosM02FNkqFyjP1yN/wjgfAlFWdQ+2WxznbweodB/0aho+v/3dqa3h+hwgqV1YVCuSL&#10;dnJRsqFUIfOXDXQySWUw11qDlp0x6SaYbpscuC3LV7A1/5NOUAE2BHtHp//+S1jJRaYAFBowqmhA&#10;HY32XoLcRb/D7o8Oh2ybEAKn0zm4nC6cFwfuDHOcEZx6fQyD8DDx6dz5Wi+v0eCvhbkTsDB3IirP&#10;WFGw8R1UnrFi24EazF65lWdIdZffVPYJJj/2GtbsPOgRD1Jx2oo1Ow/iwedLUbDxHXaS0jqVZ91G&#10;w8rTVr/9cJXxvs+v6+KxZudBFGx8B2kFf0TlGSuyx6Xg+Pp/R6Z+FFfP3tmFB5/b4X7PMlJ8eLqM&#10;wat3HPQbByNekbskQYUVgRsQuQ18UjkqQthZMg2pQSWabe8eZA2eMjYYLDiZz9cHzgErofYWRq6k&#10;bl8lDVZr72Nw/+Nr8frbe4VhhbNH8OQfMfy6K7sU8JNrh0Gu+I4Krz0jZmsTZq/cilP1bi9NYfFe&#10;FJaEHqNtB05g9sqt7veBF0IfSCrgEjl1Ck9uZO/sxoPPUUmDhqf/1ON+5RkrKs9YWVVPD1NWusf9&#10;VfNmshLSQVGkuGbGW5fhdpSA9AMSKRipFIxUhsqacyEMuMHtK7srqwGpnEbBSgR4PUIllmYknOTC&#10;KDU08lU9DIwqGouf2YjX3wk9cSRO4cZWQ+r1IYHhSHUNnl//Mp57aQ2ee/5pHK78SLCNmnOvhxnO&#10;4torY8pK983axkW0usFGKA2m7FCI38dMfYIPeORveIf7vG7xnTybkh7Z4/QoLN4rzvprCywUXFKE&#10;ZGFjJFzEq/mrb8LujNnyFWwtdjBSuTt/rZDZxjDsDufgNhdIFWAULLiohoFRRmPx0xtgPveFn/nP&#10;QCKRQCqVQkUcgp/BeNONboO3t7THRga3tl/GuXobLHVWnPvqK6riCEWWIQbJmeuauEm5f+2iq54A&#10;KBLEl6qyb/JUK20tds6+ohupRVHebZy0su3ACU6iEela2VhYe4Dg830kVDKwO7phrq0LqzMV1Weo&#10;bUUqBSQSxMVoBlGbPepDI2c3OnpFsTKsaiRjVSOlBowqCoxSg90HP/H7TFKpFDKZDAqFAgOXWwX1&#10;YlJGBuKHRQOkn/bDy+7DSGWAQkljXNQxYFTRaLW3C2q74esL7LMQH1uI0GvTno859SNTn4Dj6x9h&#10;jaWD32c09HIIq665rtGtWqcm+Nx/hfeMy0xTYcoyYLw+EStK3hftH9fUxsKLYckcGyJlwmenORcv&#10;JFIwktAG3IC6+nuVrLRCDbfBdj77SAIskGxZ/lO8+dR8mCaPZXcH93umc2SkbGSuEpCrALkKMyZP&#10;CAgsCoUCSqUS6BKeiuHRh+ZBLZd65gp2heVLZWBkKnfIvzKKxr0IIEdX15AlFluLHbNXbvXYkLZu&#10;8Z04vv4RZOoTfxCrJc04/z73fG8+NR9rdh4UvUDfC1WIFeVjQ6ZM4O1jkVB1qKLm80F3pP5iM8xf&#10;fU3jVySDjCjlJWUyf3kBpqk34c2ihWje+XtsWX4flt09Gdk3JrmP73AOIDZKCdP0Cfjo1VWYcfN4&#10;v81KpVLI5XKoVCooe78T3J3k0aPx1MMPYXiM2gvY2DGSKWiov1zFhvxLhQNoKLVPkD2kEWkFL3uo&#10;BZn6ROxfu+gHAy7bDpyA2eqWbDaVfSzO9qtIAc4VcuUFEZCdnx/xyjCAVIKKE+cG3ZGyg1VsrhIp&#10;Z5wkgoPAWLWtv9cjRkQbrcbCWZPDGhiXjUWhUECtViNao8Kp2hNITpsoDFwSE/HyY0tw+IQZR0+d&#10;haXhG5604VbPkkcnwpgxbpC9C7S9fTCrehdmrSzBMtMtKMrLgTZKBW2UCkV5t+HB5/8ehG+w3wdT&#10;jgj47L+uNlrJsxk1BuyHZyIkMVL5KgNLsL85CRp67wEuLlFfIoOtpS1koJyvGnSIqkGsfQXOQb4M&#10;xAk4Sdj2nUASi0KhgEajQUxMDP5rzYtYtXojNBrhicVvnZiJWyfSLO0NTU1wdFPXtUalRHJCQjiI&#10;54XoQ6NNZR+j8rQV+9cuZvOYpH/vX9rxKW6pqvKsaIz9P6QKuW0s2ujgBlSaaIkV0VkDLiQyNpeK&#10;QDXoG74aRPPBDnqVYdUh+6WOiA0OwzCQy+VQq9XYc/gzfN3ahs1bNoXdXnJCAgwpOhhSdGGBiuWr&#10;L3nqZ3h9WJhr9KsabT9Q83/mpXVF/9pa2jzc4yJ9n4DF5Rb1uojTCTidSBkdPOqW5pdlPC6GkdDA&#10;NcFq0CeAxAtUCBGOK66yEUr87S21fNlwEVt2lYNRRqH69Gm8vesf1+jPxcscR8K7tiz/KRbmTPS9&#10;x1ctAtX3VlkClDtVd5ErZZqS7reMKwr2lLVxUDyWzZ0K3cg4AED+hrdCPK+vzVC8rs4lCe42ckKX&#10;KOBwc4bn+ZBIAKkUlYMw4G57/xAYmdwrjJ+EzFznIdUwLqBriajEcrr2K5iWP4uOfoammVRFY9fe&#10;d/H3HX/9HqwL4aWl3PLo/eyqT7/LTE3AAlaSWbPzQMC6fMMu/ey/nL2zC5vKjtJyqYkevACC7Aw9&#10;lpmm0U2PVWcD8uA/ozZKiaJ5OViXP4fNPv8/qDxdF/RZx/M2WPpzS4vXlbtkfld4VlrRalSCV1KG&#10;fWkZMCCMFBUnhCULrv+mGeYvvgajiWWlFYZDPV1C/ODmGAPYmr6LyJS1X+rAxtffxLOb32Bz0caA&#10;SGVgiBNEKsW+Qwdha6jHrxY94nH2z9XDlPAks8rTdcjOSMWWRx/A0rnT0N7ZheyMVNha2lCw/k2U&#10;VQVeEExT3PaX7IxUaDXKgC7cwi3vwn65C8vumY4tjz6Aonm5sDW3ITZKDd2oOJRVncWKLe/6PAef&#10;x6p5uVg1L9ej75t2H8WmsqOw8Q768kfZGakekcVzJ6fD/NVFUUe5WrK14u4nfd/QgX6Qvm5kJl+H&#10;dY88yKZO9NpRy+aE3fbBUWwvP8EmNZIDzn6Q3i6QrksoefJhCg6BknEzEpRVfoqNbx+iYfYKNY1h&#10;cfaD9DiwIGcCFv5kGm9Hr2ddSCTYtpflL1NQ9a2nEwtunwTdiFjMuDkDmeljoB0WI3hAzOfOY9s7&#10;H+D1XR+ivbufBtIp2WxwEhlNLN7XDdLrAHo6QXq7cOvUabh12kykp2dc0T/W869uguXit3ScpIoh&#10;5b7NTE3kQglszW0hJ+pQiM+rvbPLI8BNpB8qsMz5nS+wOPtB+nqAHjYLW48DpL/H7cplJNSDo1DT&#10;IC9VtBsUiJOt2wnS3QH0uup6HSImkdHAMKUGjCqG/pQpqfF3oB+krwvovgzSfRno66KuZF6iax/+&#10;MjkFlr5uyrfHQdsY6AeIEzMmZwIEmJB+g08+GLPlS9g7OlHxqZn2SyqnSa0VNKk1FGq2b1RzJAO9&#10;QG83SJ8D6O2iPPt7ER8Xh5uNP4Yh7SbodHrEjxjaYfHnPj8NR1cnbF9fwHftl1Bz/is4iJyNfZFH&#10;PKm2SCJFEFh+6wdYBuhZOn3dFBj6etjAMqfbliKVgZEqAIVr4ik4YAlalwMWmvSaC6+Xqdw2Fmc/&#10;BZLeLjeo8LOm+eMvlVGjc38vy7ebZmpz8fbYosAz7DGgKhi3n4geAUKzwNGLs/9AQuuyx5egv4em&#10;7+zroZ/7e+n3XFCcE+mGG6lap9NDrY6Cr0WaQUODFQ5HJwDA4XDAdqHenXRb6gXACg0dM4ksIsBi&#10;TLsBBl0Skke51blWezta2y9h//FqD/f47MmTuDKO7h7sP+55mBy/DP9+sLre97zJYruAhuYWrh/+&#10;+s/vuz86cuqs4G0TIkWGZAF1dVYqIHINncBOr2A5iYRLlcC4zroh7szyNIMb/Nd11XeF10vlntnr&#10;wVC1Q66ibcmUfoDJm78EYAjts0JD2xxwh/QTFlgYV5Su20LLqXUM6yqnR3LIKFhJ2aRN4GXJd50z&#10;xkhAJDIKqv0qYIAFQA5cBmCpqweIE+fq6nipKPhOHob9z3B9YVQx7uNHJDIuOTikCvdYD8HOAgDJ&#10;CSORP/dOJCeMhMV2AfuPVcPR3Q2DLgn3zqB5iy31DbDYLlAw6OqGcewNSE6gk3j/sWof/vwy/PvB&#10;6nrfO2I+w4FAcsJI3Jt9C1dnV+VRX4Ah4Mq02ttxxHyGBSwVpmeOg0alhKW+Aa1tdnG2X3NgIewL&#10;L5GBkUkAInev9DyPiSslgc+xn64MbgwDSHzruia0W1LwzjjPuNUdRuJ3M6QPf5c3ScLQSSqRgUjd&#10;0cNuQPF2azK8ScwHGF67jPdEdp1fxD6DRAYiVQBOJRj2uBCaKc5JD2gjxH3Koa/rCeCBintceM/n&#10;ku44AB46qDy5IA8alRJHzGdQvPt9t4RQ34CG5hbkm+7y4WOxNXAAYLE1+O2Dq4z3/WB1+feOmM/Q&#10;o2R5fV3+s/swe8okGHRJeGHbDg9wsdTbPCStXRVH3ZKK+TSeXDhvyOMlUljAEuSUQ0YCSBmASALH&#10;YzFesRUekgCdnEEFdv6mOh8DLbu3BlJh/PlqFiRgJAQgMk8w8fuCeU5sj8keLNkVw1BJRuoCGCkF&#10;QZnrmFRWQoIzeIyND09/QOMFwCFPpwxM+aY7oVEp0WpvR/Eu31MQas7V4gXXCs/j4+jq5n3u8tsH&#10;Vxnv+8Hq8u/BC4AbGptQvPs9PPnL+ZwEU7rvgGdbHouiZ90XXi8d8niJFA6wBIpCY7wmXUgifuoz&#10;g7ADRKh+oH4T4p8Pv5IPLwGrnKufUilAqA2GId5A5gUqhPjy8gAWt4rkk4OFYTCUfS/TJ4xHcsIo&#10;Vr34NGBbDU1NIf5GgfYqkQD3g9UN3q6l3oZWezvitbGYnfVj7Ko4Akd3t6D3yP9ziHTtbCw/XHt1&#10;EGwikWmfn+EtKKAJAbfI9tGYNoa3ojeH3x4J0Zdg98O419DUjHgtzcJv0CWhxnLef2VeXY1KBUNK&#10;coCyIonA8kMHtIiDWzD7itsFbrHWDxJMvKQuv/Y54v9+sLoC2m1obILRMJY+w6iRqDlXG7SPhhQd&#10;ls97APs/OR64rEjXBljy77oFrz72cxh++Sysjd9d1Y7pE4ejtOhhGMfQRFNvVZ7EkvVvoO2y45oM&#10;lOX1p1H8/sdY94Y7P21ctAafvFoIfeJwrCzZ43HPRTnGNOx94REAwJL1b6D4/Y+x94VHUNf0HZas&#10;f+OqP4dr1R86iIXalxXsfrj3ggOwIUWHv/7nyqsO1iINWmIhwVenK0Rx0RrsfWEJrI2tUM5aDuOY&#10;JJSuWoTCn+diZXHZtRstr3FYfNdUCirFZSjMux3rdn7oU2Xt4rkofu9j2C87MHFMEm9F/x688IPl&#10;fw0lFiFlLFYbXti6jYKMXofl83921d9dkYQAC/HVe/e+uBQ5xjQAwMriMm4yub5v63AgLkbDAcDa&#10;fBNdrf+0E68+ngdrYyv0ifEofu8olvxpp1+2i+fcAm20GvNXbwUIQc35BsxfXYKa8zSmIn/ONLz6&#10;eB4AcO3kGNOw98WlPu0X5s1C4c9vp4AVo8GSP+1E8XtHkWNMQ+mqRYiL0aDm/AXMX70V1sZWGMcm&#10;4dXH5sE4NgltHQ7MX70VxrHJ0CcOx9p8E2rON6C8horW1kaaB7fw57fDevE7BHLd3589AXf97hWu&#10;/wCQaxyLng83oq3Dwd0rzJvFjVdbhwMnvriAl3Z+iL0vLuXGsK6x1W+/hZKjuxsaFd1Do1EqPYyg&#10;GpUK6wqXc/ct1nq8ULLte2FjcfUpuG3IDSKWunoUrtsIgz5FBJZrQBJhSZHp58K82zFxTBIMC57B&#10;nb/dhLX5JuQYx6Iw73bkGNMw9ZEXUVS826MOACTc91vUNX7LAcHK4t3InzMNxrFJfnkaxyThxBcX&#10;0MY7jKzmfAMAAn3icLz6eB5WFu/G1EdeRP6cacifcwvHy1/7cTEazF9dgrcqTmBNvglxMWqUrlqE&#10;kveOQnn7UtgvO/Da43kACEpXLaKS0u1LUV5Ti/tnTMS6nfthbWzFyuLdKK+xcH16q6KGA9Il63f4&#10;fZaS944gLkaD9/+wlPe8gDZag4T7fssC0ywYxyZhbb6Jey5vdJ+/ugRvVdYE7LfQq6HR7SUx6HUe&#10;9xzdXaj53L159MgJM65ekuzg7SYn8m1DVgTOouf1POfEg8mu0e5mpwBViMYW5BrTEBejgWX7M1wJ&#10;45gkGMckobzGgpraetTU1mNN/j3cKmFtbEXbpcvc7+XV57jkUdooVYD4At5JAV50f/YEAMC6Hfto&#10;ezUW5BjTUPfutwHaJ2jrcKC8+hyMY5Jw/4yJmHjDjxAXo6HSTN4s3rP8CPrEeDzyx1KAODH/2S1+&#10;VCF3nwrzZnMnCWijVDCO+RELgG4qfvcw9InDUZg3G6WrFsHw0NMACMprLGi7dBknvmhAXIwaORPH&#10;+jxXXIyGG7eaWlvAfg8mRuNIzUm6igMwpo9Fzeeeu5lb29ybEVv/+U/Ptj3UkQABf4T4vx+sboh2&#10;4+O0XJ+P1JyAoyuInc1PnzQqVRD3tEjXQBXy0pcJUF5twZ0rNngUK/19gR8R1luHpr+3XerkHVnq&#10;X/+tOW9DYd4diItWo63DEdju48EmQPsgsF92eEXb0p93rtiA8mr3Cm0cmxzCgOj5fWHebJRXW6CN&#10;0eC138yHPjEehl+s8lFNVm5+B/rEeNw/wwh9wnCAUFXHMxkR8TPJvL/33+/B0JHqGtybMxPxcVpM&#10;N07E/qOfeEgxwWwb/HLGdAMsdb5pIV0A0HCxEYLeLQH35t/1E06NK313bxA1yvfvZrwxHQZ9Ckrf&#10;Ew8qu7qqkJAMXOzvB6rPIWeSgV35jdj70nLERatRU2vjvs+fM51daeFV399n4P4ZRqwtuNeDb8ke&#10;eq5y6dP5AKGqkeXvq7G24F68dbCam9TGMUnImWRA+WfnArbv7/sTtTa0dTiQP2c6QAj2vrQc+XOm&#10;o6bWBmtjK/d96dP5ePU3830NrrwXuOa8DSV7DkOfGI+2Dgc9S5q9Hxetxid/fgqFebNRU0tDzz3O&#10;miZu0bH8s3Oez2U0wGNfESEB+z3Y7F4bt5dyK/iTBYvcdgh/RlXeVXP2czQ00pQH0ydNpOk1efdn&#10;3zIVhlQ99h/9mI2udd9LTnSn4vSux7/H/z5eG4vlD82D8cZ0tLbZ8cLmrb7teqf4ZL/XKJXIv/8+&#10;LH9onk8d8brylyCvkKV0DawXW2GYvxK5kwz45C//QcX20n1ou9SJdaUfcN+7JQw/k9F71ScEOUYD&#10;7K7Vm6W2S52464n1eLXwF+g5+GdOxVlX+gHaOhxY8vLf8OoTDwG4D8V7DqN4TyVyJqX7bZ+bnF5S&#10;0/xnNqP0mV+h5+CfUXPeRic+IZj/e/f3bR0OzH9mMw+UPCde0ea32X7Q/uVMSsfiu6djXek+js9b&#10;hz7D2l/RM4aXvPw3tF3q9GukrKm1YeXmt9my97nHkTduwfo9GGq4eBGFf1iH+XffBeONN+LJgkVo&#10;bWtDa5sd8XFat6HXNSF59MLmEsy/+y5Mn2TEs8sfQcPFRji6u7l6uz4qx66Pyj1VEbUKBr2eJ0UY&#10;sP/IUb/3nixYxOPfjYbGRpS++z6OVNd4hv7z2uKkpVQ9/vr8al9vUZ1VNOBeZWIU2QXXdMQtO9bi&#10;zifWw3rxW/GvcY0oeXSil9el0e8k9lF7UvU824zdwz4j0r86sNyaL0K5SCKJFGHjrXiQk0giiRRx&#10;YBF1T5FEEinSwEJEYBFJJJFEiUUkkUT6/gOLaGMRSSSRRIlFJJFEEoFFJJFEElUhkUQSSaQISCzi&#10;IIgkkkiixCKSSCJ9z+l/BwBo+WKO3FaVHgAAAABJRU5ErkJggg=="/>
  <p:tag name="ISPRING_PRESENTERDATA_0" val="TWFuYWdlbWVudCBTdHVkeSBHdWlkZQ==|TWFuYWdlbWVudCBTdHVkeSBHdWlkZQ==|||e0U4NkFBNTc5LUUxRjQtNDRCMi04MUEyLTk0QUVFNEIyNkRDN30=|||MQ==||SVNQUklOR19QUkVTRU5URVJfUEhPVE9fMA==|"/>
  <p:tag name="ISPRING_ULTRA_SCORM_COURSE_ID" val="81FDC231-7C50-4FE7-80CB-6ED3A56876A7"/>
  <p:tag name="ISPRING_SCORM_RATE_SLIDES" val="1"/>
  <p:tag name="ISPRING_SCORM_RATE_QUIZZES" val="0"/>
  <p:tag name="ISPRING_SCORM_PASSING_SCORE" val="100.0000000000"/>
  <p:tag name="ISPRINGONLINEFOLDERID" val="0"/>
  <p:tag name="ISPRINGONLINEFOLDERPATH" val="Content List"/>
  <p:tag name="ARTICULATE_PROJECT_OPEN" val="0"/>
  <p:tag name="ISPRING_RESOURCE_PATHS_HASH_PRESENTER" val="e266fd4bc72a3373b74d7359339eedf07c16fb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RESOURCE_PATHS_HASH_2" val="2fdf8342411d7c97b22fc4c7bbe99ad92e65c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yclical Stocks"/>
  <p:tag name="GENSWF_ADVANCE_TIME" val="0.00"/>
  <p:tag name="ISPRING_CUSTOM_TIMING_USED" val="0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Understanding Leverage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olitical or Regulatory Risk"/>
  <p:tag name="GENSWF_ADVANCE_TIME" val="0.00"/>
  <p:tag name="ISPRING_CUSTOM_TIMING_USED" val="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ManagementStudyGuide.c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tock Screening Criteria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Stock Indexes of the US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ow"/>
  <p:tag name="GENSWF_ADVANCE_TIME" val="0.00"/>
  <p:tag name="ISPRING_CUSTOM_TIMING_USED" val="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Previous day HI"/>
  <p:tag name="GENSWF_ADVANCE_TIME" val="0.00"/>
  <p:tag name="ISPRING_CUSTOM_TIMING_USED" val="0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llateral"/>
  <p:tag name="GENSWF_ADVANCE_TIME" val="0.00"/>
  <p:tag name="ISPRING_CUSTOM_TIMING_USED" val="0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he Bulls"/>
  <p:tag name="GENSWF_ADVANCE_TIME" val="0.00"/>
  <p:tag name="ISPRING_CUSTOM_TIMING_USED" val="0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tocks and Investing - Basic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ManagementStudyGuide.co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urse Objectives"/>
  <p:tag name="GENSWF_ADVANCE_TIME" val="0.00"/>
  <p:tag name="ISPRING_SLIDE_INDENT_LEVEL" val="0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Introduction - 1/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Introduction - 2/4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Introduction - 3/4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ManagementStudyGuide.co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Introduction - 4/4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CUSTOM_TIMING_USED" val="0"/>
  <p:tag name="GENSWF_SLIDE_TITLE" val="What is a Stock ?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2679</TotalTime>
  <Words>1176</Words>
  <Application>Microsoft Office PowerPoint</Application>
  <PresentationFormat>On-screen Show (4:3)</PresentationFormat>
  <Paragraphs>169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Stocks-and-Investing-Advanced-Demo</dc:title>
  <dc:creator>Home</dc:creator>
  <cp:lastModifiedBy>Sony</cp:lastModifiedBy>
  <cp:revision>257</cp:revision>
  <dcterms:created xsi:type="dcterms:W3CDTF">2013-12-16T04:20:56Z</dcterms:created>
  <dcterms:modified xsi:type="dcterms:W3CDTF">2016-01-15T08:44:58Z</dcterms:modified>
</cp:coreProperties>
</file>