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1" r:id="rId4"/>
    <p:sldId id="270" r:id="rId5"/>
    <p:sldId id="272" r:id="rId6"/>
    <p:sldId id="273" r:id="rId7"/>
    <p:sldId id="442" r:id="rId8"/>
    <p:sldId id="274" r:id="rId9"/>
    <p:sldId id="275" r:id="rId10"/>
    <p:sldId id="276" r:id="rId11"/>
    <p:sldId id="401" r:id="rId12"/>
    <p:sldId id="261" r:id="rId13"/>
    <p:sldId id="260" r:id="rId14"/>
    <p:sldId id="443" r:id="rId15"/>
    <p:sldId id="411" r:id="rId16"/>
    <p:sldId id="417" r:id="rId17"/>
    <p:sldId id="421" r:id="rId18"/>
    <p:sldId id="440" r:id="rId19"/>
    <p:sldId id="312" r:id="rId20"/>
    <p:sldId id="441"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loop="1" showNarration="1">
    <p:kiosk/>
    <p:sldAll/>
    <p:penClr>
      <a:srgbClr val="FF0000"/>
    </p:penClr>
  </p:showPr>
  <p:clrMru>
    <a:srgbClr val="008A3E"/>
    <a:srgbClr val="00FF00"/>
    <a:srgbClr val="FFFFFF"/>
    <a:srgbClr val="FF0066"/>
    <a:srgbClr val="F49A56"/>
    <a:srgbClr val="B8560C"/>
    <a:srgbClr val="DA9100"/>
    <a:srgbClr val="FFB7DB"/>
    <a:srgbClr val="B6DF89"/>
    <a:srgbClr val="81C1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21972" autoAdjust="0"/>
    <p:restoredTop sz="94660"/>
  </p:normalViewPr>
  <p:slideViewPr>
    <p:cSldViewPr>
      <p:cViewPr varScale="1">
        <p:scale>
          <a:sx n="73" d="100"/>
          <a:sy n="73" d="100"/>
        </p:scale>
        <p:origin x="-1050" y="-102"/>
      </p:cViewPr>
      <p:guideLst>
        <p:guide orient="horz" pos="73"/>
        <p:guide orient="horz" pos="4156"/>
        <p:guide pos="68"/>
        <p:guide pos="5692"/>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AC03A-1CEA-4703-9483-C1614C87E223}" type="datetimeFigureOut">
              <a:rPr lang="en-US" smtClean="0"/>
              <a:pPr/>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52475-5239-4C46-ABE0-C1A4815FD952}" type="slidenum">
              <a:rPr lang="en-US" smtClean="0"/>
              <a:pPr/>
              <a:t>‹#›</a:t>
            </a:fld>
            <a:endParaRPr lang="en-US"/>
          </a:p>
        </p:txBody>
      </p:sp>
    </p:spTree>
    <p:extLst>
      <p:ext uri="{BB962C8B-B14F-4D97-AF65-F5344CB8AC3E}">
        <p14:creationId xmlns="" xmlns:p14="http://schemas.microsoft.com/office/powerpoint/2010/main" val="144259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7</a:t>
            </a:fld>
            <a:endParaRPr lang="en-IN">
              <a:solidFill>
                <a:prstClr val="black"/>
              </a:solidFill>
            </a:endParaRPr>
          </a:p>
        </p:txBody>
      </p:sp>
    </p:spTree>
    <p:extLst>
      <p:ext uri="{BB962C8B-B14F-4D97-AF65-F5344CB8AC3E}">
        <p14:creationId xmlns:p14="http://schemas.microsoft.com/office/powerpoint/2010/main" xmlns="" val="406687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14</a:t>
            </a:fld>
            <a:endParaRPr lang="en-IN">
              <a:solidFill>
                <a:prstClr val="black"/>
              </a:solidFill>
            </a:endParaRPr>
          </a:p>
        </p:txBody>
      </p:sp>
    </p:spTree>
    <p:extLst>
      <p:ext uri="{BB962C8B-B14F-4D97-AF65-F5344CB8AC3E}">
        <p14:creationId xmlns:p14="http://schemas.microsoft.com/office/powerpoint/2010/main" xmlns="" val="406687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20</a:t>
            </a:fld>
            <a:endParaRPr lang="en-IN">
              <a:solidFill>
                <a:prstClr val="black"/>
              </a:solidFill>
            </a:endParaRPr>
          </a:p>
        </p:txBody>
      </p:sp>
    </p:spTree>
    <p:extLst>
      <p:ext uri="{BB962C8B-B14F-4D97-AF65-F5344CB8AC3E}">
        <p14:creationId xmlns:p14="http://schemas.microsoft.com/office/powerpoint/2010/main" xmlns=""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66BEC-A1BB-4513-9FC9-E8E98D8086D8}" type="datetimeFigureOut">
              <a:rPr lang="en-IN" smtClean="0"/>
              <a:pPr/>
              <a:t>15-01-2016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32D1DEB-643A-4085-BC75-07344ECB5537}"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66BEC-A1BB-4513-9FC9-E8E98D8086D8}" type="datetimeFigureOut">
              <a:rPr lang="en-IN" smtClean="0"/>
              <a:pPr/>
              <a:t>15-01-2016</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D1DEB-643A-4085-BC75-07344ECB5537}"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jpeg"/><Relationship Id="rId10" Type="http://schemas.openxmlformats.org/officeDocument/2006/relationships/image" Target="../media/image7.png"/><Relationship Id="rId4" Type="http://schemas.openxmlformats.org/officeDocument/2006/relationships/image" Target="../media/image28.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7.png"/><Relationship Id="rId5" Type="http://schemas.openxmlformats.org/officeDocument/2006/relationships/image" Target="../media/image32.jpeg"/><Relationship Id="rId10" Type="http://schemas.openxmlformats.org/officeDocument/2006/relationships/image" Target="../media/image2.png"/><Relationship Id="rId4" Type="http://schemas.openxmlformats.org/officeDocument/2006/relationships/image" Target="../media/image31.gif"/><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7.png"/><Relationship Id="rId5" Type="http://schemas.openxmlformats.org/officeDocument/2006/relationships/image" Target="../media/image38.jpeg"/><Relationship Id="rId10" Type="http://schemas.openxmlformats.org/officeDocument/2006/relationships/image" Target="../media/image2.png"/><Relationship Id="rId4" Type="http://schemas.openxmlformats.org/officeDocument/2006/relationships/image" Target="../media/image37.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2.jpeg"/><Relationship Id="rId7"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7.png"/><Relationship Id="rId4" Type="http://schemas.openxmlformats.org/officeDocument/2006/relationships/image" Target="../media/image43.jpe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6.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7.png"/><Relationship Id="rId4" Type="http://schemas.openxmlformats.org/officeDocument/2006/relationships/image" Target="../media/image53.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7.jpeg"/><Relationship Id="rId5" Type="http://schemas.openxmlformats.org/officeDocument/2006/relationships/slide" Target="slide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jpeg"/><Relationship Id="rId7" Type="http://schemas.openxmlformats.org/officeDocument/2006/relationships/image" Target="../media/image20.jpeg"/><Relationship Id="rId12"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png"/><Relationship Id="rId5" Type="http://schemas.openxmlformats.org/officeDocument/2006/relationships/image" Target="../media/image18.jpeg"/><Relationship Id="rId10"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7.png"/><Relationship Id="rId4" Type="http://schemas.openxmlformats.org/officeDocument/2006/relationships/image" Target="../media/image24.jpe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lkboard with chalk.png"/>
          <p:cNvPicPr>
            <a:picLocks noChangeAspect="1"/>
          </p:cNvPicPr>
          <p:nvPr/>
        </p:nvPicPr>
        <p:blipFill>
          <a:blip r:embed="rId2" cstate="print"/>
          <a:stretch>
            <a:fillRect/>
          </a:stretch>
        </p:blipFill>
        <p:spPr>
          <a:xfrm>
            <a:off x="0" y="0"/>
            <a:ext cx="9144000" cy="6885384"/>
          </a:xfrm>
          <a:prstGeom prst="rect">
            <a:avLst/>
          </a:prstGeom>
        </p:spPr>
      </p:pic>
      <p:cxnSp>
        <p:nvCxnSpPr>
          <p:cNvPr id="10" name="Straight Connector 9"/>
          <p:cNvCxnSpPr>
            <a:stCxn id="5" idx="0"/>
            <a:endCxn id="5" idx="4"/>
          </p:cNvCxnSpPr>
          <p:nvPr/>
        </p:nvCxnSpPr>
        <p:spPr>
          <a:xfrm>
            <a:off x="4608004" y="764704"/>
            <a:ext cx="0" cy="2052000"/>
          </a:xfrm>
          <a:prstGeom prst="line">
            <a:avLst/>
          </a:prstGeom>
          <a:ln w="127000" cap="rnd">
            <a:solidFill>
              <a:srgbClr val="FF9999">
                <a:alpha val="75000"/>
              </a:srgbClr>
            </a:solidFill>
          </a:ln>
          <a:effectLst>
            <a:softEdge rad="31750"/>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27784" y="2348880"/>
            <a:ext cx="1980000" cy="467984"/>
          </a:xfrm>
          <a:prstGeom prst="line">
            <a:avLst/>
          </a:prstGeom>
          <a:ln w="127000" cap="rnd">
            <a:solidFill>
              <a:srgbClr val="FF9999">
                <a:alpha val="75000"/>
              </a:srgbClr>
            </a:solidFill>
          </a:ln>
          <a:effectLst>
            <a:softEdge rad="31750"/>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355976" y="2492896"/>
            <a:ext cx="216024" cy="216024"/>
          </a:xfrm>
          <a:prstGeom prst="line">
            <a:avLst/>
          </a:prstGeom>
          <a:ln w="76200" cap="rnd">
            <a:solidFill>
              <a:srgbClr val="FF9999">
                <a:alpha val="75000"/>
              </a:srgb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067944" y="2132856"/>
            <a:ext cx="576064" cy="576064"/>
          </a:xfrm>
          <a:prstGeom prst="line">
            <a:avLst/>
          </a:prstGeom>
          <a:ln w="76200">
            <a:solidFill>
              <a:srgbClr val="FF9999">
                <a:alpha val="74902"/>
              </a:srgb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851920" y="1844824"/>
            <a:ext cx="792088" cy="792088"/>
          </a:xfrm>
          <a:prstGeom prst="line">
            <a:avLst/>
          </a:prstGeom>
          <a:ln w="76200">
            <a:solidFill>
              <a:srgbClr val="FF9999">
                <a:alpha val="74902"/>
              </a:srgb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635896" y="1556792"/>
            <a:ext cx="1008112" cy="1008112"/>
          </a:xfrm>
          <a:prstGeom prst="line">
            <a:avLst/>
          </a:prstGeom>
          <a:ln w="76200">
            <a:solidFill>
              <a:srgbClr val="FF9999">
                <a:alpha val="74902"/>
              </a:srgb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347864" y="1268760"/>
            <a:ext cx="1296144" cy="1296144"/>
          </a:xfrm>
          <a:prstGeom prst="line">
            <a:avLst/>
          </a:prstGeom>
          <a:ln w="76200">
            <a:solidFill>
              <a:srgbClr val="FF9999">
                <a:alpha val="74902"/>
              </a:srgb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131840" y="980728"/>
            <a:ext cx="1512168" cy="1512168"/>
          </a:xfrm>
          <a:prstGeom prst="line">
            <a:avLst/>
          </a:prstGeom>
          <a:ln w="76200">
            <a:solidFill>
              <a:srgbClr val="FF9999">
                <a:alpha val="74902"/>
              </a:srgb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915816" y="764704"/>
            <a:ext cx="1656184" cy="1656184"/>
          </a:xfrm>
          <a:prstGeom prst="line">
            <a:avLst/>
          </a:prstGeom>
          <a:ln w="76200">
            <a:solidFill>
              <a:srgbClr val="FF9999">
                <a:alpha val="74902"/>
              </a:srgb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699792" y="836712"/>
            <a:ext cx="1512168" cy="1512168"/>
          </a:xfrm>
          <a:prstGeom prst="line">
            <a:avLst/>
          </a:prstGeom>
          <a:ln w="76200">
            <a:solidFill>
              <a:srgbClr val="FF9999">
                <a:alpha val="74902"/>
              </a:srgb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699792" y="908720"/>
            <a:ext cx="1152128" cy="1152128"/>
          </a:xfrm>
          <a:prstGeom prst="line">
            <a:avLst/>
          </a:prstGeom>
          <a:ln w="76200">
            <a:solidFill>
              <a:srgbClr val="FF9999">
                <a:alpha val="74902"/>
              </a:srgb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555776" y="764704"/>
            <a:ext cx="4104456" cy="4104000"/>
          </a:xfrm>
          <a:prstGeom prst="ellipse">
            <a:avLst/>
          </a:prstGeom>
          <a:noFill/>
          <a:ln w="127000" cap="rnd">
            <a:solidFill>
              <a:schemeClr val="accent5">
                <a:alpha val="75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0" name="Straight Arrow Connector 59"/>
          <p:cNvCxnSpPr/>
          <p:nvPr/>
        </p:nvCxnSpPr>
        <p:spPr>
          <a:xfrm flipH="1" flipV="1">
            <a:off x="2555776" y="1196752"/>
            <a:ext cx="648072" cy="288032"/>
          </a:xfrm>
          <a:prstGeom prst="straightConnector1">
            <a:avLst/>
          </a:prstGeom>
          <a:ln w="57150">
            <a:solidFill>
              <a:srgbClr val="FF9999">
                <a:alpha val="74902"/>
              </a:srgbClr>
            </a:solidFill>
            <a:tailEnd type="arrow"/>
          </a:ln>
          <a:effectLst>
            <a:softEdge rad="12700"/>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9592" y="836712"/>
            <a:ext cx="1800200" cy="1015663"/>
          </a:xfrm>
          <a:prstGeom prst="rect">
            <a:avLst/>
          </a:prstGeom>
          <a:noFill/>
        </p:spPr>
        <p:txBody>
          <a:bodyPr wrap="square" rtlCol="0">
            <a:spAutoFit/>
          </a:bodyPr>
          <a:lstStyle/>
          <a:p>
            <a:pPr algn="ctr"/>
            <a:r>
              <a:rPr lang="en-US" sz="6000" dirty="0" smtClean="0">
                <a:solidFill>
                  <a:srgbClr val="FF9999"/>
                </a:solidFill>
                <a:latin typeface="Bradley Hand ITC" pitchFamily="66" charset="0"/>
              </a:rPr>
              <a:t>20%</a:t>
            </a:r>
            <a:endParaRPr lang="en-IN" sz="6000" dirty="0">
              <a:solidFill>
                <a:srgbClr val="FF9999"/>
              </a:solidFill>
              <a:latin typeface="Bradley Hand ITC" pitchFamily="66" charset="0"/>
            </a:endParaRPr>
          </a:p>
        </p:txBody>
      </p:sp>
      <p:cxnSp>
        <p:nvCxnSpPr>
          <p:cNvPr id="19" name="Straight Arrow Connector 18"/>
          <p:cNvCxnSpPr/>
          <p:nvPr/>
        </p:nvCxnSpPr>
        <p:spPr>
          <a:xfrm>
            <a:off x="6372200" y="2348880"/>
            <a:ext cx="864096" cy="216024"/>
          </a:xfrm>
          <a:prstGeom prst="straightConnector1">
            <a:avLst/>
          </a:prstGeom>
          <a:ln w="57150">
            <a:solidFill>
              <a:srgbClr val="F79646">
                <a:alpha val="74902"/>
              </a:srgbClr>
            </a:solidFill>
            <a:tailEnd type="arrow"/>
          </a:ln>
          <a:effectLst>
            <a:softEdge rad="12700"/>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76256" y="2492896"/>
            <a:ext cx="1800200" cy="1015663"/>
          </a:xfrm>
          <a:prstGeom prst="rect">
            <a:avLst/>
          </a:prstGeom>
          <a:noFill/>
        </p:spPr>
        <p:txBody>
          <a:bodyPr wrap="square" rtlCol="0">
            <a:spAutoFit/>
          </a:bodyPr>
          <a:lstStyle/>
          <a:p>
            <a:pPr algn="ctr"/>
            <a:r>
              <a:rPr lang="en-US" sz="6000" dirty="0" smtClean="0">
                <a:solidFill>
                  <a:schemeClr val="accent6"/>
                </a:solidFill>
                <a:latin typeface="Bradley Hand ITC" pitchFamily="66" charset="0"/>
              </a:rPr>
              <a:t>80%</a:t>
            </a:r>
            <a:endParaRPr lang="en-IN" sz="6000" dirty="0">
              <a:solidFill>
                <a:schemeClr val="accent6"/>
              </a:solidFill>
              <a:latin typeface="Bradley Hand ITC" pitchFamily="66" charset="0"/>
            </a:endParaRPr>
          </a:p>
        </p:txBody>
      </p:sp>
      <p:sp>
        <p:nvSpPr>
          <p:cNvPr id="25" name="Oval 24"/>
          <p:cNvSpPr/>
          <p:nvPr/>
        </p:nvSpPr>
        <p:spPr>
          <a:xfrm>
            <a:off x="4860032" y="980728"/>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p:cNvSpPr/>
          <p:nvPr/>
        </p:nvSpPr>
        <p:spPr>
          <a:xfrm>
            <a:off x="4860032" y="1700808"/>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Oval 26"/>
          <p:cNvSpPr/>
          <p:nvPr/>
        </p:nvSpPr>
        <p:spPr>
          <a:xfrm>
            <a:off x="6084168" y="3212976"/>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Oval 28"/>
          <p:cNvSpPr/>
          <p:nvPr/>
        </p:nvSpPr>
        <p:spPr>
          <a:xfrm>
            <a:off x="5796136" y="2564904"/>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Oval 30"/>
          <p:cNvSpPr/>
          <p:nvPr/>
        </p:nvSpPr>
        <p:spPr>
          <a:xfrm>
            <a:off x="2771800" y="2636912"/>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Oval 32"/>
          <p:cNvSpPr/>
          <p:nvPr/>
        </p:nvSpPr>
        <p:spPr>
          <a:xfrm>
            <a:off x="2987824" y="3356992"/>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Oval 33"/>
          <p:cNvSpPr/>
          <p:nvPr/>
        </p:nvSpPr>
        <p:spPr>
          <a:xfrm>
            <a:off x="3491880" y="2852936"/>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p:cNvSpPr/>
          <p:nvPr/>
        </p:nvSpPr>
        <p:spPr>
          <a:xfrm>
            <a:off x="3851920" y="3501008"/>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p:cNvSpPr/>
          <p:nvPr/>
        </p:nvSpPr>
        <p:spPr>
          <a:xfrm>
            <a:off x="3491880" y="4005064"/>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Oval 36"/>
          <p:cNvSpPr/>
          <p:nvPr/>
        </p:nvSpPr>
        <p:spPr>
          <a:xfrm>
            <a:off x="4427984" y="2996952"/>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Oval 38"/>
          <p:cNvSpPr/>
          <p:nvPr/>
        </p:nvSpPr>
        <p:spPr>
          <a:xfrm>
            <a:off x="4644008" y="3717032"/>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Oval 40"/>
          <p:cNvSpPr/>
          <p:nvPr/>
        </p:nvSpPr>
        <p:spPr>
          <a:xfrm>
            <a:off x="4211960" y="4221088"/>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Oval 42"/>
          <p:cNvSpPr/>
          <p:nvPr/>
        </p:nvSpPr>
        <p:spPr>
          <a:xfrm>
            <a:off x="5220072" y="4221088"/>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Oval 44"/>
          <p:cNvSpPr/>
          <p:nvPr/>
        </p:nvSpPr>
        <p:spPr>
          <a:xfrm>
            <a:off x="5436096" y="3501008"/>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Oval 45"/>
          <p:cNvSpPr/>
          <p:nvPr/>
        </p:nvSpPr>
        <p:spPr>
          <a:xfrm>
            <a:off x="5076056" y="2852936"/>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Oval 47"/>
          <p:cNvSpPr/>
          <p:nvPr/>
        </p:nvSpPr>
        <p:spPr>
          <a:xfrm>
            <a:off x="5220072" y="2204864"/>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Oval 48"/>
          <p:cNvSpPr/>
          <p:nvPr/>
        </p:nvSpPr>
        <p:spPr>
          <a:xfrm>
            <a:off x="6012160" y="1844824"/>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0" name="Oval 49"/>
          <p:cNvSpPr/>
          <p:nvPr/>
        </p:nvSpPr>
        <p:spPr>
          <a:xfrm>
            <a:off x="5436096" y="1412776"/>
            <a:ext cx="252000" cy="252000"/>
          </a:xfrm>
          <a:prstGeom prst="ellipse">
            <a:avLst/>
          </a:prstGeom>
          <a:noFill/>
          <a:ln w="76200">
            <a:solidFill>
              <a:srgbClr val="F79646">
                <a:alpha val="74902"/>
              </a:srgb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1" name="TextBox 50"/>
          <p:cNvSpPr txBox="1"/>
          <p:nvPr/>
        </p:nvSpPr>
        <p:spPr>
          <a:xfrm>
            <a:off x="323528" y="4869160"/>
            <a:ext cx="8424936" cy="1446550"/>
          </a:xfrm>
          <a:prstGeom prst="rect">
            <a:avLst/>
          </a:prstGeom>
          <a:noFill/>
        </p:spPr>
        <p:txBody>
          <a:bodyPr wrap="square" rtlCol="0">
            <a:spAutoFit/>
          </a:bodyPr>
          <a:lstStyle/>
          <a:p>
            <a:pPr algn="ctr"/>
            <a:r>
              <a:rPr lang="en-US" sz="8800" dirty="0" smtClean="0">
                <a:solidFill>
                  <a:schemeClr val="accent3"/>
                </a:solidFill>
                <a:latin typeface="Bradley Hand ITC" pitchFamily="66" charset="0"/>
              </a:rPr>
              <a:t>Pareto Analysis</a:t>
            </a:r>
            <a:endParaRPr lang="en-IN" sz="8800" dirty="0">
              <a:solidFill>
                <a:schemeClr val="accent3"/>
              </a:solidFill>
              <a:latin typeface="Bradley Hand ITC" pitchFamily="66" charset="0"/>
            </a:endParaRPr>
          </a:p>
        </p:txBody>
      </p:sp>
      <p:pic>
        <p:nvPicPr>
          <p:cNvPr id="53" name="Picture 52">
            <a:hlinkClick r:id="" action="ppaction://hlinkshowjump?jump=nextslide"/>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50"/>
                                        <p:tgtEl>
                                          <p:spTgt spid="5"/>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250"/>
                                        <p:tgtEl>
                                          <p:spTgt spid="10"/>
                                        </p:tgtEl>
                                      </p:cBhvr>
                                    </p:animEffect>
                                  </p:childTnLst>
                                </p:cTn>
                              </p:par>
                            </p:childTnLst>
                          </p:cTn>
                        </p:par>
                        <p:par>
                          <p:cTn id="18" fill="hold">
                            <p:stCondLst>
                              <p:cond delay="75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250"/>
                                        <p:tgtEl>
                                          <p:spTgt spid="16"/>
                                        </p:tgtEl>
                                      </p:cBhvr>
                                    </p:animEffect>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250"/>
                                        <p:tgtEl>
                                          <p:spTgt spid="23"/>
                                        </p:tgtEl>
                                      </p:cBhvr>
                                    </p:animEffect>
                                  </p:childTnLst>
                                </p:cTn>
                              </p:par>
                            </p:childTnLst>
                          </p:cTn>
                        </p:par>
                        <p:par>
                          <p:cTn id="26" fill="hold">
                            <p:stCondLst>
                              <p:cond delay="1250"/>
                            </p:stCondLst>
                            <p:childTnLst>
                              <p:par>
                                <p:cTn id="27" presetID="22" presetClass="entr" presetSubtype="2"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right)">
                                      <p:cBhvr>
                                        <p:cTn id="29" dur="250"/>
                                        <p:tgtEl>
                                          <p:spTgt spid="28"/>
                                        </p:tgtEl>
                                      </p:cBhvr>
                                    </p:animEffect>
                                  </p:childTnLst>
                                </p:cTn>
                              </p:par>
                            </p:childTnLst>
                          </p:cTn>
                        </p:par>
                        <p:par>
                          <p:cTn id="30" fill="hold">
                            <p:stCondLst>
                              <p:cond delay="1500"/>
                            </p:stCondLst>
                            <p:childTnLst>
                              <p:par>
                                <p:cTn id="31" presetID="22" presetClass="entr" presetSubtype="2"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right)">
                                      <p:cBhvr>
                                        <p:cTn id="33" dur="250"/>
                                        <p:tgtEl>
                                          <p:spTgt spid="30"/>
                                        </p:tgtEl>
                                      </p:cBhvr>
                                    </p:animEffect>
                                  </p:childTnLst>
                                </p:cTn>
                              </p:par>
                            </p:childTnLst>
                          </p:cTn>
                        </p:par>
                        <p:par>
                          <p:cTn id="34" fill="hold">
                            <p:stCondLst>
                              <p:cond delay="1750"/>
                            </p:stCondLst>
                            <p:childTnLst>
                              <p:par>
                                <p:cTn id="35" presetID="22" presetClass="entr" presetSubtype="2"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right)">
                                      <p:cBhvr>
                                        <p:cTn id="37" dur="250"/>
                                        <p:tgtEl>
                                          <p:spTgt spid="32"/>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250"/>
                                        <p:tgtEl>
                                          <p:spTgt spid="38"/>
                                        </p:tgtEl>
                                      </p:cBhvr>
                                    </p:animEffect>
                                  </p:childTnLst>
                                </p:cTn>
                              </p:par>
                            </p:childTnLst>
                          </p:cTn>
                        </p:par>
                        <p:par>
                          <p:cTn id="42" fill="hold">
                            <p:stCondLst>
                              <p:cond delay="2250"/>
                            </p:stCondLst>
                            <p:childTnLst>
                              <p:par>
                                <p:cTn id="43" presetID="22" presetClass="entr" presetSubtype="2"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250"/>
                                        <p:tgtEl>
                                          <p:spTgt spid="40"/>
                                        </p:tgtEl>
                                      </p:cBhvr>
                                    </p:animEffect>
                                  </p:childTnLst>
                                </p:cTn>
                              </p:par>
                            </p:childTnLst>
                          </p:cTn>
                        </p:par>
                        <p:par>
                          <p:cTn id="46" fill="hold">
                            <p:stCondLst>
                              <p:cond delay="2500"/>
                            </p:stCondLst>
                            <p:childTnLst>
                              <p:par>
                                <p:cTn id="47" presetID="2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right)">
                                      <p:cBhvr>
                                        <p:cTn id="49" dur="250"/>
                                        <p:tgtEl>
                                          <p:spTgt spid="42"/>
                                        </p:tgtEl>
                                      </p:cBhvr>
                                    </p:animEffect>
                                  </p:childTnLst>
                                </p:cTn>
                              </p:par>
                            </p:childTnLst>
                          </p:cTn>
                        </p:par>
                        <p:par>
                          <p:cTn id="50" fill="hold">
                            <p:stCondLst>
                              <p:cond delay="2750"/>
                            </p:stCondLst>
                            <p:childTnLst>
                              <p:par>
                                <p:cTn id="51" presetID="22" presetClass="entr" presetSubtype="2"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right)">
                                      <p:cBhvr>
                                        <p:cTn id="53" dur="250"/>
                                        <p:tgtEl>
                                          <p:spTgt spid="44"/>
                                        </p:tgtEl>
                                      </p:cBhvr>
                                    </p:animEffect>
                                  </p:childTnLst>
                                </p:cTn>
                              </p:par>
                            </p:childTnLst>
                          </p:cTn>
                        </p:par>
                        <p:par>
                          <p:cTn id="54" fill="hold">
                            <p:stCondLst>
                              <p:cond delay="3000"/>
                            </p:stCondLst>
                            <p:childTnLst>
                              <p:par>
                                <p:cTn id="55" presetID="22" presetClass="entr" presetSubtype="2"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250"/>
                                        <p:tgtEl>
                                          <p:spTgt spid="47"/>
                                        </p:tgtEl>
                                      </p:cBhvr>
                                    </p:animEffect>
                                  </p:childTnLst>
                                </p:cTn>
                              </p:par>
                            </p:childTnLst>
                          </p:cTn>
                        </p:par>
                        <p:par>
                          <p:cTn id="58" fill="hold">
                            <p:stCondLst>
                              <p:cond delay="3250"/>
                            </p:stCondLst>
                            <p:childTnLst>
                              <p:par>
                                <p:cTn id="59" presetID="22" presetClass="entr" presetSubtype="2"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right)">
                                      <p:cBhvr>
                                        <p:cTn id="61" dur="250"/>
                                        <p:tgtEl>
                                          <p:spTgt spid="60"/>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childTnLst>
                                </p:cTn>
                              </p:par>
                            </p:childTnLst>
                          </p:cTn>
                        </p:par>
                        <p:par>
                          <p:cTn id="66" fill="hold">
                            <p:stCondLst>
                              <p:cond delay="3750"/>
                            </p:stCondLst>
                            <p:childTnLst>
                              <p:par>
                                <p:cTn id="67" presetID="10"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250"/>
                                        <p:tgtEl>
                                          <p:spTgt spid="25"/>
                                        </p:tgtEl>
                                      </p:cBhvr>
                                    </p:animEffect>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250"/>
                                        <p:tgtEl>
                                          <p:spTgt spid="45"/>
                                        </p:tgtEl>
                                      </p:cBhvr>
                                    </p:animEffect>
                                  </p:childTnLst>
                                </p:cTn>
                              </p:par>
                            </p:childTnLst>
                          </p:cTn>
                        </p:par>
                        <p:par>
                          <p:cTn id="74" fill="hold">
                            <p:stCondLst>
                              <p:cond delay="4250"/>
                            </p:stCondLst>
                            <p:childTnLst>
                              <p:par>
                                <p:cTn id="75" presetID="10"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250"/>
                                        <p:tgtEl>
                                          <p:spTgt spid="35"/>
                                        </p:tgtEl>
                                      </p:cBhvr>
                                    </p:animEffect>
                                  </p:childTnLst>
                                </p:cTn>
                              </p:par>
                            </p:childTnLst>
                          </p:cTn>
                        </p:par>
                        <p:par>
                          <p:cTn id="78" fill="hold">
                            <p:stCondLst>
                              <p:cond delay="45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250"/>
                                        <p:tgtEl>
                                          <p:spTgt spid="49"/>
                                        </p:tgtEl>
                                      </p:cBhvr>
                                    </p:animEffect>
                                  </p:childTnLst>
                                </p:cTn>
                              </p:par>
                            </p:childTnLst>
                          </p:cTn>
                        </p:par>
                        <p:par>
                          <p:cTn id="82" fill="hold">
                            <p:stCondLst>
                              <p:cond delay="4750"/>
                            </p:stCondLst>
                            <p:childTnLst>
                              <p:par>
                                <p:cTn id="83" presetID="10"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250"/>
                                        <p:tgtEl>
                                          <p:spTgt spid="31"/>
                                        </p:tgtEl>
                                      </p:cBhvr>
                                    </p:animEffect>
                                  </p:childTnLst>
                                </p:cTn>
                              </p:par>
                            </p:childTnLst>
                          </p:cTn>
                        </p:par>
                        <p:par>
                          <p:cTn id="86" fill="hold">
                            <p:stCondLst>
                              <p:cond delay="50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250"/>
                                        <p:tgtEl>
                                          <p:spTgt spid="26"/>
                                        </p:tgtEl>
                                      </p:cBhvr>
                                    </p:animEffect>
                                  </p:childTnLst>
                                </p:cTn>
                              </p:par>
                            </p:childTnLst>
                          </p:cTn>
                        </p:par>
                        <p:par>
                          <p:cTn id="90" fill="hold">
                            <p:stCondLst>
                              <p:cond delay="5250"/>
                            </p:stCondLst>
                            <p:childTnLst>
                              <p:par>
                                <p:cTn id="91" presetID="10" presetClass="entr" presetSubtype="0"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250"/>
                                        <p:tgtEl>
                                          <p:spTgt spid="41"/>
                                        </p:tgtEl>
                                      </p:cBhvr>
                                    </p:animEffect>
                                  </p:childTnLst>
                                </p:cTn>
                              </p:par>
                            </p:childTnLst>
                          </p:cTn>
                        </p:par>
                        <p:par>
                          <p:cTn id="94" fill="hold">
                            <p:stCondLst>
                              <p:cond delay="5500"/>
                            </p:stCondLst>
                            <p:childTnLst>
                              <p:par>
                                <p:cTn id="95" presetID="10"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250"/>
                                        <p:tgtEl>
                                          <p:spTgt spid="46"/>
                                        </p:tgtEl>
                                      </p:cBhvr>
                                    </p:animEffect>
                                  </p:childTnLst>
                                </p:cTn>
                              </p:par>
                            </p:childTnLst>
                          </p:cTn>
                        </p:par>
                        <p:par>
                          <p:cTn id="98" fill="hold">
                            <p:stCondLst>
                              <p:cond delay="5750"/>
                            </p:stCondLst>
                            <p:childTnLst>
                              <p:par>
                                <p:cTn id="99" presetID="10"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250"/>
                                        <p:tgtEl>
                                          <p:spTgt spid="34"/>
                                        </p:tgtEl>
                                      </p:cBhvr>
                                    </p:animEffect>
                                  </p:childTnLst>
                                </p:cTn>
                              </p:par>
                            </p:childTnLst>
                          </p:cTn>
                        </p:par>
                        <p:par>
                          <p:cTn id="102" fill="hold">
                            <p:stCondLst>
                              <p:cond delay="6000"/>
                            </p:stCondLst>
                            <p:childTnLst>
                              <p:par>
                                <p:cTn id="103" presetID="10"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250"/>
                                        <p:tgtEl>
                                          <p:spTgt spid="50"/>
                                        </p:tgtEl>
                                      </p:cBhvr>
                                    </p:animEffect>
                                  </p:childTnLst>
                                </p:cTn>
                              </p:par>
                            </p:childTnLst>
                          </p:cTn>
                        </p:par>
                        <p:par>
                          <p:cTn id="106" fill="hold">
                            <p:stCondLst>
                              <p:cond delay="6250"/>
                            </p:stCondLst>
                            <p:childTnLst>
                              <p:par>
                                <p:cTn id="107" presetID="10"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250"/>
                                        <p:tgtEl>
                                          <p:spTgt spid="36"/>
                                        </p:tgtEl>
                                      </p:cBhvr>
                                    </p:animEffect>
                                  </p:childTnLst>
                                </p:cTn>
                              </p:par>
                            </p:childTnLst>
                          </p:cTn>
                        </p:par>
                        <p:par>
                          <p:cTn id="110" fill="hold">
                            <p:stCondLst>
                              <p:cond delay="6500"/>
                            </p:stCondLst>
                            <p:childTnLst>
                              <p:par>
                                <p:cTn id="111" presetID="10" presetClass="entr" presetSubtype="0" fill="hold" grpId="0" nodeType="after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250"/>
                                        <p:tgtEl>
                                          <p:spTgt spid="48"/>
                                        </p:tgtEl>
                                      </p:cBhvr>
                                    </p:animEffect>
                                  </p:childTnLst>
                                </p:cTn>
                              </p:par>
                            </p:childTnLst>
                          </p:cTn>
                        </p:par>
                        <p:par>
                          <p:cTn id="114" fill="hold">
                            <p:stCondLst>
                              <p:cond delay="6750"/>
                            </p:stCondLst>
                            <p:childTnLst>
                              <p:par>
                                <p:cTn id="115" presetID="10" presetClass="entr" presetSubtype="0"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250"/>
                                        <p:tgtEl>
                                          <p:spTgt spid="33"/>
                                        </p:tgtEl>
                                      </p:cBhvr>
                                    </p:animEffect>
                                  </p:childTnLst>
                                </p:cTn>
                              </p:par>
                            </p:childTnLst>
                          </p:cTn>
                        </p:par>
                        <p:par>
                          <p:cTn id="118" fill="hold">
                            <p:stCondLst>
                              <p:cond delay="7000"/>
                            </p:stCondLst>
                            <p:childTnLst>
                              <p:par>
                                <p:cTn id="119" presetID="10"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250"/>
                                        <p:tgtEl>
                                          <p:spTgt spid="29"/>
                                        </p:tgtEl>
                                      </p:cBhvr>
                                    </p:animEffect>
                                  </p:childTnLst>
                                </p:cTn>
                              </p:par>
                            </p:childTnLst>
                          </p:cTn>
                        </p:par>
                        <p:par>
                          <p:cTn id="122" fill="hold">
                            <p:stCondLst>
                              <p:cond delay="7250"/>
                            </p:stCondLst>
                            <p:childTnLst>
                              <p:par>
                                <p:cTn id="123" presetID="10" presetClass="entr" presetSubtype="0"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250"/>
                                        <p:tgtEl>
                                          <p:spTgt spid="43"/>
                                        </p:tgtEl>
                                      </p:cBhvr>
                                    </p:animEffect>
                                  </p:childTnLst>
                                </p:cTn>
                              </p:par>
                            </p:childTnLst>
                          </p:cTn>
                        </p:par>
                        <p:par>
                          <p:cTn id="126" fill="hold">
                            <p:stCondLst>
                              <p:cond delay="7500"/>
                            </p:stCondLst>
                            <p:childTnLst>
                              <p:par>
                                <p:cTn id="127" presetID="10" presetClass="entr" presetSubtype="0"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250"/>
                                        <p:tgtEl>
                                          <p:spTgt spid="27"/>
                                        </p:tgtEl>
                                      </p:cBhvr>
                                    </p:animEffect>
                                  </p:childTnLst>
                                </p:cTn>
                              </p:par>
                            </p:childTnLst>
                          </p:cTn>
                        </p:par>
                        <p:par>
                          <p:cTn id="130" fill="hold">
                            <p:stCondLst>
                              <p:cond delay="7750"/>
                            </p:stCondLst>
                            <p:childTnLst>
                              <p:par>
                                <p:cTn id="131" presetID="10" presetClass="entr" presetSubtype="0" fill="hold" grpId="0" nodeType="after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250"/>
                                        <p:tgtEl>
                                          <p:spTgt spid="37"/>
                                        </p:tgtEl>
                                      </p:cBhvr>
                                    </p:animEffect>
                                  </p:childTnLst>
                                </p:cTn>
                              </p:par>
                            </p:childTnLst>
                          </p:cTn>
                        </p:par>
                        <p:par>
                          <p:cTn id="134" fill="hold">
                            <p:stCondLst>
                              <p:cond delay="8000"/>
                            </p:stCondLst>
                            <p:childTnLst>
                              <p:par>
                                <p:cTn id="135" presetID="10"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250"/>
                                        <p:tgtEl>
                                          <p:spTgt spid="39"/>
                                        </p:tgtEl>
                                      </p:cBhvr>
                                    </p:animEffect>
                                  </p:childTnLst>
                                </p:cTn>
                              </p:par>
                            </p:childTnLst>
                          </p:cTn>
                        </p:par>
                        <p:par>
                          <p:cTn id="138" fill="hold">
                            <p:stCondLst>
                              <p:cond delay="8250"/>
                            </p:stCondLst>
                            <p:childTnLst>
                              <p:par>
                                <p:cTn id="139" presetID="22" presetClass="entr" presetSubtype="8" fill="hold" nodeType="after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wipe(left)">
                                      <p:cBhvr>
                                        <p:cTn id="141" dur="250"/>
                                        <p:tgtEl>
                                          <p:spTgt spid="19"/>
                                        </p:tgtEl>
                                      </p:cBhvr>
                                    </p:animEffect>
                                  </p:childTnLst>
                                </p:cTn>
                              </p:par>
                            </p:childTnLst>
                          </p:cTn>
                        </p:par>
                        <p:par>
                          <p:cTn id="142" fill="hold">
                            <p:stCondLst>
                              <p:cond delay="8500"/>
                            </p:stCondLst>
                            <p:childTnLst>
                              <p:par>
                                <p:cTn id="143" presetID="10" presetClass="entr" presetSubtype="0" fill="hold" grpId="0" nodeType="after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fade">
                                      <p:cBhvr>
                                        <p:cTn id="145" dur="250"/>
                                        <p:tgtEl>
                                          <p:spTgt spid="21"/>
                                        </p:tgtEl>
                                      </p:cBhvr>
                                    </p:animEffect>
                                  </p:childTnLst>
                                </p:cTn>
                              </p:par>
                            </p:childTnLst>
                          </p:cTn>
                        </p:par>
                        <p:par>
                          <p:cTn id="146" fill="hold">
                            <p:stCondLst>
                              <p:cond delay="8750"/>
                            </p:stCondLst>
                            <p:childTnLst>
                              <p:par>
                                <p:cTn id="147" presetID="10" presetClass="entr" presetSubtype="0" fill="hold" grpId="0" nodeType="afterEffect">
                                  <p:stCondLst>
                                    <p:cond delay="0"/>
                                  </p:stCondLst>
                                  <p:childTnLst>
                                    <p:set>
                                      <p:cBhvr>
                                        <p:cTn id="148" dur="1" fill="hold">
                                          <p:stCondLst>
                                            <p:cond delay="0"/>
                                          </p:stCondLst>
                                        </p:cTn>
                                        <p:tgtEl>
                                          <p:spTgt spid="51"/>
                                        </p:tgtEl>
                                        <p:attrNameLst>
                                          <p:attrName>style.visibility</p:attrName>
                                        </p:attrNameLst>
                                      </p:cBhvr>
                                      <p:to>
                                        <p:strVal val="visible"/>
                                      </p:to>
                                    </p:set>
                                    <p:animEffect transition="in" filter="fade">
                                      <p:cBhvr>
                                        <p:cTn id="149" dur="250"/>
                                        <p:tgtEl>
                                          <p:spTgt spid="51"/>
                                        </p:tgtEl>
                                      </p:cBhvr>
                                    </p:animEffect>
                                  </p:childTnLst>
                                </p:cTn>
                              </p:par>
                            </p:childTnLst>
                          </p:cTn>
                        </p:par>
                        <p:par>
                          <p:cTn id="150" fill="hold">
                            <p:stCondLst>
                              <p:cond delay="9000"/>
                            </p:stCondLst>
                            <p:childTnLst>
                              <p:par>
                                <p:cTn id="151" presetID="10" presetClass="entr" presetSubtype="0" fill="hold" nodeType="afterEffect">
                                  <p:stCondLst>
                                    <p:cond delay="500"/>
                                  </p:stCondLst>
                                  <p:childTnLst>
                                    <p:set>
                                      <p:cBhvr>
                                        <p:cTn id="152" dur="1" fill="hold">
                                          <p:stCondLst>
                                            <p:cond delay="0"/>
                                          </p:stCondLst>
                                        </p:cTn>
                                        <p:tgtEl>
                                          <p:spTgt spid="53"/>
                                        </p:tgtEl>
                                        <p:attrNameLst>
                                          <p:attrName>style.visibility</p:attrName>
                                        </p:attrNameLst>
                                      </p:cBhvr>
                                      <p:to>
                                        <p:strVal val="visible"/>
                                      </p:to>
                                    </p:set>
                                    <p:animEffect transition="in" filter="fade">
                                      <p:cBhvr>
                                        <p:cTn id="153"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1" grpId="0"/>
      <p:bldP spid="25" grpId="0" animBg="1"/>
      <p:bldP spid="26" grpId="0" animBg="1"/>
      <p:bldP spid="27" grpId="0" animBg="1"/>
      <p:bldP spid="29" grpId="0" animBg="1"/>
      <p:bldP spid="31" grpId="0" animBg="1"/>
      <p:bldP spid="33" grpId="0" animBg="1"/>
      <p:bldP spid="34" grpId="0" animBg="1"/>
      <p:bldP spid="35" grpId="0" animBg="1"/>
      <p:bldP spid="36" grpId="0" animBg="1"/>
      <p:bldP spid="37" grpId="0" animBg="1"/>
      <p:bldP spid="39" grpId="0" animBg="1"/>
      <p:bldP spid="41" grpId="0" animBg="1"/>
      <p:bldP spid="43" grpId="0" animBg="1"/>
      <p:bldP spid="45" grpId="0" animBg="1"/>
      <p:bldP spid="46" grpId="0" animBg="1"/>
      <p:bldP spid="48" grpId="0" animBg="1"/>
      <p:bldP spid="49" grpId="0" animBg="1"/>
      <p:bldP spid="50" grpId="0" animBg="1"/>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1728700" y="2456892"/>
            <a:ext cx="5976664" cy="2880320"/>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en-US" dirty="0">
              <a:solidFill>
                <a:srgbClr val="FFFFFF"/>
              </a:solidFill>
              <a:latin typeface="Calibri" charset="0"/>
            </a:endParaRPr>
          </a:p>
        </p:txBody>
      </p:sp>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5166110_xl.jpg"/>
          <p:cNvPicPr>
            <a:picLocks noChangeAspect="1"/>
          </p:cNvPicPr>
          <p:nvPr/>
        </p:nvPicPr>
        <p:blipFill>
          <a:blip r:embed="rId3" cstate="email">
            <a:duotone>
              <a:schemeClr val="accent3">
                <a:shade val="45000"/>
                <a:satMod val="135000"/>
              </a:schemeClr>
              <a:prstClr val="white"/>
            </a:duotone>
          </a:blip>
          <a:srcRect/>
          <a:stretch>
            <a:fillRect/>
          </a:stretch>
        </p:blipFill>
        <p:spPr>
          <a:xfrm>
            <a:off x="2555776" y="908719"/>
            <a:ext cx="6552728" cy="5949281"/>
          </a:xfrm>
          <a:prstGeom prst="rect">
            <a:avLst/>
          </a:prstGeom>
        </p:spPr>
      </p:pic>
      <p:sp>
        <p:nvSpPr>
          <p:cNvPr id="8" name="Rektangel 76"/>
          <p:cNvSpPr>
            <a:spLocks noChangeArrowheads="1"/>
          </p:cNvSpPr>
          <p:nvPr/>
        </p:nvSpPr>
        <p:spPr bwMode="auto">
          <a:xfrm>
            <a:off x="484312" y="1052736"/>
            <a:ext cx="2143472"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So, he stopped wasting his time on such unproductive tasks and concentrated his efforts on meaningful tasks.</a:t>
            </a:r>
            <a:endParaRPr lang="da-DK" sz="2800" dirty="0">
              <a:solidFill>
                <a:srgbClr val="1E1C11"/>
              </a:solidFill>
              <a:latin typeface="Calibri" charset="0"/>
            </a:endParaRPr>
          </a:p>
        </p:txBody>
      </p:sp>
      <p:grpSp>
        <p:nvGrpSpPr>
          <p:cNvPr id="9" name="Group 19"/>
          <p:cNvGrpSpPr>
            <a:grpSpLocks/>
          </p:cNvGrpSpPr>
          <p:nvPr/>
        </p:nvGrpSpPr>
        <p:grpSpPr bwMode="auto">
          <a:xfrm>
            <a:off x="179512" y="1141636"/>
            <a:ext cx="250825" cy="250825"/>
            <a:chOff x="530225" y="5016500"/>
            <a:chExt cx="393700" cy="393700"/>
          </a:xfrm>
        </p:grpSpPr>
        <p:sp>
          <p:nvSpPr>
            <p:cNvPr id="1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11"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50" name="Picture 49" descr="13923752_l.jpg"/>
          <p:cNvPicPr>
            <a:picLocks noChangeAspect="1"/>
          </p:cNvPicPr>
          <p:nvPr/>
        </p:nvPicPr>
        <p:blipFill>
          <a:blip r:embed="rId4" cstate="email"/>
          <a:stretch>
            <a:fillRect/>
          </a:stretch>
        </p:blipFill>
        <p:spPr>
          <a:xfrm>
            <a:off x="6732240" y="980728"/>
            <a:ext cx="2241052" cy="2490186"/>
          </a:xfrm>
          <a:prstGeom prst="ellipse">
            <a:avLst/>
          </a:prstGeom>
          <a:ln>
            <a:solidFill>
              <a:schemeClr val="tx1"/>
            </a:solidFill>
          </a:ln>
        </p:spPr>
      </p:pic>
      <p:sp>
        <p:nvSpPr>
          <p:cNvPr id="26" name="Rektangel 76"/>
          <p:cNvSpPr>
            <a:spLocks noChangeArrowheads="1"/>
          </p:cNvSpPr>
          <p:nvPr/>
        </p:nvSpPr>
        <p:spPr bwMode="auto">
          <a:xfrm>
            <a:off x="484312" y="3284984"/>
            <a:ext cx="207146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So, Keith used ‘Pareto Analysis’ for effective time management. </a:t>
            </a:r>
            <a:endParaRPr lang="da-DK" sz="2800" dirty="0">
              <a:solidFill>
                <a:srgbClr val="1E1C11"/>
              </a:solidFill>
              <a:latin typeface="Calibri" charset="0"/>
            </a:endParaRPr>
          </a:p>
        </p:txBody>
      </p:sp>
      <p:grpSp>
        <p:nvGrpSpPr>
          <p:cNvPr id="27" name="Group 19"/>
          <p:cNvGrpSpPr>
            <a:grpSpLocks/>
          </p:cNvGrpSpPr>
          <p:nvPr/>
        </p:nvGrpSpPr>
        <p:grpSpPr bwMode="auto">
          <a:xfrm>
            <a:off x="179512" y="3373884"/>
            <a:ext cx="250825" cy="250825"/>
            <a:chOff x="530225" y="5016500"/>
            <a:chExt cx="393700" cy="393700"/>
          </a:xfrm>
        </p:grpSpPr>
        <p:sp>
          <p:nvSpPr>
            <p:cNvPr id="28"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29"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30" name="Picture 29" descr="10428643_l.jpg"/>
          <p:cNvPicPr>
            <a:picLocks noChangeAspect="1"/>
          </p:cNvPicPr>
          <p:nvPr/>
        </p:nvPicPr>
        <p:blipFill>
          <a:blip r:embed="rId5" cstate="print"/>
          <a:stretch>
            <a:fillRect/>
          </a:stretch>
        </p:blipFill>
        <p:spPr>
          <a:xfrm>
            <a:off x="2627784" y="3717032"/>
            <a:ext cx="2135136" cy="2313064"/>
          </a:xfrm>
          <a:prstGeom prst="ellipse">
            <a:avLst/>
          </a:prstGeom>
          <a:ln>
            <a:solidFill>
              <a:schemeClr val="tx1"/>
            </a:solidFill>
          </a:ln>
        </p:spPr>
      </p:pic>
      <p:sp>
        <p:nvSpPr>
          <p:cNvPr id="31" name="Rektangel 76"/>
          <p:cNvSpPr>
            <a:spLocks noChangeArrowheads="1"/>
          </p:cNvSpPr>
          <p:nvPr/>
        </p:nvSpPr>
        <p:spPr bwMode="auto">
          <a:xfrm>
            <a:off x="484312" y="4725144"/>
            <a:ext cx="2071464"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However, ‘Pareto Analysis’ is not just about time management, its concept and applications are widespread.</a:t>
            </a:r>
            <a:endParaRPr lang="da-DK" sz="2800" dirty="0">
              <a:solidFill>
                <a:srgbClr val="1E1C11"/>
              </a:solidFill>
              <a:latin typeface="Calibri" charset="0"/>
            </a:endParaRPr>
          </a:p>
        </p:txBody>
      </p:sp>
      <p:grpSp>
        <p:nvGrpSpPr>
          <p:cNvPr id="32" name="Group 19"/>
          <p:cNvGrpSpPr>
            <a:grpSpLocks/>
          </p:cNvGrpSpPr>
          <p:nvPr/>
        </p:nvGrpSpPr>
        <p:grpSpPr bwMode="auto">
          <a:xfrm>
            <a:off x="179512" y="4814044"/>
            <a:ext cx="250825" cy="250825"/>
            <a:chOff x="530225" y="5016500"/>
            <a:chExt cx="393700" cy="393700"/>
          </a:xfrm>
        </p:grpSpPr>
        <p:sp>
          <p:nvSpPr>
            <p:cNvPr id="33"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34"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35" name="Picture 2"/>
          <p:cNvPicPr>
            <a:picLocks noChangeAspect="1" noChangeArrowheads="1"/>
          </p:cNvPicPr>
          <p:nvPr/>
        </p:nvPicPr>
        <p:blipFill>
          <a:blip r:embed="rId6" cstate="email"/>
          <a:srcRect/>
          <a:stretch>
            <a:fillRect/>
          </a:stretch>
        </p:blipFill>
        <p:spPr bwMode="auto">
          <a:xfrm>
            <a:off x="6660232" y="4581128"/>
            <a:ext cx="2302818" cy="2098923"/>
          </a:xfrm>
          <a:prstGeom prst="ellipse">
            <a:avLst/>
          </a:prstGeom>
          <a:noFill/>
          <a:ln w="9525">
            <a:noFill/>
            <a:miter lim="800000"/>
            <a:headEnd/>
            <a:tailEnd/>
          </a:ln>
        </p:spPr>
      </p:pic>
      <p:grpSp>
        <p:nvGrpSpPr>
          <p:cNvPr id="36" name="Gruppieren 20"/>
          <p:cNvGrpSpPr/>
          <p:nvPr/>
        </p:nvGrpSpPr>
        <p:grpSpPr>
          <a:xfrm rot="383809">
            <a:off x="2546380" y="1623335"/>
            <a:ext cx="3854616" cy="1339352"/>
            <a:chOff x="4645151" y="-658054"/>
            <a:chExt cx="7310641" cy="1656547"/>
          </a:xfrm>
        </p:grpSpPr>
        <p:sp>
          <p:nvSpPr>
            <p:cNvPr id="37" name="Rechteck 21"/>
            <p:cNvSpPr/>
            <p:nvPr/>
          </p:nvSpPr>
          <p:spPr bwMode="auto">
            <a:xfrm>
              <a:off x="5473045" y="-493353"/>
              <a:ext cx="6482747" cy="1491846"/>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smtClean="0">
                  <a:solidFill>
                    <a:schemeClr val="bg1"/>
                  </a:solidFill>
                  <a:cs typeface="MV Boli" pitchFamily="2" charset="0"/>
                </a:rPr>
                <a:t>Let us learn about ‘Pareto Analysis’ in detail.</a:t>
              </a:r>
              <a:endParaRPr lang="en-US" sz="2000" dirty="0">
                <a:solidFill>
                  <a:schemeClr val="bg1"/>
                </a:solidFill>
                <a:cs typeface="MV Boli" pitchFamily="2" charset="0"/>
              </a:endParaRPr>
            </a:p>
          </p:txBody>
        </p:sp>
        <p:pic>
          <p:nvPicPr>
            <p:cNvPr id="38" name="Picture 5" descr="Tessafilm_4"/>
            <p:cNvPicPr>
              <a:picLocks noChangeAspect="1" noChangeArrowheads="1"/>
            </p:cNvPicPr>
            <p:nvPr/>
          </p:nvPicPr>
          <p:blipFill>
            <a:blip r:embed="rId7" cstate="email"/>
            <a:srcRect/>
            <a:stretch>
              <a:fillRect/>
            </a:stretch>
          </p:blipFill>
          <p:spPr bwMode="gray">
            <a:xfrm rot="20222041">
              <a:off x="4645151" y="-658054"/>
              <a:ext cx="2229621" cy="525903"/>
            </a:xfrm>
            <a:prstGeom prst="rect">
              <a:avLst/>
            </a:prstGeom>
            <a:noFill/>
          </p:spPr>
        </p:pic>
      </p:grpSp>
      <p:pic>
        <p:nvPicPr>
          <p:cNvPr id="39" name="Picture 38"/>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40" name="Picture 39">
            <a:hlinkClick r:id="" action="ppaction://hlinkshowjump?jump=nextslide"/>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41" name="Picture 40">
            <a:hlinkClick r:id="" action="ppaction://hlinkshowjump?jump=previousslide"/>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7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Effect transition="in" filter="fade">
                                      <p:cBhvr>
                                        <p:cTn id="18" dur="500"/>
                                        <p:tgtEl>
                                          <p:spTgt spid="8"/>
                                        </p:tgtEl>
                                      </p:cBhvr>
                                    </p:animEffect>
                                  </p:childTnLst>
                                </p:cTn>
                              </p:par>
                              <p:par>
                                <p:cTn id="19" presetID="55"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7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par>
                          <p:cTn id="27" fill="hold">
                            <p:stCondLst>
                              <p:cond delay="1000"/>
                            </p:stCondLst>
                            <p:childTnLst>
                              <p:par>
                                <p:cTn id="28" presetID="55" presetClass="entr" presetSubtype="0" fill="hold" grpId="0" nodeType="afterEffect">
                                  <p:stCondLst>
                                    <p:cond delay="300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strVal val="#ppt_w*0.70"/>
                                          </p:val>
                                        </p:tav>
                                        <p:tav tm="100000">
                                          <p:val>
                                            <p:strVal val="#ppt_w"/>
                                          </p:val>
                                        </p:tav>
                                      </p:tavLst>
                                    </p:anim>
                                    <p:anim calcmode="lin" valueType="num">
                                      <p:cBhvr>
                                        <p:cTn id="31" dur="500" fill="hold"/>
                                        <p:tgtEl>
                                          <p:spTgt spid="26"/>
                                        </p:tgtEl>
                                        <p:attrNameLst>
                                          <p:attrName>ppt_h</p:attrName>
                                        </p:attrNameLst>
                                      </p:cBhvr>
                                      <p:tavLst>
                                        <p:tav tm="0">
                                          <p:val>
                                            <p:strVal val="#ppt_h"/>
                                          </p:val>
                                        </p:tav>
                                        <p:tav tm="100000">
                                          <p:val>
                                            <p:strVal val="#ppt_h"/>
                                          </p:val>
                                        </p:tav>
                                      </p:tavLst>
                                    </p:anim>
                                    <p:animEffect transition="in" filter="fade">
                                      <p:cBhvr>
                                        <p:cTn id="32" dur="500"/>
                                        <p:tgtEl>
                                          <p:spTgt spid="26"/>
                                        </p:tgtEl>
                                      </p:cBhvr>
                                    </p:animEffect>
                                  </p:childTnLst>
                                </p:cTn>
                              </p:par>
                              <p:par>
                                <p:cTn id="33" presetID="55" presetClass="entr" presetSubtype="0" fill="hold" nodeType="withEffect">
                                  <p:stCondLst>
                                    <p:cond delay="300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ppt_w*0.70"/>
                                          </p:val>
                                        </p:tav>
                                        <p:tav tm="100000">
                                          <p:val>
                                            <p:strVal val="#ppt_w"/>
                                          </p:val>
                                        </p:tav>
                                      </p:tavLst>
                                    </p:anim>
                                    <p:anim calcmode="lin" valueType="num">
                                      <p:cBhvr>
                                        <p:cTn id="36" dur="500" fill="hold"/>
                                        <p:tgtEl>
                                          <p:spTgt spid="27"/>
                                        </p:tgtEl>
                                        <p:attrNameLst>
                                          <p:attrName>ppt_h</p:attrName>
                                        </p:attrNameLst>
                                      </p:cBhvr>
                                      <p:tavLst>
                                        <p:tav tm="0">
                                          <p:val>
                                            <p:strVal val="#ppt_h"/>
                                          </p:val>
                                        </p:tav>
                                        <p:tav tm="100000">
                                          <p:val>
                                            <p:strVal val="#ppt_h"/>
                                          </p:val>
                                        </p:tav>
                                      </p:tavLst>
                                    </p:anim>
                                    <p:animEffect transition="in" filter="fade">
                                      <p:cBhvr>
                                        <p:cTn id="37" dur="500"/>
                                        <p:tgtEl>
                                          <p:spTgt spid="27"/>
                                        </p:tgtEl>
                                      </p:cBhvr>
                                    </p:animEffect>
                                  </p:childTnLst>
                                </p:cTn>
                              </p:par>
                              <p:par>
                                <p:cTn id="38" presetID="10" presetClass="entr" presetSubtype="0" fill="hold" nodeType="withEffect">
                                  <p:stCondLst>
                                    <p:cond delay="30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4500"/>
                            </p:stCondLst>
                            <p:childTnLst>
                              <p:par>
                                <p:cTn id="42" presetID="55" presetClass="entr" presetSubtype="0" fill="hold" grpId="0" nodeType="afterEffect">
                                  <p:stCondLst>
                                    <p:cond delay="300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ppt_w*0.70"/>
                                          </p:val>
                                        </p:tav>
                                        <p:tav tm="100000">
                                          <p:val>
                                            <p:strVal val="#ppt_w"/>
                                          </p:val>
                                        </p:tav>
                                      </p:tavLst>
                                    </p:anim>
                                    <p:anim calcmode="lin" valueType="num">
                                      <p:cBhvr>
                                        <p:cTn id="45" dur="500" fill="hold"/>
                                        <p:tgtEl>
                                          <p:spTgt spid="31"/>
                                        </p:tgtEl>
                                        <p:attrNameLst>
                                          <p:attrName>ppt_h</p:attrName>
                                        </p:attrNameLst>
                                      </p:cBhvr>
                                      <p:tavLst>
                                        <p:tav tm="0">
                                          <p:val>
                                            <p:strVal val="#ppt_h"/>
                                          </p:val>
                                        </p:tav>
                                        <p:tav tm="100000">
                                          <p:val>
                                            <p:strVal val="#ppt_h"/>
                                          </p:val>
                                        </p:tav>
                                      </p:tavLst>
                                    </p:anim>
                                    <p:animEffect transition="in" filter="fade">
                                      <p:cBhvr>
                                        <p:cTn id="46" dur="500"/>
                                        <p:tgtEl>
                                          <p:spTgt spid="31"/>
                                        </p:tgtEl>
                                      </p:cBhvr>
                                    </p:animEffect>
                                  </p:childTnLst>
                                </p:cTn>
                              </p:par>
                              <p:par>
                                <p:cTn id="47" presetID="55" presetClass="entr" presetSubtype="0" fill="hold" nodeType="withEffect">
                                  <p:stCondLst>
                                    <p:cond delay="300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strVal val="#ppt_w*0.70"/>
                                          </p:val>
                                        </p:tav>
                                        <p:tav tm="100000">
                                          <p:val>
                                            <p:strVal val="#ppt_w"/>
                                          </p:val>
                                        </p:tav>
                                      </p:tavLst>
                                    </p:anim>
                                    <p:anim calcmode="lin" valueType="num">
                                      <p:cBhvr>
                                        <p:cTn id="50" dur="500" fill="hold"/>
                                        <p:tgtEl>
                                          <p:spTgt spid="32"/>
                                        </p:tgtEl>
                                        <p:attrNameLst>
                                          <p:attrName>ppt_h</p:attrName>
                                        </p:attrNameLst>
                                      </p:cBhvr>
                                      <p:tavLst>
                                        <p:tav tm="0">
                                          <p:val>
                                            <p:strVal val="#ppt_h"/>
                                          </p:val>
                                        </p:tav>
                                        <p:tav tm="100000">
                                          <p:val>
                                            <p:strVal val="#ppt_h"/>
                                          </p:val>
                                        </p:tav>
                                      </p:tavLst>
                                    </p:anim>
                                    <p:animEffect transition="in" filter="fade">
                                      <p:cBhvr>
                                        <p:cTn id="51" dur="500"/>
                                        <p:tgtEl>
                                          <p:spTgt spid="32"/>
                                        </p:tgtEl>
                                      </p:cBhvr>
                                    </p:animEffect>
                                  </p:childTnLst>
                                </p:cTn>
                              </p:par>
                              <p:par>
                                <p:cTn id="52" presetID="10" presetClass="entr" presetSubtype="0" fill="hold" nodeType="withEffect">
                                  <p:stCondLst>
                                    <p:cond delay="300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par>
                          <p:cTn id="55" fill="hold">
                            <p:stCondLst>
                              <p:cond delay="8000"/>
                            </p:stCondLst>
                            <p:childTnLst>
                              <p:par>
                                <p:cTn id="56" presetID="10" presetClass="entr" presetSubtype="0" fill="hold" nodeType="afterEffect">
                                  <p:stCondLst>
                                    <p:cond delay="300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par>
                          <p:cTn id="59" fill="hold">
                            <p:stCondLst>
                              <p:cond delay="11500"/>
                            </p:stCondLst>
                            <p:childTnLst>
                              <p:par>
                                <p:cTn id="60" presetID="10" presetClass="entr" presetSubtype="0" fill="hold" nodeType="afterEffect">
                                  <p:stCondLst>
                                    <p:cond delay="50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6"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History of Pareto Analysis</a:t>
              </a:r>
              <a:endParaRPr lang="en-IN" sz="3200" dirty="0"/>
            </a:p>
          </p:txBody>
        </p:sp>
      </p:grpSp>
      <p:pic>
        <p:nvPicPr>
          <p:cNvPr id="6" name="Picture 5" descr="14027013_xl.jpg"/>
          <p:cNvPicPr>
            <a:picLocks noChangeAspect="1"/>
          </p:cNvPicPr>
          <p:nvPr/>
        </p:nvPicPr>
        <p:blipFill>
          <a:blip r:embed="rId3" cstate="print">
            <a:clrChange>
              <a:clrFrom>
                <a:srgbClr val="FFFFFF"/>
              </a:clrFrom>
              <a:clrTo>
                <a:srgbClr val="FFFFFF">
                  <a:alpha val="0"/>
                </a:srgbClr>
              </a:clrTo>
            </a:clrChange>
          </a:blip>
          <a:srcRect l="12201" t="11151" r="12200" b="12200"/>
          <a:stretch>
            <a:fillRect/>
          </a:stretch>
        </p:blipFill>
        <p:spPr>
          <a:xfrm>
            <a:off x="179512" y="980728"/>
            <a:ext cx="3600400" cy="3281365"/>
          </a:xfrm>
          <a:prstGeom prst="rect">
            <a:avLst/>
          </a:prstGeom>
        </p:spPr>
      </p:pic>
      <p:pic>
        <p:nvPicPr>
          <p:cNvPr id="7" name="Picture 6" descr="14027013_xl.jpg"/>
          <p:cNvPicPr>
            <a:picLocks noChangeAspect="1"/>
          </p:cNvPicPr>
          <p:nvPr/>
        </p:nvPicPr>
        <p:blipFill>
          <a:blip r:embed="rId3" cstate="print">
            <a:clrChange>
              <a:clrFrom>
                <a:srgbClr val="FFFFFF"/>
              </a:clrFrom>
              <a:clrTo>
                <a:srgbClr val="FFFFFF">
                  <a:alpha val="0"/>
                </a:srgbClr>
              </a:clrTo>
            </a:clrChange>
          </a:blip>
          <a:srcRect l="12201" t="11151" r="12200" b="12200"/>
          <a:stretch>
            <a:fillRect/>
          </a:stretch>
        </p:blipFill>
        <p:spPr>
          <a:xfrm>
            <a:off x="5364088" y="3356992"/>
            <a:ext cx="3600400" cy="3281365"/>
          </a:xfrm>
          <a:prstGeom prst="rect">
            <a:avLst/>
          </a:prstGeom>
        </p:spPr>
      </p:pic>
      <p:sp>
        <p:nvSpPr>
          <p:cNvPr id="9" name="Rounded Rectangle 8"/>
          <p:cNvSpPr/>
          <p:nvPr/>
        </p:nvSpPr>
        <p:spPr>
          <a:xfrm>
            <a:off x="3851920" y="1412776"/>
            <a:ext cx="5148000" cy="1800200"/>
          </a:xfrm>
          <a:prstGeom prst="roundRect">
            <a:avLst>
              <a:gd name="adj" fmla="val 4269"/>
            </a:avLst>
          </a:prstGeom>
          <a:solidFill>
            <a:schemeClr val="accent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A famous Italian economist, Vilfredo Pareto found the ‘Pareto Principle’ or ‘Pareto Analysis’ in 1879. </a:t>
            </a:r>
          </a:p>
        </p:txBody>
      </p:sp>
      <p:sp>
        <p:nvSpPr>
          <p:cNvPr id="10" name="Rounded Rectangle 9"/>
          <p:cNvSpPr/>
          <p:nvPr/>
        </p:nvSpPr>
        <p:spPr>
          <a:xfrm>
            <a:off x="179512" y="4653136"/>
            <a:ext cx="5148000" cy="1800200"/>
          </a:xfrm>
          <a:prstGeom prst="roundRect">
            <a:avLst>
              <a:gd name="adj" fmla="val 4269"/>
            </a:avLst>
          </a:prstGeom>
          <a:solidFill>
            <a:schemeClr val="tx1">
              <a:lumMod val="50000"/>
              <a:lumOff val="5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Pareto based his principle on a research in which he found that 80% of Italy’s wealth was held by 20% of its population.</a:t>
            </a:r>
          </a:p>
        </p:txBody>
      </p:sp>
      <p:grpSp>
        <p:nvGrpSpPr>
          <p:cNvPr id="8" name="Group 17"/>
          <p:cNvGrpSpPr/>
          <p:nvPr/>
        </p:nvGrpSpPr>
        <p:grpSpPr>
          <a:xfrm>
            <a:off x="395536" y="2492896"/>
            <a:ext cx="3240360" cy="1584176"/>
            <a:chOff x="395536" y="2492896"/>
            <a:chExt cx="3240360" cy="1584176"/>
          </a:xfrm>
        </p:grpSpPr>
        <p:sp>
          <p:nvSpPr>
            <p:cNvPr id="16" name="Rectangle 15"/>
            <p:cNvSpPr/>
            <p:nvPr/>
          </p:nvSpPr>
          <p:spPr>
            <a:xfrm>
              <a:off x="395536" y="2492896"/>
              <a:ext cx="3240360" cy="15841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7" name="Picture 16" descr="pareto4.gif"/>
            <p:cNvPicPr>
              <a:picLocks noChangeAspect="1"/>
            </p:cNvPicPr>
            <p:nvPr/>
          </p:nvPicPr>
          <p:blipFill>
            <a:blip r:embed="rId4" cstate="print"/>
            <a:srcRect l="11206" t="7040" r="8107" b="4964"/>
            <a:stretch>
              <a:fillRect/>
            </a:stretch>
          </p:blipFill>
          <p:spPr>
            <a:xfrm>
              <a:off x="1115616" y="2492896"/>
              <a:ext cx="1728192" cy="1584176"/>
            </a:xfrm>
            <a:prstGeom prst="rect">
              <a:avLst/>
            </a:prstGeom>
          </p:spPr>
        </p:pic>
      </p:grpSp>
      <p:grpSp>
        <p:nvGrpSpPr>
          <p:cNvPr id="11" name="Group 34"/>
          <p:cNvGrpSpPr/>
          <p:nvPr/>
        </p:nvGrpSpPr>
        <p:grpSpPr>
          <a:xfrm>
            <a:off x="5508104" y="4869160"/>
            <a:ext cx="3312368" cy="1656184"/>
            <a:chOff x="5508104" y="4869160"/>
            <a:chExt cx="3312368" cy="1656184"/>
          </a:xfrm>
        </p:grpSpPr>
        <p:sp>
          <p:nvSpPr>
            <p:cNvPr id="19" name="Rectangle 18"/>
            <p:cNvSpPr/>
            <p:nvPr/>
          </p:nvSpPr>
          <p:spPr>
            <a:xfrm>
              <a:off x="5580112" y="4869160"/>
              <a:ext cx="3240360" cy="15841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0" name="Picture 19" descr="19124083_l.jpg"/>
            <p:cNvPicPr>
              <a:picLocks noChangeAspect="1"/>
            </p:cNvPicPr>
            <p:nvPr/>
          </p:nvPicPr>
          <p:blipFill>
            <a:blip r:embed="rId5" cstate="email">
              <a:grayscl/>
            </a:blip>
            <a:srcRect/>
            <a:stretch>
              <a:fillRect/>
            </a:stretch>
          </p:blipFill>
          <p:spPr>
            <a:xfrm>
              <a:off x="5559930" y="4869160"/>
              <a:ext cx="3240000" cy="1656184"/>
            </a:xfrm>
            <a:prstGeom prst="rect">
              <a:avLst/>
            </a:prstGeom>
          </p:spPr>
        </p:pic>
        <p:pic>
          <p:nvPicPr>
            <p:cNvPr id="13" name="Picture 12" descr="italian_coin.png"/>
            <p:cNvPicPr>
              <a:picLocks noChangeAspect="1"/>
            </p:cNvPicPr>
            <p:nvPr/>
          </p:nvPicPr>
          <p:blipFill>
            <a:blip r:embed="rId6" cstate="email"/>
            <a:stretch>
              <a:fillRect/>
            </a:stretch>
          </p:blipFill>
          <p:spPr>
            <a:xfrm>
              <a:off x="5940152" y="5589240"/>
              <a:ext cx="661298" cy="648071"/>
            </a:xfrm>
            <a:prstGeom prst="rect">
              <a:avLst/>
            </a:prstGeom>
          </p:spPr>
        </p:pic>
        <p:pic>
          <p:nvPicPr>
            <p:cNvPr id="21" name="Picture 20" descr="italian_coin.png"/>
            <p:cNvPicPr>
              <a:picLocks noChangeAspect="1"/>
            </p:cNvPicPr>
            <p:nvPr/>
          </p:nvPicPr>
          <p:blipFill>
            <a:blip r:embed="rId7" cstate="email"/>
            <a:stretch>
              <a:fillRect/>
            </a:stretch>
          </p:blipFill>
          <p:spPr>
            <a:xfrm>
              <a:off x="6588224" y="5515793"/>
              <a:ext cx="589290" cy="577503"/>
            </a:xfrm>
            <a:prstGeom prst="rect">
              <a:avLst/>
            </a:prstGeom>
          </p:spPr>
        </p:pic>
        <p:pic>
          <p:nvPicPr>
            <p:cNvPr id="22" name="Picture 21" descr="italian_coin.png"/>
            <p:cNvPicPr>
              <a:picLocks noChangeAspect="1"/>
            </p:cNvPicPr>
            <p:nvPr/>
          </p:nvPicPr>
          <p:blipFill>
            <a:blip r:embed="rId8" cstate="email"/>
            <a:stretch>
              <a:fillRect/>
            </a:stretch>
          </p:blipFill>
          <p:spPr>
            <a:xfrm>
              <a:off x="6948264" y="4869160"/>
              <a:ext cx="734777" cy="720080"/>
            </a:xfrm>
            <a:prstGeom prst="rect">
              <a:avLst/>
            </a:prstGeom>
          </p:spPr>
        </p:pic>
        <p:pic>
          <p:nvPicPr>
            <p:cNvPr id="23" name="Picture 22" descr="italian_coin.png"/>
            <p:cNvPicPr>
              <a:picLocks noChangeAspect="1"/>
            </p:cNvPicPr>
            <p:nvPr/>
          </p:nvPicPr>
          <p:blipFill>
            <a:blip r:embed="rId8" cstate="email"/>
            <a:stretch>
              <a:fillRect/>
            </a:stretch>
          </p:blipFill>
          <p:spPr>
            <a:xfrm>
              <a:off x="7236296" y="5013176"/>
              <a:ext cx="734777" cy="720080"/>
            </a:xfrm>
            <a:prstGeom prst="rect">
              <a:avLst/>
            </a:prstGeom>
          </p:spPr>
        </p:pic>
        <p:pic>
          <p:nvPicPr>
            <p:cNvPr id="24" name="Picture 23" descr="italian_coin.png"/>
            <p:cNvPicPr>
              <a:picLocks noChangeAspect="1"/>
            </p:cNvPicPr>
            <p:nvPr/>
          </p:nvPicPr>
          <p:blipFill>
            <a:blip r:embed="rId7" cstate="email"/>
            <a:stretch>
              <a:fillRect/>
            </a:stretch>
          </p:blipFill>
          <p:spPr>
            <a:xfrm>
              <a:off x="6588224" y="5085184"/>
              <a:ext cx="589290" cy="577503"/>
            </a:xfrm>
            <a:prstGeom prst="rect">
              <a:avLst/>
            </a:prstGeom>
          </p:spPr>
        </p:pic>
        <p:pic>
          <p:nvPicPr>
            <p:cNvPr id="25" name="Picture 24" descr="italian_coin.png"/>
            <p:cNvPicPr>
              <a:picLocks noChangeAspect="1"/>
            </p:cNvPicPr>
            <p:nvPr/>
          </p:nvPicPr>
          <p:blipFill>
            <a:blip r:embed="rId7" cstate="email"/>
            <a:stretch>
              <a:fillRect/>
            </a:stretch>
          </p:blipFill>
          <p:spPr>
            <a:xfrm>
              <a:off x="6516216" y="4869160"/>
              <a:ext cx="589290" cy="577503"/>
            </a:xfrm>
            <a:prstGeom prst="rect">
              <a:avLst/>
            </a:prstGeom>
          </p:spPr>
        </p:pic>
        <p:pic>
          <p:nvPicPr>
            <p:cNvPr id="26" name="Picture 25" descr="italian_coin.png"/>
            <p:cNvPicPr>
              <a:picLocks noChangeAspect="1"/>
            </p:cNvPicPr>
            <p:nvPr/>
          </p:nvPicPr>
          <p:blipFill>
            <a:blip r:embed="rId6" cstate="email"/>
            <a:stretch>
              <a:fillRect/>
            </a:stretch>
          </p:blipFill>
          <p:spPr>
            <a:xfrm>
              <a:off x="6084167" y="4941168"/>
              <a:ext cx="661299" cy="648072"/>
            </a:xfrm>
            <a:prstGeom prst="rect">
              <a:avLst/>
            </a:prstGeom>
          </p:spPr>
        </p:pic>
        <p:pic>
          <p:nvPicPr>
            <p:cNvPr id="27" name="Picture 26" descr="italian_coin.png"/>
            <p:cNvPicPr>
              <a:picLocks noChangeAspect="1"/>
            </p:cNvPicPr>
            <p:nvPr/>
          </p:nvPicPr>
          <p:blipFill>
            <a:blip r:embed="rId6" cstate="email"/>
            <a:stretch>
              <a:fillRect/>
            </a:stretch>
          </p:blipFill>
          <p:spPr>
            <a:xfrm>
              <a:off x="6156176" y="5373216"/>
              <a:ext cx="661299" cy="648072"/>
            </a:xfrm>
            <a:prstGeom prst="rect">
              <a:avLst/>
            </a:prstGeom>
          </p:spPr>
        </p:pic>
        <p:pic>
          <p:nvPicPr>
            <p:cNvPr id="28" name="Picture 27" descr="italian_coin.png"/>
            <p:cNvPicPr>
              <a:picLocks noChangeAspect="1"/>
            </p:cNvPicPr>
            <p:nvPr/>
          </p:nvPicPr>
          <p:blipFill>
            <a:blip r:embed="rId6" cstate="email"/>
            <a:stretch>
              <a:fillRect/>
            </a:stretch>
          </p:blipFill>
          <p:spPr>
            <a:xfrm>
              <a:off x="5652120" y="5157192"/>
              <a:ext cx="661299" cy="648072"/>
            </a:xfrm>
            <a:prstGeom prst="rect">
              <a:avLst/>
            </a:prstGeom>
          </p:spPr>
        </p:pic>
        <p:pic>
          <p:nvPicPr>
            <p:cNvPr id="29" name="Picture 28" descr="italian_coin.png"/>
            <p:cNvPicPr>
              <a:picLocks noChangeAspect="1"/>
            </p:cNvPicPr>
            <p:nvPr/>
          </p:nvPicPr>
          <p:blipFill>
            <a:blip r:embed="rId6" cstate="email"/>
            <a:stretch>
              <a:fillRect/>
            </a:stretch>
          </p:blipFill>
          <p:spPr>
            <a:xfrm>
              <a:off x="5508104" y="5517232"/>
              <a:ext cx="661299" cy="648072"/>
            </a:xfrm>
            <a:prstGeom prst="rect">
              <a:avLst/>
            </a:prstGeom>
          </p:spPr>
        </p:pic>
        <p:pic>
          <p:nvPicPr>
            <p:cNvPr id="30" name="Picture 29" descr="italian_coin.png"/>
            <p:cNvPicPr>
              <a:picLocks noChangeAspect="1"/>
            </p:cNvPicPr>
            <p:nvPr/>
          </p:nvPicPr>
          <p:blipFill>
            <a:blip r:embed="rId6" cstate="email"/>
            <a:stretch>
              <a:fillRect/>
            </a:stretch>
          </p:blipFill>
          <p:spPr>
            <a:xfrm>
              <a:off x="6948264" y="5157192"/>
              <a:ext cx="661299" cy="648072"/>
            </a:xfrm>
            <a:prstGeom prst="rect">
              <a:avLst/>
            </a:prstGeom>
          </p:spPr>
        </p:pic>
        <p:pic>
          <p:nvPicPr>
            <p:cNvPr id="31" name="Picture 30" descr="italian_coin.png"/>
            <p:cNvPicPr>
              <a:picLocks noChangeAspect="1"/>
            </p:cNvPicPr>
            <p:nvPr/>
          </p:nvPicPr>
          <p:blipFill>
            <a:blip r:embed="rId6" cstate="email"/>
            <a:stretch>
              <a:fillRect/>
            </a:stretch>
          </p:blipFill>
          <p:spPr>
            <a:xfrm>
              <a:off x="7740352" y="5013176"/>
              <a:ext cx="661299" cy="648072"/>
            </a:xfrm>
            <a:prstGeom prst="rect">
              <a:avLst/>
            </a:prstGeom>
          </p:spPr>
        </p:pic>
        <p:pic>
          <p:nvPicPr>
            <p:cNvPr id="33" name="Picture 32" descr="italian_coin.png"/>
            <p:cNvPicPr>
              <a:picLocks noChangeAspect="1"/>
            </p:cNvPicPr>
            <p:nvPr/>
          </p:nvPicPr>
          <p:blipFill>
            <a:blip r:embed="rId6" cstate="email"/>
            <a:stretch>
              <a:fillRect/>
            </a:stretch>
          </p:blipFill>
          <p:spPr>
            <a:xfrm>
              <a:off x="6228184" y="5805264"/>
              <a:ext cx="661299" cy="648072"/>
            </a:xfrm>
            <a:prstGeom prst="rect">
              <a:avLst/>
            </a:prstGeom>
          </p:spPr>
        </p:pic>
        <p:pic>
          <p:nvPicPr>
            <p:cNvPr id="34" name="Picture 33" descr="italian_coin.png"/>
            <p:cNvPicPr>
              <a:picLocks noChangeAspect="1"/>
            </p:cNvPicPr>
            <p:nvPr/>
          </p:nvPicPr>
          <p:blipFill>
            <a:blip r:embed="rId6" cstate="email"/>
            <a:stretch>
              <a:fillRect/>
            </a:stretch>
          </p:blipFill>
          <p:spPr>
            <a:xfrm>
              <a:off x="5796136" y="5877272"/>
              <a:ext cx="661299" cy="648072"/>
            </a:xfrm>
            <a:prstGeom prst="rect">
              <a:avLst/>
            </a:prstGeom>
          </p:spPr>
        </p:pic>
      </p:grpSp>
      <p:pic>
        <p:nvPicPr>
          <p:cNvPr id="32" name="Picture 31"/>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35" name="Picture 34">
            <a:hlinkClick r:id="" action="ppaction://hlinkshowjump?jump=nextslide"/>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36" name="Picture 35">
            <a:hlinkClick r:id="" action="ppaction://hlinkshowjump?jump=previousslide"/>
          </p:cNvPr>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Left)">
                                      <p:cBhvr>
                                        <p:cTn id="14" dur="500"/>
                                        <p:tgtEl>
                                          <p:spTgt spid="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500"/>
                            </p:stCondLst>
                            <p:childTnLst>
                              <p:par>
                                <p:cTn id="23" presetID="1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Right)">
                                      <p:cBhvr>
                                        <p:cTn id="25" dur="500"/>
                                        <p:tgtEl>
                                          <p:spTgt spid="10"/>
                                        </p:tgtEl>
                                      </p:cBhvr>
                                    </p:animEffect>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Different Names of Pareto Analysis</a:t>
              </a:r>
              <a:endParaRPr lang="en-IN" sz="3200" dirty="0"/>
            </a:p>
          </p:txBody>
        </p:sp>
      </p:grpSp>
      <p:sp>
        <p:nvSpPr>
          <p:cNvPr id="28" name="Rectangle 27"/>
          <p:cNvSpPr/>
          <p:nvPr/>
        </p:nvSpPr>
        <p:spPr>
          <a:xfrm rot="5400000">
            <a:off x="4199665" y="-2516122"/>
            <a:ext cx="745687" cy="9142985"/>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ounded Rectangle 28"/>
          <p:cNvSpPr/>
          <p:nvPr/>
        </p:nvSpPr>
        <p:spPr>
          <a:xfrm rot="5400000">
            <a:off x="4280761" y="-1905484"/>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The ‘Pareto Principle’</a:t>
            </a:r>
            <a:endParaRPr lang="en-IN" sz="2000" dirty="0"/>
          </a:p>
        </p:txBody>
      </p:sp>
      <p:cxnSp>
        <p:nvCxnSpPr>
          <p:cNvPr id="30" name="Straight Connector 29"/>
          <p:cNvCxnSpPr/>
          <p:nvPr/>
        </p:nvCxnSpPr>
        <p:spPr>
          <a:xfrm rot="5400000">
            <a:off x="4554688" y="-2495811"/>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31" name="Rectangle 30"/>
          <p:cNvSpPr/>
          <p:nvPr/>
        </p:nvSpPr>
        <p:spPr>
          <a:xfrm rot="5400000">
            <a:off x="4198650" y="-1770435"/>
            <a:ext cx="745687" cy="9142985"/>
          </a:xfrm>
          <a:prstGeom prst="rect">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Rounded Rectangle 31"/>
          <p:cNvSpPr/>
          <p:nvPr/>
        </p:nvSpPr>
        <p:spPr>
          <a:xfrm rot="5400000">
            <a:off x="4279746" y="-1159797"/>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‘The Law of The Vital Few and the Trivial Many’</a:t>
            </a:r>
            <a:endParaRPr lang="en-IN" sz="2000" dirty="0"/>
          </a:p>
        </p:txBody>
      </p:sp>
      <p:cxnSp>
        <p:nvCxnSpPr>
          <p:cNvPr id="33" name="Straight Connector 32"/>
          <p:cNvCxnSpPr/>
          <p:nvPr/>
        </p:nvCxnSpPr>
        <p:spPr>
          <a:xfrm rot="5400000">
            <a:off x="4553672" y="-1750125"/>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34" name="Rectangle 33"/>
          <p:cNvSpPr/>
          <p:nvPr/>
        </p:nvSpPr>
        <p:spPr>
          <a:xfrm rot="5400000">
            <a:off x="4198650" y="-1025908"/>
            <a:ext cx="745687" cy="91429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Rounded Rectangle 34"/>
          <p:cNvSpPr/>
          <p:nvPr/>
        </p:nvSpPr>
        <p:spPr>
          <a:xfrm rot="5400000">
            <a:off x="4279746" y="-415271"/>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The ‘Power Law’</a:t>
            </a:r>
            <a:endParaRPr lang="en-IN" sz="2000" dirty="0"/>
          </a:p>
        </p:txBody>
      </p:sp>
      <p:cxnSp>
        <p:nvCxnSpPr>
          <p:cNvPr id="36" name="Straight Connector 35"/>
          <p:cNvCxnSpPr/>
          <p:nvPr/>
        </p:nvCxnSpPr>
        <p:spPr>
          <a:xfrm rot="5400000">
            <a:off x="4553672" y="-1005598"/>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37" name="Rectangle 36"/>
          <p:cNvSpPr/>
          <p:nvPr/>
        </p:nvSpPr>
        <p:spPr>
          <a:xfrm rot="5400000">
            <a:off x="4199665" y="-293693"/>
            <a:ext cx="745687" cy="9142985"/>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Rounded Rectangle 37"/>
          <p:cNvSpPr/>
          <p:nvPr/>
        </p:nvSpPr>
        <p:spPr>
          <a:xfrm rot="5400000">
            <a:off x="4280761" y="316945"/>
            <a:ext cx="432000" cy="7927345"/>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‘Participation Inequality’</a:t>
            </a:r>
            <a:endParaRPr lang="en-IN" sz="2000" dirty="0"/>
          </a:p>
        </p:txBody>
      </p:sp>
      <p:cxnSp>
        <p:nvCxnSpPr>
          <p:cNvPr id="39" name="Straight Connector 38"/>
          <p:cNvCxnSpPr/>
          <p:nvPr/>
        </p:nvCxnSpPr>
        <p:spPr>
          <a:xfrm rot="5400000">
            <a:off x="4554688" y="-273383"/>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40" name="Rectangle 39"/>
          <p:cNvSpPr/>
          <p:nvPr/>
        </p:nvSpPr>
        <p:spPr>
          <a:xfrm rot="5400000">
            <a:off x="4199665" y="450834"/>
            <a:ext cx="745687" cy="9142985"/>
          </a:xfrm>
          <a:prstGeom prst="rect">
            <a:avLst/>
          </a:prstGeom>
          <a:solidFill>
            <a:schemeClr val="accent4">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ounded Rectangle 40"/>
          <p:cNvSpPr/>
          <p:nvPr/>
        </p:nvSpPr>
        <p:spPr>
          <a:xfrm rot="5400000">
            <a:off x="4280761" y="1061471"/>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The ‘80 – 20 Rule’</a:t>
            </a:r>
            <a:endParaRPr lang="en-IN" sz="2000" dirty="0"/>
          </a:p>
        </p:txBody>
      </p:sp>
      <p:cxnSp>
        <p:nvCxnSpPr>
          <p:cNvPr id="42" name="Straight Connector 41"/>
          <p:cNvCxnSpPr/>
          <p:nvPr/>
        </p:nvCxnSpPr>
        <p:spPr>
          <a:xfrm rot="5400000">
            <a:off x="4554688" y="471144"/>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43" name="Rectangle 42"/>
          <p:cNvSpPr/>
          <p:nvPr/>
        </p:nvSpPr>
        <p:spPr>
          <a:xfrm rot="5400000">
            <a:off x="4198650" y="1196520"/>
            <a:ext cx="745687" cy="9142985"/>
          </a:xfrm>
          <a:prstGeom prst="rect">
            <a:avLst/>
          </a:prstGeom>
          <a:solidFill>
            <a:srgbClr val="ED7BC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ounded Rectangle 43"/>
          <p:cNvSpPr/>
          <p:nvPr/>
        </p:nvSpPr>
        <p:spPr>
          <a:xfrm rot="5400000">
            <a:off x="4279746" y="1807158"/>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ABC Analysis Technique</a:t>
            </a:r>
            <a:endParaRPr lang="en-IN" sz="2000" dirty="0"/>
          </a:p>
        </p:txBody>
      </p:sp>
      <p:cxnSp>
        <p:nvCxnSpPr>
          <p:cNvPr id="45" name="Straight Connector 44"/>
          <p:cNvCxnSpPr/>
          <p:nvPr/>
        </p:nvCxnSpPr>
        <p:spPr>
          <a:xfrm rot="5400000">
            <a:off x="4553672" y="1216831"/>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46" name="Rectangle 45"/>
          <p:cNvSpPr/>
          <p:nvPr/>
        </p:nvSpPr>
        <p:spPr>
          <a:xfrm rot="5400000">
            <a:off x="4198650" y="1941047"/>
            <a:ext cx="745687" cy="9142985"/>
          </a:xfrm>
          <a:prstGeom prst="rect">
            <a:avLst/>
          </a:prstGeom>
          <a:solidFill>
            <a:srgbClr val="F9B6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ounded Rectangle 46"/>
          <p:cNvSpPr/>
          <p:nvPr/>
        </p:nvSpPr>
        <p:spPr>
          <a:xfrm rot="5400000">
            <a:off x="4279745" y="2551685"/>
            <a:ext cx="432000" cy="792734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‘Principle of Imbalance’</a:t>
            </a:r>
            <a:endParaRPr lang="en-IN" sz="2000" dirty="0"/>
          </a:p>
        </p:txBody>
      </p:sp>
      <p:cxnSp>
        <p:nvCxnSpPr>
          <p:cNvPr id="48" name="Straight Connector 47"/>
          <p:cNvCxnSpPr/>
          <p:nvPr/>
        </p:nvCxnSpPr>
        <p:spPr>
          <a:xfrm rot="5400000">
            <a:off x="4553672" y="1961357"/>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49" name="TextBox 48"/>
          <p:cNvSpPr txBox="1"/>
          <p:nvPr/>
        </p:nvSpPr>
        <p:spPr>
          <a:xfrm>
            <a:off x="683568" y="1052736"/>
            <a:ext cx="7848872" cy="400110"/>
          </a:xfrm>
          <a:prstGeom prst="rect">
            <a:avLst/>
          </a:prstGeom>
          <a:noFill/>
        </p:spPr>
        <p:txBody>
          <a:bodyPr wrap="square" rtlCol="0">
            <a:spAutoFit/>
          </a:bodyPr>
          <a:lstStyle/>
          <a:p>
            <a:r>
              <a:rPr lang="en-IN" sz="2000" dirty="0" smtClean="0"/>
              <a:t>‘Pareto Analysis’ is known by many different names such as:</a:t>
            </a:r>
            <a:endParaRPr lang="en-IN" sz="2000" dirty="0"/>
          </a:p>
        </p:txBody>
      </p:sp>
      <p:pic>
        <p:nvPicPr>
          <p:cNvPr id="50" name="Picture 49"/>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51" name="Picture 50">
            <a:hlinkClick r:id="" action="ppaction://hlinkshowjump?jump=nextslide"/>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52" name="Picture 51">
            <a:hlinkClick r:id="" action="ppaction://hlinkshowjump?jump=previousslide"/>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50" fill="hold"/>
                                        <p:tgtEl>
                                          <p:spTgt spid="28"/>
                                        </p:tgtEl>
                                        <p:attrNameLst>
                                          <p:attrName>ppt_x</p:attrName>
                                        </p:attrNameLst>
                                      </p:cBhvr>
                                      <p:tavLst>
                                        <p:tav tm="0">
                                          <p:val>
                                            <p:strVal val="0-#ppt_w/2"/>
                                          </p:val>
                                        </p:tav>
                                        <p:tav tm="100000">
                                          <p:val>
                                            <p:strVal val="#ppt_x"/>
                                          </p:val>
                                        </p:tav>
                                      </p:tavLst>
                                    </p:anim>
                                    <p:anim calcmode="lin" valueType="num">
                                      <p:cBhvr additive="base">
                                        <p:cTn id="12" dur="25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250" fill="hold"/>
                                        <p:tgtEl>
                                          <p:spTgt spid="30"/>
                                        </p:tgtEl>
                                        <p:attrNameLst>
                                          <p:attrName>ppt_x</p:attrName>
                                        </p:attrNameLst>
                                      </p:cBhvr>
                                      <p:tavLst>
                                        <p:tav tm="0">
                                          <p:val>
                                            <p:strVal val="1+#ppt_w/2"/>
                                          </p:val>
                                        </p:tav>
                                        <p:tav tm="100000">
                                          <p:val>
                                            <p:strVal val="#ppt_x"/>
                                          </p:val>
                                        </p:tav>
                                      </p:tavLst>
                                    </p:anim>
                                    <p:anim calcmode="lin" valueType="num">
                                      <p:cBhvr additive="base">
                                        <p:cTn id="17" dur="25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250" tmFilter="0, 0; .2, .5; .8, .5; 1, 0"/>
                                        <p:tgtEl>
                                          <p:spTgt spid="30"/>
                                        </p:tgtEl>
                                      </p:cBhvr>
                                    </p:animEffect>
                                    <p:animScale>
                                      <p:cBhvr>
                                        <p:cTn id="21" dur="125" autoRev="1" fill="hold"/>
                                        <p:tgtEl>
                                          <p:spTgt spid="30"/>
                                        </p:tgtEl>
                                      </p:cBhvr>
                                      <p:by x="105000" y="105000"/>
                                    </p:animScale>
                                  </p:childTnLst>
                                </p:cTn>
                              </p:par>
                            </p:childTnLst>
                          </p:cTn>
                        </p:par>
                        <p:par>
                          <p:cTn id="22" fill="hold">
                            <p:stCondLst>
                              <p:cond delay="1750"/>
                            </p:stCondLst>
                            <p:childTnLst>
                              <p:par>
                                <p:cTn id="23" presetID="22" presetClass="entr" presetSubtype="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250"/>
                                        <p:tgtEl>
                                          <p:spTgt spid="29"/>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250" fill="hold"/>
                                        <p:tgtEl>
                                          <p:spTgt spid="31"/>
                                        </p:tgtEl>
                                        <p:attrNameLst>
                                          <p:attrName>ppt_x</p:attrName>
                                        </p:attrNameLst>
                                      </p:cBhvr>
                                      <p:tavLst>
                                        <p:tav tm="0">
                                          <p:val>
                                            <p:strVal val="0-#ppt_w/2"/>
                                          </p:val>
                                        </p:tav>
                                        <p:tav tm="100000">
                                          <p:val>
                                            <p:strVal val="#ppt_x"/>
                                          </p:val>
                                        </p:tav>
                                      </p:tavLst>
                                    </p:anim>
                                    <p:anim calcmode="lin" valueType="num">
                                      <p:cBhvr additive="base">
                                        <p:cTn id="30" dur="250" fill="hold"/>
                                        <p:tgtEl>
                                          <p:spTgt spid="31"/>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2"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250" fill="hold"/>
                                        <p:tgtEl>
                                          <p:spTgt spid="33"/>
                                        </p:tgtEl>
                                        <p:attrNameLst>
                                          <p:attrName>ppt_x</p:attrName>
                                        </p:attrNameLst>
                                      </p:cBhvr>
                                      <p:tavLst>
                                        <p:tav tm="0">
                                          <p:val>
                                            <p:strVal val="1+#ppt_w/2"/>
                                          </p:val>
                                        </p:tav>
                                        <p:tav tm="100000">
                                          <p:val>
                                            <p:strVal val="#ppt_x"/>
                                          </p:val>
                                        </p:tav>
                                      </p:tavLst>
                                    </p:anim>
                                    <p:anim calcmode="lin" valueType="num">
                                      <p:cBhvr additive="base">
                                        <p:cTn id="35" dur="250" fill="hold"/>
                                        <p:tgtEl>
                                          <p:spTgt spid="33"/>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6" presetClass="emph" presetSubtype="0" fill="hold" nodeType="afterEffect">
                                  <p:stCondLst>
                                    <p:cond delay="0"/>
                                  </p:stCondLst>
                                  <p:childTnLst>
                                    <p:animEffect transition="out" filter="fade">
                                      <p:cBhvr>
                                        <p:cTn id="38" dur="250" tmFilter="0, 0; .2, .5; .8, .5; 1, 0"/>
                                        <p:tgtEl>
                                          <p:spTgt spid="33"/>
                                        </p:tgtEl>
                                      </p:cBhvr>
                                    </p:animEffect>
                                    <p:animScale>
                                      <p:cBhvr>
                                        <p:cTn id="39" dur="125" autoRev="1" fill="hold"/>
                                        <p:tgtEl>
                                          <p:spTgt spid="33"/>
                                        </p:tgtEl>
                                      </p:cBhvr>
                                      <p:by x="105000" y="105000"/>
                                    </p:animScale>
                                  </p:childTnLst>
                                </p:cTn>
                              </p:par>
                            </p:childTnLst>
                          </p:cTn>
                        </p:par>
                        <p:par>
                          <p:cTn id="40" fill="hold">
                            <p:stCondLst>
                              <p:cond delay="2750"/>
                            </p:stCondLst>
                            <p:childTnLst>
                              <p:par>
                                <p:cTn id="41" presetID="22"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250"/>
                                        <p:tgtEl>
                                          <p:spTgt spid="32"/>
                                        </p:tgtEl>
                                      </p:cBhvr>
                                    </p:animEffect>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250" fill="hold"/>
                                        <p:tgtEl>
                                          <p:spTgt spid="34"/>
                                        </p:tgtEl>
                                        <p:attrNameLst>
                                          <p:attrName>ppt_x</p:attrName>
                                        </p:attrNameLst>
                                      </p:cBhvr>
                                      <p:tavLst>
                                        <p:tav tm="0">
                                          <p:val>
                                            <p:strVal val="0-#ppt_w/2"/>
                                          </p:val>
                                        </p:tav>
                                        <p:tav tm="100000">
                                          <p:val>
                                            <p:strVal val="#ppt_x"/>
                                          </p:val>
                                        </p:tav>
                                      </p:tavLst>
                                    </p:anim>
                                    <p:anim calcmode="lin" valueType="num">
                                      <p:cBhvr additive="base">
                                        <p:cTn id="48" dur="250" fill="hold"/>
                                        <p:tgtEl>
                                          <p:spTgt spid="34"/>
                                        </p:tgtEl>
                                        <p:attrNameLst>
                                          <p:attrName>ppt_y</p:attrName>
                                        </p:attrNameLst>
                                      </p:cBhvr>
                                      <p:tavLst>
                                        <p:tav tm="0">
                                          <p:val>
                                            <p:strVal val="#ppt_y"/>
                                          </p:val>
                                        </p:tav>
                                        <p:tav tm="100000">
                                          <p:val>
                                            <p:strVal val="#ppt_y"/>
                                          </p:val>
                                        </p:tav>
                                      </p:tavLst>
                                    </p:anim>
                                  </p:childTnLst>
                                </p:cTn>
                              </p:par>
                            </p:childTnLst>
                          </p:cTn>
                        </p:par>
                        <p:par>
                          <p:cTn id="49" fill="hold">
                            <p:stCondLst>
                              <p:cond delay="3250"/>
                            </p:stCondLst>
                            <p:childTnLst>
                              <p:par>
                                <p:cTn id="50" presetID="2" presetClass="entr" presetSubtype="2"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250" fill="hold"/>
                                        <p:tgtEl>
                                          <p:spTgt spid="36"/>
                                        </p:tgtEl>
                                        <p:attrNameLst>
                                          <p:attrName>ppt_x</p:attrName>
                                        </p:attrNameLst>
                                      </p:cBhvr>
                                      <p:tavLst>
                                        <p:tav tm="0">
                                          <p:val>
                                            <p:strVal val="1+#ppt_w/2"/>
                                          </p:val>
                                        </p:tav>
                                        <p:tav tm="100000">
                                          <p:val>
                                            <p:strVal val="#ppt_x"/>
                                          </p:val>
                                        </p:tav>
                                      </p:tavLst>
                                    </p:anim>
                                    <p:anim calcmode="lin" valueType="num">
                                      <p:cBhvr additive="base">
                                        <p:cTn id="53" dur="250" fill="hold"/>
                                        <p:tgtEl>
                                          <p:spTgt spid="36"/>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6" presetClass="emph" presetSubtype="0" fill="hold" nodeType="afterEffect">
                                  <p:stCondLst>
                                    <p:cond delay="0"/>
                                  </p:stCondLst>
                                  <p:childTnLst>
                                    <p:animEffect transition="out" filter="fade">
                                      <p:cBhvr>
                                        <p:cTn id="56" dur="250" tmFilter="0, 0; .2, .5; .8, .5; 1, 0"/>
                                        <p:tgtEl>
                                          <p:spTgt spid="36"/>
                                        </p:tgtEl>
                                      </p:cBhvr>
                                    </p:animEffect>
                                    <p:animScale>
                                      <p:cBhvr>
                                        <p:cTn id="57" dur="125" autoRev="1" fill="hold"/>
                                        <p:tgtEl>
                                          <p:spTgt spid="36"/>
                                        </p:tgtEl>
                                      </p:cBhvr>
                                      <p:by x="105000" y="105000"/>
                                    </p:animScale>
                                  </p:childTnLst>
                                </p:cTn>
                              </p:par>
                            </p:childTnLst>
                          </p:cTn>
                        </p:par>
                        <p:par>
                          <p:cTn id="58" fill="hold">
                            <p:stCondLst>
                              <p:cond delay="3750"/>
                            </p:stCondLst>
                            <p:childTnLst>
                              <p:par>
                                <p:cTn id="59" presetID="22" presetClass="entr" presetSubtype="1"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250"/>
                                        <p:tgtEl>
                                          <p:spTgt spid="35"/>
                                        </p:tgtEl>
                                      </p:cBhvr>
                                    </p:animEffect>
                                  </p:childTnLst>
                                </p:cTn>
                              </p:par>
                            </p:childTnLst>
                          </p:cTn>
                        </p:par>
                        <p:par>
                          <p:cTn id="62" fill="hold">
                            <p:stCondLst>
                              <p:cond delay="4000"/>
                            </p:stCondLst>
                            <p:childTnLst>
                              <p:par>
                                <p:cTn id="63" presetID="2" presetClass="entr" presetSubtype="8"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250" fill="hold"/>
                                        <p:tgtEl>
                                          <p:spTgt spid="37"/>
                                        </p:tgtEl>
                                        <p:attrNameLst>
                                          <p:attrName>ppt_x</p:attrName>
                                        </p:attrNameLst>
                                      </p:cBhvr>
                                      <p:tavLst>
                                        <p:tav tm="0">
                                          <p:val>
                                            <p:strVal val="0-#ppt_w/2"/>
                                          </p:val>
                                        </p:tav>
                                        <p:tav tm="100000">
                                          <p:val>
                                            <p:strVal val="#ppt_x"/>
                                          </p:val>
                                        </p:tav>
                                      </p:tavLst>
                                    </p:anim>
                                    <p:anim calcmode="lin" valueType="num">
                                      <p:cBhvr additive="base">
                                        <p:cTn id="66" dur="25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4250"/>
                            </p:stCondLst>
                            <p:childTnLst>
                              <p:par>
                                <p:cTn id="68" presetID="2" presetClass="entr" presetSubtype="2"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250" fill="hold"/>
                                        <p:tgtEl>
                                          <p:spTgt spid="39"/>
                                        </p:tgtEl>
                                        <p:attrNameLst>
                                          <p:attrName>ppt_x</p:attrName>
                                        </p:attrNameLst>
                                      </p:cBhvr>
                                      <p:tavLst>
                                        <p:tav tm="0">
                                          <p:val>
                                            <p:strVal val="1+#ppt_w/2"/>
                                          </p:val>
                                        </p:tav>
                                        <p:tav tm="100000">
                                          <p:val>
                                            <p:strVal val="#ppt_x"/>
                                          </p:val>
                                        </p:tav>
                                      </p:tavLst>
                                    </p:anim>
                                    <p:anim calcmode="lin" valueType="num">
                                      <p:cBhvr additive="base">
                                        <p:cTn id="71" dur="250" fill="hold"/>
                                        <p:tgtEl>
                                          <p:spTgt spid="39"/>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26" presetClass="emph" presetSubtype="0" fill="hold" nodeType="afterEffect">
                                  <p:stCondLst>
                                    <p:cond delay="0"/>
                                  </p:stCondLst>
                                  <p:childTnLst>
                                    <p:animEffect transition="out" filter="fade">
                                      <p:cBhvr>
                                        <p:cTn id="74" dur="250" tmFilter="0, 0; .2, .5; .8, .5; 1, 0"/>
                                        <p:tgtEl>
                                          <p:spTgt spid="39"/>
                                        </p:tgtEl>
                                      </p:cBhvr>
                                    </p:animEffect>
                                    <p:animScale>
                                      <p:cBhvr>
                                        <p:cTn id="75" dur="125" autoRev="1" fill="hold"/>
                                        <p:tgtEl>
                                          <p:spTgt spid="39"/>
                                        </p:tgtEl>
                                      </p:cBhvr>
                                      <p:by x="105000" y="105000"/>
                                    </p:animScale>
                                  </p:childTnLst>
                                </p:cTn>
                              </p:par>
                            </p:childTnLst>
                          </p:cTn>
                        </p:par>
                        <p:par>
                          <p:cTn id="76" fill="hold">
                            <p:stCondLst>
                              <p:cond delay="4750"/>
                            </p:stCondLst>
                            <p:childTnLst>
                              <p:par>
                                <p:cTn id="77" presetID="22" presetClass="entr" presetSubtype="1"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250"/>
                                        <p:tgtEl>
                                          <p:spTgt spid="38"/>
                                        </p:tgtEl>
                                      </p:cBhvr>
                                    </p:animEffect>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250" fill="hold"/>
                                        <p:tgtEl>
                                          <p:spTgt spid="40"/>
                                        </p:tgtEl>
                                        <p:attrNameLst>
                                          <p:attrName>ppt_x</p:attrName>
                                        </p:attrNameLst>
                                      </p:cBhvr>
                                      <p:tavLst>
                                        <p:tav tm="0">
                                          <p:val>
                                            <p:strVal val="0-#ppt_w/2"/>
                                          </p:val>
                                        </p:tav>
                                        <p:tav tm="100000">
                                          <p:val>
                                            <p:strVal val="#ppt_x"/>
                                          </p:val>
                                        </p:tav>
                                      </p:tavLst>
                                    </p:anim>
                                    <p:anim calcmode="lin" valueType="num">
                                      <p:cBhvr additive="base">
                                        <p:cTn id="84" dur="250" fill="hold"/>
                                        <p:tgtEl>
                                          <p:spTgt spid="40"/>
                                        </p:tgtEl>
                                        <p:attrNameLst>
                                          <p:attrName>ppt_y</p:attrName>
                                        </p:attrNameLst>
                                      </p:cBhvr>
                                      <p:tavLst>
                                        <p:tav tm="0">
                                          <p:val>
                                            <p:strVal val="#ppt_y"/>
                                          </p:val>
                                        </p:tav>
                                        <p:tav tm="100000">
                                          <p:val>
                                            <p:strVal val="#ppt_y"/>
                                          </p:val>
                                        </p:tav>
                                      </p:tavLst>
                                    </p:anim>
                                  </p:childTnLst>
                                </p:cTn>
                              </p:par>
                            </p:childTnLst>
                          </p:cTn>
                        </p:par>
                        <p:par>
                          <p:cTn id="85" fill="hold">
                            <p:stCondLst>
                              <p:cond delay="5250"/>
                            </p:stCondLst>
                            <p:childTnLst>
                              <p:par>
                                <p:cTn id="86" presetID="2" presetClass="entr" presetSubtype="2"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additive="base">
                                        <p:cTn id="88" dur="250" fill="hold"/>
                                        <p:tgtEl>
                                          <p:spTgt spid="42"/>
                                        </p:tgtEl>
                                        <p:attrNameLst>
                                          <p:attrName>ppt_x</p:attrName>
                                        </p:attrNameLst>
                                      </p:cBhvr>
                                      <p:tavLst>
                                        <p:tav tm="0">
                                          <p:val>
                                            <p:strVal val="1+#ppt_w/2"/>
                                          </p:val>
                                        </p:tav>
                                        <p:tav tm="100000">
                                          <p:val>
                                            <p:strVal val="#ppt_x"/>
                                          </p:val>
                                        </p:tav>
                                      </p:tavLst>
                                    </p:anim>
                                    <p:anim calcmode="lin" valueType="num">
                                      <p:cBhvr additive="base">
                                        <p:cTn id="89" dur="250" fill="hold"/>
                                        <p:tgtEl>
                                          <p:spTgt spid="42"/>
                                        </p:tgtEl>
                                        <p:attrNameLst>
                                          <p:attrName>ppt_y</p:attrName>
                                        </p:attrNameLst>
                                      </p:cBhvr>
                                      <p:tavLst>
                                        <p:tav tm="0">
                                          <p:val>
                                            <p:strVal val="#ppt_y"/>
                                          </p:val>
                                        </p:tav>
                                        <p:tav tm="100000">
                                          <p:val>
                                            <p:strVal val="#ppt_y"/>
                                          </p:val>
                                        </p:tav>
                                      </p:tavLst>
                                    </p:anim>
                                  </p:childTnLst>
                                </p:cTn>
                              </p:par>
                            </p:childTnLst>
                          </p:cTn>
                        </p:par>
                        <p:par>
                          <p:cTn id="90" fill="hold">
                            <p:stCondLst>
                              <p:cond delay="5500"/>
                            </p:stCondLst>
                            <p:childTnLst>
                              <p:par>
                                <p:cTn id="91" presetID="26" presetClass="emph" presetSubtype="0" fill="hold" nodeType="afterEffect">
                                  <p:stCondLst>
                                    <p:cond delay="0"/>
                                  </p:stCondLst>
                                  <p:childTnLst>
                                    <p:animEffect transition="out" filter="fade">
                                      <p:cBhvr>
                                        <p:cTn id="92" dur="250" tmFilter="0, 0; .2, .5; .8, .5; 1, 0"/>
                                        <p:tgtEl>
                                          <p:spTgt spid="42"/>
                                        </p:tgtEl>
                                      </p:cBhvr>
                                    </p:animEffect>
                                    <p:animScale>
                                      <p:cBhvr>
                                        <p:cTn id="93" dur="125" autoRev="1" fill="hold"/>
                                        <p:tgtEl>
                                          <p:spTgt spid="42"/>
                                        </p:tgtEl>
                                      </p:cBhvr>
                                      <p:by x="105000" y="105000"/>
                                    </p:animScale>
                                  </p:childTnLst>
                                </p:cTn>
                              </p:par>
                            </p:childTnLst>
                          </p:cTn>
                        </p:par>
                        <p:par>
                          <p:cTn id="94" fill="hold">
                            <p:stCondLst>
                              <p:cond delay="5750"/>
                            </p:stCondLst>
                            <p:childTnLst>
                              <p:par>
                                <p:cTn id="95" presetID="22" presetClass="entr" presetSubtype="1"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up)">
                                      <p:cBhvr>
                                        <p:cTn id="97" dur="250"/>
                                        <p:tgtEl>
                                          <p:spTgt spid="41"/>
                                        </p:tgtEl>
                                      </p:cBhvr>
                                    </p:animEffect>
                                  </p:childTnLst>
                                </p:cTn>
                              </p:par>
                            </p:childTnLst>
                          </p:cTn>
                        </p:par>
                        <p:par>
                          <p:cTn id="98" fill="hold">
                            <p:stCondLst>
                              <p:cond delay="6000"/>
                            </p:stCondLst>
                            <p:childTnLst>
                              <p:par>
                                <p:cTn id="99" presetID="2" presetClass="entr" presetSubtype="8"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additive="base">
                                        <p:cTn id="101" dur="250" fill="hold"/>
                                        <p:tgtEl>
                                          <p:spTgt spid="43"/>
                                        </p:tgtEl>
                                        <p:attrNameLst>
                                          <p:attrName>ppt_x</p:attrName>
                                        </p:attrNameLst>
                                      </p:cBhvr>
                                      <p:tavLst>
                                        <p:tav tm="0">
                                          <p:val>
                                            <p:strVal val="0-#ppt_w/2"/>
                                          </p:val>
                                        </p:tav>
                                        <p:tav tm="100000">
                                          <p:val>
                                            <p:strVal val="#ppt_x"/>
                                          </p:val>
                                        </p:tav>
                                      </p:tavLst>
                                    </p:anim>
                                    <p:anim calcmode="lin" valueType="num">
                                      <p:cBhvr additive="base">
                                        <p:cTn id="102" dur="250" fill="hold"/>
                                        <p:tgtEl>
                                          <p:spTgt spid="43"/>
                                        </p:tgtEl>
                                        <p:attrNameLst>
                                          <p:attrName>ppt_y</p:attrName>
                                        </p:attrNameLst>
                                      </p:cBhvr>
                                      <p:tavLst>
                                        <p:tav tm="0">
                                          <p:val>
                                            <p:strVal val="#ppt_y"/>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additive="base">
                                        <p:cTn id="106" dur="250" fill="hold"/>
                                        <p:tgtEl>
                                          <p:spTgt spid="45"/>
                                        </p:tgtEl>
                                        <p:attrNameLst>
                                          <p:attrName>ppt_x</p:attrName>
                                        </p:attrNameLst>
                                      </p:cBhvr>
                                      <p:tavLst>
                                        <p:tav tm="0">
                                          <p:val>
                                            <p:strVal val="1+#ppt_w/2"/>
                                          </p:val>
                                        </p:tav>
                                        <p:tav tm="100000">
                                          <p:val>
                                            <p:strVal val="#ppt_x"/>
                                          </p:val>
                                        </p:tav>
                                      </p:tavLst>
                                    </p:anim>
                                    <p:anim calcmode="lin" valueType="num">
                                      <p:cBhvr additive="base">
                                        <p:cTn id="107" dur="250" fill="hold"/>
                                        <p:tgtEl>
                                          <p:spTgt spid="45"/>
                                        </p:tgtEl>
                                        <p:attrNameLst>
                                          <p:attrName>ppt_y</p:attrName>
                                        </p:attrNameLst>
                                      </p:cBhvr>
                                      <p:tavLst>
                                        <p:tav tm="0">
                                          <p:val>
                                            <p:strVal val="#ppt_y"/>
                                          </p:val>
                                        </p:tav>
                                        <p:tav tm="100000">
                                          <p:val>
                                            <p:strVal val="#ppt_y"/>
                                          </p:val>
                                        </p:tav>
                                      </p:tavLst>
                                    </p:anim>
                                  </p:childTnLst>
                                </p:cTn>
                              </p:par>
                            </p:childTnLst>
                          </p:cTn>
                        </p:par>
                        <p:par>
                          <p:cTn id="108" fill="hold">
                            <p:stCondLst>
                              <p:cond delay="6500"/>
                            </p:stCondLst>
                            <p:childTnLst>
                              <p:par>
                                <p:cTn id="109" presetID="26" presetClass="emph" presetSubtype="0" fill="hold" nodeType="afterEffect">
                                  <p:stCondLst>
                                    <p:cond delay="0"/>
                                  </p:stCondLst>
                                  <p:childTnLst>
                                    <p:animEffect transition="out" filter="fade">
                                      <p:cBhvr>
                                        <p:cTn id="110" dur="250" tmFilter="0, 0; .2, .5; .8, .5; 1, 0"/>
                                        <p:tgtEl>
                                          <p:spTgt spid="45"/>
                                        </p:tgtEl>
                                      </p:cBhvr>
                                    </p:animEffect>
                                    <p:animScale>
                                      <p:cBhvr>
                                        <p:cTn id="111" dur="125" autoRev="1" fill="hold"/>
                                        <p:tgtEl>
                                          <p:spTgt spid="45"/>
                                        </p:tgtEl>
                                      </p:cBhvr>
                                      <p:by x="105000" y="105000"/>
                                    </p:animScale>
                                  </p:childTnLst>
                                </p:cTn>
                              </p:par>
                            </p:childTnLst>
                          </p:cTn>
                        </p:par>
                        <p:par>
                          <p:cTn id="112" fill="hold">
                            <p:stCondLst>
                              <p:cond delay="6750"/>
                            </p:stCondLst>
                            <p:childTnLst>
                              <p:par>
                                <p:cTn id="113" presetID="22" presetClass="entr" presetSubtype="1"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wipe(up)">
                                      <p:cBhvr>
                                        <p:cTn id="115" dur="250"/>
                                        <p:tgtEl>
                                          <p:spTgt spid="44"/>
                                        </p:tgtEl>
                                      </p:cBhvr>
                                    </p:animEffect>
                                  </p:childTnLst>
                                </p:cTn>
                              </p:par>
                            </p:childTnLst>
                          </p:cTn>
                        </p:par>
                        <p:par>
                          <p:cTn id="116" fill="hold">
                            <p:stCondLst>
                              <p:cond delay="7000"/>
                            </p:stCondLst>
                            <p:childTnLst>
                              <p:par>
                                <p:cTn id="117" presetID="2" presetClass="entr" presetSubtype="8"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additive="base">
                                        <p:cTn id="119" dur="250" fill="hold"/>
                                        <p:tgtEl>
                                          <p:spTgt spid="46"/>
                                        </p:tgtEl>
                                        <p:attrNameLst>
                                          <p:attrName>ppt_x</p:attrName>
                                        </p:attrNameLst>
                                      </p:cBhvr>
                                      <p:tavLst>
                                        <p:tav tm="0">
                                          <p:val>
                                            <p:strVal val="0-#ppt_w/2"/>
                                          </p:val>
                                        </p:tav>
                                        <p:tav tm="100000">
                                          <p:val>
                                            <p:strVal val="#ppt_x"/>
                                          </p:val>
                                        </p:tav>
                                      </p:tavLst>
                                    </p:anim>
                                    <p:anim calcmode="lin" valueType="num">
                                      <p:cBhvr additive="base">
                                        <p:cTn id="120" dur="250" fill="hold"/>
                                        <p:tgtEl>
                                          <p:spTgt spid="46"/>
                                        </p:tgtEl>
                                        <p:attrNameLst>
                                          <p:attrName>ppt_y</p:attrName>
                                        </p:attrNameLst>
                                      </p:cBhvr>
                                      <p:tavLst>
                                        <p:tav tm="0">
                                          <p:val>
                                            <p:strVal val="#ppt_y"/>
                                          </p:val>
                                        </p:tav>
                                        <p:tav tm="100000">
                                          <p:val>
                                            <p:strVal val="#ppt_y"/>
                                          </p:val>
                                        </p:tav>
                                      </p:tavLst>
                                    </p:anim>
                                  </p:childTnLst>
                                </p:cTn>
                              </p:par>
                            </p:childTnLst>
                          </p:cTn>
                        </p:par>
                        <p:par>
                          <p:cTn id="121" fill="hold">
                            <p:stCondLst>
                              <p:cond delay="7250"/>
                            </p:stCondLst>
                            <p:childTnLst>
                              <p:par>
                                <p:cTn id="122" presetID="2" presetClass="entr" presetSubtype="2" fill="hold" nodeType="after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250" fill="hold"/>
                                        <p:tgtEl>
                                          <p:spTgt spid="48"/>
                                        </p:tgtEl>
                                        <p:attrNameLst>
                                          <p:attrName>ppt_x</p:attrName>
                                        </p:attrNameLst>
                                      </p:cBhvr>
                                      <p:tavLst>
                                        <p:tav tm="0">
                                          <p:val>
                                            <p:strVal val="1+#ppt_w/2"/>
                                          </p:val>
                                        </p:tav>
                                        <p:tav tm="100000">
                                          <p:val>
                                            <p:strVal val="#ppt_x"/>
                                          </p:val>
                                        </p:tav>
                                      </p:tavLst>
                                    </p:anim>
                                    <p:anim calcmode="lin" valueType="num">
                                      <p:cBhvr additive="base">
                                        <p:cTn id="125" dur="250" fill="hold"/>
                                        <p:tgtEl>
                                          <p:spTgt spid="48"/>
                                        </p:tgtEl>
                                        <p:attrNameLst>
                                          <p:attrName>ppt_y</p:attrName>
                                        </p:attrNameLst>
                                      </p:cBhvr>
                                      <p:tavLst>
                                        <p:tav tm="0">
                                          <p:val>
                                            <p:strVal val="#ppt_y"/>
                                          </p:val>
                                        </p:tav>
                                        <p:tav tm="100000">
                                          <p:val>
                                            <p:strVal val="#ppt_y"/>
                                          </p:val>
                                        </p:tav>
                                      </p:tavLst>
                                    </p:anim>
                                  </p:childTnLst>
                                </p:cTn>
                              </p:par>
                            </p:childTnLst>
                          </p:cTn>
                        </p:par>
                        <p:par>
                          <p:cTn id="126" fill="hold">
                            <p:stCondLst>
                              <p:cond delay="7500"/>
                            </p:stCondLst>
                            <p:childTnLst>
                              <p:par>
                                <p:cTn id="127" presetID="26" presetClass="emph" presetSubtype="0" fill="hold" nodeType="afterEffect">
                                  <p:stCondLst>
                                    <p:cond delay="0"/>
                                  </p:stCondLst>
                                  <p:childTnLst>
                                    <p:animEffect transition="out" filter="fade">
                                      <p:cBhvr>
                                        <p:cTn id="128" dur="250" tmFilter="0, 0; .2, .5; .8, .5; 1, 0"/>
                                        <p:tgtEl>
                                          <p:spTgt spid="48"/>
                                        </p:tgtEl>
                                      </p:cBhvr>
                                    </p:animEffect>
                                    <p:animScale>
                                      <p:cBhvr>
                                        <p:cTn id="129" dur="125" autoRev="1" fill="hold"/>
                                        <p:tgtEl>
                                          <p:spTgt spid="48"/>
                                        </p:tgtEl>
                                      </p:cBhvr>
                                      <p:by x="105000" y="105000"/>
                                    </p:animScale>
                                  </p:childTnLst>
                                </p:cTn>
                              </p:par>
                            </p:childTnLst>
                          </p:cTn>
                        </p:par>
                        <p:par>
                          <p:cTn id="130" fill="hold">
                            <p:stCondLst>
                              <p:cond delay="7750"/>
                            </p:stCondLst>
                            <p:childTnLst>
                              <p:par>
                                <p:cTn id="131" presetID="22" presetClass="entr" presetSubtype="1" fill="hold" grpId="0" nodeType="after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wipe(up)">
                                      <p:cBhvr>
                                        <p:cTn id="133" dur="250"/>
                                        <p:tgtEl>
                                          <p:spTgt spid="47"/>
                                        </p:tgtEl>
                                      </p:cBhvr>
                                    </p:animEffect>
                                  </p:childTnLst>
                                </p:cTn>
                              </p:par>
                            </p:childTnLst>
                          </p:cTn>
                        </p:par>
                        <p:par>
                          <p:cTn id="134" fill="hold">
                            <p:stCondLst>
                              <p:cond delay="8000"/>
                            </p:stCondLst>
                            <p:childTnLst>
                              <p:par>
                                <p:cTn id="135" presetID="10" presetClass="entr" presetSubtype="0" fill="hold" nodeType="afterEffect">
                                  <p:stCondLst>
                                    <p:cond delay="500"/>
                                  </p:stCondLst>
                                  <p:childTnLst>
                                    <p:set>
                                      <p:cBhvr>
                                        <p:cTn id="136" dur="1" fill="hold">
                                          <p:stCondLst>
                                            <p:cond delay="0"/>
                                          </p:stCondLst>
                                        </p:cTn>
                                        <p:tgtEl>
                                          <p:spTgt spid="51"/>
                                        </p:tgtEl>
                                        <p:attrNameLst>
                                          <p:attrName>style.visibility</p:attrName>
                                        </p:attrNameLst>
                                      </p:cBhvr>
                                      <p:to>
                                        <p:strVal val="visible"/>
                                      </p:to>
                                    </p:set>
                                    <p:animEffect transition="in" filter="fade">
                                      <p:cBhvr>
                                        <p:cTn id="137"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2" grpId="0" animBg="1"/>
      <p:bldP spid="34" grpId="0" animBg="1"/>
      <p:bldP spid="35" grpId="0" animBg="1"/>
      <p:bldP spid="37" grpId="0" animBg="1"/>
      <p:bldP spid="38" grpId="0" animBg="1"/>
      <p:bldP spid="40" grpId="0" animBg="1"/>
      <p:bldP spid="41" grpId="0" animBg="1"/>
      <p:bldP spid="43" grpId="0" animBg="1"/>
      <p:bldP spid="44" grpId="0" animBg="1"/>
      <p:bldP spid="46" grpId="0" animBg="1"/>
      <p:bldP spid="47" grpId="0" animBg="1"/>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Uses of Pareto Principle</a:t>
              </a:r>
              <a:endParaRPr lang="en-IN" sz="3200" dirty="0"/>
            </a:p>
          </p:txBody>
        </p:sp>
      </p:grpSp>
      <p:sp>
        <p:nvSpPr>
          <p:cNvPr id="43" name="Line 20"/>
          <p:cNvSpPr>
            <a:spLocks noChangeShapeType="1"/>
          </p:cNvSpPr>
          <p:nvPr/>
        </p:nvSpPr>
        <p:spPr bwMode="gray">
          <a:xfrm flipV="1">
            <a:off x="8028384" y="3645024"/>
            <a:ext cx="0" cy="1152128"/>
          </a:xfrm>
          <a:prstGeom prst="line">
            <a:avLst/>
          </a:prstGeom>
          <a:noFill/>
          <a:ln w="19050">
            <a:solidFill>
              <a:srgbClr val="969696"/>
            </a:solidFill>
            <a:prstDash val="sysDot"/>
            <a:round/>
            <a:headEnd/>
            <a:tailEnd/>
          </a:ln>
        </p:spPr>
        <p:txBody>
          <a:bodyPr/>
          <a:lstStyle/>
          <a:p>
            <a:endParaRPr lang="en-US" noProof="1"/>
          </a:p>
        </p:txBody>
      </p:sp>
      <p:sp>
        <p:nvSpPr>
          <p:cNvPr id="44" name="Line 20"/>
          <p:cNvSpPr>
            <a:spLocks noChangeShapeType="1"/>
          </p:cNvSpPr>
          <p:nvPr/>
        </p:nvSpPr>
        <p:spPr bwMode="gray">
          <a:xfrm flipH="1" flipV="1">
            <a:off x="6228184" y="4365104"/>
            <a:ext cx="0" cy="432048"/>
          </a:xfrm>
          <a:prstGeom prst="line">
            <a:avLst/>
          </a:prstGeom>
          <a:noFill/>
          <a:ln w="19050">
            <a:solidFill>
              <a:srgbClr val="969696"/>
            </a:solidFill>
            <a:prstDash val="sysDot"/>
            <a:round/>
            <a:headEnd/>
            <a:tailEnd/>
          </a:ln>
        </p:spPr>
        <p:txBody>
          <a:bodyPr/>
          <a:lstStyle/>
          <a:p>
            <a:endParaRPr lang="en-US" noProof="1"/>
          </a:p>
        </p:txBody>
      </p:sp>
      <p:pic>
        <p:nvPicPr>
          <p:cNvPr id="45" name="Picture 44" descr="bulb.pn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8053498">
            <a:off x="5622475" y="3658435"/>
            <a:ext cx="1149664" cy="1206481"/>
          </a:xfrm>
          <a:prstGeom prst="rect">
            <a:avLst/>
          </a:prstGeom>
        </p:spPr>
      </p:pic>
      <p:pic>
        <p:nvPicPr>
          <p:cNvPr id="46" name="Picture 45" descr="1357904855_ktip.png"/>
          <p:cNvPicPr>
            <a:picLocks noChangeAspect="1"/>
          </p:cNvPicPr>
          <p:nvPr/>
        </p:nvPicPr>
        <p:blipFill>
          <a:blip r:embed="rId4" cstate="print"/>
          <a:srcRect/>
          <a:stretch>
            <a:fillRect/>
          </a:stretch>
        </p:blipFill>
        <p:spPr>
          <a:xfrm rot="8103469" flipH="1">
            <a:off x="5665189" y="3633458"/>
            <a:ext cx="1022014" cy="1071353"/>
          </a:xfrm>
          <a:prstGeom prst="rect">
            <a:avLst/>
          </a:prstGeom>
        </p:spPr>
      </p:pic>
      <p:grpSp>
        <p:nvGrpSpPr>
          <p:cNvPr id="47" name="Group 46"/>
          <p:cNvGrpSpPr/>
          <p:nvPr/>
        </p:nvGrpSpPr>
        <p:grpSpPr>
          <a:xfrm>
            <a:off x="5364088" y="908720"/>
            <a:ext cx="1765770" cy="3126107"/>
            <a:chOff x="1619672" y="908720"/>
            <a:chExt cx="1765770" cy="3126107"/>
          </a:xfrm>
        </p:grpSpPr>
        <p:pic>
          <p:nvPicPr>
            <p:cNvPr id="48" name="Picture 47" descr="7285-612x612-1.png"/>
            <p:cNvPicPr>
              <a:picLocks noChangeAspect="1"/>
            </p:cNvPicPr>
            <p:nvPr/>
          </p:nvPicPr>
          <p:blipFill>
            <a:blip r:embed="rId5" cstate="email">
              <a:clrChange>
                <a:clrFrom>
                  <a:srgbClr val="FFFFFF"/>
                </a:clrFrom>
                <a:clrTo>
                  <a:srgbClr val="FFFFFF">
                    <a:alpha val="0"/>
                  </a:srgbClr>
                </a:clrTo>
              </a:clrChange>
              <a:grayscl/>
            </a:blip>
            <a:srcRect/>
            <a:stretch>
              <a:fillRect/>
            </a:stretch>
          </p:blipFill>
          <p:spPr>
            <a:xfrm>
              <a:off x="1625883" y="2060848"/>
              <a:ext cx="1759559" cy="1973979"/>
            </a:xfrm>
            <a:prstGeom prst="rect">
              <a:avLst/>
            </a:prstGeom>
          </p:spPr>
        </p:pic>
        <p:pic>
          <p:nvPicPr>
            <p:cNvPr id="49" name="Picture 48" descr="7285-612x612-1.png"/>
            <p:cNvPicPr>
              <a:picLocks noChangeAspect="1"/>
            </p:cNvPicPr>
            <p:nvPr/>
          </p:nvPicPr>
          <p:blipFill>
            <a:blip r:embed="rId6" cstate="email">
              <a:clrChange>
                <a:clrFrom>
                  <a:srgbClr val="FFFFFF"/>
                </a:clrFrom>
                <a:clrTo>
                  <a:srgbClr val="FFFFFF">
                    <a:alpha val="0"/>
                  </a:srgbClr>
                </a:clrTo>
              </a:clrChange>
              <a:grayscl/>
            </a:blip>
            <a:srcRect/>
            <a:stretch>
              <a:fillRect/>
            </a:stretch>
          </p:blipFill>
          <p:spPr>
            <a:xfrm>
              <a:off x="1619672" y="908720"/>
              <a:ext cx="1759559" cy="1152128"/>
            </a:xfrm>
            <a:prstGeom prst="rect">
              <a:avLst/>
            </a:prstGeom>
          </p:spPr>
        </p:pic>
      </p:grpSp>
      <p:sp>
        <p:nvSpPr>
          <p:cNvPr id="50" name="Line 20"/>
          <p:cNvSpPr>
            <a:spLocks noChangeShapeType="1"/>
          </p:cNvSpPr>
          <p:nvPr/>
        </p:nvSpPr>
        <p:spPr bwMode="gray">
          <a:xfrm flipV="1">
            <a:off x="4535488" y="3645024"/>
            <a:ext cx="0" cy="1152128"/>
          </a:xfrm>
          <a:prstGeom prst="line">
            <a:avLst/>
          </a:prstGeom>
          <a:noFill/>
          <a:ln w="19050">
            <a:solidFill>
              <a:srgbClr val="969696"/>
            </a:solidFill>
            <a:prstDash val="sysDot"/>
            <a:round/>
            <a:headEnd/>
            <a:tailEnd/>
          </a:ln>
        </p:spPr>
        <p:txBody>
          <a:bodyPr/>
          <a:lstStyle/>
          <a:p>
            <a:endParaRPr lang="en-US" noProof="1"/>
          </a:p>
        </p:txBody>
      </p:sp>
      <p:sp>
        <p:nvSpPr>
          <p:cNvPr id="51" name="TextBox 50"/>
          <p:cNvSpPr txBox="1"/>
          <p:nvPr/>
        </p:nvSpPr>
        <p:spPr>
          <a:xfrm>
            <a:off x="3923928" y="4797152"/>
            <a:ext cx="1512168" cy="1323439"/>
          </a:xfrm>
          <a:prstGeom prst="rect">
            <a:avLst/>
          </a:prstGeom>
          <a:noFill/>
        </p:spPr>
        <p:txBody>
          <a:bodyPr wrap="square" rtlCol="0">
            <a:spAutoFit/>
          </a:bodyPr>
          <a:lstStyle/>
          <a:p>
            <a:pPr algn="ctr"/>
            <a:r>
              <a:rPr lang="en-IN" sz="2000" dirty="0" smtClean="0"/>
              <a:t>It helps to grow and develop the business</a:t>
            </a:r>
            <a:endParaRPr lang="en-IN" sz="2000" dirty="0"/>
          </a:p>
        </p:txBody>
      </p:sp>
      <p:sp>
        <p:nvSpPr>
          <p:cNvPr id="52" name="Line 20"/>
          <p:cNvSpPr>
            <a:spLocks noChangeShapeType="1"/>
          </p:cNvSpPr>
          <p:nvPr/>
        </p:nvSpPr>
        <p:spPr bwMode="gray">
          <a:xfrm flipH="1" flipV="1">
            <a:off x="2771800" y="4365104"/>
            <a:ext cx="0" cy="432048"/>
          </a:xfrm>
          <a:prstGeom prst="line">
            <a:avLst/>
          </a:prstGeom>
          <a:noFill/>
          <a:ln w="19050">
            <a:solidFill>
              <a:srgbClr val="969696"/>
            </a:solidFill>
            <a:prstDash val="sysDot"/>
            <a:round/>
            <a:headEnd/>
            <a:tailEnd/>
          </a:ln>
        </p:spPr>
        <p:txBody>
          <a:bodyPr/>
          <a:lstStyle/>
          <a:p>
            <a:endParaRPr lang="en-US" noProof="1"/>
          </a:p>
        </p:txBody>
      </p:sp>
      <p:pic>
        <p:nvPicPr>
          <p:cNvPr id="53" name="Picture 52" descr="bulb.pn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8053498">
            <a:off x="2166091" y="3649268"/>
            <a:ext cx="1149664" cy="1206481"/>
          </a:xfrm>
          <a:prstGeom prst="rect">
            <a:avLst/>
          </a:prstGeom>
        </p:spPr>
      </p:pic>
      <p:pic>
        <p:nvPicPr>
          <p:cNvPr id="54" name="Picture 53" descr="1357904855_ktip.png"/>
          <p:cNvPicPr>
            <a:picLocks noChangeAspect="1"/>
          </p:cNvPicPr>
          <p:nvPr/>
        </p:nvPicPr>
        <p:blipFill>
          <a:blip r:embed="rId4" cstate="print"/>
          <a:srcRect/>
          <a:stretch>
            <a:fillRect/>
          </a:stretch>
        </p:blipFill>
        <p:spPr>
          <a:xfrm rot="8103469" flipH="1">
            <a:off x="2240773" y="3593349"/>
            <a:ext cx="1022014" cy="1071353"/>
          </a:xfrm>
          <a:prstGeom prst="rect">
            <a:avLst/>
          </a:prstGeom>
        </p:spPr>
      </p:pic>
      <p:grpSp>
        <p:nvGrpSpPr>
          <p:cNvPr id="55" name="Group 15"/>
          <p:cNvGrpSpPr/>
          <p:nvPr/>
        </p:nvGrpSpPr>
        <p:grpSpPr>
          <a:xfrm>
            <a:off x="1907704" y="908720"/>
            <a:ext cx="1765770" cy="3126107"/>
            <a:chOff x="1619672" y="908720"/>
            <a:chExt cx="1765770" cy="3126107"/>
          </a:xfrm>
        </p:grpSpPr>
        <p:pic>
          <p:nvPicPr>
            <p:cNvPr id="56" name="Picture 55" descr="7285-612x612-1.png"/>
            <p:cNvPicPr>
              <a:picLocks noChangeAspect="1"/>
            </p:cNvPicPr>
            <p:nvPr/>
          </p:nvPicPr>
          <p:blipFill>
            <a:blip r:embed="rId5" cstate="email">
              <a:clrChange>
                <a:clrFrom>
                  <a:srgbClr val="FFFFFF"/>
                </a:clrFrom>
                <a:clrTo>
                  <a:srgbClr val="FFFFFF">
                    <a:alpha val="0"/>
                  </a:srgbClr>
                </a:clrTo>
              </a:clrChange>
              <a:grayscl/>
            </a:blip>
            <a:srcRect/>
            <a:stretch>
              <a:fillRect/>
            </a:stretch>
          </p:blipFill>
          <p:spPr>
            <a:xfrm>
              <a:off x="1625883" y="2060848"/>
              <a:ext cx="1759559" cy="1973979"/>
            </a:xfrm>
            <a:prstGeom prst="rect">
              <a:avLst/>
            </a:prstGeom>
          </p:spPr>
        </p:pic>
        <p:pic>
          <p:nvPicPr>
            <p:cNvPr id="57" name="Picture 56" descr="7285-612x612-1.png"/>
            <p:cNvPicPr>
              <a:picLocks noChangeAspect="1"/>
            </p:cNvPicPr>
            <p:nvPr/>
          </p:nvPicPr>
          <p:blipFill>
            <a:blip r:embed="rId6" cstate="email">
              <a:clrChange>
                <a:clrFrom>
                  <a:srgbClr val="FFFFFF"/>
                </a:clrFrom>
                <a:clrTo>
                  <a:srgbClr val="FFFFFF">
                    <a:alpha val="0"/>
                  </a:srgbClr>
                </a:clrTo>
              </a:clrChange>
              <a:grayscl/>
            </a:blip>
            <a:srcRect/>
            <a:stretch>
              <a:fillRect/>
            </a:stretch>
          </p:blipFill>
          <p:spPr>
            <a:xfrm>
              <a:off x="1619672" y="908720"/>
              <a:ext cx="1759559" cy="1152128"/>
            </a:xfrm>
            <a:prstGeom prst="rect">
              <a:avLst/>
            </a:prstGeom>
          </p:spPr>
        </p:pic>
      </p:grpSp>
      <p:sp>
        <p:nvSpPr>
          <p:cNvPr id="58" name="Line 20"/>
          <p:cNvSpPr>
            <a:spLocks noChangeShapeType="1"/>
          </p:cNvSpPr>
          <p:nvPr/>
        </p:nvSpPr>
        <p:spPr bwMode="gray">
          <a:xfrm flipV="1">
            <a:off x="899592" y="3645024"/>
            <a:ext cx="0" cy="1152128"/>
          </a:xfrm>
          <a:prstGeom prst="line">
            <a:avLst/>
          </a:prstGeom>
          <a:noFill/>
          <a:ln w="19050">
            <a:solidFill>
              <a:srgbClr val="969696"/>
            </a:solidFill>
            <a:prstDash val="sysDot"/>
            <a:round/>
            <a:headEnd/>
            <a:tailEnd/>
          </a:ln>
        </p:spPr>
        <p:txBody>
          <a:bodyPr/>
          <a:lstStyle/>
          <a:p>
            <a:endParaRPr lang="en-US" noProof="1"/>
          </a:p>
        </p:txBody>
      </p:sp>
      <p:pic>
        <p:nvPicPr>
          <p:cNvPr id="59" name="Picture 58" descr="bulb.pn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8053498">
            <a:off x="356493" y="3082371"/>
            <a:ext cx="1149664" cy="1206481"/>
          </a:xfrm>
          <a:prstGeom prst="rect">
            <a:avLst/>
          </a:prstGeom>
        </p:spPr>
      </p:pic>
      <p:pic>
        <p:nvPicPr>
          <p:cNvPr id="60" name="Picture 59" descr="bulb.pn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8053498">
            <a:off x="3894283" y="3082371"/>
            <a:ext cx="1149664" cy="1206481"/>
          </a:xfrm>
          <a:prstGeom prst="rect">
            <a:avLst/>
          </a:prstGeom>
        </p:spPr>
      </p:pic>
      <p:pic>
        <p:nvPicPr>
          <p:cNvPr id="61" name="Picture 60" descr="bulb.pn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rot="8053498">
            <a:off x="7422675" y="3082371"/>
            <a:ext cx="1149664" cy="1206481"/>
          </a:xfrm>
          <a:prstGeom prst="rect">
            <a:avLst/>
          </a:prstGeom>
        </p:spPr>
      </p:pic>
      <p:pic>
        <p:nvPicPr>
          <p:cNvPr id="62" name="Picture 61" descr="1357904855_ktip.png"/>
          <p:cNvPicPr>
            <a:picLocks noChangeAspect="1"/>
          </p:cNvPicPr>
          <p:nvPr/>
        </p:nvPicPr>
        <p:blipFill>
          <a:blip r:embed="rId4" cstate="print"/>
          <a:srcRect/>
          <a:stretch>
            <a:fillRect/>
          </a:stretch>
        </p:blipFill>
        <p:spPr>
          <a:xfrm rot="8103469" flipH="1">
            <a:off x="411916" y="3057394"/>
            <a:ext cx="1022014" cy="1071353"/>
          </a:xfrm>
          <a:prstGeom prst="rect">
            <a:avLst/>
          </a:prstGeom>
        </p:spPr>
      </p:pic>
      <p:pic>
        <p:nvPicPr>
          <p:cNvPr id="63" name="Picture 62" descr="7285-612x612-1.png"/>
          <p:cNvPicPr>
            <a:picLocks noChangeAspect="1"/>
          </p:cNvPicPr>
          <p:nvPr/>
        </p:nvPicPr>
        <p:blipFill>
          <a:blip r:embed="rId7" cstate="email">
            <a:clrChange>
              <a:clrFrom>
                <a:srgbClr val="FFFFFF"/>
              </a:clrFrom>
              <a:clrTo>
                <a:srgbClr val="FFFFFF">
                  <a:alpha val="0"/>
                </a:srgbClr>
              </a:clrTo>
            </a:clrChange>
            <a:grayscl/>
          </a:blip>
          <a:srcRect/>
          <a:stretch>
            <a:fillRect/>
          </a:stretch>
        </p:blipFill>
        <p:spPr>
          <a:xfrm>
            <a:off x="0" y="908720"/>
            <a:ext cx="1866199" cy="2576926"/>
          </a:xfrm>
          <a:prstGeom prst="rect">
            <a:avLst/>
          </a:prstGeom>
        </p:spPr>
      </p:pic>
      <p:sp>
        <p:nvSpPr>
          <p:cNvPr id="64" name="TextBox 63"/>
          <p:cNvSpPr txBox="1"/>
          <p:nvPr/>
        </p:nvSpPr>
        <p:spPr>
          <a:xfrm>
            <a:off x="0" y="4797152"/>
            <a:ext cx="1835696" cy="1015663"/>
          </a:xfrm>
          <a:prstGeom prst="rect">
            <a:avLst/>
          </a:prstGeom>
          <a:noFill/>
        </p:spPr>
        <p:txBody>
          <a:bodyPr wrap="square" rtlCol="0">
            <a:spAutoFit/>
          </a:bodyPr>
          <a:lstStyle/>
          <a:p>
            <a:pPr algn="ctr"/>
            <a:r>
              <a:rPr lang="en-IN" sz="2000" dirty="0" smtClean="0"/>
              <a:t>It helps to reduce operating costs</a:t>
            </a:r>
            <a:endParaRPr lang="en-IN" sz="2000" dirty="0"/>
          </a:p>
        </p:txBody>
      </p:sp>
      <p:sp>
        <p:nvSpPr>
          <p:cNvPr id="65" name="TextBox 64"/>
          <p:cNvSpPr txBox="1"/>
          <p:nvPr/>
        </p:nvSpPr>
        <p:spPr>
          <a:xfrm>
            <a:off x="1907704" y="4797152"/>
            <a:ext cx="1907704" cy="1631216"/>
          </a:xfrm>
          <a:prstGeom prst="rect">
            <a:avLst/>
          </a:prstGeom>
          <a:noFill/>
        </p:spPr>
        <p:txBody>
          <a:bodyPr wrap="square" rtlCol="0">
            <a:spAutoFit/>
          </a:bodyPr>
          <a:lstStyle/>
          <a:p>
            <a:pPr algn="ctr"/>
            <a:r>
              <a:rPr lang="en-IN" sz="2000" dirty="0" smtClean="0"/>
              <a:t>It is used to bridge the gap between efforts and achievements</a:t>
            </a:r>
            <a:endParaRPr lang="en-IN" sz="2000" dirty="0"/>
          </a:p>
        </p:txBody>
      </p:sp>
      <p:pic>
        <p:nvPicPr>
          <p:cNvPr id="66" name="Picture 65" descr="1357904855_ktip.png"/>
          <p:cNvPicPr>
            <a:picLocks noChangeAspect="1"/>
          </p:cNvPicPr>
          <p:nvPr/>
        </p:nvPicPr>
        <p:blipFill>
          <a:blip r:embed="rId4" cstate="print"/>
          <a:srcRect/>
          <a:stretch>
            <a:fillRect/>
          </a:stretch>
        </p:blipFill>
        <p:spPr>
          <a:xfrm rot="8103469" flipH="1">
            <a:off x="3968965" y="3017285"/>
            <a:ext cx="1022014" cy="1071353"/>
          </a:xfrm>
          <a:prstGeom prst="rect">
            <a:avLst/>
          </a:prstGeom>
        </p:spPr>
      </p:pic>
      <p:pic>
        <p:nvPicPr>
          <p:cNvPr id="67" name="Picture 66" descr="7285-612x612-1.png"/>
          <p:cNvPicPr>
            <a:picLocks noChangeAspect="1"/>
          </p:cNvPicPr>
          <p:nvPr/>
        </p:nvPicPr>
        <p:blipFill>
          <a:blip r:embed="rId8" cstate="email">
            <a:clrChange>
              <a:clrFrom>
                <a:srgbClr val="FFFFFF"/>
              </a:clrFrom>
              <a:clrTo>
                <a:srgbClr val="FFFFFF">
                  <a:alpha val="0"/>
                </a:srgbClr>
              </a:clrTo>
            </a:clrChange>
            <a:grayscl/>
          </a:blip>
          <a:srcRect/>
          <a:stretch>
            <a:fillRect/>
          </a:stretch>
        </p:blipFill>
        <p:spPr>
          <a:xfrm>
            <a:off x="3641587" y="908720"/>
            <a:ext cx="1759559" cy="2576926"/>
          </a:xfrm>
          <a:prstGeom prst="rect">
            <a:avLst/>
          </a:prstGeom>
        </p:spPr>
      </p:pic>
      <p:sp>
        <p:nvSpPr>
          <p:cNvPr id="68" name="TextBox 67"/>
          <p:cNvSpPr txBox="1"/>
          <p:nvPr/>
        </p:nvSpPr>
        <p:spPr>
          <a:xfrm>
            <a:off x="5508104" y="4841865"/>
            <a:ext cx="1656184" cy="1323439"/>
          </a:xfrm>
          <a:prstGeom prst="rect">
            <a:avLst/>
          </a:prstGeom>
          <a:noFill/>
        </p:spPr>
        <p:txBody>
          <a:bodyPr wrap="square" rtlCol="0">
            <a:spAutoFit/>
          </a:bodyPr>
          <a:lstStyle/>
          <a:p>
            <a:pPr algn="ctr"/>
            <a:r>
              <a:rPr lang="en-IN" sz="2000" dirty="0" smtClean="0"/>
              <a:t>It helps to identify crucial problems</a:t>
            </a:r>
            <a:endParaRPr lang="en-IN" sz="2000" dirty="0"/>
          </a:p>
        </p:txBody>
      </p:sp>
      <p:pic>
        <p:nvPicPr>
          <p:cNvPr id="69" name="Picture 68" descr="1357904855_ktip.png"/>
          <p:cNvPicPr>
            <a:picLocks noChangeAspect="1"/>
          </p:cNvPicPr>
          <p:nvPr/>
        </p:nvPicPr>
        <p:blipFill>
          <a:blip r:embed="rId4" cstate="print"/>
          <a:srcRect/>
          <a:stretch>
            <a:fillRect/>
          </a:stretch>
        </p:blipFill>
        <p:spPr>
          <a:xfrm rot="8103469" flipH="1">
            <a:off x="7465386" y="3057394"/>
            <a:ext cx="1022014" cy="1071353"/>
          </a:xfrm>
          <a:prstGeom prst="rect">
            <a:avLst/>
          </a:prstGeom>
        </p:spPr>
      </p:pic>
      <p:pic>
        <p:nvPicPr>
          <p:cNvPr id="70" name="Picture 69" descr="7285-612x612-1.png"/>
          <p:cNvPicPr>
            <a:picLocks noChangeAspect="1"/>
          </p:cNvPicPr>
          <p:nvPr/>
        </p:nvPicPr>
        <p:blipFill>
          <a:blip r:embed="rId8" cstate="email">
            <a:clrChange>
              <a:clrFrom>
                <a:srgbClr val="FFFFFF"/>
              </a:clrFrom>
              <a:clrTo>
                <a:srgbClr val="FFFFFF">
                  <a:alpha val="0"/>
                </a:srgbClr>
              </a:clrTo>
            </a:clrChange>
            <a:grayscl/>
          </a:blip>
          <a:srcRect/>
          <a:stretch>
            <a:fillRect/>
          </a:stretch>
        </p:blipFill>
        <p:spPr>
          <a:xfrm>
            <a:off x="7168937" y="908720"/>
            <a:ext cx="1759559" cy="2576926"/>
          </a:xfrm>
          <a:prstGeom prst="rect">
            <a:avLst/>
          </a:prstGeom>
        </p:spPr>
      </p:pic>
      <p:sp>
        <p:nvSpPr>
          <p:cNvPr id="71" name="TextBox 70"/>
          <p:cNvSpPr txBox="1"/>
          <p:nvPr/>
        </p:nvSpPr>
        <p:spPr>
          <a:xfrm>
            <a:off x="7308304" y="4797152"/>
            <a:ext cx="1656184" cy="1323439"/>
          </a:xfrm>
          <a:prstGeom prst="rect">
            <a:avLst/>
          </a:prstGeom>
          <a:noFill/>
        </p:spPr>
        <p:txBody>
          <a:bodyPr wrap="square" rtlCol="0">
            <a:spAutoFit/>
          </a:bodyPr>
          <a:lstStyle/>
          <a:p>
            <a:pPr algn="ctr"/>
            <a:r>
              <a:rPr lang="en-IN" sz="2000" dirty="0" smtClean="0"/>
              <a:t>It helps you to focus on and use your core strengths</a:t>
            </a:r>
            <a:endParaRPr lang="en-IN" sz="2000" dirty="0"/>
          </a:p>
        </p:txBody>
      </p:sp>
      <p:sp>
        <p:nvSpPr>
          <p:cNvPr id="6" name="TextBox 5"/>
          <p:cNvSpPr txBox="1"/>
          <p:nvPr/>
        </p:nvSpPr>
        <p:spPr>
          <a:xfrm>
            <a:off x="683568" y="980728"/>
            <a:ext cx="8208912" cy="400110"/>
          </a:xfrm>
          <a:prstGeom prst="rect">
            <a:avLst/>
          </a:prstGeom>
          <a:solidFill>
            <a:srgbClr val="FFFFFF">
              <a:alpha val="80000"/>
            </a:srgbClr>
          </a:solidFill>
          <a:ln>
            <a:solidFill>
              <a:schemeClr val="tx1"/>
            </a:solidFill>
          </a:ln>
        </p:spPr>
        <p:txBody>
          <a:bodyPr wrap="square" rtlCol="0">
            <a:spAutoFit/>
          </a:bodyPr>
          <a:lstStyle/>
          <a:p>
            <a:r>
              <a:rPr lang="en-IN" sz="2000" dirty="0" smtClean="0"/>
              <a:t>The following are some of the uses of Pareto Analysis: </a:t>
            </a:r>
            <a:endParaRPr lang="en-IN" sz="2000" dirty="0"/>
          </a:p>
        </p:txBody>
      </p:sp>
      <p:pic>
        <p:nvPicPr>
          <p:cNvPr id="36" name="Picture 35"/>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37" name="Picture 36">
            <a:hlinkClick r:id="" action="ppaction://hlinkshowjump?jump=nextslide"/>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38" name="Picture 37">
            <a:hlinkClick r:id="" action="ppaction://hlinkshowjump?jump=previousslide"/>
          </p:cNvPr>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anim calcmode="lin" valueType="num">
                                      <p:cBhvr>
                                        <p:cTn id="12" dur="500" fill="hold"/>
                                        <p:tgtEl>
                                          <p:spTgt spid="63"/>
                                        </p:tgtEl>
                                        <p:attrNameLst>
                                          <p:attrName>ppt_x</p:attrName>
                                        </p:attrNameLst>
                                      </p:cBhvr>
                                      <p:tavLst>
                                        <p:tav tm="0">
                                          <p:val>
                                            <p:strVal val="#ppt_x"/>
                                          </p:val>
                                        </p:tav>
                                        <p:tav tm="100000">
                                          <p:val>
                                            <p:strVal val="#ppt_x"/>
                                          </p:val>
                                        </p:tav>
                                      </p:tavLst>
                                    </p:anim>
                                    <p:anim calcmode="lin" valueType="num">
                                      <p:cBhvr>
                                        <p:cTn id="13" dur="500" fill="hold"/>
                                        <p:tgtEl>
                                          <p:spTgt spid="6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anim calcmode="lin" valueType="num">
                                      <p:cBhvr>
                                        <p:cTn id="17" dur="500" fill="hold"/>
                                        <p:tgtEl>
                                          <p:spTgt spid="59"/>
                                        </p:tgtEl>
                                        <p:attrNameLst>
                                          <p:attrName>ppt_x</p:attrName>
                                        </p:attrNameLst>
                                      </p:cBhvr>
                                      <p:tavLst>
                                        <p:tav tm="0">
                                          <p:val>
                                            <p:strVal val="#ppt_x"/>
                                          </p:val>
                                        </p:tav>
                                        <p:tav tm="100000">
                                          <p:val>
                                            <p:strVal val="#ppt_x"/>
                                          </p:val>
                                        </p:tav>
                                      </p:tavLst>
                                    </p:anim>
                                    <p:anim calcmode="lin" valueType="num">
                                      <p:cBhvr>
                                        <p:cTn id="18" dur="500" fill="hold"/>
                                        <p:tgtEl>
                                          <p:spTgt spid="5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6" presetClass="emph" presetSubtype="0" fill="hold" nodeType="afterEffect">
                                  <p:stCondLst>
                                    <p:cond delay="0"/>
                                  </p:stCondLst>
                                  <p:childTnLst>
                                    <p:animEffect transition="out" filter="fade">
                                      <p:cBhvr>
                                        <p:cTn id="21" dur="500" tmFilter="0, 0; .2, .5; .8, .5; 1, 0"/>
                                        <p:tgtEl>
                                          <p:spTgt spid="59"/>
                                        </p:tgtEl>
                                      </p:cBhvr>
                                    </p:animEffect>
                                    <p:animScale>
                                      <p:cBhvr>
                                        <p:cTn id="22" dur="250" autoRev="1" fill="hold"/>
                                        <p:tgtEl>
                                          <p:spTgt spid="59"/>
                                        </p:tgtEl>
                                      </p:cBhvr>
                                      <p:by x="105000" y="105000"/>
                                    </p:animScale>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par>
                          <p:cTn id="35" fill="hold">
                            <p:stCondLst>
                              <p:cond delay="3000"/>
                            </p:stCondLst>
                            <p:childTnLst>
                              <p:par>
                                <p:cTn id="36" presetID="47"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anim calcmode="lin" valueType="num">
                                      <p:cBhvr>
                                        <p:cTn id="39" dur="500" fill="hold"/>
                                        <p:tgtEl>
                                          <p:spTgt spid="55"/>
                                        </p:tgtEl>
                                        <p:attrNameLst>
                                          <p:attrName>ppt_x</p:attrName>
                                        </p:attrNameLst>
                                      </p:cBhvr>
                                      <p:tavLst>
                                        <p:tav tm="0">
                                          <p:val>
                                            <p:strVal val="#ppt_x"/>
                                          </p:val>
                                        </p:tav>
                                        <p:tav tm="100000">
                                          <p:val>
                                            <p:strVal val="#ppt_x"/>
                                          </p:val>
                                        </p:tav>
                                      </p:tavLst>
                                    </p:anim>
                                    <p:anim calcmode="lin" valueType="num">
                                      <p:cBhvr>
                                        <p:cTn id="40" dur="500" fill="hold"/>
                                        <p:tgtEl>
                                          <p:spTgt spid="55"/>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anim calcmode="lin" valueType="num">
                                      <p:cBhvr>
                                        <p:cTn id="44" dur="500" fill="hold"/>
                                        <p:tgtEl>
                                          <p:spTgt spid="53"/>
                                        </p:tgtEl>
                                        <p:attrNameLst>
                                          <p:attrName>ppt_x</p:attrName>
                                        </p:attrNameLst>
                                      </p:cBhvr>
                                      <p:tavLst>
                                        <p:tav tm="0">
                                          <p:val>
                                            <p:strVal val="#ppt_x"/>
                                          </p:val>
                                        </p:tav>
                                        <p:tav tm="100000">
                                          <p:val>
                                            <p:strVal val="#ppt_x"/>
                                          </p:val>
                                        </p:tav>
                                      </p:tavLst>
                                    </p:anim>
                                    <p:anim calcmode="lin" valueType="num">
                                      <p:cBhvr>
                                        <p:cTn id="45" dur="500" fill="hold"/>
                                        <p:tgtEl>
                                          <p:spTgt spid="5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26" presetClass="emph" presetSubtype="0" fill="hold" nodeType="afterEffect">
                                  <p:stCondLst>
                                    <p:cond delay="0"/>
                                  </p:stCondLst>
                                  <p:childTnLst>
                                    <p:animEffect transition="out" filter="fade">
                                      <p:cBhvr>
                                        <p:cTn id="48" dur="500" tmFilter="0, 0; .2, .5; .8, .5; 1, 0"/>
                                        <p:tgtEl>
                                          <p:spTgt spid="53"/>
                                        </p:tgtEl>
                                      </p:cBhvr>
                                    </p:animEffect>
                                    <p:animScale>
                                      <p:cBhvr>
                                        <p:cTn id="49" dur="250" autoRev="1" fill="hold"/>
                                        <p:tgtEl>
                                          <p:spTgt spid="53"/>
                                        </p:tgtEl>
                                      </p:cBhvr>
                                      <p:by x="105000" y="105000"/>
                                    </p:animScale>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par>
                          <p:cTn id="62" fill="hold">
                            <p:stCondLst>
                              <p:cond delay="5500"/>
                            </p:stCondLst>
                            <p:childTnLst>
                              <p:par>
                                <p:cTn id="63" presetID="47" presetClass="entr" presetSubtype="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strVal val="#ppt_x"/>
                                          </p:val>
                                        </p:tav>
                                        <p:tav tm="100000">
                                          <p:val>
                                            <p:strVal val="#ppt_x"/>
                                          </p:val>
                                        </p:tav>
                                      </p:tavLst>
                                    </p:anim>
                                    <p:anim calcmode="lin" valueType="num">
                                      <p:cBhvr>
                                        <p:cTn id="67" dur="500" fill="hold"/>
                                        <p:tgtEl>
                                          <p:spTgt spid="60"/>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anim calcmode="lin" valueType="num">
                                      <p:cBhvr>
                                        <p:cTn id="71" dur="500" fill="hold"/>
                                        <p:tgtEl>
                                          <p:spTgt spid="67"/>
                                        </p:tgtEl>
                                        <p:attrNameLst>
                                          <p:attrName>ppt_x</p:attrName>
                                        </p:attrNameLst>
                                      </p:cBhvr>
                                      <p:tavLst>
                                        <p:tav tm="0">
                                          <p:val>
                                            <p:strVal val="#ppt_x"/>
                                          </p:val>
                                        </p:tav>
                                        <p:tav tm="100000">
                                          <p:val>
                                            <p:strVal val="#ppt_x"/>
                                          </p:val>
                                        </p:tav>
                                      </p:tavLst>
                                    </p:anim>
                                    <p:anim calcmode="lin" valueType="num">
                                      <p:cBhvr>
                                        <p:cTn id="72" dur="500" fill="hold"/>
                                        <p:tgtEl>
                                          <p:spTgt spid="67"/>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26" presetClass="emph" presetSubtype="0" fill="hold" nodeType="afterEffect">
                                  <p:stCondLst>
                                    <p:cond delay="0"/>
                                  </p:stCondLst>
                                  <p:childTnLst>
                                    <p:animEffect transition="out" filter="fade">
                                      <p:cBhvr>
                                        <p:cTn id="75" dur="500" tmFilter="0, 0; .2, .5; .8, .5; 1, 0"/>
                                        <p:tgtEl>
                                          <p:spTgt spid="60"/>
                                        </p:tgtEl>
                                      </p:cBhvr>
                                    </p:animEffect>
                                    <p:animScale>
                                      <p:cBhvr>
                                        <p:cTn id="76" dur="250" autoRev="1" fill="hold"/>
                                        <p:tgtEl>
                                          <p:spTgt spid="60"/>
                                        </p:tgtEl>
                                      </p:cBhvr>
                                      <p:by x="105000" y="105000"/>
                                    </p:animScale>
                                  </p:childTnLst>
                                </p:cTn>
                              </p:par>
                            </p:childTnLst>
                          </p:cTn>
                        </p:par>
                        <p:par>
                          <p:cTn id="77" fill="hold">
                            <p:stCondLst>
                              <p:cond delay="6500"/>
                            </p:stCondLst>
                            <p:childTnLst>
                              <p:par>
                                <p:cTn id="78" presetID="10" presetClass="entr" presetSubtype="0" fill="hold" nodeType="after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childTnLst>
                          </p:cTn>
                        </p:par>
                        <p:par>
                          <p:cTn id="89" fill="hold">
                            <p:stCondLst>
                              <p:cond delay="8000"/>
                            </p:stCondLst>
                            <p:childTnLst>
                              <p:par>
                                <p:cTn id="90" presetID="47" presetClass="entr" presetSubtype="0" fill="hold"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anim calcmode="lin" valueType="num">
                                      <p:cBhvr>
                                        <p:cTn id="93" dur="500" fill="hold"/>
                                        <p:tgtEl>
                                          <p:spTgt spid="45"/>
                                        </p:tgtEl>
                                        <p:attrNameLst>
                                          <p:attrName>ppt_x</p:attrName>
                                        </p:attrNameLst>
                                      </p:cBhvr>
                                      <p:tavLst>
                                        <p:tav tm="0">
                                          <p:val>
                                            <p:strVal val="#ppt_x"/>
                                          </p:val>
                                        </p:tav>
                                        <p:tav tm="100000">
                                          <p:val>
                                            <p:strVal val="#ppt_x"/>
                                          </p:val>
                                        </p:tav>
                                      </p:tavLst>
                                    </p:anim>
                                    <p:anim calcmode="lin" valueType="num">
                                      <p:cBhvr>
                                        <p:cTn id="94" dur="500" fill="hold"/>
                                        <p:tgtEl>
                                          <p:spTgt spid="45"/>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anim calcmode="lin" valueType="num">
                                      <p:cBhvr>
                                        <p:cTn id="98" dur="500" fill="hold"/>
                                        <p:tgtEl>
                                          <p:spTgt spid="47"/>
                                        </p:tgtEl>
                                        <p:attrNameLst>
                                          <p:attrName>ppt_x</p:attrName>
                                        </p:attrNameLst>
                                      </p:cBhvr>
                                      <p:tavLst>
                                        <p:tav tm="0">
                                          <p:val>
                                            <p:strVal val="#ppt_x"/>
                                          </p:val>
                                        </p:tav>
                                        <p:tav tm="100000">
                                          <p:val>
                                            <p:strVal val="#ppt_x"/>
                                          </p:val>
                                        </p:tav>
                                      </p:tavLst>
                                    </p:anim>
                                    <p:anim calcmode="lin" valueType="num">
                                      <p:cBhvr>
                                        <p:cTn id="99" dur="5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26" presetClass="emph" presetSubtype="0" fill="hold" nodeType="afterEffect">
                                  <p:stCondLst>
                                    <p:cond delay="0"/>
                                  </p:stCondLst>
                                  <p:childTnLst>
                                    <p:animEffect transition="out" filter="fade">
                                      <p:cBhvr>
                                        <p:cTn id="102" dur="500" tmFilter="0, 0; .2, .5; .8, .5; 1, 0"/>
                                        <p:tgtEl>
                                          <p:spTgt spid="45"/>
                                        </p:tgtEl>
                                      </p:cBhvr>
                                    </p:animEffect>
                                    <p:animScale>
                                      <p:cBhvr>
                                        <p:cTn id="103" dur="250" autoRev="1" fill="hold"/>
                                        <p:tgtEl>
                                          <p:spTgt spid="45"/>
                                        </p:tgtEl>
                                      </p:cBhvr>
                                      <p:by x="105000" y="105000"/>
                                    </p:animScale>
                                  </p:childTnLst>
                                </p:cTn>
                              </p:par>
                            </p:childTnLst>
                          </p:cTn>
                        </p:par>
                        <p:par>
                          <p:cTn id="104" fill="hold">
                            <p:stCondLst>
                              <p:cond delay="9000"/>
                            </p:stCondLst>
                            <p:childTnLst>
                              <p:par>
                                <p:cTn id="105" presetID="10" presetClass="entr" presetSubtype="0" fill="hold"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childTnLst>
                          </p:cTn>
                        </p:par>
                        <p:par>
                          <p:cTn id="108" fill="hold">
                            <p:stCondLst>
                              <p:cond delay="9500"/>
                            </p:stCondLst>
                            <p:childTnLst>
                              <p:par>
                                <p:cTn id="109" presetID="10" presetClass="entr" presetSubtype="0"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childTnLst>
                          </p:cTn>
                        </p:par>
                        <p:par>
                          <p:cTn id="112" fill="hold">
                            <p:stCondLst>
                              <p:cond delay="10000"/>
                            </p:stCondLst>
                            <p:childTnLst>
                              <p:par>
                                <p:cTn id="113" presetID="10" presetClass="entr" presetSubtype="0" fill="hold" grpId="0"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500"/>
                                        <p:tgtEl>
                                          <p:spTgt spid="68"/>
                                        </p:tgtEl>
                                      </p:cBhvr>
                                    </p:animEffect>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anim calcmode="lin" valueType="num">
                                      <p:cBhvr>
                                        <p:cTn id="120" dur="500" fill="hold"/>
                                        <p:tgtEl>
                                          <p:spTgt spid="61"/>
                                        </p:tgtEl>
                                        <p:attrNameLst>
                                          <p:attrName>ppt_x</p:attrName>
                                        </p:attrNameLst>
                                      </p:cBhvr>
                                      <p:tavLst>
                                        <p:tav tm="0">
                                          <p:val>
                                            <p:strVal val="#ppt_x"/>
                                          </p:val>
                                        </p:tav>
                                        <p:tav tm="100000">
                                          <p:val>
                                            <p:strVal val="#ppt_x"/>
                                          </p:val>
                                        </p:tav>
                                      </p:tavLst>
                                    </p:anim>
                                    <p:anim calcmode="lin" valueType="num">
                                      <p:cBhvr>
                                        <p:cTn id="121" dur="500" fill="hold"/>
                                        <p:tgtEl>
                                          <p:spTgt spid="61"/>
                                        </p:tgtEl>
                                        <p:attrNameLst>
                                          <p:attrName>ppt_y</p:attrName>
                                        </p:attrNameLst>
                                      </p:cBhvr>
                                      <p:tavLst>
                                        <p:tav tm="0">
                                          <p:val>
                                            <p:strVal val="#ppt_y-.1"/>
                                          </p:val>
                                        </p:tav>
                                        <p:tav tm="100000">
                                          <p:val>
                                            <p:strVal val="#ppt_y"/>
                                          </p:val>
                                        </p:tav>
                                      </p:tavLst>
                                    </p:anim>
                                  </p:childTnLst>
                                </p:cTn>
                              </p:par>
                              <p:par>
                                <p:cTn id="122" presetID="47" presetClass="entr" presetSubtype="0" fill="hold" nodeType="with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500"/>
                                        <p:tgtEl>
                                          <p:spTgt spid="70"/>
                                        </p:tgtEl>
                                      </p:cBhvr>
                                    </p:animEffect>
                                    <p:anim calcmode="lin" valueType="num">
                                      <p:cBhvr>
                                        <p:cTn id="125" dur="500" fill="hold"/>
                                        <p:tgtEl>
                                          <p:spTgt spid="70"/>
                                        </p:tgtEl>
                                        <p:attrNameLst>
                                          <p:attrName>ppt_x</p:attrName>
                                        </p:attrNameLst>
                                      </p:cBhvr>
                                      <p:tavLst>
                                        <p:tav tm="0">
                                          <p:val>
                                            <p:strVal val="#ppt_x"/>
                                          </p:val>
                                        </p:tav>
                                        <p:tav tm="100000">
                                          <p:val>
                                            <p:strVal val="#ppt_x"/>
                                          </p:val>
                                        </p:tav>
                                      </p:tavLst>
                                    </p:anim>
                                    <p:anim calcmode="lin" valueType="num">
                                      <p:cBhvr>
                                        <p:cTn id="126" dur="500" fill="hold"/>
                                        <p:tgtEl>
                                          <p:spTgt spid="70"/>
                                        </p:tgtEl>
                                        <p:attrNameLst>
                                          <p:attrName>ppt_y</p:attrName>
                                        </p:attrNameLst>
                                      </p:cBhvr>
                                      <p:tavLst>
                                        <p:tav tm="0">
                                          <p:val>
                                            <p:strVal val="#ppt_y-.1"/>
                                          </p:val>
                                        </p:tav>
                                        <p:tav tm="100000">
                                          <p:val>
                                            <p:strVal val="#ppt_y"/>
                                          </p:val>
                                        </p:tav>
                                      </p:tavLst>
                                    </p:anim>
                                  </p:childTnLst>
                                </p:cTn>
                              </p:par>
                            </p:childTnLst>
                          </p:cTn>
                        </p:par>
                        <p:par>
                          <p:cTn id="127" fill="hold">
                            <p:stCondLst>
                              <p:cond delay="11000"/>
                            </p:stCondLst>
                            <p:childTnLst>
                              <p:par>
                                <p:cTn id="128" presetID="26" presetClass="emph" presetSubtype="0" fill="hold" nodeType="afterEffect">
                                  <p:stCondLst>
                                    <p:cond delay="0"/>
                                  </p:stCondLst>
                                  <p:childTnLst>
                                    <p:animEffect transition="out" filter="fade">
                                      <p:cBhvr>
                                        <p:cTn id="129" dur="500" tmFilter="0, 0; .2, .5; .8, .5; 1, 0"/>
                                        <p:tgtEl>
                                          <p:spTgt spid="61"/>
                                        </p:tgtEl>
                                      </p:cBhvr>
                                    </p:animEffect>
                                    <p:animScale>
                                      <p:cBhvr>
                                        <p:cTn id="130" dur="250" autoRev="1" fill="hold"/>
                                        <p:tgtEl>
                                          <p:spTgt spid="61"/>
                                        </p:tgtEl>
                                      </p:cBhvr>
                                      <p:by x="105000" y="105000"/>
                                    </p:animScale>
                                  </p:childTnLst>
                                </p:cTn>
                              </p:par>
                            </p:childTnLst>
                          </p:cTn>
                        </p:par>
                        <p:par>
                          <p:cTn id="131" fill="hold">
                            <p:stCondLst>
                              <p:cond delay="11500"/>
                            </p:stCondLst>
                            <p:childTnLst>
                              <p:par>
                                <p:cTn id="132" presetID="10" presetClass="entr" presetSubtype="0" fill="hold" nodeType="after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fade">
                                      <p:cBhvr>
                                        <p:cTn id="134" dur="500"/>
                                        <p:tgtEl>
                                          <p:spTgt spid="69"/>
                                        </p:tgtEl>
                                      </p:cBhvr>
                                    </p:animEffect>
                                  </p:childTnLst>
                                </p:cTn>
                              </p:par>
                            </p:childTnLst>
                          </p:cTn>
                        </p:par>
                        <p:par>
                          <p:cTn id="135" fill="hold">
                            <p:stCondLst>
                              <p:cond delay="12000"/>
                            </p:stCondLst>
                            <p:childTnLst>
                              <p:par>
                                <p:cTn id="136" presetID="10" presetClass="entr" presetSubtype="0" fill="hold" grpId="0"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fade">
                                      <p:cBhvr>
                                        <p:cTn id="138" dur="500"/>
                                        <p:tgtEl>
                                          <p:spTgt spid="43"/>
                                        </p:tgtEl>
                                      </p:cBhvr>
                                    </p:animEffect>
                                  </p:childTnLst>
                                </p:cTn>
                              </p:par>
                            </p:childTnLst>
                          </p:cTn>
                        </p:par>
                        <p:par>
                          <p:cTn id="139" fill="hold">
                            <p:stCondLst>
                              <p:cond delay="12500"/>
                            </p:stCondLst>
                            <p:childTnLst>
                              <p:par>
                                <p:cTn id="140" presetID="10" presetClass="entr" presetSubtype="0" fill="hold" grpId="0" nodeType="afterEffect">
                                  <p:stCondLst>
                                    <p:cond delay="0"/>
                                  </p:stCondLst>
                                  <p:childTnLst>
                                    <p:set>
                                      <p:cBhvr>
                                        <p:cTn id="141" dur="1" fill="hold">
                                          <p:stCondLst>
                                            <p:cond delay="0"/>
                                          </p:stCondLst>
                                        </p:cTn>
                                        <p:tgtEl>
                                          <p:spTgt spid="71"/>
                                        </p:tgtEl>
                                        <p:attrNameLst>
                                          <p:attrName>style.visibility</p:attrName>
                                        </p:attrNameLst>
                                      </p:cBhvr>
                                      <p:to>
                                        <p:strVal val="visible"/>
                                      </p:to>
                                    </p:set>
                                    <p:animEffect transition="in" filter="fade">
                                      <p:cBhvr>
                                        <p:cTn id="142" dur="500"/>
                                        <p:tgtEl>
                                          <p:spTgt spid="71"/>
                                        </p:tgtEl>
                                      </p:cBhvr>
                                    </p:animEffect>
                                  </p:childTnLst>
                                </p:cTn>
                              </p:par>
                            </p:childTnLst>
                          </p:cTn>
                        </p:par>
                        <p:par>
                          <p:cTn id="143" fill="hold">
                            <p:stCondLst>
                              <p:cond delay="13000"/>
                            </p:stCondLst>
                            <p:childTnLst>
                              <p:par>
                                <p:cTn id="144" presetID="10" presetClass="entr" presetSubtype="0" fill="hold" nodeType="afterEffect">
                                  <p:stCondLst>
                                    <p:cond delay="500"/>
                                  </p:stCondLst>
                                  <p:childTnLst>
                                    <p:set>
                                      <p:cBhvr>
                                        <p:cTn id="145" dur="1" fill="hold">
                                          <p:stCondLst>
                                            <p:cond delay="0"/>
                                          </p:stCondLst>
                                        </p:cTn>
                                        <p:tgtEl>
                                          <p:spTgt spid="37"/>
                                        </p:tgtEl>
                                        <p:attrNameLst>
                                          <p:attrName>style.visibility</p:attrName>
                                        </p:attrNameLst>
                                      </p:cBhvr>
                                      <p:to>
                                        <p:strVal val="visible"/>
                                      </p:to>
                                    </p:set>
                                    <p:animEffect transition="in" filter="fade">
                                      <p:cBhvr>
                                        <p:cTn id="146"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0" grpId="0" animBg="1"/>
      <p:bldP spid="51" grpId="0"/>
      <p:bldP spid="52" grpId="0" animBg="1"/>
      <p:bldP spid="58" grpId="0" animBg="1"/>
      <p:bldP spid="64" grpId="0"/>
      <p:bldP spid="65" grpId="0"/>
      <p:bldP spid="68" grpId="0"/>
      <p:bldP spid="71"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32615" y="1077975"/>
            <a:ext cx="7854161" cy="4279851"/>
            <a:chOff x="3645903" y="-1202695"/>
            <a:chExt cx="11925813" cy="3998849"/>
          </a:xfrm>
        </p:grpSpPr>
        <p:sp>
          <p:nvSpPr>
            <p:cNvPr id="10" name="Rechteck 21"/>
            <p:cNvSpPr/>
            <p:nvPr/>
          </p:nvSpPr>
          <p:spPr bwMode="auto">
            <a:xfrm>
              <a:off x="4507576" y="-1070742"/>
              <a:ext cx="11064140" cy="386689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Presentation On – </a:t>
              </a:r>
              <a:r>
                <a:rPr lang="en-IN" sz="2800" b="1" dirty="0" smtClean="0">
                  <a:solidFill>
                    <a:srgbClr val="FFFF00"/>
                  </a:solidFill>
                  <a:latin typeface="FreesiaUPC" pitchFamily="34" charset="-34"/>
                  <a:ea typeface="ＭＳ Ｐゴシック" pitchFamily="34" charset="-128"/>
                  <a:cs typeface="FreesiaUPC" pitchFamily="34" charset="-34"/>
                </a:rPr>
                <a:t>Pareto Analysis.</a:t>
              </a:r>
            </a:p>
            <a:p>
              <a:pPr>
                <a:spcAft>
                  <a:spcPts val="1200"/>
                </a:spcAft>
              </a:pPr>
              <a:r>
                <a:rPr lang="en-US" sz="3600" b="1" dirty="0" smtClean="0">
                  <a:solidFill>
                    <a:srgbClr val="FFFF00"/>
                  </a:solidFill>
                  <a:latin typeface="FreesiaUPC" pitchFamily="34" charset="-34"/>
                  <a:ea typeface="ＭＳ Ｐゴシック" pitchFamily="34" charset="-128"/>
                  <a:cs typeface="FreesiaUPC" pitchFamily="34" charset="-34"/>
                </a:rPr>
                <a:t>Register Today</a:t>
              </a:r>
              <a:r>
                <a:rPr lang="en-US" sz="3600" b="1" dirty="0" smtClean="0">
                  <a:solidFill>
                    <a:prstClr val="white"/>
                  </a:solidFill>
                  <a:latin typeface="FreesiaUPC" pitchFamily="34" charset="-34"/>
                  <a:ea typeface="ＭＳ Ｐゴシック" pitchFamily="34" charset="-128"/>
                  <a:cs typeface="FreesiaUPC" pitchFamily="34" charset="-34"/>
                </a:rPr>
                <a:t> and Get Access Complete Course Presentations on more than 150 Topics.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100% Editable Presentations.</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45903" y="-1202695"/>
              <a:ext cx="2229621" cy="525903"/>
            </a:xfrm>
            <a:prstGeom prst="rect">
              <a:avLst/>
            </a:prstGeom>
            <a:noFill/>
          </p:spPr>
        </p:pic>
      </p:grpSp>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14" name="Picture 13">
            <a:hlinkClick r:id="" action="ppaction://hlinkshowjump?jump=previousslide"/>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208031" y="-105774"/>
            <a:ext cx="952381" cy="965079"/>
          </a:xfrm>
          <a:prstGeom prst="rect">
            <a:avLst/>
          </a:prstGeom>
        </p:spPr>
      </p:pic>
      <p:pic>
        <p:nvPicPr>
          <p:cNvPr id="9" name="Picture 8">
            <a:hlinkClick r:id="" action="ppaction://hlinkshowjump?jump=nextslide"/>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spTree>
    <p:custDataLst>
      <p:tags r:id="rId1"/>
    </p:custDataLst>
    <p:extLst>
      <p:ext uri="{BB962C8B-B14F-4D97-AF65-F5344CB8AC3E}">
        <p14:creationId xmlns:p14="http://schemas.microsoft.com/office/powerpoint/2010/main" xmlns="" val="163277548"/>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10"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Examples of Pareto Principle</a:t>
              </a:r>
              <a:endParaRPr lang="en-IN" sz="3200" dirty="0"/>
            </a:p>
          </p:txBody>
        </p:sp>
      </p:grpSp>
      <p:pic>
        <p:nvPicPr>
          <p:cNvPr id="6" name="Picture 5" descr="12801642_xl.jpg"/>
          <p:cNvPicPr>
            <a:picLocks noChangeAspect="1"/>
          </p:cNvPicPr>
          <p:nvPr/>
        </p:nvPicPr>
        <p:blipFill>
          <a:blip r:embed="rId3" cstate="email"/>
          <a:srcRect/>
          <a:stretch>
            <a:fillRect/>
          </a:stretch>
        </p:blipFill>
        <p:spPr>
          <a:xfrm>
            <a:off x="1143000" y="908720"/>
            <a:ext cx="6858000" cy="5976664"/>
          </a:xfrm>
          <a:prstGeom prst="rect">
            <a:avLst/>
          </a:prstGeom>
        </p:spPr>
      </p:pic>
      <p:sp>
        <p:nvSpPr>
          <p:cNvPr id="15" name="TextBox 14"/>
          <p:cNvSpPr txBox="1"/>
          <p:nvPr/>
        </p:nvSpPr>
        <p:spPr>
          <a:xfrm>
            <a:off x="683568" y="908720"/>
            <a:ext cx="8208912" cy="400110"/>
          </a:xfrm>
          <a:prstGeom prst="rect">
            <a:avLst/>
          </a:prstGeom>
          <a:solidFill>
            <a:srgbClr val="FFFFFF">
              <a:alpha val="69804"/>
            </a:srgbClr>
          </a:solidFill>
        </p:spPr>
        <p:txBody>
          <a:bodyPr wrap="square" rtlCol="0">
            <a:spAutoFit/>
          </a:bodyPr>
          <a:lstStyle/>
          <a:p>
            <a:r>
              <a:rPr lang="en-IN" sz="2000" dirty="0" smtClean="0"/>
              <a:t>The following are a few examples of Pareto Principle:</a:t>
            </a:r>
            <a:endParaRPr lang="en-IN" sz="2000" dirty="0"/>
          </a:p>
        </p:txBody>
      </p:sp>
      <p:grpSp>
        <p:nvGrpSpPr>
          <p:cNvPr id="7" name="Group 14"/>
          <p:cNvGrpSpPr/>
          <p:nvPr/>
        </p:nvGrpSpPr>
        <p:grpSpPr>
          <a:xfrm rot="21288254">
            <a:off x="391136" y="2084261"/>
            <a:ext cx="3990165" cy="972325"/>
            <a:chOff x="395536" y="1412776"/>
            <a:chExt cx="3384376" cy="972325"/>
          </a:xfrm>
        </p:grpSpPr>
        <p:pic>
          <p:nvPicPr>
            <p:cNvPr id="21" name="Picture 20" descr="5986098_xxl.jpg"/>
            <p:cNvPicPr>
              <a:picLocks noChangeAspect="1"/>
            </p:cNvPicPr>
            <p:nvPr/>
          </p:nvPicPr>
          <p:blipFill>
            <a:blip r:embed="rId4" cstate="email"/>
            <a:srcRect/>
            <a:stretch>
              <a:fillRect/>
            </a:stretch>
          </p:blipFill>
          <p:spPr>
            <a:xfrm>
              <a:off x="395536" y="1412776"/>
              <a:ext cx="3384376" cy="972325"/>
            </a:xfrm>
            <a:prstGeom prst="rect">
              <a:avLst/>
            </a:prstGeom>
          </p:spPr>
        </p:pic>
        <p:sp>
          <p:nvSpPr>
            <p:cNvPr id="22" name="TextBox 21"/>
            <p:cNvSpPr txBox="1"/>
            <p:nvPr/>
          </p:nvSpPr>
          <p:spPr>
            <a:xfrm>
              <a:off x="499730" y="1525574"/>
              <a:ext cx="3168352" cy="707886"/>
            </a:xfrm>
            <a:prstGeom prst="rect">
              <a:avLst/>
            </a:prstGeom>
            <a:noFill/>
          </p:spPr>
          <p:txBody>
            <a:bodyPr wrap="square" rtlCol="0">
              <a:spAutoFit/>
            </a:bodyPr>
            <a:lstStyle/>
            <a:p>
              <a:r>
                <a:rPr lang="en-IN" sz="2000" b="1" dirty="0" smtClean="0"/>
                <a:t>20% of the Input – Produces 80% of the Output</a:t>
              </a:r>
              <a:endParaRPr lang="en-IN" sz="2000" b="1" dirty="0"/>
            </a:p>
          </p:txBody>
        </p:sp>
      </p:grpSp>
      <p:grpSp>
        <p:nvGrpSpPr>
          <p:cNvPr id="8" name="Group 17"/>
          <p:cNvGrpSpPr/>
          <p:nvPr/>
        </p:nvGrpSpPr>
        <p:grpSpPr>
          <a:xfrm rot="423198">
            <a:off x="4797320" y="2953778"/>
            <a:ext cx="4041746" cy="977684"/>
            <a:chOff x="5004044" y="1052743"/>
            <a:chExt cx="3771655" cy="789419"/>
          </a:xfrm>
        </p:grpSpPr>
        <p:pic>
          <p:nvPicPr>
            <p:cNvPr id="24" name="Picture 23" descr="5986098_xxl.jpg"/>
            <p:cNvPicPr>
              <a:picLocks noChangeAspect="1"/>
            </p:cNvPicPr>
            <p:nvPr/>
          </p:nvPicPr>
          <p:blipFill>
            <a:blip r:embed="rId5" cstate="email"/>
            <a:srcRect/>
            <a:stretch>
              <a:fillRect/>
            </a:stretch>
          </p:blipFill>
          <p:spPr>
            <a:xfrm>
              <a:off x="5004044" y="1052743"/>
              <a:ext cx="3771655" cy="789419"/>
            </a:xfrm>
            <a:prstGeom prst="rect">
              <a:avLst/>
            </a:prstGeom>
          </p:spPr>
        </p:pic>
        <p:sp>
          <p:nvSpPr>
            <p:cNvPr id="25" name="TextBox 24"/>
            <p:cNvSpPr txBox="1"/>
            <p:nvPr/>
          </p:nvSpPr>
          <p:spPr>
            <a:xfrm>
              <a:off x="5328448" y="1168918"/>
              <a:ext cx="3372265" cy="571574"/>
            </a:xfrm>
            <a:prstGeom prst="rect">
              <a:avLst/>
            </a:prstGeom>
            <a:noFill/>
          </p:spPr>
          <p:txBody>
            <a:bodyPr wrap="square" rtlCol="0">
              <a:spAutoFit/>
            </a:bodyPr>
            <a:lstStyle/>
            <a:p>
              <a:r>
                <a:rPr lang="en-IN" sz="2000" b="1" dirty="0" smtClean="0"/>
                <a:t>20% of the Efforts - Produces 80% of the Products</a:t>
              </a:r>
              <a:endParaRPr lang="en-IN" sz="2000" b="1" dirty="0"/>
            </a:p>
          </p:txBody>
        </p:sp>
      </p:grpSp>
      <p:grpSp>
        <p:nvGrpSpPr>
          <p:cNvPr id="9" name="Group 20"/>
          <p:cNvGrpSpPr/>
          <p:nvPr/>
        </p:nvGrpSpPr>
        <p:grpSpPr>
          <a:xfrm rot="21218600">
            <a:off x="400611" y="3794433"/>
            <a:ext cx="3812595" cy="1155250"/>
            <a:chOff x="5940152" y="3645024"/>
            <a:chExt cx="2952328" cy="1155250"/>
          </a:xfrm>
        </p:grpSpPr>
        <p:pic>
          <p:nvPicPr>
            <p:cNvPr id="27" name="Picture 26" descr="5986098_xxl.jpg"/>
            <p:cNvPicPr>
              <a:picLocks noChangeAspect="1"/>
            </p:cNvPicPr>
            <p:nvPr/>
          </p:nvPicPr>
          <p:blipFill>
            <a:blip r:embed="rId6" cstate="email">
              <a:lum bright="10000"/>
            </a:blip>
            <a:srcRect/>
            <a:stretch>
              <a:fillRect/>
            </a:stretch>
          </p:blipFill>
          <p:spPr>
            <a:xfrm>
              <a:off x="5940152" y="3645024"/>
              <a:ext cx="2952328" cy="1155250"/>
            </a:xfrm>
            <a:prstGeom prst="rect">
              <a:avLst/>
            </a:prstGeom>
          </p:spPr>
        </p:pic>
        <p:sp>
          <p:nvSpPr>
            <p:cNvPr id="28" name="TextBox 27"/>
            <p:cNvSpPr txBox="1"/>
            <p:nvPr/>
          </p:nvSpPr>
          <p:spPr>
            <a:xfrm>
              <a:off x="5996165" y="3871409"/>
              <a:ext cx="2808312" cy="707886"/>
            </a:xfrm>
            <a:prstGeom prst="rect">
              <a:avLst/>
            </a:prstGeom>
            <a:noFill/>
          </p:spPr>
          <p:txBody>
            <a:bodyPr wrap="square" rtlCol="0">
              <a:spAutoFit/>
            </a:bodyPr>
            <a:lstStyle/>
            <a:p>
              <a:r>
                <a:rPr lang="en-IN" sz="2000" b="1" dirty="0" smtClean="0"/>
                <a:t>20% of the repairs - Consume 80% of repair costs</a:t>
              </a:r>
              <a:endParaRPr lang="en-IN" sz="2000" b="1" dirty="0"/>
            </a:p>
          </p:txBody>
        </p:sp>
      </p:grpSp>
      <p:pic>
        <p:nvPicPr>
          <p:cNvPr id="29" name="Picture 5" descr="Tessafilm_4"/>
          <p:cNvPicPr>
            <a:picLocks noChangeAspect="1" noChangeArrowheads="1"/>
          </p:cNvPicPr>
          <p:nvPr/>
        </p:nvPicPr>
        <p:blipFill>
          <a:blip r:embed="rId7" cstate="email"/>
          <a:srcRect/>
          <a:stretch>
            <a:fillRect/>
          </a:stretch>
        </p:blipFill>
        <p:spPr bwMode="gray">
          <a:xfrm rot="20605850">
            <a:off x="4392197" y="2652098"/>
            <a:ext cx="1175592" cy="425203"/>
          </a:xfrm>
          <a:prstGeom prst="rect">
            <a:avLst/>
          </a:prstGeom>
          <a:noFill/>
        </p:spPr>
      </p:pic>
      <p:pic>
        <p:nvPicPr>
          <p:cNvPr id="30" name="Picture 5" descr="Tessafilm_4"/>
          <p:cNvPicPr>
            <a:picLocks noChangeAspect="1" noChangeArrowheads="1"/>
          </p:cNvPicPr>
          <p:nvPr/>
        </p:nvPicPr>
        <p:blipFill>
          <a:blip r:embed="rId7" cstate="email"/>
          <a:srcRect/>
          <a:stretch>
            <a:fillRect/>
          </a:stretch>
        </p:blipFill>
        <p:spPr bwMode="gray">
          <a:xfrm rot="2170120">
            <a:off x="3720096" y="1863123"/>
            <a:ext cx="1175592" cy="425203"/>
          </a:xfrm>
          <a:prstGeom prst="rect">
            <a:avLst/>
          </a:prstGeom>
          <a:noFill/>
        </p:spPr>
      </p:pic>
      <p:pic>
        <p:nvPicPr>
          <p:cNvPr id="31" name="Picture 5" descr="Tessafilm_4"/>
          <p:cNvPicPr>
            <a:picLocks noChangeAspect="1" noChangeArrowheads="1"/>
          </p:cNvPicPr>
          <p:nvPr/>
        </p:nvPicPr>
        <p:blipFill>
          <a:blip r:embed="rId7" cstate="email"/>
          <a:srcRect/>
          <a:stretch>
            <a:fillRect/>
          </a:stretch>
        </p:blipFill>
        <p:spPr bwMode="gray">
          <a:xfrm rot="2170120">
            <a:off x="3312208" y="3375292"/>
            <a:ext cx="1175592" cy="425203"/>
          </a:xfrm>
          <a:prstGeom prst="rect">
            <a:avLst/>
          </a:prstGeom>
          <a:noFill/>
        </p:spPr>
      </p:pic>
      <p:pic>
        <p:nvPicPr>
          <p:cNvPr id="20" name="Picture 19"/>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23" name="Picture 22">
            <a:hlinkClick r:id="" action="ppaction://hlinkshowjump?jump=nextslide"/>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26" name="Picture 25">
            <a:hlinkClick r:id="" action="ppaction://hlinkshowjump?jump=previousslide"/>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10" presetClass="entr" presetSubtype="0" fill="hold"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Real Life Example</a:t>
              </a:r>
              <a:endParaRPr lang="en-IN" sz="3200" dirty="0"/>
            </a:p>
          </p:txBody>
        </p:sp>
      </p:grpSp>
      <p:pic>
        <p:nvPicPr>
          <p:cNvPr id="6" name="Picture 5" descr="yellow-notebook-paper_thumb.jpg"/>
          <p:cNvPicPr>
            <a:picLocks noChangeAspect="1"/>
          </p:cNvPicPr>
          <p:nvPr/>
        </p:nvPicPr>
        <p:blipFill>
          <a:blip r:embed="rId3" cstate="print"/>
          <a:srcRect/>
          <a:stretch>
            <a:fillRect/>
          </a:stretch>
        </p:blipFill>
        <p:spPr>
          <a:xfrm>
            <a:off x="251520" y="1196752"/>
            <a:ext cx="8640960" cy="5256584"/>
          </a:xfrm>
          <a:prstGeom prst="rect">
            <a:avLst/>
          </a:prstGeom>
        </p:spPr>
      </p:pic>
      <p:sp>
        <p:nvSpPr>
          <p:cNvPr id="8" name="Oval 7"/>
          <p:cNvSpPr/>
          <p:nvPr/>
        </p:nvSpPr>
        <p:spPr>
          <a:xfrm>
            <a:off x="683568" y="4110317"/>
            <a:ext cx="2016224" cy="201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Line 33"/>
          <p:cNvSpPr>
            <a:spLocks noChangeShapeType="1"/>
          </p:cNvSpPr>
          <p:nvPr/>
        </p:nvSpPr>
        <p:spPr bwMode="auto">
          <a:xfrm flipH="1" flipV="1">
            <a:off x="899592" y="3789040"/>
            <a:ext cx="359196" cy="403770"/>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0" name="Rektangel 64"/>
          <p:cNvSpPr/>
          <p:nvPr/>
        </p:nvSpPr>
        <p:spPr bwMode="auto">
          <a:xfrm>
            <a:off x="323528" y="2516703"/>
            <a:ext cx="1656184" cy="1200329"/>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Helios Inc. is a leading manufacturer of cosmetics.</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11" name="Picture 10" descr="Make-up-cosmetics.png"/>
          <p:cNvPicPr>
            <a:picLocks noChangeAspect="1"/>
          </p:cNvPicPr>
          <p:nvPr/>
        </p:nvPicPr>
        <p:blipFill>
          <a:blip r:embed="rId4" cstate="email"/>
          <a:stretch>
            <a:fillRect/>
          </a:stretch>
        </p:blipFill>
        <p:spPr>
          <a:xfrm>
            <a:off x="683568" y="4293096"/>
            <a:ext cx="1996525" cy="1800200"/>
          </a:xfrm>
          <a:prstGeom prst="ellipse">
            <a:avLst/>
          </a:prstGeom>
        </p:spPr>
      </p:pic>
      <p:sp>
        <p:nvSpPr>
          <p:cNvPr id="12" name="Oval 11"/>
          <p:cNvSpPr/>
          <p:nvPr/>
        </p:nvSpPr>
        <p:spPr>
          <a:xfrm>
            <a:off x="3347864" y="1772816"/>
            <a:ext cx="2052000" cy="20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Freeform 12"/>
          <p:cNvSpPr/>
          <p:nvPr/>
        </p:nvSpPr>
        <p:spPr>
          <a:xfrm>
            <a:off x="1907704" y="2780928"/>
            <a:ext cx="986972" cy="1107924"/>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4" name="Freeform 13"/>
          <p:cNvSpPr/>
          <p:nvPr/>
        </p:nvSpPr>
        <p:spPr>
          <a:xfrm>
            <a:off x="2771800" y="2564904"/>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5" name="Line 33"/>
          <p:cNvSpPr>
            <a:spLocks noChangeShapeType="1"/>
          </p:cNvSpPr>
          <p:nvPr/>
        </p:nvSpPr>
        <p:spPr bwMode="auto">
          <a:xfrm flipH="1" flipV="1">
            <a:off x="5292080" y="2348880"/>
            <a:ext cx="864096"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6" name="Rektangel 64"/>
          <p:cNvSpPr/>
          <p:nvPr/>
        </p:nvSpPr>
        <p:spPr bwMode="auto">
          <a:xfrm>
            <a:off x="6156176" y="2001614"/>
            <a:ext cx="2736304" cy="923330"/>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Ian Mitchinson has joined Helios as the new Vice President (Marketing).</a:t>
            </a:r>
            <a:endParaRPr lang="da-DK" sz="1600" kern="0" noProof="1">
              <a:solidFill>
                <a:srgbClr val="080808"/>
              </a:solidFill>
              <a:latin typeface="Calibri" pitchFamily="34" charset="0"/>
              <a:ea typeface="ＭＳ Ｐゴシック" pitchFamily="-108" charset="-128"/>
              <a:cs typeface="Arial" pitchFamily="34" charset="0"/>
            </a:endParaRPr>
          </a:p>
        </p:txBody>
      </p:sp>
      <p:sp>
        <p:nvSpPr>
          <p:cNvPr id="17" name="Freeform 16"/>
          <p:cNvSpPr/>
          <p:nvPr/>
        </p:nvSpPr>
        <p:spPr>
          <a:xfrm rot="5167818">
            <a:off x="5635488" y="3214842"/>
            <a:ext cx="1188516" cy="1504269"/>
          </a:xfrm>
          <a:custGeom>
            <a:avLst/>
            <a:gdLst>
              <a:gd name="connsiteX0" fmla="*/ 0 w 986972"/>
              <a:gd name="connsiteY0" fmla="*/ 1107924 h 1107924"/>
              <a:gd name="connsiteX1" fmla="*/ 29029 w 986972"/>
              <a:gd name="connsiteY1" fmla="*/ 861181 h 1107924"/>
              <a:gd name="connsiteX2" fmla="*/ 101600 w 986972"/>
              <a:gd name="connsiteY2" fmla="*/ 556381 h 1107924"/>
              <a:gd name="connsiteX3" fmla="*/ 290286 w 986972"/>
              <a:gd name="connsiteY3" fmla="*/ 309638 h 1107924"/>
              <a:gd name="connsiteX4" fmla="*/ 522515 w 986972"/>
              <a:gd name="connsiteY4" fmla="*/ 135466 h 1107924"/>
              <a:gd name="connsiteX5" fmla="*/ 783772 w 986972"/>
              <a:gd name="connsiteY5" fmla="*/ 19352 h 1107924"/>
              <a:gd name="connsiteX6" fmla="*/ 986972 w 986972"/>
              <a:gd name="connsiteY6" fmla="*/ 19352 h 110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972" h="1107924">
                <a:moveTo>
                  <a:pt x="0" y="1107924"/>
                </a:moveTo>
                <a:cubicBezTo>
                  <a:pt x="6048" y="1030514"/>
                  <a:pt x="12096" y="953105"/>
                  <a:pt x="29029" y="861181"/>
                </a:cubicBezTo>
                <a:cubicBezTo>
                  <a:pt x="45962" y="769257"/>
                  <a:pt x="58057" y="648305"/>
                  <a:pt x="101600" y="556381"/>
                </a:cubicBezTo>
                <a:cubicBezTo>
                  <a:pt x="145143" y="464457"/>
                  <a:pt x="220134" y="379790"/>
                  <a:pt x="290286" y="309638"/>
                </a:cubicBezTo>
                <a:cubicBezTo>
                  <a:pt x="360438" y="239486"/>
                  <a:pt x="440267" y="183847"/>
                  <a:pt x="522515" y="135466"/>
                </a:cubicBezTo>
                <a:cubicBezTo>
                  <a:pt x="604763" y="87085"/>
                  <a:pt x="706363" y="38704"/>
                  <a:pt x="783772" y="19352"/>
                </a:cubicBezTo>
                <a:cubicBezTo>
                  <a:pt x="861181" y="0"/>
                  <a:pt x="924076" y="9676"/>
                  <a:pt x="986972" y="1935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8" name="Freeform 17"/>
          <p:cNvSpPr/>
          <p:nvPr/>
        </p:nvSpPr>
        <p:spPr>
          <a:xfrm rot="5160000">
            <a:off x="6846441" y="4335641"/>
            <a:ext cx="345097" cy="406400"/>
          </a:xfrm>
          <a:custGeom>
            <a:avLst/>
            <a:gdLst>
              <a:gd name="connsiteX0" fmla="*/ 29028 w 244543"/>
              <a:gd name="connsiteY0" fmla="*/ 0 h 406400"/>
              <a:gd name="connsiteX1" fmla="*/ 72571 w 244543"/>
              <a:gd name="connsiteY1" fmla="*/ 29028 h 406400"/>
              <a:gd name="connsiteX2" fmla="*/ 130628 w 244543"/>
              <a:gd name="connsiteY2" fmla="*/ 101600 h 406400"/>
              <a:gd name="connsiteX3" fmla="*/ 203200 w 244543"/>
              <a:gd name="connsiteY3" fmla="*/ 159657 h 406400"/>
              <a:gd name="connsiteX4" fmla="*/ 232228 w 244543"/>
              <a:gd name="connsiteY4" fmla="*/ 203200 h 406400"/>
              <a:gd name="connsiteX5" fmla="*/ 174171 w 244543"/>
              <a:gd name="connsiteY5" fmla="*/ 261257 h 406400"/>
              <a:gd name="connsiteX6" fmla="*/ 101600 w 244543"/>
              <a:gd name="connsiteY6" fmla="*/ 319314 h 406400"/>
              <a:gd name="connsiteX7" fmla="*/ 72571 w 244543"/>
              <a:gd name="connsiteY7" fmla="*/ 362857 h 406400"/>
              <a:gd name="connsiteX8" fmla="*/ 29028 w 244543"/>
              <a:gd name="connsiteY8" fmla="*/ 377371 h 406400"/>
              <a:gd name="connsiteX9" fmla="*/ 0 w 244543"/>
              <a:gd name="connsiteY9"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543" h="406400">
                <a:moveTo>
                  <a:pt x="29028" y="0"/>
                </a:moveTo>
                <a:cubicBezTo>
                  <a:pt x="43542" y="9676"/>
                  <a:pt x="61674" y="15407"/>
                  <a:pt x="72571" y="29028"/>
                </a:cubicBezTo>
                <a:cubicBezTo>
                  <a:pt x="152698" y="129185"/>
                  <a:pt x="5838" y="18404"/>
                  <a:pt x="130628" y="101600"/>
                </a:cubicBezTo>
                <a:cubicBezTo>
                  <a:pt x="213823" y="226391"/>
                  <a:pt x="103045" y="79532"/>
                  <a:pt x="203200" y="159657"/>
                </a:cubicBezTo>
                <a:cubicBezTo>
                  <a:pt x="216821" y="170554"/>
                  <a:pt x="222552" y="188686"/>
                  <a:pt x="232228" y="203200"/>
                </a:cubicBezTo>
                <a:cubicBezTo>
                  <a:pt x="200561" y="298203"/>
                  <a:pt x="244543" y="204959"/>
                  <a:pt x="174171" y="261257"/>
                </a:cubicBezTo>
                <a:cubicBezTo>
                  <a:pt x="80384" y="336287"/>
                  <a:pt x="211047" y="282833"/>
                  <a:pt x="101600" y="319314"/>
                </a:cubicBezTo>
                <a:cubicBezTo>
                  <a:pt x="91924" y="333828"/>
                  <a:pt x="86193" y="351960"/>
                  <a:pt x="72571" y="362857"/>
                </a:cubicBezTo>
                <a:cubicBezTo>
                  <a:pt x="60624" y="372414"/>
                  <a:pt x="42147" y="369499"/>
                  <a:pt x="29028" y="377371"/>
                </a:cubicBezTo>
                <a:cubicBezTo>
                  <a:pt x="17294" y="384411"/>
                  <a:pt x="9676" y="396724"/>
                  <a:pt x="0" y="406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0" name="Oval 19"/>
          <p:cNvSpPr/>
          <p:nvPr/>
        </p:nvSpPr>
        <p:spPr>
          <a:xfrm>
            <a:off x="6732240" y="4581128"/>
            <a:ext cx="1944000" cy="18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Line 33"/>
          <p:cNvSpPr>
            <a:spLocks noChangeShapeType="1"/>
          </p:cNvSpPr>
          <p:nvPr/>
        </p:nvSpPr>
        <p:spPr bwMode="auto">
          <a:xfrm flipH="1" flipV="1">
            <a:off x="6300192" y="5373216"/>
            <a:ext cx="432048" cy="144016"/>
          </a:xfrm>
          <a:prstGeom prst="line">
            <a:avLst/>
          </a:prstGeom>
          <a:noFill/>
          <a:ln w="28575">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2" name="Rektangel 64"/>
          <p:cNvSpPr/>
          <p:nvPr/>
        </p:nvSpPr>
        <p:spPr bwMode="auto">
          <a:xfrm>
            <a:off x="2771800" y="4699010"/>
            <a:ext cx="3744416" cy="1477328"/>
          </a:xfrm>
          <a:prstGeom prst="rect">
            <a:avLst/>
          </a:prstGeom>
        </p:spPr>
        <p:txBody>
          <a:bodyPr wrap="square">
            <a:spAutoFit/>
          </a:bodyPr>
          <a:lstStyle/>
          <a:p>
            <a:pPr defTabSz="801688" fontAlgn="auto">
              <a:spcBef>
                <a:spcPct val="20000"/>
              </a:spcBef>
              <a:spcAft>
                <a:spcPts val="0"/>
              </a:spcAft>
              <a:defRPr/>
            </a:pPr>
            <a:r>
              <a:rPr lang="en-IN" kern="0" noProof="1" smtClean="0">
                <a:solidFill>
                  <a:srgbClr val="080808"/>
                </a:solidFill>
                <a:latin typeface="Calibri" pitchFamily="34" charset="0"/>
                <a:ea typeface="ＭＳ Ｐゴシック" pitchFamily="-108" charset="-128"/>
                <a:cs typeface="Arial" pitchFamily="34" charset="0"/>
              </a:rPr>
              <a:t>Ian decides to conduct a Pareto Analysis of the sales figures to identify its core customers who account for the major component of Helios’ profit.</a:t>
            </a:r>
            <a:endParaRPr lang="da-DK" sz="1600" kern="0" noProof="1">
              <a:solidFill>
                <a:srgbClr val="080808"/>
              </a:solidFill>
              <a:latin typeface="Calibri" pitchFamily="34" charset="0"/>
              <a:ea typeface="ＭＳ Ｐゴシック" pitchFamily="-108" charset="-128"/>
              <a:cs typeface="Arial" pitchFamily="34" charset="0"/>
            </a:endParaRPr>
          </a:p>
        </p:txBody>
      </p:sp>
      <p:pic>
        <p:nvPicPr>
          <p:cNvPr id="23" name="Picture 22" descr="12713026_xl.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3275856" y="2060848"/>
            <a:ext cx="2160239" cy="1728192"/>
          </a:xfrm>
          <a:prstGeom prst="ellipse">
            <a:avLst/>
          </a:prstGeom>
        </p:spPr>
      </p:pic>
      <p:pic>
        <p:nvPicPr>
          <p:cNvPr id="1026" name="Picture 2"/>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732241" y="4509120"/>
            <a:ext cx="1992954" cy="1944216"/>
          </a:xfrm>
          <a:prstGeom prst="ellipse">
            <a:avLst/>
          </a:prstGeom>
          <a:noFill/>
          <a:ln w="9525">
            <a:noFill/>
            <a:miter lim="800000"/>
            <a:headEnd/>
            <a:tailEnd/>
          </a:ln>
        </p:spPr>
      </p:pic>
      <p:pic>
        <p:nvPicPr>
          <p:cNvPr id="24" name="Picture 23"/>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25" name="Picture 24">
            <a:hlinkClick r:id="" action="ppaction://hlinkshowjump?jump=nextslide"/>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26" name="Picture 25">
            <a:hlinkClick r:id="" action="ppaction://hlinkshowjump?jump=previousslide"/>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3500"/>
                            </p:stCondLst>
                            <p:childTnLst>
                              <p:par>
                                <p:cTn id="24" presetID="2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1000"/>
                                        <p:tgtEl>
                                          <p:spTgt spid="13"/>
                                        </p:tgtEl>
                                      </p:cBhvr>
                                    </p:animEffect>
                                  </p:childTnLst>
                                </p:cTn>
                              </p:par>
                            </p:childTnLst>
                          </p:cTn>
                        </p:par>
                        <p:par>
                          <p:cTn id="27" fill="hold">
                            <p:stCondLst>
                              <p:cond delay="450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par>
                          <p:cTn id="31" fill="hold">
                            <p:stCondLst>
                              <p:cond delay="550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1000"/>
                                        <p:tgtEl>
                                          <p:spTgt spid="12"/>
                                        </p:tgtEl>
                                      </p:cBhvr>
                                    </p:animEffect>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childTnLst>
                          </p:cTn>
                        </p:par>
                        <p:par>
                          <p:cTn id="39" fill="hold">
                            <p:stCondLst>
                              <p:cond delay="750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childTnLst>
                                </p:cTn>
                              </p:par>
                            </p:childTnLst>
                          </p:cTn>
                        </p:par>
                        <p:par>
                          <p:cTn id="46" fill="hold">
                            <p:stCondLst>
                              <p:cond delay="8500"/>
                            </p:stCondLst>
                            <p:childTnLst>
                              <p:par>
                                <p:cTn id="47" presetID="22"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1000"/>
                                        <p:tgtEl>
                                          <p:spTgt spid="17"/>
                                        </p:tgtEl>
                                      </p:cBhvr>
                                    </p:animEffect>
                                  </p:childTnLst>
                                </p:cTn>
                              </p:par>
                            </p:childTnLst>
                          </p:cTn>
                        </p:par>
                        <p:par>
                          <p:cTn id="50" fill="hold">
                            <p:stCondLst>
                              <p:cond delay="9500"/>
                            </p:stCondLst>
                            <p:childTnLst>
                              <p:par>
                                <p:cTn id="51" presetID="22" presetClass="entr" presetSubtype="1"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1000"/>
                                        <p:tgtEl>
                                          <p:spTgt spid="18"/>
                                        </p:tgtEl>
                                      </p:cBhvr>
                                    </p:animEffect>
                                  </p:childTnLst>
                                </p:cTn>
                              </p:par>
                            </p:childTnLst>
                          </p:cTn>
                        </p:par>
                        <p:par>
                          <p:cTn id="54" fill="hold">
                            <p:stCondLst>
                              <p:cond delay="10500"/>
                            </p:stCondLst>
                            <p:childTnLst>
                              <p:par>
                                <p:cTn id="55" presetID="2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1000"/>
                                        <p:tgtEl>
                                          <p:spTgt spid="20"/>
                                        </p:tgtEl>
                                      </p:cBhvr>
                                    </p:animEffect>
                                  </p:childTnLst>
                                </p:cTn>
                              </p:par>
                            </p:childTnLst>
                          </p:cTn>
                        </p:par>
                        <p:par>
                          <p:cTn id="58" fill="hold">
                            <p:stCondLst>
                              <p:cond delay="11500"/>
                            </p:stCondLst>
                            <p:childTnLst>
                              <p:par>
                                <p:cTn id="59" presetID="10" presetClass="entr" presetSubtype="0" fill="hold" nodeType="after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fade">
                                      <p:cBhvr>
                                        <p:cTn id="61" dur="1000"/>
                                        <p:tgtEl>
                                          <p:spTgt spid="1026"/>
                                        </p:tgtEl>
                                      </p:cBhvr>
                                    </p:animEffect>
                                  </p:childTnLst>
                                </p:cTn>
                              </p:par>
                            </p:childTnLst>
                          </p:cTn>
                        </p:par>
                        <p:par>
                          <p:cTn id="62" fill="hold">
                            <p:stCondLst>
                              <p:cond delay="125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childTnLst>
                                </p:cTn>
                              </p:par>
                            </p:childTnLst>
                          </p:cTn>
                        </p:par>
                        <p:par>
                          <p:cTn id="69" fill="hold">
                            <p:stCondLst>
                              <p:cond delay="13500"/>
                            </p:stCondLst>
                            <p:childTnLst>
                              <p:par>
                                <p:cTn id="70" presetID="10" presetClass="entr" presetSubtype="0" fill="hold" nodeType="afterEffect">
                                  <p:stCondLst>
                                    <p:cond delay="50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2" grpId="0" animBg="1"/>
      <p:bldP spid="13" grpId="0" animBg="1"/>
      <p:bldP spid="14" grpId="0" animBg="1"/>
      <p:bldP spid="15" grpId="0" animBg="1"/>
      <p:bldP spid="16" grpId="0"/>
      <p:bldP spid="17" grpId="0" animBg="1"/>
      <p:bldP spid="18" grpId="0" animBg="1"/>
      <p:bldP spid="20" grpId="0" animBg="1"/>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1931404_l.jpg"/>
          <p:cNvPicPr>
            <a:picLocks noChangeAspect="1"/>
          </p:cNvPicPr>
          <p:nvPr/>
        </p:nvPicPr>
        <p:blipFill>
          <a:blip r:embed="rId2" cstate="email">
            <a:lum bright="20000"/>
          </a:blip>
          <a:stretch>
            <a:fillRect/>
          </a:stretch>
        </p:blipFill>
        <p:spPr>
          <a:xfrm>
            <a:off x="1" y="836712"/>
            <a:ext cx="9144000" cy="6031368"/>
          </a:xfrm>
          <a:prstGeom prst="rect">
            <a:avLst/>
          </a:prstGeom>
        </p:spPr>
      </p:pic>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3"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What is Pareto Analysis?</a:t>
              </a:r>
              <a:endParaRPr lang="en-IN" sz="3200" dirty="0"/>
            </a:p>
          </p:txBody>
        </p:sp>
      </p:grpSp>
      <p:grpSp>
        <p:nvGrpSpPr>
          <p:cNvPr id="6" name="Group 10"/>
          <p:cNvGrpSpPr/>
          <p:nvPr/>
        </p:nvGrpSpPr>
        <p:grpSpPr>
          <a:xfrm>
            <a:off x="0" y="908720"/>
            <a:ext cx="9144000" cy="5949280"/>
            <a:chOff x="0" y="3068960"/>
            <a:chExt cx="9144000" cy="3899866"/>
          </a:xfrm>
        </p:grpSpPr>
        <p:sp>
          <p:nvSpPr>
            <p:cNvPr id="9" name="Right Triangle 8"/>
            <p:cNvSpPr/>
            <p:nvPr/>
          </p:nvSpPr>
          <p:spPr>
            <a:xfrm>
              <a:off x="0" y="3068960"/>
              <a:ext cx="9144000" cy="3899866"/>
            </a:xfrm>
            <a:prstGeom prst="rtTriangle">
              <a:avLst/>
            </a:prstGeom>
            <a:solidFill>
              <a:srgbClr val="FFFFFF">
                <a:alpha val="6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10" name="TextBox 9"/>
            <p:cNvSpPr txBox="1"/>
            <p:nvPr/>
          </p:nvSpPr>
          <p:spPr>
            <a:xfrm>
              <a:off x="144016" y="4921660"/>
              <a:ext cx="5796136" cy="1876306"/>
            </a:xfrm>
            <a:prstGeom prst="rect">
              <a:avLst/>
            </a:prstGeom>
            <a:noFill/>
          </p:spPr>
          <p:txBody>
            <a:bodyPr wrap="square" rtlCol="0">
              <a:spAutoFit/>
            </a:bodyPr>
            <a:lstStyle/>
            <a:p>
              <a:r>
                <a:rPr lang="en-IN" sz="2000" dirty="0" smtClean="0"/>
                <a:t>Applying the Pareto Principle to errors                       and defects helps us to understand that a disproportionately large percentage of errors                 or defects in any process are usually caused by relatively few problems. </a:t>
              </a:r>
            </a:p>
            <a:p>
              <a:endParaRPr lang="en-IN" sz="2000" dirty="0" smtClean="0"/>
            </a:p>
            <a:p>
              <a:r>
                <a:rPr lang="en-IN" sz="2000" dirty="0" smtClean="0"/>
                <a:t>Pareto Analysis helps to identify the most significant few errors or problems so that they can be targeted for correction or resolution.</a:t>
              </a:r>
            </a:p>
          </p:txBody>
        </p:sp>
      </p:grpSp>
      <p:pic>
        <p:nvPicPr>
          <p:cNvPr id="11" name="Picture 10"/>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12" name="Picture 11">
            <a:hlinkClick r:id="" action="ppaction://hlinkshowjump?jump=nextslide"/>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13" name="Picture 12">
            <a:hlinkClick r:id="" action="ppaction://hlinkshowjump?jump=previousslide"/>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16991482_l.jpg"/>
          <p:cNvPicPr>
            <a:picLocks noChangeAspect="1"/>
          </p:cNvPicPr>
          <p:nvPr/>
        </p:nvPicPr>
        <p:blipFill>
          <a:blip r:embed="rId2" cstate="email"/>
          <a:srcRect/>
          <a:stretch>
            <a:fillRect/>
          </a:stretch>
        </p:blipFill>
        <p:spPr>
          <a:xfrm>
            <a:off x="3923928" y="908720"/>
            <a:ext cx="5040560" cy="5949280"/>
          </a:xfrm>
          <a:prstGeom prst="rect">
            <a:avLst/>
          </a:prstGeom>
        </p:spPr>
      </p:pic>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3"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Phases of Pareto Analysis</a:t>
              </a:r>
              <a:endParaRPr lang="en-IN" sz="3200" dirty="0"/>
            </a:p>
          </p:txBody>
        </p:sp>
      </p:grpSp>
      <p:grpSp>
        <p:nvGrpSpPr>
          <p:cNvPr id="6" name="Group 65"/>
          <p:cNvGrpSpPr>
            <a:grpSpLocks/>
          </p:cNvGrpSpPr>
          <p:nvPr/>
        </p:nvGrpSpPr>
        <p:grpSpPr bwMode="auto">
          <a:xfrm rot="5400000">
            <a:off x="-468088" y="1956491"/>
            <a:ext cx="4968000" cy="3528000"/>
            <a:chOff x="471488" y="1165225"/>
            <a:chExt cx="7740650" cy="3713163"/>
          </a:xfrm>
        </p:grpSpPr>
        <p:grpSp>
          <p:nvGrpSpPr>
            <p:cNvPr id="7" name="Group 117"/>
            <p:cNvGrpSpPr>
              <a:grpSpLocks/>
            </p:cNvGrpSpPr>
            <p:nvPr/>
          </p:nvGrpSpPr>
          <p:grpSpPr bwMode="auto">
            <a:xfrm>
              <a:off x="471488" y="1165225"/>
              <a:ext cx="7740650" cy="3694113"/>
              <a:chOff x="471210" y="1164522"/>
              <a:chExt cx="7740358" cy="3694514"/>
            </a:xfrm>
          </p:grpSpPr>
          <p:sp>
            <p:nvSpPr>
              <p:cNvPr id="10"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ounded Rectangle 10"/>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8" name="Gruppe 61"/>
              <p:cNvGrpSpPr>
                <a:grpSpLocks/>
              </p:cNvGrpSpPr>
              <p:nvPr/>
            </p:nvGrpSpPr>
            <p:grpSpPr bwMode="auto">
              <a:xfrm flipH="1">
                <a:off x="7106981" y="2677560"/>
                <a:ext cx="763040" cy="791220"/>
                <a:chOff x="1729066" y="4033625"/>
                <a:chExt cx="1016456" cy="1016530"/>
              </a:xfrm>
            </p:grpSpPr>
            <p:grpSp>
              <p:nvGrpSpPr>
                <p:cNvPr id="12" name="Gruppe 59"/>
                <p:cNvGrpSpPr>
                  <a:grpSpLocks/>
                </p:cNvGrpSpPr>
                <p:nvPr/>
              </p:nvGrpSpPr>
              <p:grpSpPr bwMode="auto">
                <a:xfrm>
                  <a:off x="1729066" y="4033625"/>
                  <a:ext cx="1016456" cy="1016530"/>
                  <a:chOff x="3889813" y="1483645"/>
                  <a:chExt cx="496973" cy="497009"/>
                </a:xfrm>
              </p:grpSpPr>
              <p:sp>
                <p:nvSpPr>
                  <p:cNvPr id="17"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18"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6"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3"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4" name="Rounded Rectangle 13"/>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9"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19" name="Rounded Rectangle 18"/>
          <p:cNvSpPr/>
          <p:nvPr/>
        </p:nvSpPr>
        <p:spPr>
          <a:xfrm>
            <a:off x="3995936" y="2348880"/>
            <a:ext cx="4968552" cy="3456384"/>
          </a:xfrm>
          <a:prstGeom prst="roundRect">
            <a:avLst>
              <a:gd name="adj" fmla="val 2287"/>
            </a:avLst>
          </a:prstGeom>
          <a:solidFill>
            <a:srgbClr val="FFFFFF">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Phase I: Identification of Causes of Defects </a:t>
            </a:r>
          </a:p>
          <a:p>
            <a:r>
              <a:rPr lang="en-IN" sz="2000" dirty="0" smtClean="0">
                <a:solidFill>
                  <a:schemeClr val="tx1"/>
                </a:solidFill>
              </a:rPr>
              <a:t>The first phase of conducting a Pareto Analysis is identifying all the possible defects that result in an inferior quality. You can find all the characteristics that can be labeled as a ‘defect’ by collecting data through: brainstorming, focus groups, surveys, or any other method appropriate to the given business. You should aim at finding all actionable items that result in inferior quality. </a:t>
            </a:r>
          </a:p>
        </p:txBody>
      </p:sp>
      <p:grpSp>
        <p:nvGrpSpPr>
          <p:cNvPr id="15" name="Group 68"/>
          <p:cNvGrpSpPr>
            <a:grpSpLocks/>
          </p:cNvGrpSpPr>
          <p:nvPr/>
        </p:nvGrpSpPr>
        <p:grpSpPr bwMode="auto">
          <a:xfrm>
            <a:off x="467545" y="2638278"/>
            <a:ext cx="3096344" cy="858374"/>
            <a:chOff x="1224751" y="2276269"/>
            <a:chExt cx="4852003" cy="379817"/>
          </a:xfrm>
        </p:grpSpPr>
        <p:sp>
          <p:nvSpPr>
            <p:cNvPr id="21" name="Rounded Rectangle 20"/>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Rounded Rectangle 21"/>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3" name="TextBox 67"/>
            <p:cNvSpPr txBox="1">
              <a:spLocks noChangeArrowheads="1"/>
            </p:cNvSpPr>
            <p:nvPr/>
          </p:nvSpPr>
          <p:spPr bwMode="auto">
            <a:xfrm>
              <a:off x="1292999" y="2371252"/>
              <a:ext cx="1588038" cy="17704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Phase II</a:t>
              </a:r>
              <a:endParaRPr lang="en-US" sz="2000" b="1" dirty="0">
                <a:ea typeface="ＭＳ Ｐゴシック" pitchFamily="34" charset="-128"/>
              </a:endParaRPr>
            </a:p>
          </p:txBody>
        </p:sp>
      </p:grpSp>
      <p:grpSp>
        <p:nvGrpSpPr>
          <p:cNvPr id="20" name="Group 69"/>
          <p:cNvGrpSpPr>
            <a:grpSpLocks/>
          </p:cNvGrpSpPr>
          <p:nvPr/>
        </p:nvGrpSpPr>
        <p:grpSpPr bwMode="auto">
          <a:xfrm>
            <a:off x="467545" y="1735236"/>
            <a:ext cx="3096344" cy="859139"/>
            <a:chOff x="1224751" y="2276269"/>
            <a:chExt cx="4852003" cy="379817"/>
          </a:xfrm>
        </p:grpSpPr>
        <p:sp>
          <p:nvSpPr>
            <p:cNvPr id="25" name="Rounded Rectangle 24"/>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Rounded Rectangle 25"/>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7" name="TextBox 67"/>
            <p:cNvSpPr txBox="1">
              <a:spLocks noChangeArrowheads="1"/>
            </p:cNvSpPr>
            <p:nvPr/>
          </p:nvSpPr>
          <p:spPr bwMode="auto">
            <a:xfrm>
              <a:off x="1292999" y="2370670"/>
              <a:ext cx="1480024" cy="176885"/>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Phase I</a:t>
              </a:r>
              <a:endParaRPr lang="en-US" sz="2000" b="1" dirty="0">
                <a:ea typeface="ＭＳ Ｐゴシック" pitchFamily="34" charset="-128"/>
              </a:endParaRPr>
            </a:p>
          </p:txBody>
        </p:sp>
      </p:grpSp>
      <p:grpSp>
        <p:nvGrpSpPr>
          <p:cNvPr id="24" name="Group 68"/>
          <p:cNvGrpSpPr>
            <a:grpSpLocks/>
          </p:cNvGrpSpPr>
          <p:nvPr/>
        </p:nvGrpSpPr>
        <p:grpSpPr bwMode="auto">
          <a:xfrm>
            <a:off x="467544" y="3540556"/>
            <a:ext cx="3096344" cy="858374"/>
            <a:chOff x="1224751" y="2276269"/>
            <a:chExt cx="4852003" cy="379817"/>
          </a:xfrm>
        </p:grpSpPr>
        <p:sp>
          <p:nvSpPr>
            <p:cNvPr id="29" name="Rounded Rectangle 28"/>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Rounded Rectangle 29"/>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1" name="TextBox 67"/>
            <p:cNvSpPr txBox="1">
              <a:spLocks noChangeArrowheads="1"/>
            </p:cNvSpPr>
            <p:nvPr/>
          </p:nvSpPr>
          <p:spPr bwMode="auto">
            <a:xfrm>
              <a:off x="1292999" y="2368489"/>
              <a:ext cx="1696050" cy="17704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Phase III</a:t>
              </a:r>
              <a:endParaRPr lang="en-US" sz="2000" b="1" dirty="0">
                <a:ea typeface="ＭＳ Ｐゴシック" pitchFamily="34" charset="-128"/>
              </a:endParaRPr>
            </a:p>
          </p:txBody>
        </p:sp>
      </p:grpSp>
      <p:grpSp>
        <p:nvGrpSpPr>
          <p:cNvPr id="28" name="Group 68"/>
          <p:cNvGrpSpPr>
            <a:grpSpLocks/>
          </p:cNvGrpSpPr>
          <p:nvPr/>
        </p:nvGrpSpPr>
        <p:grpSpPr bwMode="auto">
          <a:xfrm>
            <a:off x="467544" y="4442834"/>
            <a:ext cx="3096344" cy="858374"/>
            <a:chOff x="1224751" y="2276269"/>
            <a:chExt cx="4852003" cy="379817"/>
          </a:xfrm>
        </p:grpSpPr>
        <p:sp>
          <p:nvSpPr>
            <p:cNvPr id="33" name="Rounded Rectangle 32"/>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Rounded Rectangle 33"/>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5" name="TextBox 67"/>
            <p:cNvSpPr txBox="1">
              <a:spLocks noChangeArrowheads="1"/>
            </p:cNvSpPr>
            <p:nvPr/>
          </p:nvSpPr>
          <p:spPr bwMode="auto">
            <a:xfrm>
              <a:off x="1292999" y="2351594"/>
              <a:ext cx="1718658" cy="177042"/>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Phase IV</a:t>
              </a:r>
              <a:endParaRPr lang="en-US" sz="2000" b="1" dirty="0">
                <a:ea typeface="ＭＳ Ｐゴシック" pitchFamily="34" charset="-128"/>
              </a:endParaRPr>
            </a:p>
          </p:txBody>
        </p:sp>
      </p:grpSp>
      <p:grpSp>
        <p:nvGrpSpPr>
          <p:cNvPr id="32" name="Group 69"/>
          <p:cNvGrpSpPr>
            <a:grpSpLocks/>
          </p:cNvGrpSpPr>
          <p:nvPr/>
        </p:nvGrpSpPr>
        <p:grpSpPr bwMode="auto">
          <a:xfrm>
            <a:off x="467544" y="1700808"/>
            <a:ext cx="3096344" cy="900000"/>
            <a:chOff x="1224751" y="2276269"/>
            <a:chExt cx="4852003" cy="379817"/>
          </a:xfrm>
        </p:grpSpPr>
        <p:sp>
          <p:nvSpPr>
            <p:cNvPr id="37" name="Rounded Rectangle 36"/>
            <p:cNvSpPr/>
            <p:nvPr/>
          </p:nvSpPr>
          <p:spPr>
            <a:xfrm flipV="1">
              <a:off x="1224751" y="2276269"/>
              <a:ext cx="4852003" cy="379817"/>
            </a:xfrm>
            <a:prstGeom prst="roundRect">
              <a:avLst/>
            </a:prstGeom>
            <a:solidFill>
              <a:srgbClr val="FF2F83"/>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Rounded Rectangle 37"/>
            <p:cNvSpPr/>
            <p:nvPr/>
          </p:nvSpPr>
          <p:spPr>
            <a:xfrm>
              <a:off x="1279372" y="2330888"/>
              <a:ext cx="3669010"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9" name="TextBox 67"/>
            <p:cNvSpPr txBox="1">
              <a:spLocks noChangeArrowheads="1"/>
            </p:cNvSpPr>
            <p:nvPr/>
          </p:nvSpPr>
          <p:spPr bwMode="auto">
            <a:xfrm>
              <a:off x="1337588" y="2380914"/>
              <a:ext cx="1480024" cy="168854"/>
            </a:xfrm>
            <a:prstGeom prst="rect">
              <a:avLst/>
            </a:prstGeom>
            <a:noFill/>
            <a:ln w="9525">
              <a:noFill/>
              <a:miter lim="800000"/>
              <a:headEnd/>
              <a:tailEnd/>
            </a:ln>
          </p:spPr>
          <p:txBody>
            <a:bodyPr wrap="none">
              <a:spAutoFit/>
            </a:bodyPr>
            <a:lstStyle/>
            <a:p>
              <a:pPr>
                <a:defRPr/>
              </a:pPr>
              <a:r>
                <a:rPr lang="en-IN" sz="2000" b="1" dirty="0" smtClean="0">
                  <a:ea typeface="ＭＳ Ｐゴシック" pitchFamily="34" charset="-128"/>
                </a:rPr>
                <a:t>Phase I</a:t>
              </a:r>
              <a:endParaRPr lang="en-US" sz="2000" b="1" dirty="0">
                <a:ea typeface="ＭＳ Ｐゴシック" pitchFamily="34" charset="-128"/>
              </a:endParaRPr>
            </a:p>
          </p:txBody>
        </p:sp>
      </p:grpSp>
      <p:grpSp>
        <p:nvGrpSpPr>
          <p:cNvPr id="36" name="Group 41"/>
          <p:cNvGrpSpPr>
            <a:grpSpLocks/>
          </p:cNvGrpSpPr>
          <p:nvPr/>
        </p:nvGrpSpPr>
        <p:grpSpPr bwMode="auto">
          <a:xfrm>
            <a:off x="2339752" y="5772993"/>
            <a:ext cx="4783138" cy="968375"/>
            <a:chOff x="4940193" y="4878304"/>
            <a:chExt cx="4783391" cy="968295"/>
          </a:xfrm>
        </p:grpSpPr>
        <p:sp>
          <p:nvSpPr>
            <p:cNvPr id="41" name="Oval 40"/>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2" name="Rectangle 41"/>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3" name="Rounded Rectangle 42"/>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40" name="Group 87"/>
            <p:cNvGrpSpPr>
              <a:grpSpLocks/>
            </p:cNvGrpSpPr>
            <p:nvPr/>
          </p:nvGrpSpPr>
          <p:grpSpPr bwMode="auto">
            <a:xfrm>
              <a:off x="4940193" y="4878304"/>
              <a:ext cx="4783391" cy="825387"/>
              <a:chOff x="4940193" y="4878304"/>
              <a:chExt cx="4783391" cy="825387"/>
            </a:xfrm>
          </p:grpSpPr>
          <p:sp>
            <p:nvSpPr>
              <p:cNvPr id="45" name="Oval 44"/>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6"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7" name="Rounded Rectangle 46"/>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pic>
        <p:nvPicPr>
          <p:cNvPr id="49" name="Picture 48"/>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50" name="Picture 49">
            <a:hlinkClick r:id="" action="ppaction://hlinkshowjump?jump=nextslide"/>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51" name="Picture 50">
            <a:hlinkClick r:id="" action="ppaction://hlinkshowjump?jump=previousslide"/>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1.13784E-6 L 0.06146 -0.55319 " pathEditMode="relative" rAng="0" ptsTypes="AA">
                                      <p:cBhvr>
                                        <p:cTn id="6" dur="500" fill="hold"/>
                                        <p:tgtEl>
                                          <p:spTgt spid="36"/>
                                        </p:tgtEl>
                                        <p:attrNameLst>
                                          <p:attrName>ppt_x</p:attrName>
                                          <p:attrName>ppt_y</p:attrName>
                                        </p:attrNameLst>
                                      </p:cBhvr>
                                      <p:rCtr x="3100" y="-27700"/>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500" tmFilter="0, 0; .2, .5; .8, .5; 1, 0"/>
                                        <p:tgtEl>
                                          <p:spTgt spid="36"/>
                                        </p:tgtEl>
                                      </p:cBhvr>
                                    </p:animEffect>
                                    <p:animScale>
                                      <p:cBhvr>
                                        <p:cTn id="10" dur="250" autoRev="1" fill="hold"/>
                                        <p:tgtEl>
                                          <p:spTgt spid="36"/>
                                        </p:tgtEl>
                                      </p:cBhvr>
                                      <p:by x="105000" y="105000"/>
                                    </p:animScale>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xit" presetSubtype="0" fill="hold" nodeType="withEffect">
                                  <p:stCondLst>
                                    <p:cond delay="0"/>
                                  </p:stCondLst>
                                  <p:childTnLst>
                                    <p:animEffect transition="out" filter="fade">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slide(fromLeft)">
                                      <p:cBhvr>
                                        <p:cTn id="21" dur="500"/>
                                        <p:tgtEl>
                                          <p:spTgt spid="19"/>
                                        </p:tgtEl>
                                      </p:cBhvr>
                                    </p:animEffect>
                                  </p:childTnLst>
                                </p:cTn>
                              </p:par>
                              <p:par>
                                <p:cTn id="22" presetID="12" presetClass="entr" presetSubtype="2"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slide(fromRight)">
                                      <p:cBhvr>
                                        <p:cTn id="24" dur="500"/>
                                        <p:tgtEl>
                                          <p:spTgt spid="48"/>
                                        </p:tgtEl>
                                      </p:cBhvr>
                                    </p:animEffect>
                                  </p:childTnLst>
                                </p:cTn>
                              </p:par>
                            </p:childTnLst>
                          </p:cTn>
                        </p:par>
                        <p:par>
                          <p:cTn id="25" fill="hold">
                            <p:stCondLst>
                              <p:cond delay="2000"/>
                            </p:stCondLst>
                            <p:childTnLst>
                              <p:par>
                                <p:cTn id="26" presetID="10" presetClass="entr" presetSubtype="0" fill="hold" nodeType="afterEffect">
                                  <p:stCondLst>
                                    <p:cond delay="50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feld 10"/>
          <p:cNvSpPr txBox="1"/>
          <p:nvPr/>
        </p:nvSpPr>
        <p:spPr bwMode="gray">
          <a:xfrm>
            <a:off x="683568" y="2193245"/>
            <a:ext cx="10009112" cy="3323987"/>
          </a:xfrm>
          <a:prstGeom prst="rect">
            <a:avLst/>
          </a:prstGeom>
          <a:noFill/>
          <a:effectLst>
            <a:outerShdw blurRad="444500" dir="5400000" algn="ctr" rotWithShape="0">
              <a:srgbClr val="000000">
                <a:alpha val="39000"/>
              </a:srgbClr>
            </a:outerShdw>
          </a:effectLst>
          <a:scene3d>
            <a:camera prst="perspectiveRelaxedModerately" fov="6000000">
              <a:rot lat="18599996" lon="0" rev="0"/>
            </a:camera>
            <a:lightRig rig="threePt" dir="t"/>
          </a:scene3d>
          <a:sp3d extrusionH="247650">
            <a:bevelT w="254000"/>
          </a:sp3d>
        </p:spPr>
        <p:txBody>
          <a:bodyPr wrap="square" rtlCol="0">
            <a:spAutoFit/>
            <a:sp3d extrusionH="190500">
              <a:bevelT w="38100" h="38100"/>
            </a:sp3d>
          </a:bodyPr>
          <a:lstStyle/>
          <a:p>
            <a:r>
              <a:rPr lang="en-US" sz="20700" noProof="1" smtClean="0">
                <a:ln w="18415" cmpd="sng">
                  <a:solidFill>
                    <a:srgbClr val="AFAFAF"/>
                  </a:solidFill>
                  <a:prstDash val="solid"/>
                </a:ln>
                <a:solidFill>
                  <a:srgbClr val="FF9999"/>
                </a:solidFill>
                <a:effectLst>
                  <a:outerShdw blurRad="50800" dir="3600000" algn="tl" rotWithShape="0">
                    <a:srgbClr val="000000">
                      <a:alpha val="80000"/>
                    </a:srgbClr>
                  </a:outerShdw>
                </a:effectLst>
                <a:latin typeface="Arial Black" pitchFamily="34" charset="0"/>
                <a:sym typeface="Wingdings 2"/>
              </a:rPr>
              <a:t>80</a:t>
            </a:r>
            <a:r>
              <a:rPr lang="en-US" sz="20700" noProof="1" smtClean="0">
                <a:ln w="18415" cmpd="sng">
                  <a:solidFill>
                    <a:srgbClr val="AFAFAF"/>
                  </a:solidFill>
                  <a:prstDash val="solid"/>
                </a:ln>
                <a:solidFill>
                  <a:schemeClr val="bg2">
                    <a:lumMod val="50000"/>
                  </a:schemeClr>
                </a:solidFill>
                <a:effectLst>
                  <a:outerShdw blurRad="50800" dir="3600000" algn="tl" rotWithShape="0">
                    <a:srgbClr val="000000">
                      <a:alpha val="80000"/>
                    </a:srgbClr>
                  </a:outerShdw>
                </a:effectLst>
                <a:latin typeface="Arial Black" pitchFamily="34" charset="0"/>
                <a:sym typeface="Wingdings 2"/>
              </a:rPr>
              <a:t>/</a:t>
            </a:r>
            <a:r>
              <a:rPr lang="en-US" sz="20700" noProof="1" smtClean="0">
                <a:ln w="18415" cmpd="sng">
                  <a:solidFill>
                    <a:srgbClr val="AFAFAF"/>
                  </a:solidFill>
                  <a:prstDash val="solid"/>
                </a:ln>
                <a:solidFill>
                  <a:schemeClr val="accent6"/>
                </a:solidFill>
                <a:effectLst>
                  <a:outerShdw blurRad="50800" dir="3600000" algn="tl" rotWithShape="0">
                    <a:srgbClr val="000000">
                      <a:alpha val="80000"/>
                    </a:srgbClr>
                  </a:outerShdw>
                </a:effectLst>
                <a:latin typeface="Arial Black" pitchFamily="34" charset="0"/>
                <a:sym typeface="Wingdings 2"/>
              </a:rPr>
              <a:t>20</a:t>
            </a:r>
            <a:endParaRPr lang="en-US" sz="20700" noProof="1" smtClean="0">
              <a:ln w="18415" cmpd="sng">
                <a:solidFill>
                  <a:srgbClr val="AFAFAF"/>
                </a:solidFill>
                <a:prstDash val="solid"/>
              </a:ln>
              <a:solidFill>
                <a:schemeClr val="accent6"/>
              </a:solidFill>
              <a:effectLst>
                <a:outerShdw blurRad="50800" dir="3600000" algn="tl" rotWithShape="0">
                  <a:srgbClr val="000000">
                    <a:alpha val="80000"/>
                  </a:srgbClr>
                </a:outerShdw>
              </a:effectLst>
              <a:latin typeface="Arial Black" pitchFamily="34" charset="0"/>
            </a:endParaRPr>
          </a:p>
        </p:txBody>
      </p:sp>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375047"/>
              <a:ext cx="7992888" cy="492443"/>
            </a:xfrm>
            <a:prstGeom prst="rect">
              <a:avLst/>
            </a:prstGeom>
            <a:solidFill>
              <a:srgbClr val="FFFFFF">
                <a:alpha val="69804"/>
              </a:srgbClr>
            </a:solidFill>
          </p:spPr>
          <p:txBody>
            <a:bodyPr wrap="square" rtlCol="0">
              <a:spAutoFit/>
            </a:bodyPr>
            <a:lstStyle/>
            <a:p>
              <a:r>
                <a:rPr lang="en-IN" sz="2600" dirty="0" smtClean="0"/>
                <a:t>Steps to Implement 80/20 Rule for Boosting Productivity</a:t>
              </a:r>
              <a:endParaRPr lang="en-IN" sz="2600" dirty="0"/>
            </a:p>
          </p:txBody>
        </p:sp>
      </p:grpSp>
      <p:sp>
        <p:nvSpPr>
          <p:cNvPr id="47" name="TextBox 46"/>
          <p:cNvSpPr txBox="1"/>
          <p:nvPr/>
        </p:nvSpPr>
        <p:spPr>
          <a:xfrm>
            <a:off x="1403648" y="980728"/>
            <a:ext cx="7560840" cy="1015663"/>
          </a:xfrm>
          <a:prstGeom prst="rect">
            <a:avLst/>
          </a:prstGeom>
          <a:noFill/>
        </p:spPr>
        <p:txBody>
          <a:bodyPr wrap="square" rtlCol="0">
            <a:spAutoFit/>
          </a:bodyPr>
          <a:lstStyle/>
          <a:p>
            <a:r>
              <a:rPr lang="en-IN" sz="2000" dirty="0" smtClean="0"/>
              <a:t>It is very important to keep your productivity at your maximum in whatever profession you might be. The following are the steps to help you boost your productivity keeping in mind the 80/20 Rule:</a:t>
            </a:r>
          </a:p>
        </p:txBody>
      </p:sp>
      <p:grpSp>
        <p:nvGrpSpPr>
          <p:cNvPr id="6" name="Group 47"/>
          <p:cNvGrpSpPr/>
          <p:nvPr/>
        </p:nvGrpSpPr>
        <p:grpSpPr>
          <a:xfrm>
            <a:off x="-36512" y="1976474"/>
            <a:ext cx="1404000" cy="1386256"/>
            <a:chOff x="-36512" y="1976474"/>
            <a:chExt cx="1404000" cy="1386256"/>
          </a:xfrm>
        </p:grpSpPr>
        <p:grpSp>
          <p:nvGrpSpPr>
            <p:cNvPr id="7" name="Group 24"/>
            <p:cNvGrpSpPr/>
            <p:nvPr/>
          </p:nvGrpSpPr>
          <p:grpSpPr>
            <a:xfrm>
              <a:off x="-36512" y="1976474"/>
              <a:ext cx="1404000" cy="1386256"/>
              <a:chOff x="3851920" y="2276872"/>
              <a:chExt cx="1368152" cy="1313715"/>
            </a:xfrm>
          </p:grpSpPr>
          <p:sp>
            <p:nvSpPr>
              <p:cNvPr id="51" name="Oval 50"/>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2" name="Picture 51" descr="Mauve.png"/>
              <p:cNvPicPr>
                <a:picLocks noChangeAspect="1"/>
              </p:cNvPicPr>
              <p:nvPr/>
            </p:nvPicPr>
            <p:blipFill>
              <a:blip r:embed="rId3" cstate="print"/>
              <a:stretch>
                <a:fillRect/>
              </a:stretch>
            </p:blipFill>
            <p:spPr>
              <a:xfrm>
                <a:off x="3851920" y="2276872"/>
                <a:ext cx="1368152" cy="1313715"/>
              </a:xfrm>
              <a:prstGeom prst="rect">
                <a:avLst/>
              </a:prstGeom>
            </p:spPr>
          </p:pic>
        </p:grpSp>
        <p:sp>
          <p:nvSpPr>
            <p:cNvPr id="50" name="TextBox 49"/>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grpSp>
        <p:nvGrpSpPr>
          <p:cNvPr id="8" name="Group 52"/>
          <p:cNvGrpSpPr/>
          <p:nvPr/>
        </p:nvGrpSpPr>
        <p:grpSpPr>
          <a:xfrm>
            <a:off x="-36512" y="3116236"/>
            <a:ext cx="1404000" cy="1386256"/>
            <a:chOff x="-36512" y="3116236"/>
            <a:chExt cx="1404000" cy="1386256"/>
          </a:xfrm>
        </p:grpSpPr>
        <p:grpSp>
          <p:nvGrpSpPr>
            <p:cNvPr id="9" name="Group 21"/>
            <p:cNvGrpSpPr/>
            <p:nvPr/>
          </p:nvGrpSpPr>
          <p:grpSpPr>
            <a:xfrm>
              <a:off x="-36512" y="3116236"/>
              <a:ext cx="1404000" cy="1386256"/>
              <a:chOff x="3851920" y="3356992"/>
              <a:chExt cx="1368152" cy="1313715"/>
            </a:xfrm>
          </p:grpSpPr>
          <p:sp>
            <p:nvSpPr>
              <p:cNvPr id="56" name="Oval 55"/>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8" name="Picture 57" descr="Blue1.png"/>
              <p:cNvPicPr>
                <a:picLocks noChangeAspect="1"/>
              </p:cNvPicPr>
              <p:nvPr/>
            </p:nvPicPr>
            <p:blipFill>
              <a:blip r:embed="rId4" cstate="print"/>
              <a:stretch>
                <a:fillRect/>
              </a:stretch>
            </p:blipFill>
            <p:spPr>
              <a:xfrm>
                <a:off x="3851920" y="3356992"/>
                <a:ext cx="1368152" cy="1313715"/>
              </a:xfrm>
              <a:prstGeom prst="rect">
                <a:avLst/>
              </a:prstGeom>
            </p:spPr>
          </p:pic>
        </p:grpSp>
        <p:sp>
          <p:nvSpPr>
            <p:cNvPr id="55" name="TextBox 54"/>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grpSp>
        <p:nvGrpSpPr>
          <p:cNvPr id="10" name="Group 58"/>
          <p:cNvGrpSpPr/>
          <p:nvPr/>
        </p:nvGrpSpPr>
        <p:grpSpPr>
          <a:xfrm>
            <a:off x="-36512" y="4320513"/>
            <a:ext cx="1396839" cy="1379184"/>
            <a:chOff x="-36512" y="4320513"/>
            <a:chExt cx="1396839" cy="1379184"/>
          </a:xfrm>
        </p:grpSpPr>
        <p:grpSp>
          <p:nvGrpSpPr>
            <p:cNvPr id="11" name="Group 18"/>
            <p:cNvGrpSpPr/>
            <p:nvPr/>
          </p:nvGrpSpPr>
          <p:grpSpPr>
            <a:xfrm>
              <a:off x="-36511" y="4320513"/>
              <a:ext cx="1396838" cy="1379184"/>
              <a:chOff x="3851921" y="4498251"/>
              <a:chExt cx="1361173" cy="1307013"/>
            </a:xfrm>
          </p:grpSpPr>
          <p:sp>
            <p:nvSpPr>
              <p:cNvPr id="62" name="Oval 61"/>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3" name="Picture 62" descr="Green2.png"/>
              <p:cNvPicPr>
                <a:picLocks noChangeAspect="1"/>
              </p:cNvPicPr>
              <p:nvPr/>
            </p:nvPicPr>
            <p:blipFill>
              <a:blip r:embed="rId5" cstate="print"/>
              <a:stretch>
                <a:fillRect/>
              </a:stretch>
            </p:blipFill>
            <p:spPr>
              <a:xfrm>
                <a:off x="3851921" y="4498251"/>
                <a:ext cx="1361173" cy="1307013"/>
              </a:xfrm>
              <a:prstGeom prst="rect">
                <a:avLst/>
              </a:prstGeom>
            </p:spPr>
          </p:pic>
        </p:grpSp>
        <p:sp>
          <p:nvSpPr>
            <p:cNvPr id="61" name="TextBox 60"/>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grpSp>
        <p:nvGrpSpPr>
          <p:cNvPr id="12" name="Group 63"/>
          <p:cNvGrpSpPr/>
          <p:nvPr/>
        </p:nvGrpSpPr>
        <p:grpSpPr>
          <a:xfrm>
            <a:off x="-36512" y="5471744"/>
            <a:ext cx="1404000" cy="1386256"/>
            <a:chOff x="-36512" y="5471744"/>
            <a:chExt cx="1404000" cy="1386256"/>
          </a:xfrm>
        </p:grpSpPr>
        <p:grpSp>
          <p:nvGrpSpPr>
            <p:cNvPr id="13" name="Group 15"/>
            <p:cNvGrpSpPr/>
            <p:nvPr/>
          </p:nvGrpSpPr>
          <p:grpSpPr>
            <a:xfrm>
              <a:off x="-36512" y="5471744"/>
              <a:ext cx="1404000" cy="1386256"/>
              <a:chOff x="3851920" y="5589240"/>
              <a:chExt cx="1368152" cy="1313715"/>
            </a:xfrm>
          </p:grpSpPr>
          <p:sp>
            <p:nvSpPr>
              <p:cNvPr id="67" name="Oval 66"/>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8" name="Picture 17" descr="Green1.png"/>
              <p:cNvPicPr>
                <a:picLocks noChangeAspect="1"/>
              </p:cNvPicPr>
              <p:nvPr/>
            </p:nvPicPr>
            <p:blipFill>
              <a:blip r:embed="rId6" cstate="print"/>
              <a:stretch>
                <a:fillRect/>
              </a:stretch>
            </p:blipFill>
            <p:spPr>
              <a:xfrm>
                <a:off x="3851920" y="5589240"/>
                <a:ext cx="1368152" cy="1313715"/>
              </a:xfrm>
              <a:prstGeom prst="rect">
                <a:avLst/>
              </a:prstGeom>
            </p:spPr>
          </p:pic>
        </p:grpSp>
        <p:sp>
          <p:nvSpPr>
            <p:cNvPr id="66" name="TextBox 65"/>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sp>
        <p:nvSpPr>
          <p:cNvPr id="79" name="TextBox 78"/>
          <p:cNvSpPr txBox="1"/>
          <p:nvPr/>
        </p:nvSpPr>
        <p:spPr>
          <a:xfrm>
            <a:off x="1691680" y="6381328"/>
            <a:ext cx="7344816" cy="400110"/>
          </a:xfrm>
          <a:prstGeom prst="rect">
            <a:avLst/>
          </a:prstGeom>
          <a:noFill/>
        </p:spPr>
        <p:txBody>
          <a:bodyPr wrap="square" rtlCol="0">
            <a:spAutoFit/>
          </a:bodyPr>
          <a:lstStyle/>
          <a:p>
            <a:pPr algn="r"/>
            <a:r>
              <a:rPr lang="en-IN" sz="2000" dirty="0" smtClean="0"/>
              <a:t>Let us look at each in detail.</a:t>
            </a:r>
          </a:p>
        </p:txBody>
      </p:sp>
      <p:grpSp>
        <p:nvGrpSpPr>
          <p:cNvPr id="34" name="Group 33"/>
          <p:cNvGrpSpPr/>
          <p:nvPr/>
        </p:nvGrpSpPr>
        <p:grpSpPr>
          <a:xfrm flipH="1">
            <a:off x="1115616" y="1052736"/>
            <a:ext cx="4248472" cy="1080120"/>
            <a:chOff x="-180528" y="1340936"/>
            <a:chExt cx="4248472" cy="1080120"/>
          </a:xfrm>
        </p:grpSpPr>
        <p:sp>
          <p:nvSpPr>
            <p:cNvPr id="35" name="Rectangle 34"/>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ounded Rectangle 35"/>
            <p:cNvSpPr/>
            <p:nvPr/>
          </p:nvSpPr>
          <p:spPr>
            <a:xfrm>
              <a:off x="-180528" y="1340936"/>
              <a:ext cx="3240184" cy="1080120"/>
            </a:xfrm>
            <a:prstGeom prst="roundRect">
              <a:avLst>
                <a:gd name="adj" fmla="val 99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7" name="TextBox 36"/>
          <p:cNvSpPr txBox="1"/>
          <p:nvPr/>
        </p:nvSpPr>
        <p:spPr>
          <a:xfrm>
            <a:off x="2195736" y="1196752"/>
            <a:ext cx="3096344" cy="707886"/>
          </a:xfrm>
          <a:prstGeom prst="rect">
            <a:avLst/>
          </a:prstGeom>
          <a:noFill/>
        </p:spPr>
        <p:txBody>
          <a:bodyPr wrap="square" rtlCol="0">
            <a:spAutoFit/>
          </a:bodyPr>
          <a:lstStyle/>
          <a:p>
            <a:r>
              <a:rPr lang="en-IN" sz="2000" b="1" dirty="0" smtClean="0"/>
              <a:t>Maintain a log of your tasks for a week</a:t>
            </a:r>
            <a:endParaRPr lang="en-IN" sz="2000" b="1" dirty="0"/>
          </a:p>
        </p:txBody>
      </p:sp>
      <p:sp>
        <p:nvSpPr>
          <p:cNvPr id="38" name="Rounded Rectangle 37"/>
          <p:cNvSpPr/>
          <p:nvPr/>
        </p:nvSpPr>
        <p:spPr>
          <a:xfrm>
            <a:off x="1691680" y="2232248"/>
            <a:ext cx="7236472" cy="1628800"/>
          </a:xfrm>
          <a:prstGeom prst="roundRect">
            <a:avLst>
              <a:gd name="adj" fmla="val 3111"/>
            </a:avLst>
          </a:prstGeom>
          <a:solidFill>
            <a:srgbClr val="FFB7DB">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glow rad="228600">
                    <a:schemeClr val="bg1">
                      <a:alpha val="40000"/>
                    </a:schemeClr>
                  </a:glow>
                </a:effectLst>
              </a:rPr>
              <a:t>Make a list of all your tasks/activities</a:t>
            </a:r>
          </a:p>
          <a:p>
            <a:pPr marL="457200" indent="-457200">
              <a:buFont typeface="Arial" pitchFamily="34" charset="0"/>
              <a:buChar char="•"/>
            </a:pPr>
            <a:r>
              <a:rPr lang="en-IN" sz="2000" b="1" dirty="0" smtClean="0">
                <a:solidFill>
                  <a:schemeClr val="tx1"/>
                </a:solidFill>
                <a:effectLst>
                  <a:glow rad="228600">
                    <a:schemeClr val="bg1">
                      <a:alpha val="40000"/>
                    </a:schemeClr>
                  </a:glow>
                </a:effectLst>
              </a:rPr>
              <a:t>Also, list the time that you would require to complete each task/activity</a:t>
            </a:r>
          </a:p>
          <a:p>
            <a:pPr marL="457200" indent="-457200">
              <a:buFont typeface="Arial" pitchFamily="34" charset="0"/>
              <a:buChar char="•"/>
            </a:pPr>
            <a:r>
              <a:rPr lang="en-IN" sz="2000" b="1" dirty="0" smtClean="0">
                <a:solidFill>
                  <a:schemeClr val="tx1"/>
                </a:solidFill>
                <a:effectLst>
                  <a:glow rad="228600">
                    <a:schemeClr val="bg1">
                      <a:alpha val="40000"/>
                    </a:schemeClr>
                  </a:glow>
                </a:effectLst>
              </a:rPr>
              <a:t>This list will help you get a true picture of your work week</a:t>
            </a:r>
          </a:p>
        </p:txBody>
      </p:sp>
      <p:grpSp>
        <p:nvGrpSpPr>
          <p:cNvPr id="14" name="Group 72"/>
          <p:cNvGrpSpPr/>
          <p:nvPr/>
        </p:nvGrpSpPr>
        <p:grpSpPr>
          <a:xfrm>
            <a:off x="-36512" y="836712"/>
            <a:ext cx="1404000" cy="1386256"/>
            <a:chOff x="-36512" y="836712"/>
            <a:chExt cx="1404000" cy="1386256"/>
          </a:xfrm>
        </p:grpSpPr>
        <p:grpSp>
          <p:nvGrpSpPr>
            <p:cNvPr id="15" name="Group 30"/>
            <p:cNvGrpSpPr/>
            <p:nvPr/>
          </p:nvGrpSpPr>
          <p:grpSpPr>
            <a:xfrm>
              <a:off x="-36512" y="836712"/>
              <a:ext cx="1404000" cy="1386256"/>
              <a:chOff x="3851920" y="1196752"/>
              <a:chExt cx="1368152" cy="1313715"/>
            </a:xfrm>
          </p:grpSpPr>
          <p:sp>
            <p:nvSpPr>
              <p:cNvPr id="76" name="Oval 75"/>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7" name="Picture 76" descr="Magenta.png"/>
              <p:cNvPicPr>
                <a:picLocks noChangeAspect="1"/>
              </p:cNvPicPr>
              <p:nvPr/>
            </p:nvPicPr>
            <p:blipFill>
              <a:blip r:embed="rId7" cstate="print"/>
              <a:stretch>
                <a:fillRect/>
              </a:stretch>
            </p:blipFill>
            <p:spPr>
              <a:xfrm>
                <a:off x="3851920" y="1196752"/>
                <a:ext cx="1368152" cy="1313715"/>
              </a:xfrm>
              <a:prstGeom prst="rect">
                <a:avLst/>
              </a:prstGeom>
            </p:spPr>
          </p:pic>
        </p:grpSp>
        <p:sp>
          <p:nvSpPr>
            <p:cNvPr id="75" name="TextBox 74"/>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pic>
        <p:nvPicPr>
          <p:cNvPr id="39" name="Picture 38"/>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40" name="Picture 39">
            <a:hlinkClick r:id="" action="ppaction://hlinkshowjump?jump=nextslide"/>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41" name="Picture 40">
            <a:hlinkClick r:id="" action="ppaction://hlinkshowjump?jump=previousslide"/>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slide(fromLef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50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Course Objectives</a:t>
              </a:r>
              <a:endParaRPr lang="en-IN" sz="3200" dirty="0"/>
            </a:p>
          </p:txBody>
        </p:sp>
      </p:grpSp>
      <p:sp>
        <p:nvSpPr>
          <p:cNvPr id="6" name="Rectangle 5"/>
          <p:cNvSpPr/>
          <p:nvPr/>
        </p:nvSpPr>
        <p:spPr bwMode="auto">
          <a:xfrm>
            <a:off x="2955822" y="1729235"/>
            <a:ext cx="6192688" cy="31197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Vital Few and Trivial Many Principle</a:t>
            </a:r>
            <a:endParaRPr lang="en-US" sz="2000" b="1" dirty="0">
              <a:solidFill>
                <a:srgbClr val="FFFFFF"/>
              </a:solidFill>
              <a:ea typeface="ＭＳ Ｐゴシック" charset="-128"/>
            </a:endParaRPr>
          </a:p>
        </p:txBody>
      </p:sp>
      <p:sp>
        <p:nvSpPr>
          <p:cNvPr id="7" name="Rectangle 6"/>
          <p:cNvSpPr/>
          <p:nvPr/>
        </p:nvSpPr>
        <p:spPr bwMode="auto">
          <a:xfrm>
            <a:off x="2973756" y="933109"/>
            <a:ext cx="6192688" cy="3119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Describe the History of Pareto Analysis</a:t>
            </a:r>
            <a:endParaRPr lang="en-US" sz="2000" b="1" dirty="0">
              <a:solidFill>
                <a:srgbClr val="FFFFFF"/>
              </a:solidFill>
              <a:ea typeface="ＭＳ Ｐゴシック" charset="-128"/>
            </a:endParaRPr>
          </a:p>
        </p:txBody>
      </p:sp>
      <p:sp>
        <p:nvSpPr>
          <p:cNvPr id="8" name="Rectangle 7"/>
          <p:cNvSpPr/>
          <p:nvPr/>
        </p:nvSpPr>
        <p:spPr bwMode="auto">
          <a:xfrm>
            <a:off x="2987824" y="1343085"/>
            <a:ext cx="6192688" cy="3119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What is the Pareto Principle</a:t>
            </a:r>
            <a:endParaRPr lang="en-US" sz="2000" b="1" dirty="0">
              <a:solidFill>
                <a:srgbClr val="FFFFFF"/>
              </a:solidFill>
              <a:ea typeface="ＭＳ Ｐゴシック" charset="-128"/>
            </a:endParaRPr>
          </a:p>
        </p:txBody>
      </p:sp>
      <p:pic>
        <p:nvPicPr>
          <p:cNvPr id="9" name="Picture 8" descr="target.png"/>
          <p:cNvPicPr>
            <a:picLocks noChangeAspect="1"/>
          </p:cNvPicPr>
          <p:nvPr/>
        </p:nvPicPr>
        <p:blipFill>
          <a:blip r:embed="rId3" cstate="email"/>
          <a:stretch>
            <a:fillRect/>
          </a:stretch>
        </p:blipFill>
        <p:spPr>
          <a:xfrm>
            <a:off x="2411760" y="836712"/>
            <a:ext cx="1124744" cy="501898"/>
          </a:xfrm>
          <a:prstGeom prst="rect">
            <a:avLst/>
          </a:prstGeom>
        </p:spPr>
      </p:pic>
      <p:pic>
        <p:nvPicPr>
          <p:cNvPr id="10" name="Picture 9" descr="target.png"/>
          <p:cNvPicPr>
            <a:picLocks noChangeAspect="1"/>
          </p:cNvPicPr>
          <p:nvPr/>
        </p:nvPicPr>
        <p:blipFill>
          <a:blip r:embed="rId3" cstate="email"/>
          <a:stretch>
            <a:fillRect/>
          </a:stretch>
        </p:blipFill>
        <p:spPr>
          <a:xfrm>
            <a:off x="2411760" y="1234520"/>
            <a:ext cx="1124744" cy="501898"/>
          </a:xfrm>
          <a:prstGeom prst="rect">
            <a:avLst/>
          </a:prstGeom>
        </p:spPr>
      </p:pic>
      <p:pic>
        <p:nvPicPr>
          <p:cNvPr id="11" name="Picture 10" descr="target.png"/>
          <p:cNvPicPr>
            <a:picLocks noChangeAspect="1"/>
          </p:cNvPicPr>
          <p:nvPr/>
        </p:nvPicPr>
        <p:blipFill>
          <a:blip r:embed="rId3" cstate="email"/>
          <a:stretch>
            <a:fillRect/>
          </a:stretch>
        </p:blipFill>
        <p:spPr>
          <a:xfrm>
            <a:off x="2411760" y="1607889"/>
            <a:ext cx="1124744" cy="501898"/>
          </a:xfrm>
          <a:prstGeom prst="rect">
            <a:avLst/>
          </a:prstGeom>
        </p:spPr>
      </p:pic>
      <p:sp>
        <p:nvSpPr>
          <p:cNvPr id="12" name="Rectangle 11"/>
          <p:cNvSpPr/>
          <p:nvPr/>
        </p:nvSpPr>
        <p:spPr bwMode="auto">
          <a:xfrm>
            <a:off x="2955822" y="2930353"/>
            <a:ext cx="6192688" cy="31197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List the Applications of Pareto Analysis</a:t>
            </a:r>
            <a:endParaRPr lang="en-US" sz="2000" b="1" dirty="0">
              <a:solidFill>
                <a:srgbClr val="FFFFFF"/>
              </a:solidFill>
              <a:ea typeface="ＭＳ Ｐゴシック" charset="-128"/>
            </a:endParaRPr>
          </a:p>
        </p:txBody>
      </p:sp>
      <p:sp>
        <p:nvSpPr>
          <p:cNvPr id="13" name="Rectangle 12"/>
          <p:cNvSpPr/>
          <p:nvPr/>
        </p:nvSpPr>
        <p:spPr bwMode="auto">
          <a:xfrm>
            <a:off x="2973756" y="2134227"/>
            <a:ext cx="6192688" cy="3119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List the Uses of Pareto Principle</a:t>
            </a:r>
            <a:endParaRPr lang="en-US" sz="2000" b="1" dirty="0">
              <a:solidFill>
                <a:srgbClr val="FFFFFF"/>
              </a:solidFill>
              <a:ea typeface="ＭＳ Ｐゴシック" charset="-128"/>
            </a:endParaRPr>
          </a:p>
        </p:txBody>
      </p:sp>
      <p:sp>
        <p:nvSpPr>
          <p:cNvPr id="14" name="Rectangle 13"/>
          <p:cNvSpPr/>
          <p:nvPr/>
        </p:nvSpPr>
        <p:spPr bwMode="auto">
          <a:xfrm>
            <a:off x="2987824" y="2544204"/>
            <a:ext cx="6192688" cy="3119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List the Examples of Pareto Principle</a:t>
            </a:r>
            <a:endParaRPr lang="en-US" sz="2000" b="1" dirty="0">
              <a:solidFill>
                <a:srgbClr val="FFFFFF"/>
              </a:solidFill>
              <a:ea typeface="ＭＳ Ｐゴシック" charset="-128"/>
            </a:endParaRPr>
          </a:p>
        </p:txBody>
      </p:sp>
      <p:pic>
        <p:nvPicPr>
          <p:cNvPr id="15" name="Picture 14" descr="target.png"/>
          <p:cNvPicPr>
            <a:picLocks noChangeAspect="1"/>
          </p:cNvPicPr>
          <p:nvPr/>
        </p:nvPicPr>
        <p:blipFill>
          <a:blip r:embed="rId3" cstate="email"/>
          <a:stretch>
            <a:fillRect/>
          </a:stretch>
        </p:blipFill>
        <p:spPr>
          <a:xfrm>
            <a:off x="2411760" y="2037829"/>
            <a:ext cx="1124744" cy="501898"/>
          </a:xfrm>
          <a:prstGeom prst="rect">
            <a:avLst/>
          </a:prstGeom>
        </p:spPr>
      </p:pic>
      <p:pic>
        <p:nvPicPr>
          <p:cNvPr id="16" name="Picture 15" descr="target.png"/>
          <p:cNvPicPr>
            <a:picLocks noChangeAspect="1"/>
          </p:cNvPicPr>
          <p:nvPr/>
        </p:nvPicPr>
        <p:blipFill>
          <a:blip r:embed="rId3" cstate="email"/>
          <a:stretch>
            <a:fillRect/>
          </a:stretch>
        </p:blipFill>
        <p:spPr>
          <a:xfrm>
            <a:off x="2411760" y="2435638"/>
            <a:ext cx="1124744" cy="501898"/>
          </a:xfrm>
          <a:prstGeom prst="rect">
            <a:avLst/>
          </a:prstGeom>
        </p:spPr>
      </p:pic>
      <p:pic>
        <p:nvPicPr>
          <p:cNvPr id="17" name="Picture 16" descr="target.png"/>
          <p:cNvPicPr>
            <a:picLocks noChangeAspect="1"/>
          </p:cNvPicPr>
          <p:nvPr/>
        </p:nvPicPr>
        <p:blipFill>
          <a:blip r:embed="rId3" cstate="email"/>
          <a:stretch>
            <a:fillRect/>
          </a:stretch>
        </p:blipFill>
        <p:spPr>
          <a:xfrm>
            <a:off x="2411760" y="2809006"/>
            <a:ext cx="1124744" cy="501898"/>
          </a:xfrm>
          <a:prstGeom prst="rect">
            <a:avLst/>
          </a:prstGeom>
        </p:spPr>
      </p:pic>
      <p:sp>
        <p:nvSpPr>
          <p:cNvPr id="18" name="Rectangle 17"/>
          <p:cNvSpPr/>
          <p:nvPr/>
        </p:nvSpPr>
        <p:spPr bwMode="auto">
          <a:xfrm>
            <a:off x="2955822" y="4139164"/>
            <a:ext cx="6192688" cy="31197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List the Uses of Pareto Analysis</a:t>
            </a:r>
            <a:endParaRPr lang="en-US" sz="2000" b="1" dirty="0">
              <a:solidFill>
                <a:srgbClr val="FFFFFF"/>
              </a:solidFill>
              <a:ea typeface="ＭＳ Ｐゴシック" charset="-128"/>
            </a:endParaRPr>
          </a:p>
        </p:txBody>
      </p:sp>
      <p:sp>
        <p:nvSpPr>
          <p:cNvPr id="19" name="Rectangle 18"/>
          <p:cNvSpPr/>
          <p:nvPr/>
        </p:nvSpPr>
        <p:spPr bwMode="auto">
          <a:xfrm>
            <a:off x="2973756" y="3343038"/>
            <a:ext cx="6192688" cy="3119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What is Pareto Analysis</a:t>
            </a:r>
            <a:endParaRPr lang="en-US" sz="2000" b="1" dirty="0">
              <a:solidFill>
                <a:srgbClr val="FFFFFF"/>
              </a:solidFill>
              <a:ea typeface="ＭＳ Ｐゴシック" charset="-128"/>
            </a:endParaRPr>
          </a:p>
        </p:txBody>
      </p:sp>
      <p:sp>
        <p:nvSpPr>
          <p:cNvPr id="20" name="Rectangle 19"/>
          <p:cNvSpPr/>
          <p:nvPr/>
        </p:nvSpPr>
        <p:spPr bwMode="auto">
          <a:xfrm>
            <a:off x="2987824" y="3753014"/>
            <a:ext cx="6192688" cy="3119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Pareto Charts</a:t>
            </a:r>
            <a:endParaRPr lang="en-US" sz="2000" b="1" dirty="0">
              <a:solidFill>
                <a:srgbClr val="FFFFFF"/>
              </a:solidFill>
              <a:ea typeface="ＭＳ Ｐゴシック" charset="-128"/>
            </a:endParaRPr>
          </a:p>
        </p:txBody>
      </p:sp>
      <p:pic>
        <p:nvPicPr>
          <p:cNvPr id="21" name="Picture 20" descr="target.png"/>
          <p:cNvPicPr>
            <a:picLocks noChangeAspect="1"/>
          </p:cNvPicPr>
          <p:nvPr/>
        </p:nvPicPr>
        <p:blipFill>
          <a:blip r:embed="rId3" cstate="email"/>
          <a:stretch>
            <a:fillRect/>
          </a:stretch>
        </p:blipFill>
        <p:spPr>
          <a:xfrm>
            <a:off x="2411760" y="3246640"/>
            <a:ext cx="1124744" cy="501898"/>
          </a:xfrm>
          <a:prstGeom prst="rect">
            <a:avLst/>
          </a:prstGeom>
        </p:spPr>
      </p:pic>
      <p:pic>
        <p:nvPicPr>
          <p:cNvPr id="22" name="Picture 21" descr="target.png"/>
          <p:cNvPicPr>
            <a:picLocks noChangeAspect="1"/>
          </p:cNvPicPr>
          <p:nvPr/>
        </p:nvPicPr>
        <p:blipFill>
          <a:blip r:embed="rId3" cstate="email"/>
          <a:stretch>
            <a:fillRect/>
          </a:stretch>
        </p:blipFill>
        <p:spPr>
          <a:xfrm>
            <a:off x="2411760" y="3644448"/>
            <a:ext cx="1124744" cy="501898"/>
          </a:xfrm>
          <a:prstGeom prst="rect">
            <a:avLst/>
          </a:prstGeom>
        </p:spPr>
      </p:pic>
      <p:pic>
        <p:nvPicPr>
          <p:cNvPr id="23" name="Picture 22" descr="target.png"/>
          <p:cNvPicPr>
            <a:picLocks noChangeAspect="1"/>
          </p:cNvPicPr>
          <p:nvPr/>
        </p:nvPicPr>
        <p:blipFill>
          <a:blip r:embed="rId3" cstate="email"/>
          <a:stretch>
            <a:fillRect/>
          </a:stretch>
        </p:blipFill>
        <p:spPr>
          <a:xfrm>
            <a:off x="2411760" y="4017817"/>
            <a:ext cx="1124744" cy="501898"/>
          </a:xfrm>
          <a:prstGeom prst="rect">
            <a:avLst/>
          </a:prstGeom>
        </p:spPr>
      </p:pic>
      <p:sp>
        <p:nvSpPr>
          <p:cNvPr id="24" name="Rectangle 23"/>
          <p:cNvSpPr/>
          <p:nvPr/>
        </p:nvSpPr>
        <p:spPr bwMode="auto">
          <a:xfrm>
            <a:off x="2955822" y="5295929"/>
            <a:ext cx="6192688" cy="31197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How to Use Pareto Charts</a:t>
            </a:r>
            <a:endParaRPr lang="en-US" sz="2000" b="1" dirty="0">
              <a:solidFill>
                <a:srgbClr val="FFFFFF"/>
              </a:solidFill>
              <a:ea typeface="ＭＳ Ｐゴシック" charset="-128"/>
            </a:endParaRPr>
          </a:p>
        </p:txBody>
      </p:sp>
      <p:sp>
        <p:nvSpPr>
          <p:cNvPr id="25" name="Rectangle 24"/>
          <p:cNvSpPr/>
          <p:nvPr/>
        </p:nvSpPr>
        <p:spPr bwMode="auto">
          <a:xfrm>
            <a:off x="2973756" y="4499803"/>
            <a:ext cx="6192688" cy="3119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the Process of Pareto Analysis</a:t>
            </a:r>
            <a:endParaRPr lang="en-US" sz="2000" b="1" dirty="0">
              <a:solidFill>
                <a:srgbClr val="FFFFFF"/>
              </a:solidFill>
              <a:ea typeface="ＭＳ Ｐゴシック" charset="-128"/>
            </a:endParaRPr>
          </a:p>
        </p:txBody>
      </p:sp>
      <p:sp>
        <p:nvSpPr>
          <p:cNvPr id="26" name="Rectangle 25"/>
          <p:cNvSpPr/>
          <p:nvPr/>
        </p:nvSpPr>
        <p:spPr bwMode="auto">
          <a:xfrm>
            <a:off x="2987824" y="4909779"/>
            <a:ext cx="6192688" cy="3119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When to Use a Pareto Chart</a:t>
            </a:r>
            <a:endParaRPr lang="en-US" sz="2000" b="1" dirty="0">
              <a:solidFill>
                <a:srgbClr val="FFFFFF"/>
              </a:solidFill>
              <a:ea typeface="ＭＳ Ｐゴシック" charset="-128"/>
            </a:endParaRPr>
          </a:p>
        </p:txBody>
      </p:sp>
      <p:pic>
        <p:nvPicPr>
          <p:cNvPr id="27" name="Picture 26" descr="target.png"/>
          <p:cNvPicPr>
            <a:picLocks noChangeAspect="1"/>
          </p:cNvPicPr>
          <p:nvPr/>
        </p:nvPicPr>
        <p:blipFill>
          <a:blip r:embed="rId3" cstate="email"/>
          <a:stretch>
            <a:fillRect/>
          </a:stretch>
        </p:blipFill>
        <p:spPr>
          <a:xfrm>
            <a:off x="2411760" y="4403406"/>
            <a:ext cx="1124744" cy="501898"/>
          </a:xfrm>
          <a:prstGeom prst="rect">
            <a:avLst/>
          </a:prstGeom>
        </p:spPr>
      </p:pic>
      <p:pic>
        <p:nvPicPr>
          <p:cNvPr id="28" name="Picture 27" descr="target.png"/>
          <p:cNvPicPr>
            <a:picLocks noChangeAspect="1"/>
          </p:cNvPicPr>
          <p:nvPr/>
        </p:nvPicPr>
        <p:blipFill>
          <a:blip r:embed="rId3" cstate="email"/>
          <a:stretch>
            <a:fillRect/>
          </a:stretch>
        </p:blipFill>
        <p:spPr>
          <a:xfrm>
            <a:off x="2411760" y="4801214"/>
            <a:ext cx="1124744" cy="501898"/>
          </a:xfrm>
          <a:prstGeom prst="rect">
            <a:avLst/>
          </a:prstGeom>
        </p:spPr>
      </p:pic>
      <p:pic>
        <p:nvPicPr>
          <p:cNvPr id="29" name="Picture 28" descr="target.png"/>
          <p:cNvPicPr>
            <a:picLocks noChangeAspect="1"/>
          </p:cNvPicPr>
          <p:nvPr/>
        </p:nvPicPr>
        <p:blipFill>
          <a:blip r:embed="rId3" cstate="email"/>
          <a:stretch>
            <a:fillRect/>
          </a:stretch>
        </p:blipFill>
        <p:spPr>
          <a:xfrm>
            <a:off x="2411760" y="5174583"/>
            <a:ext cx="1124744" cy="501898"/>
          </a:xfrm>
          <a:prstGeom prst="rect">
            <a:avLst/>
          </a:prstGeom>
        </p:spPr>
      </p:pic>
      <p:sp>
        <p:nvSpPr>
          <p:cNvPr id="30" name="Rectangle 29"/>
          <p:cNvSpPr/>
          <p:nvPr/>
        </p:nvSpPr>
        <p:spPr bwMode="auto">
          <a:xfrm>
            <a:off x="2955822" y="6477448"/>
            <a:ext cx="6192688" cy="31197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the Steps for Boosting Productivity</a:t>
            </a:r>
            <a:endParaRPr lang="en-US" sz="2000" b="1" dirty="0">
              <a:solidFill>
                <a:srgbClr val="FFFFFF"/>
              </a:solidFill>
              <a:ea typeface="ＭＳ Ｐゴシック" charset="-128"/>
            </a:endParaRPr>
          </a:p>
        </p:txBody>
      </p:sp>
      <p:sp>
        <p:nvSpPr>
          <p:cNvPr id="31" name="Rectangle 30"/>
          <p:cNvSpPr/>
          <p:nvPr/>
        </p:nvSpPr>
        <p:spPr bwMode="auto">
          <a:xfrm>
            <a:off x="2973756" y="5681322"/>
            <a:ext cx="6192688" cy="3119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the Phases of Pareto Analysis</a:t>
            </a:r>
            <a:endParaRPr lang="en-US" sz="2000" b="1" dirty="0">
              <a:solidFill>
                <a:srgbClr val="FFFFFF"/>
              </a:solidFill>
              <a:ea typeface="ＭＳ Ｐゴシック" charset="-128"/>
            </a:endParaRPr>
          </a:p>
        </p:txBody>
      </p:sp>
      <p:sp>
        <p:nvSpPr>
          <p:cNvPr id="32" name="Rectangle 31"/>
          <p:cNvSpPr/>
          <p:nvPr/>
        </p:nvSpPr>
        <p:spPr bwMode="auto">
          <a:xfrm>
            <a:off x="2987824" y="6091298"/>
            <a:ext cx="6192688" cy="31197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1">
              <a:defRPr/>
            </a:pPr>
            <a:r>
              <a:rPr lang="en-IN" sz="2000" b="1" dirty="0" smtClean="0">
                <a:solidFill>
                  <a:srgbClr val="FFFFFF"/>
                </a:solidFill>
                <a:ea typeface="ＭＳ Ｐゴシック" charset="-128"/>
              </a:rPr>
              <a:t>Explain Pareto Frequency Diagram</a:t>
            </a:r>
            <a:endParaRPr lang="en-US" sz="2000" b="1" dirty="0">
              <a:solidFill>
                <a:srgbClr val="FFFFFF"/>
              </a:solidFill>
              <a:ea typeface="ＭＳ Ｐゴシック" charset="-128"/>
            </a:endParaRPr>
          </a:p>
        </p:txBody>
      </p:sp>
      <p:pic>
        <p:nvPicPr>
          <p:cNvPr id="33" name="Picture 32" descr="target.png"/>
          <p:cNvPicPr>
            <a:picLocks noChangeAspect="1"/>
          </p:cNvPicPr>
          <p:nvPr/>
        </p:nvPicPr>
        <p:blipFill>
          <a:blip r:embed="rId3" cstate="email"/>
          <a:stretch>
            <a:fillRect/>
          </a:stretch>
        </p:blipFill>
        <p:spPr>
          <a:xfrm>
            <a:off x="2411760" y="5584925"/>
            <a:ext cx="1124744" cy="501898"/>
          </a:xfrm>
          <a:prstGeom prst="rect">
            <a:avLst/>
          </a:prstGeom>
        </p:spPr>
      </p:pic>
      <p:pic>
        <p:nvPicPr>
          <p:cNvPr id="34" name="Picture 33" descr="target.png"/>
          <p:cNvPicPr>
            <a:picLocks noChangeAspect="1"/>
          </p:cNvPicPr>
          <p:nvPr/>
        </p:nvPicPr>
        <p:blipFill>
          <a:blip r:embed="rId3" cstate="email"/>
          <a:stretch>
            <a:fillRect/>
          </a:stretch>
        </p:blipFill>
        <p:spPr>
          <a:xfrm>
            <a:off x="2411760" y="5982733"/>
            <a:ext cx="1124744" cy="501898"/>
          </a:xfrm>
          <a:prstGeom prst="rect">
            <a:avLst/>
          </a:prstGeom>
        </p:spPr>
      </p:pic>
      <p:pic>
        <p:nvPicPr>
          <p:cNvPr id="35" name="Picture 34" descr="target.png"/>
          <p:cNvPicPr>
            <a:picLocks noChangeAspect="1"/>
          </p:cNvPicPr>
          <p:nvPr/>
        </p:nvPicPr>
        <p:blipFill>
          <a:blip r:embed="rId3" cstate="email"/>
          <a:stretch>
            <a:fillRect/>
          </a:stretch>
        </p:blipFill>
        <p:spPr>
          <a:xfrm>
            <a:off x="2411760" y="6356102"/>
            <a:ext cx="1124744" cy="501898"/>
          </a:xfrm>
          <a:prstGeom prst="rect">
            <a:avLst/>
          </a:prstGeom>
        </p:spPr>
      </p:pic>
      <p:pic>
        <p:nvPicPr>
          <p:cNvPr id="36" name="Picture 35" descr="PRE11455.jpg"/>
          <p:cNvPicPr>
            <a:picLocks noChangeAspect="1"/>
          </p:cNvPicPr>
          <p:nvPr/>
        </p:nvPicPr>
        <p:blipFill>
          <a:blip r:embed="rId4" cstate="email">
            <a:clrChange>
              <a:clrFrom>
                <a:srgbClr val="FEFFF9"/>
              </a:clrFrom>
              <a:clrTo>
                <a:srgbClr val="FEFFF9">
                  <a:alpha val="0"/>
                </a:srgbClr>
              </a:clrTo>
            </a:clrChange>
          </a:blip>
          <a:srcRect/>
          <a:stretch>
            <a:fillRect/>
          </a:stretch>
        </p:blipFill>
        <p:spPr>
          <a:xfrm>
            <a:off x="0" y="4437112"/>
            <a:ext cx="2771800" cy="2420888"/>
          </a:xfrm>
          <a:prstGeom prst="rect">
            <a:avLst/>
          </a:prstGeom>
        </p:spPr>
      </p:pic>
      <p:pic>
        <p:nvPicPr>
          <p:cNvPr id="37" name="Picture 3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38" name="Picture 37">
            <a:hlinkClick r:id="" action="ppaction://hlinkshowjump?jump=nextslide"/>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39" name="Picture 38">
            <a:hlinkClick r:id="" action="ppaction://hlinkshowjump?jump=previousslide"/>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Pareto Analysis.</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Register Today</a:t>
              </a:r>
              <a:r>
                <a:rPr lang="en-US" sz="2800" b="1" dirty="0" smtClean="0">
                  <a:solidFill>
                    <a:prstClr val="white"/>
                  </a:solidFill>
                  <a:latin typeface="FreesiaUPC" pitchFamily="34" charset="-34"/>
                  <a:ea typeface="ＭＳ Ｐゴシック" pitchFamily="34" charset="-128"/>
                  <a:cs typeface="FreesiaUPC" pitchFamily="34" charset="-34"/>
                </a:rPr>
                <a:t> and Get Access to FREE Courses.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14" name="Picture 13">
            <a:hlinkClick r:id="" action="ppaction://hlinkshowjump?jump=previousslide"/>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ustDataLst>
      <p:tags r:id="rId1"/>
    </p:custDataLst>
    <p:extLst>
      <p:ext uri="{BB962C8B-B14F-4D97-AF65-F5344CB8AC3E}">
        <p14:creationId xmlns:p14="http://schemas.microsoft.com/office/powerpoint/2010/main" xmlns="" val="163277548"/>
      </p:ext>
    </p:extLst>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1728700" y="2456892"/>
            <a:ext cx="5976664" cy="2880320"/>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en-US" dirty="0">
              <a:solidFill>
                <a:srgbClr val="FFFFFF"/>
              </a:solidFill>
              <a:latin typeface="Calibri" charset="0"/>
            </a:endParaRPr>
          </a:p>
        </p:txBody>
      </p:sp>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5166110_xl.jpg"/>
          <p:cNvPicPr>
            <a:picLocks noChangeAspect="1"/>
          </p:cNvPicPr>
          <p:nvPr/>
        </p:nvPicPr>
        <p:blipFill>
          <a:blip r:embed="rId3" cstate="email">
            <a:duotone>
              <a:schemeClr val="accent3">
                <a:shade val="45000"/>
                <a:satMod val="135000"/>
              </a:schemeClr>
              <a:prstClr val="white"/>
            </a:duotone>
          </a:blip>
          <a:srcRect/>
          <a:stretch>
            <a:fillRect/>
          </a:stretch>
        </p:blipFill>
        <p:spPr>
          <a:xfrm>
            <a:off x="2555776" y="908719"/>
            <a:ext cx="6552728" cy="5949281"/>
          </a:xfrm>
          <a:prstGeom prst="rect">
            <a:avLst/>
          </a:prstGeom>
        </p:spPr>
      </p:pic>
      <p:sp>
        <p:nvSpPr>
          <p:cNvPr id="8" name="Rektangel 76"/>
          <p:cNvSpPr>
            <a:spLocks noChangeArrowheads="1"/>
          </p:cNvSpPr>
          <p:nvPr/>
        </p:nvSpPr>
        <p:spPr bwMode="auto">
          <a:xfrm>
            <a:off x="484312" y="1292567"/>
            <a:ext cx="1999456"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Keith Sutherland is a Manager in Helios Inc.</a:t>
            </a:r>
            <a:endParaRPr lang="da-DK" sz="2800" dirty="0">
              <a:solidFill>
                <a:srgbClr val="1E1C11"/>
              </a:solidFill>
              <a:latin typeface="Calibri" charset="0"/>
            </a:endParaRPr>
          </a:p>
        </p:txBody>
      </p:sp>
      <p:grpSp>
        <p:nvGrpSpPr>
          <p:cNvPr id="9" name="Group 19"/>
          <p:cNvGrpSpPr>
            <a:grpSpLocks/>
          </p:cNvGrpSpPr>
          <p:nvPr/>
        </p:nvGrpSpPr>
        <p:grpSpPr bwMode="auto">
          <a:xfrm>
            <a:off x="179512" y="1381467"/>
            <a:ext cx="250825" cy="250825"/>
            <a:chOff x="530225" y="5016500"/>
            <a:chExt cx="393700" cy="393700"/>
          </a:xfrm>
        </p:grpSpPr>
        <p:sp>
          <p:nvSpPr>
            <p:cNvPr id="1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11"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27" name="Picture 26" descr="13638157_l.jpg"/>
          <p:cNvPicPr>
            <a:picLocks noChangeAspect="1"/>
          </p:cNvPicPr>
          <p:nvPr/>
        </p:nvPicPr>
        <p:blipFill>
          <a:blip r:embed="rId4" cstate="email"/>
          <a:stretch>
            <a:fillRect/>
          </a:stretch>
        </p:blipFill>
        <p:spPr>
          <a:xfrm>
            <a:off x="2771800" y="980728"/>
            <a:ext cx="1634330" cy="2492896"/>
          </a:xfrm>
          <a:prstGeom prst="ellipse">
            <a:avLst/>
          </a:prstGeom>
          <a:ln>
            <a:solidFill>
              <a:schemeClr val="tx1"/>
            </a:solidFill>
          </a:ln>
        </p:spPr>
      </p:pic>
      <p:sp>
        <p:nvSpPr>
          <p:cNvPr id="28" name="Rektangel 76"/>
          <p:cNvSpPr>
            <a:spLocks noChangeArrowheads="1"/>
          </p:cNvSpPr>
          <p:nvPr/>
        </p:nvSpPr>
        <p:spPr bwMode="auto">
          <a:xfrm>
            <a:off x="484312" y="2372687"/>
            <a:ext cx="207146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He finds that he is always loaded and pressurized with tons of workload.</a:t>
            </a:r>
            <a:endParaRPr lang="da-DK" sz="2800" dirty="0">
              <a:solidFill>
                <a:srgbClr val="1E1C11"/>
              </a:solidFill>
              <a:latin typeface="Calibri" charset="0"/>
            </a:endParaRPr>
          </a:p>
        </p:txBody>
      </p:sp>
      <p:grpSp>
        <p:nvGrpSpPr>
          <p:cNvPr id="29" name="Group 19"/>
          <p:cNvGrpSpPr>
            <a:grpSpLocks/>
          </p:cNvGrpSpPr>
          <p:nvPr/>
        </p:nvGrpSpPr>
        <p:grpSpPr bwMode="auto">
          <a:xfrm>
            <a:off x="179512" y="2461587"/>
            <a:ext cx="250825" cy="250825"/>
            <a:chOff x="530225" y="5016500"/>
            <a:chExt cx="393700" cy="393700"/>
          </a:xfrm>
        </p:grpSpPr>
        <p:sp>
          <p:nvSpPr>
            <p:cNvPr id="3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31"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32" name="Picture 31" descr="13923896_l.jpg"/>
          <p:cNvPicPr>
            <a:picLocks noChangeAspect="1"/>
          </p:cNvPicPr>
          <p:nvPr/>
        </p:nvPicPr>
        <p:blipFill>
          <a:blip r:embed="rId5" cstate="email"/>
          <a:stretch>
            <a:fillRect/>
          </a:stretch>
        </p:blipFill>
        <p:spPr>
          <a:xfrm flipH="1">
            <a:off x="7308304" y="4581128"/>
            <a:ext cx="1440160" cy="2196722"/>
          </a:xfrm>
          <a:prstGeom prst="ellipse">
            <a:avLst/>
          </a:prstGeom>
          <a:ln>
            <a:solidFill>
              <a:schemeClr val="tx1"/>
            </a:solidFill>
          </a:ln>
        </p:spPr>
      </p:pic>
      <p:sp>
        <p:nvSpPr>
          <p:cNvPr id="33" name="Rektangel 76"/>
          <p:cNvSpPr>
            <a:spLocks noChangeArrowheads="1"/>
          </p:cNvSpPr>
          <p:nvPr/>
        </p:nvSpPr>
        <p:spPr bwMode="auto">
          <a:xfrm>
            <a:off x="484312" y="3789040"/>
            <a:ext cx="2071464"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Despite Keith’s several efforts to complete all his tasks, he finds that he always fails at completing some of the tasks as well as ends up missing many of his task deadlines.</a:t>
            </a:r>
            <a:endParaRPr lang="da-DK" sz="2800" dirty="0">
              <a:solidFill>
                <a:srgbClr val="1E1C11"/>
              </a:solidFill>
              <a:latin typeface="Calibri" charset="0"/>
            </a:endParaRPr>
          </a:p>
        </p:txBody>
      </p:sp>
      <p:grpSp>
        <p:nvGrpSpPr>
          <p:cNvPr id="34" name="Group 19"/>
          <p:cNvGrpSpPr>
            <a:grpSpLocks/>
          </p:cNvGrpSpPr>
          <p:nvPr/>
        </p:nvGrpSpPr>
        <p:grpSpPr bwMode="auto">
          <a:xfrm>
            <a:off x="179512" y="3877940"/>
            <a:ext cx="250825" cy="250825"/>
            <a:chOff x="530225" y="5016500"/>
            <a:chExt cx="393700" cy="393700"/>
          </a:xfrm>
        </p:grpSpPr>
        <p:sp>
          <p:nvSpPr>
            <p:cNvPr id="35"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36"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37" name="Picture 36" descr="10428643_l.jpg"/>
          <p:cNvPicPr>
            <a:picLocks noChangeAspect="1"/>
          </p:cNvPicPr>
          <p:nvPr/>
        </p:nvPicPr>
        <p:blipFill>
          <a:blip r:embed="rId6" cstate="print"/>
          <a:stretch>
            <a:fillRect/>
          </a:stretch>
        </p:blipFill>
        <p:spPr>
          <a:xfrm>
            <a:off x="6948264" y="980728"/>
            <a:ext cx="1994068" cy="2160240"/>
          </a:xfrm>
          <a:prstGeom prst="ellipse">
            <a:avLst/>
          </a:prstGeom>
          <a:ln>
            <a:solidFill>
              <a:schemeClr val="tx1"/>
            </a:solidFill>
          </a:ln>
        </p:spPr>
      </p:pic>
      <p:pic>
        <p:nvPicPr>
          <p:cNvPr id="23" name="Picture 22"/>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24" name="Picture 23">
            <a:hlinkClick r:id="" action="ppaction://hlinkshowjump?jump=nextslide"/>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25" name="Picture 24">
            <a:hlinkClick r:id="" action="ppaction://hlinkshowjump?jump=previousslide"/>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55" presetClass="entr" presetSubtype="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ppt_w*0.7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animEffect transition="in" filter="fade">
                                      <p:cBhvr>
                                        <p:cTn id="17" dur="500"/>
                                        <p:tgtEl>
                                          <p:spTgt spid="8"/>
                                        </p:tgtEl>
                                      </p:cBhvr>
                                    </p:animEffect>
                                  </p:childTnLst>
                                </p:cTn>
                              </p:par>
                              <p:par>
                                <p:cTn id="18" presetID="55" presetClass="entr" presetSubtype="0" fill="hold"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ppt_w*0.70"/>
                                          </p:val>
                                        </p:tav>
                                        <p:tav tm="100000">
                                          <p:val>
                                            <p:strVal val="#ppt_w"/>
                                          </p:val>
                                        </p:tav>
                                      </p:tavLst>
                                    </p:anim>
                                    <p:anim calcmode="lin" valueType="num">
                                      <p:cBhvr>
                                        <p:cTn id="21" dur="500" fill="hold"/>
                                        <p:tgtEl>
                                          <p:spTgt spid="9"/>
                                        </p:tgtEl>
                                        <p:attrNameLst>
                                          <p:attrName>ppt_h</p:attrName>
                                        </p:attrNameLst>
                                      </p:cBhvr>
                                      <p:tavLst>
                                        <p:tav tm="0">
                                          <p:val>
                                            <p:strVal val="#ppt_h"/>
                                          </p:val>
                                        </p:tav>
                                        <p:tav tm="100000">
                                          <p:val>
                                            <p:strVal val="#ppt_h"/>
                                          </p:val>
                                        </p:tav>
                                      </p:tavLst>
                                    </p:anim>
                                    <p:animEffect transition="in" filter="fade">
                                      <p:cBhvr>
                                        <p:cTn id="22" dur="500"/>
                                        <p:tgtEl>
                                          <p:spTgt spid="9"/>
                                        </p:tgtEl>
                                      </p:cBhvr>
                                    </p:animEffect>
                                  </p:childTnLst>
                                </p:cTn>
                              </p:par>
                              <p:par>
                                <p:cTn id="23" presetID="10" presetClass="entr" presetSubtype="0" fill="hold" nodeType="withEffect">
                                  <p:stCondLst>
                                    <p:cond delay="1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1500"/>
                            </p:stCondLst>
                            <p:childTnLst>
                              <p:par>
                                <p:cTn id="27" presetID="55" presetClass="entr" presetSubtype="0" fill="hold" grpId="0" nodeType="afterEffect">
                                  <p:stCondLst>
                                    <p:cond delay="25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strVal val="#ppt_w*0.70"/>
                                          </p:val>
                                        </p:tav>
                                        <p:tav tm="100000">
                                          <p:val>
                                            <p:strVal val="#ppt_w"/>
                                          </p:val>
                                        </p:tav>
                                      </p:tavLst>
                                    </p:anim>
                                    <p:anim calcmode="lin" valueType="num">
                                      <p:cBhvr>
                                        <p:cTn id="30" dur="500" fill="hold"/>
                                        <p:tgtEl>
                                          <p:spTgt spid="28"/>
                                        </p:tgtEl>
                                        <p:attrNameLst>
                                          <p:attrName>ppt_h</p:attrName>
                                        </p:attrNameLst>
                                      </p:cBhvr>
                                      <p:tavLst>
                                        <p:tav tm="0">
                                          <p:val>
                                            <p:strVal val="#ppt_h"/>
                                          </p:val>
                                        </p:tav>
                                        <p:tav tm="100000">
                                          <p:val>
                                            <p:strVal val="#ppt_h"/>
                                          </p:val>
                                        </p:tav>
                                      </p:tavLst>
                                    </p:anim>
                                    <p:animEffect transition="in" filter="fade">
                                      <p:cBhvr>
                                        <p:cTn id="31" dur="500"/>
                                        <p:tgtEl>
                                          <p:spTgt spid="28"/>
                                        </p:tgtEl>
                                      </p:cBhvr>
                                    </p:animEffect>
                                  </p:childTnLst>
                                </p:cTn>
                              </p:par>
                              <p:par>
                                <p:cTn id="32" presetID="55" presetClass="entr" presetSubtype="0" fill="hold" nodeType="withEffect">
                                  <p:stCondLst>
                                    <p:cond delay="25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ppt_w*0.70"/>
                                          </p:val>
                                        </p:tav>
                                        <p:tav tm="100000">
                                          <p:val>
                                            <p:strVal val="#ppt_w"/>
                                          </p:val>
                                        </p:tav>
                                      </p:tavLst>
                                    </p:anim>
                                    <p:anim calcmode="lin" valueType="num">
                                      <p:cBhvr>
                                        <p:cTn id="35" dur="500" fill="hold"/>
                                        <p:tgtEl>
                                          <p:spTgt spid="29"/>
                                        </p:tgtEl>
                                        <p:attrNameLst>
                                          <p:attrName>ppt_h</p:attrName>
                                        </p:attrNameLst>
                                      </p:cBhvr>
                                      <p:tavLst>
                                        <p:tav tm="0">
                                          <p:val>
                                            <p:strVal val="#ppt_h"/>
                                          </p:val>
                                        </p:tav>
                                        <p:tav tm="100000">
                                          <p:val>
                                            <p:strVal val="#ppt_h"/>
                                          </p:val>
                                        </p:tav>
                                      </p:tavLst>
                                    </p:anim>
                                    <p:animEffect transition="in" filter="fade">
                                      <p:cBhvr>
                                        <p:cTn id="36" dur="500"/>
                                        <p:tgtEl>
                                          <p:spTgt spid="29"/>
                                        </p:tgtEl>
                                      </p:cBhvr>
                                    </p:animEffect>
                                  </p:childTnLst>
                                </p:cTn>
                              </p:par>
                              <p:par>
                                <p:cTn id="37" presetID="10" presetClass="entr" presetSubtype="0" fill="hold" nodeType="withEffect">
                                  <p:stCondLst>
                                    <p:cond delay="250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55" presetClass="entr" presetSubtype="0" fill="hold" grpId="0" nodeType="afterEffect">
                                  <p:stCondLst>
                                    <p:cond delay="400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strVal val="#ppt_w*0.70"/>
                                          </p:val>
                                        </p:tav>
                                        <p:tav tm="100000">
                                          <p:val>
                                            <p:strVal val="#ppt_w"/>
                                          </p:val>
                                        </p:tav>
                                      </p:tavLst>
                                    </p:anim>
                                    <p:anim calcmode="lin" valueType="num">
                                      <p:cBhvr>
                                        <p:cTn id="44" dur="500" fill="hold"/>
                                        <p:tgtEl>
                                          <p:spTgt spid="33"/>
                                        </p:tgtEl>
                                        <p:attrNameLst>
                                          <p:attrName>ppt_h</p:attrName>
                                        </p:attrNameLst>
                                      </p:cBhvr>
                                      <p:tavLst>
                                        <p:tav tm="0">
                                          <p:val>
                                            <p:strVal val="#ppt_h"/>
                                          </p:val>
                                        </p:tav>
                                        <p:tav tm="100000">
                                          <p:val>
                                            <p:strVal val="#ppt_h"/>
                                          </p:val>
                                        </p:tav>
                                      </p:tavLst>
                                    </p:anim>
                                    <p:animEffect transition="in" filter="fade">
                                      <p:cBhvr>
                                        <p:cTn id="45" dur="500"/>
                                        <p:tgtEl>
                                          <p:spTgt spid="33"/>
                                        </p:tgtEl>
                                      </p:cBhvr>
                                    </p:animEffect>
                                  </p:childTnLst>
                                </p:cTn>
                              </p:par>
                              <p:par>
                                <p:cTn id="46" presetID="55" presetClass="entr" presetSubtype="0" fill="hold" nodeType="withEffect">
                                  <p:stCondLst>
                                    <p:cond delay="40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strVal val="#ppt_w*0.70"/>
                                          </p:val>
                                        </p:tav>
                                        <p:tav tm="100000">
                                          <p:val>
                                            <p:strVal val="#ppt_w"/>
                                          </p:val>
                                        </p:tav>
                                      </p:tavLst>
                                    </p:anim>
                                    <p:anim calcmode="lin" valueType="num">
                                      <p:cBhvr>
                                        <p:cTn id="49" dur="500" fill="hold"/>
                                        <p:tgtEl>
                                          <p:spTgt spid="34"/>
                                        </p:tgtEl>
                                        <p:attrNameLst>
                                          <p:attrName>ppt_h</p:attrName>
                                        </p:attrNameLst>
                                      </p:cBhvr>
                                      <p:tavLst>
                                        <p:tav tm="0">
                                          <p:val>
                                            <p:strVal val="#ppt_h"/>
                                          </p:val>
                                        </p:tav>
                                        <p:tav tm="100000">
                                          <p:val>
                                            <p:strVal val="#ppt_h"/>
                                          </p:val>
                                        </p:tav>
                                      </p:tavLst>
                                    </p:anim>
                                    <p:animEffect transition="in" filter="fade">
                                      <p:cBhvr>
                                        <p:cTn id="50" dur="500"/>
                                        <p:tgtEl>
                                          <p:spTgt spid="34"/>
                                        </p:tgtEl>
                                      </p:cBhvr>
                                    </p:animEffect>
                                  </p:childTnLst>
                                </p:cTn>
                              </p:par>
                              <p:par>
                                <p:cTn id="51" presetID="10" presetClass="entr" presetSubtype="0" fill="hold" nodeType="withEffect">
                                  <p:stCondLst>
                                    <p:cond delay="250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par>
                          <p:cTn id="54" fill="hold">
                            <p:stCondLst>
                              <p:cond delay="9000"/>
                            </p:stCondLst>
                            <p:childTnLst>
                              <p:par>
                                <p:cTn id="55" presetID="10" presetClass="entr" presetSubtype="0" fill="hold" nodeType="afterEffect">
                                  <p:stCondLst>
                                    <p:cond delay="50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8"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1728700" y="2456892"/>
            <a:ext cx="5976664" cy="2880320"/>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en-US" dirty="0">
              <a:solidFill>
                <a:srgbClr val="FFFFFF"/>
              </a:solidFill>
              <a:latin typeface="Calibri" charset="0"/>
            </a:endParaRPr>
          </a:p>
        </p:txBody>
      </p:sp>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5166110_xl.jpg"/>
          <p:cNvPicPr>
            <a:picLocks noChangeAspect="1"/>
          </p:cNvPicPr>
          <p:nvPr/>
        </p:nvPicPr>
        <p:blipFill>
          <a:blip r:embed="rId3" cstate="email">
            <a:duotone>
              <a:schemeClr val="accent3">
                <a:shade val="45000"/>
                <a:satMod val="135000"/>
              </a:schemeClr>
              <a:prstClr val="white"/>
            </a:duotone>
          </a:blip>
          <a:srcRect/>
          <a:stretch>
            <a:fillRect/>
          </a:stretch>
        </p:blipFill>
        <p:spPr>
          <a:xfrm>
            <a:off x="2555776" y="908719"/>
            <a:ext cx="6552728" cy="5949281"/>
          </a:xfrm>
          <a:prstGeom prst="rect">
            <a:avLst/>
          </a:prstGeom>
        </p:spPr>
      </p:pic>
      <p:sp>
        <p:nvSpPr>
          <p:cNvPr id="8" name="Rektangel 76"/>
          <p:cNvSpPr>
            <a:spLocks noChangeArrowheads="1"/>
          </p:cNvSpPr>
          <p:nvPr/>
        </p:nvSpPr>
        <p:spPr bwMode="auto">
          <a:xfrm>
            <a:off x="484312" y="980728"/>
            <a:ext cx="2143472"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One day, Keith is asked to attend a training program on ‘Pareto Analysis’ which was organized by the HR as part of the Learning and Development program of the company.</a:t>
            </a:r>
            <a:endParaRPr lang="da-DK" sz="2800" dirty="0">
              <a:solidFill>
                <a:srgbClr val="1E1C11"/>
              </a:solidFill>
              <a:latin typeface="Calibri" charset="0"/>
            </a:endParaRPr>
          </a:p>
        </p:txBody>
      </p:sp>
      <p:grpSp>
        <p:nvGrpSpPr>
          <p:cNvPr id="9" name="Group 19"/>
          <p:cNvGrpSpPr>
            <a:grpSpLocks/>
          </p:cNvGrpSpPr>
          <p:nvPr/>
        </p:nvGrpSpPr>
        <p:grpSpPr bwMode="auto">
          <a:xfrm>
            <a:off x="179512" y="1069628"/>
            <a:ext cx="250825" cy="250825"/>
            <a:chOff x="530225" y="5016500"/>
            <a:chExt cx="393700" cy="393700"/>
          </a:xfrm>
        </p:grpSpPr>
        <p:sp>
          <p:nvSpPr>
            <p:cNvPr id="1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11"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grpSp>
        <p:nvGrpSpPr>
          <p:cNvPr id="30" name="Group 29"/>
          <p:cNvGrpSpPr/>
          <p:nvPr/>
        </p:nvGrpSpPr>
        <p:grpSpPr>
          <a:xfrm>
            <a:off x="6228184" y="980728"/>
            <a:ext cx="2743604" cy="2494534"/>
            <a:chOff x="6228184" y="980728"/>
            <a:chExt cx="2743604" cy="2494534"/>
          </a:xfrm>
        </p:grpSpPr>
        <p:pic>
          <p:nvPicPr>
            <p:cNvPr id="28" name="Picture 27" descr="20420214_l.jpg"/>
            <p:cNvPicPr>
              <a:picLocks noChangeAspect="1"/>
            </p:cNvPicPr>
            <p:nvPr/>
          </p:nvPicPr>
          <p:blipFill>
            <a:blip r:embed="rId4" cstate="email"/>
            <a:stretch>
              <a:fillRect/>
            </a:stretch>
          </p:blipFill>
          <p:spPr>
            <a:xfrm>
              <a:off x="6228184" y="980728"/>
              <a:ext cx="2743604" cy="2494534"/>
            </a:xfrm>
            <a:prstGeom prst="ellipse">
              <a:avLst/>
            </a:prstGeom>
            <a:ln>
              <a:solidFill>
                <a:schemeClr val="tx1"/>
              </a:solidFill>
            </a:ln>
          </p:spPr>
        </p:pic>
        <p:sp>
          <p:nvSpPr>
            <p:cNvPr id="29" name="TextBox 28"/>
            <p:cNvSpPr txBox="1"/>
            <p:nvPr/>
          </p:nvSpPr>
          <p:spPr>
            <a:xfrm>
              <a:off x="6732240" y="1270501"/>
              <a:ext cx="1008112" cy="646331"/>
            </a:xfrm>
            <a:prstGeom prst="rect">
              <a:avLst/>
            </a:prstGeom>
            <a:noFill/>
          </p:spPr>
          <p:txBody>
            <a:bodyPr wrap="square" rtlCol="0">
              <a:spAutoFit/>
            </a:bodyPr>
            <a:lstStyle/>
            <a:p>
              <a:pPr algn="ctr"/>
              <a:r>
                <a:rPr lang="en-US" b="1" dirty="0" smtClean="0">
                  <a:solidFill>
                    <a:srgbClr val="C00000"/>
                  </a:solidFill>
                </a:rPr>
                <a:t>Pareto</a:t>
              </a:r>
            </a:p>
            <a:p>
              <a:pPr algn="ctr"/>
              <a:r>
                <a:rPr lang="en-US" b="1" dirty="0" smtClean="0">
                  <a:solidFill>
                    <a:srgbClr val="C00000"/>
                  </a:solidFill>
                </a:rPr>
                <a:t>Analysis</a:t>
              </a:r>
              <a:endParaRPr lang="en-IN" b="1" dirty="0">
                <a:solidFill>
                  <a:srgbClr val="C00000"/>
                </a:solidFill>
              </a:endParaRPr>
            </a:p>
          </p:txBody>
        </p:sp>
      </p:grpSp>
      <p:sp>
        <p:nvSpPr>
          <p:cNvPr id="31" name="Rektangel 76"/>
          <p:cNvSpPr>
            <a:spLocks noChangeArrowheads="1"/>
          </p:cNvSpPr>
          <p:nvPr/>
        </p:nvSpPr>
        <p:spPr bwMode="auto">
          <a:xfrm>
            <a:off x="484312" y="4005064"/>
            <a:ext cx="207146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At this training program, Keith found the answer to all his problems.</a:t>
            </a:r>
            <a:endParaRPr lang="da-DK" sz="2800" dirty="0">
              <a:solidFill>
                <a:srgbClr val="1E1C11"/>
              </a:solidFill>
              <a:latin typeface="Calibri" charset="0"/>
            </a:endParaRPr>
          </a:p>
        </p:txBody>
      </p:sp>
      <p:grpSp>
        <p:nvGrpSpPr>
          <p:cNvPr id="32" name="Group 19"/>
          <p:cNvGrpSpPr>
            <a:grpSpLocks/>
          </p:cNvGrpSpPr>
          <p:nvPr/>
        </p:nvGrpSpPr>
        <p:grpSpPr bwMode="auto">
          <a:xfrm>
            <a:off x="179512" y="4093964"/>
            <a:ext cx="250825" cy="250825"/>
            <a:chOff x="530225" y="5016500"/>
            <a:chExt cx="393700" cy="393700"/>
          </a:xfrm>
        </p:grpSpPr>
        <p:sp>
          <p:nvSpPr>
            <p:cNvPr id="33"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34"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35" name="Picture 34" descr="17048600_l.jpg"/>
          <p:cNvPicPr>
            <a:picLocks noChangeAspect="1"/>
          </p:cNvPicPr>
          <p:nvPr/>
        </p:nvPicPr>
        <p:blipFill>
          <a:blip r:embed="rId5" cstate="email"/>
          <a:stretch>
            <a:fillRect/>
          </a:stretch>
        </p:blipFill>
        <p:spPr>
          <a:xfrm>
            <a:off x="2627784" y="3501008"/>
            <a:ext cx="1787021" cy="2030748"/>
          </a:xfrm>
          <a:prstGeom prst="ellipse">
            <a:avLst/>
          </a:prstGeom>
          <a:ln>
            <a:solidFill>
              <a:schemeClr val="tx1"/>
            </a:solidFill>
          </a:ln>
        </p:spPr>
      </p:pic>
      <p:sp>
        <p:nvSpPr>
          <p:cNvPr id="36" name="Rektangel 76"/>
          <p:cNvSpPr>
            <a:spLocks noChangeArrowheads="1"/>
          </p:cNvSpPr>
          <p:nvPr/>
        </p:nvSpPr>
        <p:spPr bwMode="auto">
          <a:xfrm>
            <a:off x="484312" y="5397023"/>
            <a:ext cx="2071464"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Would you like to know how? Let us see what Keith learned at this training program.</a:t>
            </a:r>
            <a:endParaRPr lang="da-DK" sz="2800" dirty="0">
              <a:solidFill>
                <a:srgbClr val="1E1C11"/>
              </a:solidFill>
              <a:latin typeface="Calibri" charset="0"/>
            </a:endParaRPr>
          </a:p>
        </p:txBody>
      </p:sp>
      <p:grpSp>
        <p:nvGrpSpPr>
          <p:cNvPr id="37" name="Group 19"/>
          <p:cNvGrpSpPr>
            <a:grpSpLocks/>
          </p:cNvGrpSpPr>
          <p:nvPr/>
        </p:nvGrpSpPr>
        <p:grpSpPr bwMode="auto">
          <a:xfrm>
            <a:off x="179512" y="5485923"/>
            <a:ext cx="250825" cy="250825"/>
            <a:chOff x="530225" y="5016500"/>
            <a:chExt cx="393700" cy="393700"/>
          </a:xfrm>
        </p:grpSpPr>
        <p:sp>
          <p:nvSpPr>
            <p:cNvPr id="38"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39"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40" name="Picture 39" descr="14041980_l.jpg"/>
          <p:cNvPicPr>
            <a:picLocks noChangeAspect="1"/>
          </p:cNvPicPr>
          <p:nvPr/>
        </p:nvPicPr>
        <p:blipFill>
          <a:blip r:embed="rId6" cstate="email"/>
          <a:stretch>
            <a:fillRect/>
          </a:stretch>
        </p:blipFill>
        <p:spPr>
          <a:xfrm>
            <a:off x="7380312" y="4509119"/>
            <a:ext cx="1584176" cy="2013133"/>
          </a:xfrm>
          <a:prstGeom prst="ellipse">
            <a:avLst/>
          </a:prstGeom>
          <a:ln>
            <a:solidFill>
              <a:schemeClr val="tx1"/>
            </a:solidFill>
          </a:ln>
        </p:spPr>
      </p:pic>
      <p:pic>
        <p:nvPicPr>
          <p:cNvPr id="25" name="Picture 24"/>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26" name="Picture 25">
            <a:hlinkClick r:id="" action="ppaction://hlinkshowjump?jump=nextslide"/>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27" name="Picture 26">
            <a:hlinkClick r:id="" action="ppaction://hlinkshowjump?jump=previousslide"/>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7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Effect transition="in" filter="fade">
                                      <p:cBhvr>
                                        <p:cTn id="18" dur="500"/>
                                        <p:tgtEl>
                                          <p:spTgt spid="8"/>
                                        </p:tgtEl>
                                      </p:cBhvr>
                                    </p:animEffect>
                                  </p:childTnLst>
                                </p:cTn>
                              </p:par>
                              <p:par>
                                <p:cTn id="19" presetID="55"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7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1000"/>
                            </p:stCondLst>
                            <p:childTnLst>
                              <p:par>
                                <p:cTn id="28" presetID="55" presetClass="entr" presetSubtype="0" fill="hold" grpId="0" nodeType="afterEffect">
                                  <p:stCondLst>
                                    <p:cond delay="40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strVal val="#ppt_w*0.70"/>
                                          </p:val>
                                        </p:tav>
                                        <p:tav tm="100000">
                                          <p:val>
                                            <p:strVal val="#ppt_w"/>
                                          </p:val>
                                        </p:tav>
                                      </p:tavLst>
                                    </p:anim>
                                    <p:anim calcmode="lin" valueType="num">
                                      <p:cBhvr>
                                        <p:cTn id="31" dur="500" fill="hold"/>
                                        <p:tgtEl>
                                          <p:spTgt spid="31"/>
                                        </p:tgtEl>
                                        <p:attrNameLst>
                                          <p:attrName>ppt_h</p:attrName>
                                        </p:attrNameLst>
                                      </p:cBhvr>
                                      <p:tavLst>
                                        <p:tav tm="0">
                                          <p:val>
                                            <p:strVal val="#ppt_h"/>
                                          </p:val>
                                        </p:tav>
                                        <p:tav tm="100000">
                                          <p:val>
                                            <p:strVal val="#ppt_h"/>
                                          </p:val>
                                        </p:tav>
                                      </p:tavLst>
                                    </p:anim>
                                    <p:animEffect transition="in" filter="fade">
                                      <p:cBhvr>
                                        <p:cTn id="32" dur="500"/>
                                        <p:tgtEl>
                                          <p:spTgt spid="31"/>
                                        </p:tgtEl>
                                      </p:cBhvr>
                                    </p:animEffect>
                                  </p:childTnLst>
                                </p:cTn>
                              </p:par>
                              <p:par>
                                <p:cTn id="33" presetID="55" presetClass="entr" presetSubtype="0" fill="hold" nodeType="withEffect">
                                  <p:stCondLst>
                                    <p:cond delay="400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strVal val="#ppt_w*0.70"/>
                                          </p:val>
                                        </p:tav>
                                        <p:tav tm="100000">
                                          <p:val>
                                            <p:strVal val="#ppt_w"/>
                                          </p:val>
                                        </p:tav>
                                      </p:tavLst>
                                    </p:anim>
                                    <p:anim calcmode="lin" valueType="num">
                                      <p:cBhvr>
                                        <p:cTn id="36" dur="500" fill="hold"/>
                                        <p:tgtEl>
                                          <p:spTgt spid="32"/>
                                        </p:tgtEl>
                                        <p:attrNameLst>
                                          <p:attrName>ppt_h</p:attrName>
                                        </p:attrNameLst>
                                      </p:cBhvr>
                                      <p:tavLst>
                                        <p:tav tm="0">
                                          <p:val>
                                            <p:strVal val="#ppt_h"/>
                                          </p:val>
                                        </p:tav>
                                        <p:tav tm="100000">
                                          <p:val>
                                            <p:strVal val="#ppt_h"/>
                                          </p:val>
                                        </p:tav>
                                      </p:tavLst>
                                    </p:anim>
                                    <p:animEffect transition="in" filter="fade">
                                      <p:cBhvr>
                                        <p:cTn id="37" dur="500"/>
                                        <p:tgtEl>
                                          <p:spTgt spid="32"/>
                                        </p:tgtEl>
                                      </p:cBhvr>
                                    </p:animEffect>
                                  </p:childTnLst>
                                </p:cTn>
                              </p:par>
                              <p:par>
                                <p:cTn id="38" presetID="10" presetClass="entr" presetSubtype="0" fill="hold" nodeType="withEffect">
                                  <p:stCondLst>
                                    <p:cond delay="400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par>
                          <p:cTn id="41" fill="hold">
                            <p:stCondLst>
                              <p:cond delay="5500"/>
                            </p:stCondLst>
                            <p:childTnLst>
                              <p:par>
                                <p:cTn id="42" presetID="55" presetClass="entr" presetSubtype="0" fill="hold" grpId="0" nodeType="afterEffect">
                                  <p:stCondLst>
                                    <p:cond delay="300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strVal val="#ppt_w*0.70"/>
                                          </p:val>
                                        </p:tav>
                                        <p:tav tm="100000">
                                          <p:val>
                                            <p:strVal val="#ppt_w"/>
                                          </p:val>
                                        </p:tav>
                                      </p:tavLst>
                                    </p:anim>
                                    <p:anim calcmode="lin" valueType="num">
                                      <p:cBhvr>
                                        <p:cTn id="45" dur="500" fill="hold"/>
                                        <p:tgtEl>
                                          <p:spTgt spid="36"/>
                                        </p:tgtEl>
                                        <p:attrNameLst>
                                          <p:attrName>ppt_h</p:attrName>
                                        </p:attrNameLst>
                                      </p:cBhvr>
                                      <p:tavLst>
                                        <p:tav tm="0">
                                          <p:val>
                                            <p:strVal val="#ppt_h"/>
                                          </p:val>
                                        </p:tav>
                                        <p:tav tm="100000">
                                          <p:val>
                                            <p:strVal val="#ppt_h"/>
                                          </p:val>
                                        </p:tav>
                                      </p:tavLst>
                                    </p:anim>
                                    <p:animEffect transition="in" filter="fade">
                                      <p:cBhvr>
                                        <p:cTn id="46" dur="500"/>
                                        <p:tgtEl>
                                          <p:spTgt spid="36"/>
                                        </p:tgtEl>
                                      </p:cBhvr>
                                    </p:animEffect>
                                  </p:childTnLst>
                                </p:cTn>
                              </p:par>
                              <p:par>
                                <p:cTn id="47" presetID="55" presetClass="entr" presetSubtype="0" fill="hold" nodeType="withEffect">
                                  <p:stCondLst>
                                    <p:cond delay="30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strVal val="#ppt_w*0.70"/>
                                          </p:val>
                                        </p:tav>
                                        <p:tav tm="100000">
                                          <p:val>
                                            <p:strVal val="#ppt_w"/>
                                          </p:val>
                                        </p:tav>
                                      </p:tavLst>
                                    </p:anim>
                                    <p:anim calcmode="lin" valueType="num">
                                      <p:cBhvr>
                                        <p:cTn id="50" dur="500" fill="hold"/>
                                        <p:tgtEl>
                                          <p:spTgt spid="37"/>
                                        </p:tgtEl>
                                        <p:attrNameLst>
                                          <p:attrName>ppt_h</p:attrName>
                                        </p:attrNameLst>
                                      </p:cBhvr>
                                      <p:tavLst>
                                        <p:tav tm="0">
                                          <p:val>
                                            <p:strVal val="#ppt_h"/>
                                          </p:val>
                                        </p:tav>
                                        <p:tav tm="100000">
                                          <p:val>
                                            <p:strVal val="#ppt_h"/>
                                          </p:val>
                                        </p:tav>
                                      </p:tavLst>
                                    </p:anim>
                                    <p:animEffect transition="in" filter="fade">
                                      <p:cBhvr>
                                        <p:cTn id="51" dur="500"/>
                                        <p:tgtEl>
                                          <p:spTgt spid="37"/>
                                        </p:tgtEl>
                                      </p:cBhvr>
                                    </p:animEffect>
                                  </p:childTnLst>
                                </p:cTn>
                              </p:par>
                              <p:par>
                                <p:cTn id="52" presetID="10" presetClass="entr" presetSubtype="0" fill="hold" nodeType="withEffect">
                                  <p:stCondLst>
                                    <p:cond delay="300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par>
                          <p:cTn id="55" fill="hold">
                            <p:stCondLst>
                              <p:cond delay="9000"/>
                            </p:stCondLst>
                            <p:childTnLst>
                              <p:par>
                                <p:cTn id="56" presetID="10" presetClass="entr" presetSubtype="0" fill="hold" nodeType="afterEffect">
                                  <p:stCondLst>
                                    <p:cond delay="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1"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1728700" y="2456892"/>
            <a:ext cx="5976664" cy="2880320"/>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en-US" dirty="0">
              <a:solidFill>
                <a:srgbClr val="FFFFFF"/>
              </a:solidFill>
              <a:latin typeface="Calibri" charset="0"/>
            </a:endParaRPr>
          </a:p>
        </p:txBody>
      </p:sp>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5166110_xl.jpg"/>
          <p:cNvPicPr>
            <a:picLocks noChangeAspect="1"/>
          </p:cNvPicPr>
          <p:nvPr/>
        </p:nvPicPr>
        <p:blipFill>
          <a:blip r:embed="rId3" cstate="email">
            <a:duotone>
              <a:schemeClr val="accent3">
                <a:shade val="45000"/>
                <a:satMod val="135000"/>
              </a:schemeClr>
              <a:prstClr val="white"/>
            </a:duotone>
          </a:blip>
          <a:srcRect/>
          <a:stretch>
            <a:fillRect/>
          </a:stretch>
        </p:blipFill>
        <p:spPr>
          <a:xfrm>
            <a:off x="2555776" y="908719"/>
            <a:ext cx="6552728" cy="5949281"/>
          </a:xfrm>
          <a:prstGeom prst="rect">
            <a:avLst/>
          </a:prstGeom>
        </p:spPr>
      </p:pic>
      <p:sp>
        <p:nvSpPr>
          <p:cNvPr id="8" name="Rektangel 76"/>
          <p:cNvSpPr>
            <a:spLocks noChangeArrowheads="1"/>
          </p:cNvSpPr>
          <p:nvPr/>
        </p:nvSpPr>
        <p:spPr bwMode="auto">
          <a:xfrm>
            <a:off x="484312" y="980728"/>
            <a:ext cx="2143472"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Keith learned that as per ‘Pareto Analysis’, ‘80% of output is achieved from 20% of the input such as resources of time, manpower etc.’</a:t>
            </a:r>
            <a:endParaRPr lang="da-DK" sz="2800" dirty="0">
              <a:solidFill>
                <a:srgbClr val="1E1C11"/>
              </a:solidFill>
              <a:latin typeface="Calibri" charset="0"/>
            </a:endParaRPr>
          </a:p>
        </p:txBody>
      </p:sp>
      <p:grpSp>
        <p:nvGrpSpPr>
          <p:cNvPr id="9" name="Group 19"/>
          <p:cNvGrpSpPr>
            <a:grpSpLocks/>
          </p:cNvGrpSpPr>
          <p:nvPr/>
        </p:nvGrpSpPr>
        <p:grpSpPr bwMode="auto">
          <a:xfrm>
            <a:off x="179512" y="1069628"/>
            <a:ext cx="250825" cy="250825"/>
            <a:chOff x="530225" y="5016500"/>
            <a:chExt cx="393700" cy="393700"/>
          </a:xfrm>
        </p:grpSpPr>
        <p:sp>
          <p:nvSpPr>
            <p:cNvPr id="1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11"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1026" name="Picture 2"/>
          <p:cNvPicPr>
            <a:picLocks noChangeAspect="1" noChangeArrowheads="1"/>
          </p:cNvPicPr>
          <p:nvPr/>
        </p:nvPicPr>
        <p:blipFill>
          <a:blip r:embed="rId4" cstate="email"/>
          <a:srcRect/>
          <a:stretch>
            <a:fillRect/>
          </a:stretch>
        </p:blipFill>
        <p:spPr bwMode="auto">
          <a:xfrm>
            <a:off x="6660232" y="4581128"/>
            <a:ext cx="2302818" cy="2098923"/>
          </a:xfrm>
          <a:prstGeom prst="ellipse">
            <a:avLst/>
          </a:prstGeom>
          <a:noFill/>
          <a:ln w="9525">
            <a:noFill/>
            <a:miter lim="800000"/>
            <a:headEnd/>
            <a:tailEnd/>
          </a:ln>
        </p:spPr>
      </p:pic>
      <p:sp>
        <p:nvSpPr>
          <p:cNvPr id="41" name="Rektangel 76"/>
          <p:cNvSpPr>
            <a:spLocks noChangeArrowheads="1"/>
          </p:cNvSpPr>
          <p:nvPr/>
        </p:nvSpPr>
        <p:spPr bwMode="auto">
          <a:xfrm>
            <a:off x="484312" y="3212976"/>
            <a:ext cx="2071464"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So, Keith analyzed his daily routine that he follows and found that ‘Pareto Analysis’ was right.</a:t>
            </a:r>
            <a:endParaRPr lang="da-DK" sz="2800" dirty="0">
              <a:solidFill>
                <a:srgbClr val="1E1C11"/>
              </a:solidFill>
              <a:latin typeface="Calibri" charset="0"/>
            </a:endParaRPr>
          </a:p>
        </p:txBody>
      </p:sp>
      <p:grpSp>
        <p:nvGrpSpPr>
          <p:cNvPr id="42" name="Group 19"/>
          <p:cNvGrpSpPr>
            <a:grpSpLocks/>
          </p:cNvGrpSpPr>
          <p:nvPr/>
        </p:nvGrpSpPr>
        <p:grpSpPr bwMode="auto">
          <a:xfrm>
            <a:off x="179512" y="3301876"/>
            <a:ext cx="250825" cy="250825"/>
            <a:chOff x="530225" y="5016500"/>
            <a:chExt cx="393700" cy="393700"/>
          </a:xfrm>
        </p:grpSpPr>
        <p:sp>
          <p:nvSpPr>
            <p:cNvPr id="43"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44"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45" name="Picture 44" descr="7592472_l.jpg"/>
          <p:cNvPicPr>
            <a:picLocks noChangeAspect="1"/>
          </p:cNvPicPr>
          <p:nvPr/>
        </p:nvPicPr>
        <p:blipFill>
          <a:blip r:embed="rId5" cstate="email"/>
          <a:stretch>
            <a:fillRect/>
          </a:stretch>
        </p:blipFill>
        <p:spPr>
          <a:xfrm>
            <a:off x="2627784" y="1052736"/>
            <a:ext cx="1744721" cy="2132856"/>
          </a:xfrm>
          <a:prstGeom prst="ellipse">
            <a:avLst/>
          </a:prstGeom>
          <a:ln>
            <a:solidFill>
              <a:schemeClr val="tx1"/>
            </a:solidFill>
          </a:ln>
        </p:spPr>
      </p:pic>
      <p:sp>
        <p:nvSpPr>
          <p:cNvPr id="46" name="Rektangel 76"/>
          <p:cNvSpPr>
            <a:spLocks noChangeArrowheads="1"/>
          </p:cNvSpPr>
          <p:nvPr/>
        </p:nvSpPr>
        <p:spPr bwMode="auto">
          <a:xfrm>
            <a:off x="484312" y="4904000"/>
            <a:ext cx="2071464"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He achieved 80% of his tasks from only 20% of the actual time that he spent on working.</a:t>
            </a:r>
            <a:endParaRPr lang="da-DK" sz="2800" dirty="0">
              <a:solidFill>
                <a:srgbClr val="1E1C11"/>
              </a:solidFill>
              <a:latin typeface="Calibri" charset="0"/>
            </a:endParaRPr>
          </a:p>
        </p:txBody>
      </p:sp>
      <p:grpSp>
        <p:nvGrpSpPr>
          <p:cNvPr id="47" name="Group 19"/>
          <p:cNvGrpSpPr>
            <a:grpSpLocks/>
          </p:cNvGrpSpPr>
          <p:nvPr/>
        </p:nvGrpSpPr>
        <p:grpSpPr bwMode="auto">
          <a:xfrm>
            <a:off x="179512" y="4992900"/>
            <a:ext cx="250825" cy="250825"/>
            <a:chOff x="530225" y="5016500"/>
            <a:chExt cx="393700" cy="393700"/>
          </a:xfrm>
        </p:grpSpPr>
        <p:sp>
          <p:nvSpPr>
            <p:cNvPr id="48"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49"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grpSp>
        <p:nvGrpSpPr>
          <p:cNvPr id="53" name="Group 52"/>
          <p:cNvGrpSpPr/>
          <p:nvPr/>
        </p:nvGrpSpPr>
        <p:grpSpPr>
          <a:xfrm>
            <a:off x="6444208" y="980728"/>
            <a:ext cx="2529084" cy="2810238"/>
            <a:chOff x="6444208" y="980728"/>
            <a:chExt cx="2529084" cy="2810238"/>
          </a:xfrm>
        </p:grpSpPr>
        <p:pic>
          <p:nvPicPr>
            <p:cNvPr id="50" name="Picture 49" descr="13923752_l.jpg"/>
            <p:cNvPicPr>
              <a:picLocks noChangeAspect="1"/>
            </p:cNvPicPr>
            <p:nvPr/>
          </p:nvPicPr>
          <p:blipFill>
            <a:blip r:embed="rId6" cstate="email"/>
            <a:stretch>
              <a:fillRect/>
            </a:stretch>
          </p:blipFill>
          <p:spPr>
            <a:xfrm>
              <a:off x="6444208" y="980728"/>
              <a:ext cx="2529084" cy="2810238"/>
            </a:xfrm>
            <a:prstGeom prst="ellipse">
              <a:avLst/>
            </a:prstGeom>
            <a:ln>
              <a:solidFill>
                <a:schemeClr val="tx1"/>
              </a:solidFill>
            </a:ln>
          </p:spPr>
        </p:pic>
        <p:sp>
          <p:nvSpPr>
            <p:cNvPr id="51" name="TextBox 50"/>
            <p:cNvSpPr txBox="1"/>
            <p:nvPr/>
          </p:nvSpPr>
          <p:spPr>
            <a:xfrm>
              <a:off x="7380312" y="2060848"/>
              <a:ext cx="792088" cy="646331"/>
            </a:xfrm>
            <a:prstGeom prst="rect">
              <a:avLst/>
            </a:prstGeom>
            <a:noFill/>
          </p:spPr>
          <p:txBody>
            <a:bodyPr wrap="square" rtlCol="0">
              <a:spAutoFit/>
            </a:bodyPr>
            <a:lstStyle/>
            <a:p>
              <a:pPr algn="ctr"/>
              <a:r>
                <a:rPr lang="en-IN" dirty="0" smtClean="0"/>
                <a:t>80% -Tasks</a:t>
              </a:r>
              <a:endParaRPr lang="en-IN" dirty="0"/>
            </a:p>
          </p:txBody>
        </p:sp>
        <p:sp>
          <p:nvSpPr>
            <p:cNvPr id="52" name="TextBox 51"/>
            <p:cNvSpPr txBox="1"/>
            <p:nvPr/>
          </p:nvSpPr>
          <p:spPr>
            <a:xfrm>
              <a:off x="7020272" y="1124744"/>
              <a:ext cx="792088" cy="646331"/>
            </a:xfrm>
            <a:prstGeom prst="rect">
              <a:avLst/>
            </a:prstGeom>
            <a:noFill/>
          </p:spPr>
          <p:txBody>
            <a:bodyPr wrap="square" rtlCol="0">
              <a:spAutoFit/>
            </a:bodyPr>
            <a:lstStyle/>
            <a:p>
              <a:pPr algn="ctr"/>
              <a:r>
                <a:rPr lang="en-IN" dirty="0" smtClean="0"/>
                <a:t>20% -Time</a:t>
              </a:r>
              <a:endParaRPr lang="en-IN" dirty="0"/>
            </a:p>
          </p:txBody>
        </p:sp>
      </p:grpSp>
      <p:pic>
        <p:nvPicPr>
          <p:cNvPr id="26" name="Picture 25"/>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27" name="Picture 26">
            <a:hlinkClick r:id="" action="ppaction://hlinkshowjump?jump=nextslide"/>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28" name="Picture 27">
            <a:hlinkClick r:id="" action="ppaction://hlinkshowjump?jump=previousslide"/>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7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Effect transition="in" filter="fade">
                                      <p:cBhvr>
                                        <p:cTn id="18" dur="500"/>
                                        <p:tgtEl>
                                          <p:spTgt spid="8"/>
                                        </p:tgtEl>
                                      </p:cBhvr>
                                    </p:animEffect>
                                  </p:childTnLst>
                                </p:cTn>
                              </p:par>
                              <p:par>
                                <p:cTn id="19" presetID="55"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7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10" presetClass="entr" presetSubtype="0" fill="hold" nodeType="withEffect">
                                  <p:stCondLst>
                                    <p:cond delay="300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par>
                          <p:cTn id="27" fill="hold">
                            <p:stCondLst>
                              <p:cond delay="4000"/>
                            </p:stCondLst>
                            <p:childTnLst>
                              <p:par>
                                <p:cTn id="28" presetID="55" presetClass="entr" presetSubtype="0" fill="hold" grpId="0" nodeType="afterEffect">
                                  <p:stCondLst>
                                    <p:cond delay="40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strVal val="#ppt_w*0.70"/>
                                          </p:val>
                                        </p:tav>
                                        <p:tav tm="100000">
                                          <p:val>
                                            <p:strVal val="#ppt_w"/>
                                          </p:val>
                                        </p:tav>
                                      </p:tavLst>
                                    </p:anim>
                                    <p:anim calcmode="lin" valueType="num">
                                      <p:cBhvr>
                                        <p:cTn id="31" dur="500" fill="hold"/>
                                        <p:tgtEl>
                                          <p:spTgt spid="41"/>
                                        </p:tgtEl>
                                        <p:attrNameLst>
                                          <p:attrName>ppt_h</p:attrName>
                                        </p:attrNameLst>
                                      </p:cBhvr>
                                      <p:tavLst>
                                        <p:tav tm="0">
                                          <p:val>
                                            <p:strVal val="#ppt_h"/>
                                          </p:val>
                                        </p:tav>
                                        <p:tav tm="100000">
                                          <p:val>
                                            <p:strVal val="#ppt_h"/>
                                          </p:val>
                                        </p:tav>
                                      </p:tavLst>
                                    </p:anim>
                                    <p:animEffect transition="in" filter="fade">
                                      <p:cBhvr>
                                        <p:cTn id="32" dur="500"/>
                                        <p:tgtEl>
                                          <p:spTgt spid="41"/>
                                        </p:tgtEl>
                                      </p:cBhvr>
                                    </p:animEffect>
                                  </p:childTnLst>
                                </p:cTn>
                              </p:par>
                              <p:par>
                                <p:cTn id="33" presetID="55" presetClass="entr" presetSubtype="0" fill="hold" nodeType="withEffect">
                                  <p:stCondLst>
                                    <p:cond delay="400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strVal val="#ppt_w*0.70"/>
                                          </p:val>
                                        </p:tav>
                                        <p:tav tm="100000">
                                          <p:val>
                                            <p:strVal val="#ppt_w"/>
                                          </p:val>
                                        </p:tav>
                                      </p:tavLst>
                                    </p:anim>
                                    <p:anim calcmode="lin" valueType="num">
                                      <p:cBhvr>
                                        <p:cTn id="36" dur="500" fill="hold"/>
                                        <p:tgtEl>
                                          <p:spTgt spid="42"/>
                                        </p:tgtEl>
                                        <p:attrNameLst>
                                          <p:attrName>ppt_h</p:attrName>
                                        </p:attrNameLst>
                                      </p:cBhvr>
                                      <p:tavLst>
                                        <p:tav tm="0">
                                          <p:val>
                                            <p:strVal val="#ppt_h"/>
                                          </p:val>
                                        </p:tav>
                                        <p:tav tm="100000">
                                          <p:val>
                                            <p:strVal val="#ppt_h"/>
                                          </p:val>
                                        </p:tav>
                                      </p:tavLst>
                                    </p:anim>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par>
                          <p:cTn id="41" fill="hold">
                            <p:stCondLst>
                              <p:cond delay="8500"/>
                            </p:stCondLst>
                            <p:childTnLst>
                              <p:par>
                                <p:cTn id="42" presetID="55" presetClass="entr" presetSubtype="0" fill="hold" grpId="0" nodeType="afterEffect">
                                  <p:stCondLst>
                                    <p:cond delay="300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fill="hold"/>
                                        <p:tgtEl>
                                          <p:spTgt spid="46"/>
                                        </p:tgtEl>
                                        <p:attrNameLst>
                                          <p:attrName>ppt_w</p:attrName>
                                        </p:attrNameLst>
                                      </p:cBhvr>
                                      <p:tavLst>
                                        <p:tav tm="0">
                                          <p:val>
                                            <p:strVal val="#ppt_w*0.70"/>
                                          </p:val>
                                        </p:tav>
                                        <p:tav tm="100000">
                                          <p:val>
                                            <p:strVal val="#ppt_w"/>
                                          </p:val>
                                        </p:tav>
                                      </p:tavLst>
                                    </p:anim>
                                    <p:anim calcmode="lin" valueType="num">
                                      <p:cBhvr>
                                        <p:cTn id="45" dur="500" fill="hold"/>
                                        <p:tgtEl>
                                          <p:spTgt spid="46"/>
                                        </p:tgtEl>
                                        <p:attrNameLst>
                                          <p:attrName>ppt_h</p:attrName>
                                        </p:attrNameLst>
                                      </p:cBhvr>
                                      <p:tavLst>
                                        <p:tav tm="0">
                                          <p:val>
                                            <p:strVal val="#ppt_h"/>
                                          </p:val>
                                        </p:tav>
                                        <p:tav tm="100000">
                                          <p:val>
                                            <p:strVal val="#ppt_h"/>
                                          </p:val>
                                        </p:tav>
                                      </p:tavLst>
                                    </p:anim>
                                    <p:animEffect transition="in" filter="fade">
                                      <p:cBhvr>
                                        <p:cTn id="46" dur="500"/>
                                        <p:tgtEl>
                                          <p:spTgt spid="46"/>
                                        </p:tgtEl>
                                      </p:cBhvr>
                                    </p:animEffect>
                                  </p:childTnLst>
                                </p:cTn>
                              </p:par>
                              <p:par>
                                <p:cTn id="47" presetID="55" presetClass="entr" presetSubtype="0" fill="hold" nodeType="withEffect">
                                  <p:stCondLst>
                                    <p:cond delay="300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strVal val="#ppt_w*0.70"/>
                                          </p:val>
                                        </p:tav>
                                        <p:tav tm="100000">
                                          <p:val>
                                            <p:strVal val="#ppt_w"/>
                                          </p:val>
                                        </p:tav>
                                      </p:tavLst>
                                    </p:anim>
                                    <p:anim calcmode="lin" valueType="num">
                                      <p:cBhvr>
                                        <p:cTn id="50" dur="500" fill="hold"/>
                                        <p:tgtEl>
                                          <p:spTgt spid="47"/>
                                        </p:tgtEl>
                                        <p:attrNameLst>
                                          <p:attrName>ppt_h</p:attrName>
                                        </p:attrNameLst>
                                      </p:cBhvr>
                                      <p:tavLst>
                                        <p:tav tm="0">
                                          <p:val>
                                            <p:strVal val="#ppt_h"/>
                                          </p:val>
                                        </p:tav>
                                        <p:tav tm="100000">
                                          <p:val>
                                            <p:strVal val="#ppt_h"/>
                                          </p:val>
                                        </p:tav>
                                      </p:tavLst>
                                    </p:anim>
                                    <p:animEffect transition="in" filter="fade">
                                      <p:cBhvr>
                                        <p:cTn id="51" dur="500"/>
                                        <p:tgtEl>
                                          <p:spTgt spid="47"/>
                                        </p:tgtEl>
                                      </p:cBhvr>
                                    </p:animEffect>
                                  </p:childTnLst>
                                </p:cTn>
                              </p:par>
                              <p:par>
                                <p:cTn id="52" presetID="10" presetClass="entr" presetSubtype="0" fill="hold" nodeType="withEffect">
                                  <p:stCondLst>
                                    <p:cond delay="400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childTnLst>
                          </p:cTn>
                        </p:par>
                        <p:par>
                          <p:cTn id="55" fill="hold">
                            <p:stCondLst>
                              <p:cond delay="13000"/>
                            </p:stCondLst>
                            <p:childTnLst>
                              <p:par>
                                <p:cTn id="56" presetID="10" presetClass="entr" presetSubtype="0" fill="hold" nodeType="afterEffect">
                                  <p:stCondLst>
                                    <p:cond delay="5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1"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1728700" y="2456892"/>
            <a:ext cx="5976664" cy="2880320"/>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en-US" dirty="0">
              <a:solidFill>
                <a:srgbClr val="FFFFFF"/>
              </a:solidFill>
              <a:latin typeface="Calibri" charset="0"/>
            </a:endParaRPr>
          </a:p>
        </p:txBody>
      </p:sp>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5166110_xl.jpg"/>
          <p:cNvPicPr>
            <a:picLocks noChangeAspect="1"/>
          </p:cNvPicPr>
          <p:nvPr/>
        </p:nvPicPr>
        <p:blipFill>
          <a:blip r:embed="rId3" cstate="email">
            <a:duotone>
              <a:schemeClr val="accent3">
                <a:shade val="45000"/>
                <a:satMod val="135000"/>
              </a:schemeClr>
              <a:prstClr val="white"/>
            </a:duotone>
          </a:blip>
          <a:srcRect/>
          <a:stretch>
            <a:fillRect/>
          </a:stretch>
        </p:blipFill>
        <p:spPr>
          <a:xfrm>
            <a:off x="2555776" y="908719"/>
            <a:ext cx="6552728" cy="5949281"/>
          </a:xfrm>
          <a:prstGeom prst="rect">
            <a:avLst/>
          </a:prstGeom>
        </p:spPr>
      </p:pic>
      <p:sp>
        <p:nvSpPr>
          <p:cNvPr id="8" name="Rektangel 76"/>
          <p:cNvSpPr>
            <a:spLocks noChangeArrowheads="1"/>
          </p:cNvSpPr>
          <p:nvPr/>
        </p:nvSpPr>
        <p:spPr bwMode="auto">
          <a:xfrm>
            <a:off x="484312" y="980728"/>
            <a:ext cx="1927448"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The rest of his time was getting wasted in checking emails, attending unproductive meetings, conference calls that deviated from the set agenda, following up on the list of tasks assigned to his subordinates etc.</a:t>
            </a:r>
            <a:endParaRPr lang="da-DK" sz="2800" dirty="0">
              <a:solidFill>
                <a:srgbClr val="1E1C11"/>
              </a:solidFill>
              <a:latin typeface="Calibri" charset="0"/>
            </a:endParaRPr>
          </a:p>
        </p:txBody>
      </p:sp>
      <p:grpSp>
        <p:nvGrpSpPr>
          <p:cNvPr id="9" name="Group 19"/>
          <p:cNvGrpSpPr>
            <a:grpSpLocks/>
          </p:cNvGrpSpPr>
          <p:nvPr/>
        </p:nvGrpSpPr>
        <p:grpSpPr bwMode="auto">
          <a:xfrm>
            <a:off x="179512" y="1069628"/>
            <a:ext cx="250825" cy="250825"/>
            <a:chOff x="530225" y="5016500"/>
            <a:chExt cx="393700" cy="393700"/>
          </a:xfrm>
        </p:grpSpPr>
        <p:sp>
          <p:nvSpPr>
            <p:cNvPr id="1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11"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26" name="Picture 25" descr="10428643_l.jpg"/>
          <p:cNvPicPr>
            <a:picLocks noChangeAspect="1"/>
          </p:cNvPicPr>
          <p:nvPr/>
        </p:nvPicPr>
        <p:blipFill>
          <a:blip r:embed="rId4" cstate="print"/>
          <a:stretch>
            <a:fillRect/>
          </a:stretch>
        </p:blipFill>
        <p:spPr>
          <a:xfrm>
            <a:off x="2699792" y="1052736"/>
            <a:ext cx="2207144" cy="2391073"/>
          </a:xfrm>
          <a:prstGeom prst="ellipse">
            <a:avLst/>
          </a:prstGeom>
          <a:ln>
            <a:solidFill>
              <a:schemeClr val="tx1"/>
            </a:solidFill>
          </a:ln>
        </p:spPr>
      </p:pic>
      <p:pic>
        <p:nvPicPr>
          <p:cNvPr id="27" name="Picture 26" descr="15038609_xl.jpg"/>
          <p:cNvPicPr>
            <a:picLocks noChangeAspect="1"/>
          </p:cNvPicPr>
          <p:nvPr/>
        </p:nvPicPr>
        <p:blipFill>
          <a:blip r:embed="rId5" cstate="email"/>
          <a:srcRect/>
          <a:stretch>
            <a:fillRect/>
          </a:stretch>
        </p:blipFill>
        <p:spPr>
          <a:xfrm>
            <a:off x="2627784" y="4005064"/>
            <a:ext cx="1584176" cy="1508775"/>
          </a:xfrm>
          <a:prstGeom prst="ellipse">
            <a:avLst/>
          </a:prstGeom>
          <a:ln>
            <a:solidFill>
              <a:schemeClr val="tx1"/>
            </a:solidFill>
          </a:ln>
        </p:spPr>
      </p:pic>
      <p:pic>
        <p:nvPicPr>
          <p:cNvPr id="28" name="Picture 27" descr="15038609_xl.jpg"/>
          <p:cNvPicPr>
            <a:picLocks noChangeAspect="1"/>
          </p:cNvPicPr>
          <p:nvPr/>
        </p:nvPicPr>
        <p:blipFill>
          <a:blip r:embed="rId6" cstate="email"/>
          <a:srcRect/>
          <a:stretch>
            <a:fillRect/>
          </a:stretch>
        </p:blipFill>
        <p:spPr>
          <a:xfrm>
            <a:off x="7308304" y="1052736"/>
            <a:ext cx="1557248" cy="1584176"/>
          </a:xfrm>
          <a:prstGeom prst="ellipse">
            <a:avLst/>
          </a:prstGeom>
          <a:ln>
            <a:solidFill>
              <a:schemeClr val="tx1"/>
            </a:solidFill>
          </a:ln>
        </p:spPr>
      </p:pic>
      <p:pic>
        <p:nvPicPr>
          <p:cNvPr id="29" name="Picture 28" descr="15038609_xl.jpg"/>
          <p:cNvPicPr>
            <a:picLocks noChangeAspect="1"/>
          </p:cNvPicPr>
          <p:nvPr/>
        </p:nvPicPr>
        <p:blipFill>
          <a:blip r:embed="rId7" cstate="email"/>
          <a:srcRect/>
          <a:stretch>
            <a:fillRect/>
          </a:stretch>
        </p:blipFill>
        <p:spPr>
          <a:xfrm>
            <a:off x="7380312" y="2852936"/>
            <a:ext cx="1584176" cy="1638803"/>
          </a:xfrm>
          <a:prstGeom prst="ellipse">
            <a:avLst/>
          </a:prstGeom>
          <a:ln>
            <a:solidFill>
              <a:schemeClr val="tx1"/>
            </a:solidFill>
          </a:ln>
        </p:spPr>
      </p:pic>
      <p:pic>
        <p:nvPicPr>
          <p:cNvPr id="30" name="Picture 29" descr="15038609_xl.jpg"/>
          <p:cNvPicPr>
            <a:picLocks noChangeAspect="1"/>
          </p:cNvPicPr>
          <p:nvPr/>
        </p:nvPicPr>
        <p:blipFill>
          <a:blip r:embed="rId8" cstate="email"/>
          <a:srcRect/>
          <a:stretch>
            <a:fillRect/>
          </a:stretch>
        </p:blipFill>
        <p:spPr>
          <a:xfrm>
            <a:off x="5148064" y="980728"/>
            <a:ext cx="1584176" cy="1584176"/>
          </a:xfrm>
          <a:prstGeom prst="ellipse">
            <a:avLst/>
          </a:prstGeom>
          <a:ln>
            <a:solidFill>
              <a:schemeClr val="tx1"/>
            </a:solidFill>
          </a:ln>
        </p:spPr>
      </p:pic>
      <p:pic>
        <p:nvPicPr>
          <p:cNvPr id="31" name="Picture 30" descr="15038609_xl.jpg"/>
          <p:cNvPicPr>
            <a:picLocks noChangeAspect="1"/>
          </p:cNvPicPr>
          <p:nvPr/>
        </p:nvPicPr>
        <p:blipFill>
          <a:blip r:embed="rId9" cstate="email"/>
          <a:srcRect/>
          <a:stretch>
            <a:fillRect/>
          </a:stretch>
        </p:blipFill>
        <p:spPr>
          <a:xfrm>
            <a:off x="7020272" y="4869160"/>
            <a:ext cx="1638803" cy="1584176"/>
          </a:xfrm>
          <a:prstGeom prst="ellipse">
            <a:avLst/>
          </a:prstGeom>
          <a:ln>
            <a:solidFill>
              <a:schemeClr val="tx1"/>
            </a:solidFill>
          </a:ln>
        </p:spPr>
      </p:pic>
      <p:pic>
        <p:nvPicPr>
          <p:cNvPr id="18" name="Picture 17"/>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19" name="Picture 18">
            <a:hlinkClick r:id="" action="ppaction://hlinkshowjump?jump=nextslide"/>
          </p:cNvPr>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20" name="Picture 19">
            <a:hlinkClick r:id="" action="ppaction://hlinkshowjump?jump=previousslide"/>
          </p:cNvPr>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7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Effect transition="in" filter="fade">
                                      <p:cBhvr>
                                        <p:cTn id="18" dur="500"/>
                                        <p:tgtEl>
                                          <p:spTgt spid="8"/>
                                        </p:tgtEl>
                                      </p:cBhvr>
                                    </p:animEffect>
                                  </p:childTnLst>
                                </p:cTn>
                              </p:par>
                              <p:par>
                                <p:cTn id="19" presetID="55"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7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par>
                          <p:cTn id="47" fill="hold">
                            <p:stCondLst>
                              <p:cond delay="3500"/>
                            </p:stCondLst>
                            <p:childTnLst>
                              <p:par>
                                <p:cTn id="48" presetID="10" presetClass="entr" presetSubtype="0" fill="hold" nodeType="afterEffect">
                                  <p:stCondLst>
                                    <p:cond delay="5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32615" y="1077975"/>
            <a:ext cx="7854161" cy="4279851"/>
            <a:chOff x="3645903" y="-1202695"/>
            <a:chExt cx="11925813" cy="3998849"/>
          </a:xfrm>
        </p:grpSpPr>
        <p:sp>
          <p:nvSpPr>
            <p:cNvPr id="10" name="Rechteck 21"/>
            <p:cNvSpPr/>
            <p:nvPr/>
          </p:nvSpPr>
          <p:spPr bwMode="auto">
            <a:xfrm>
              <a:off x="4507576" y="-1070742"/>
              <a:ext cx="11064140" cy="386689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Presentation On – </a:t>
              </a:r>
              <a:r>
                <a:rPr lang="en-IN" sz="2800" b="1" dirty="0" smtClean="0">
                  <a:solidFill>
                    <a:srgbClr val="FFFF00"/>
                  </a:solidFill>
                  <a:latin typeface="FreesiaUPC" pitchFamily="34" charset="-34"/>
                  <a:ea typeface="ＭＳ Ｐゴシック" pitchFamily="34" charset="-128"/>
                  <a:cs typeface="FreesiaUPC" pitchFamily="34" charset="-34"/>
                </a:rPr>
                <a:t>Pareto Analysis.</a:t>
              </a:r>
            </a:p>
            <a:p>
              <a:pPr>
                <a:spcAft>
                  <a:spcPts val="1200"/>
                </a:spcAft>
              </a:pPr>
              <a:r>
                <a:rPr lang="en-US" sz="3600" b="1" dirty="0" smtClean="0">
                  <a:solidFill>
                    <a:srgbClr val="FFFF00"/>
                  </a:solidFill>
                  <a:latin typeface="FreesiaUPC" pitchFamily="34" charset="-34"/>
                  <a:ea typeface="ＭＳ Ｐゴシック" pitchFamily="34" charset="-128"/>
                  <a:cs typeface="FreesiaUPC" pitchFamily="34" charset="-34"/>
                </a:rPr>
                <a:t>Register Today</a:t>
              </a:r>
              <a:r>
                <a:rPr lang="en-US" sz="3600" b="1" dirty="0" smtClean="0">
                  <a:solidFill>
                    <a:prstClr val="white"/>
                  </a:solidFill>
                  <a:latin typeface="FreesiaUPC" pitchFamily="34" charset="-34"/>
                  <a:ea typeface="ＭＳ Ｐゴシック" pitchFamily="34" charset="-128"/>
                  <a:cs typeface="FreesiaUPC" pitchFamily="34" charset="-34"/>
                </a:rPr>
                <a:t> and Get Access Complete Course Presentations on more than 150 Topics.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100% Editable Presentations.</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45903" y="-1202695"/>
              <a:ext cx="2229621" cy="525903"/>
            </a:xfrm>
            <a:prstGeom prst="rect">
              <a:avLst/>
            </a:prstGeom>
            <a:noFill/>
          </p:spPr>
        </p:pic>
      </p:grpSp>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14" name="Picture 13">
            <a:hlinkClick r:id="" action="ppaction://hlinkshowjump?jump=previousslide"/>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208031" y="-105774"/>
            <a:ext cx="952381" cy="965079"/>
          </a:xfrm>
          <a:prstGeom prst="rect">
            <a:avLst/>
          </a:prstGeom>
        </p:spPr>
      </p:pic>
      <p:pic>
        <p:nvPicPr>
          <p:cNvPr id="9" name="Picture 8">
            <a:hlinkClick r:id="" action="ppaction://hlinkshowjump?jump=nextslide"/>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spTree>
    <p:custDataLst>
      <p:tags r:id="rId1"/>
    </p:custDataLst>
    <p:extLst>
      <p:ext uri="{BB962C8B-B14F-4D97-AF65-F5344CB8AC3E}">
        <p14:creationId xmlns:p14="http://schemas.microsoft.com/office/powerpoint/2010/main" xmlns="" val="163277548"/>
      </p:ext>
    </p:extLst>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10"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1728700" y="2456892"/>
            <a:ext cx="5976664" cy="2880320"/>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en-US" dirty="0">
              <a:solidFill>
                <a:srgbClr val="FFFFFF"/>
              </a:solidFill>
              <a:latin typeface="Calibri" charset="0"/>
            </a:endParaRPr>
          </a:p>
        </p:txBody>
      </p:sp>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5166110_xl.jpg"/>
          <p:cNvPicPr>
            <a:picLocks noChangeAspect="1"/>
          </p:cNvPicPr>
          <p:nvPr/>
        </p:nvPicPr>
        <p:blipFill>
          <a:blip r:embed="rId3" cstate="email">
            <a:duotone>
              <a:schemeClr val="accent3">
                <a:shade val="45000"/>
                <a:satMod val="135000"/>
              </a:schemeClr>
              <a:prstClr val="white"/>
            </a:duotone>
          </a:blip>
          <a:srcRect/>
          <a:stretch>
            <a:fillRect/>
          </a:stretch>
        </p:blipFill>
        <p:spPr>
          <a:xfrm>
            <a:off x="2555776" y="908719"/>
            <a:ext cx="6552728" cy="5949281"/>
          </a:xfrm>
          <a:prstGeom prst="rect">
            <a:avLst/>
          </a:prstGeom>
        </p:spPr>
      </p:pic>
      <p:sp>
        <p:nvSpPr>
          <p:cNvPr id="8" name="Rektangel 76"/>
          <p:cNvSpPr>
            <a:spLocks noChangeArrowheads="1"/>
          </p:cNvSpPr>
          <p:nvPr/>
        </p:nvSpPr>
        <p:spPr bwMode="auto">
          <a:xfrm>
            <a:off x="484312" y="1314634"/>
            <a:ext cx="1855440"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Therefore, practically, the actual amount that he worked on his core productive tasks was just 20%.</a:t>
            </a:r>
            <a:endParaRPr lang="da-DK" sz="2800" dirty="0">
              <a:solidFill>
                <a:srgbClr val="1E1C11"/>
              </a:solidFill>
              <a:latin typeface="Calibri" charset="0"/>
            </a:endParaRPr>
          </a:p>
        </p:txBody>
      </p:sp>
      <p:grpSp>
        <p:nvGrpSpPr>
          <p:cNvPr id="9" name="Group 19"/>
          <p:cNvGrpSpPr>
            <a:grpSpLocks/>
          </p:cNvGrpSpPr>
          <p:nvPr/>
        </p:nvGrpSpPr>
        <p:grpSpPr bwMode="auto">
          <a:xfrm>
            <a:off x="179512" y="1403534"/>
            <a:ext cx="250825" cy="250825"/>
            <a:chOff x="530225" y="5016500"/>
            <a:chExt cx="393700" cy="393700"/>
          </a:xfrm>
        </p:grpSpPr>
        <p:sp>
          <p:nvSpPr>
            <p:cNvPr id="1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11"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1026" name="Picture 2"/>
          <p:cNvPicPr>
            <a:picLocks noChangeAspect="1" noChangeArrowheads="1"/>
          </p:cNvPicPr>
          <p:nvPr/>
        </p:nvPicPr>
        <p:blipFill>
          <a:blip r:embed="rId4" cstate="email"/>
          <a:srcRect/>
          <a:stretch>
            <a:fillRect/>
          </a:stretch>
        </p:blipFill>
        <p:spPr bwMode="auto">
          <a:xfrm>
            <a:off x="6660232" y="4581128"/>
            <a:ext cx="2302818" cy="2098923"/>
          </a:xfrm>
          <a:prstGeom prst="ellipse">
            <a:avLst/>
          </a:prstGeom>
          <a:noFill/>
          <a:ln w="9525">
            <a:noFill/>
            <a:miter lim="800000"/>
            <a:headEnd/>
            <a:tailEnd/>
          </a:ln>
        </p:spPr>
      </p:pic>
      <p:sp>
        <p:nvSpPr>
          <p:cNvPr id="41" name="Rektangel 76"/>
          <p:cNvSpPr>
            <a:spLocks noChangeArrowheads="1"/>
          </p:cNvSpPr>
          <p:nvPr/>
        </p:nvSpPr>
        <p:spPr bwMode="auto">
          <a:xfrm>
            <a:off x="484312" y="3585790"/>
            <a:ext cx="207146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Keith decided to improve his time management skills.</a:t>
            </a:r>
            <a:endParaRPr lang="da-DK" sz="2800" dirty="0">
              <a:solidFill>
                <a:srgbClr val="1E1C11"/>
              </a:solidFill>
              <a:latin typeface="Calibri" charset="0"/>
            </a:endParaRPr>
          </a:p>
        </p:txBody>
      </p:sp>
      <p:grpSp>
        <p:nvGrpSpPr>
          <p:cNvPr id="12" name="Group 19"/>
          <p:cNvGrpSpPr>
            <a:grpSpLocks/>
          </p:cNvGrpSpPr>
          <p:nvPr/>
        </p:nvGrpSpPr>
        <p:grpSpPr bwMode="auto">
          <a:xfrm>
            <a:off x="179512" y="3674690"/>
            <a:ext cx="250825" cy="250825"/>
            <a:chOff x="530225" y="5016500"/>
            <a:chExt cx="393700" cy="393700"/>
          </a:xfrm>
        </p:grpSpPr>
        <p:sp>
          <p:nvSpPr>
            <p:cNvPr id="43"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44"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pic>
        <p:nvPicPr>
          <p:cNvPr id="26" name="Picture 25" descr="10428643_l.jpg"/>
          <p:cNvPicPr>
            <a:picLocks noChangeAspect="1"/>
          </p:cNvPicPr>
          <p:nvPr/>
        </p:nvPicPr>
        <p:blipFill>
          <a:blip r:embed="rId5" cstate="print"/>
          <a:stretch>
            <a:fillRect/>
          </a:stretch>
        </p:blipFill>
        <p:spPr>
          <a:xfrm>
            <a:off x="2699792" y="1052736"/>
            <a:ext cx="2207144" cy="2391073"/>
          </a:xfrm>
          <a:prstGeom prst="ellipse">
            <a:avLst/>
          </a:prstGeom>
          <a:ln>
            <a:solidFill>
              <a:schemeClr val="tx1"/>
            </a:solidFill>
          </a:ln>
        </p:spPr>
      </p:pic>
      <p:pic>
        <p:nvPicPr>
          <p:cNvPr id="18" name="Picture 17"/>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19" name="Picture 18">
            <a:hlinkClick r:id="" action="ppaction://hlinkshowjump?jump=nextslide"/>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20" name="Picture 19">
            <a:hlinkClick r:id="" action="ppaction://hlinkshowjump?jump=previousslide"/>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7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Effect transition="in" filter="fade">
                                      <p:cBhvr>
                                        <p:cTn id="18" dur="500"/>
                                        <p:tgtEl>
                                          <p:spTgt spid="8"/>
                                        </p:tgtEl>
                                      </p:cBhvr>
                                    </p:animEffect>
                                  </p:childTnLst>
                                </p:cTn>
                              </p:par>
                              <p:par>
                                <p:cTn id="19" presetID="55"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7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10" presetClass="entr" presetSubtype="0" fill="hold" nodeType="withEffect">
                                  <p:stCondLst>
                                    <p:cond delay="300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par>
                          <p:cTn id="27" fill="hold">
                            <p:stCondLst>
                              <p:cond delay="4000"/>
                            </p:stCondLst>
                            <p:childTnLst>
                              <p:par>
                                <p:cTn id="28" presetID="55"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strVal val="#ppt_w*0.70"/>
                                          </p:val>
                                        </p:tav>
                                        <p:tav tm="100000">
                                          <p:val>
                                            <p:strVal val="#ppt_w"/>
                                          </p:val>
                                        </p:tav>
                                      </p:tavLst>
                                    </p:anim>
                                    <p:anim calcmode="lin" valueType="num">
                                      <p:cBhvr>
                                        <p:cTn id="31" dur="500" fill="hold"/>
                                        <p:tgtEl>
                                          <p:spTgt spid="41"/>
                                        </p:tgtEl>
                                        <p:attrNameLst>
                                          <p:attrName>ppt_h</p:attrName>
                                        </p:attrNameLst>
                                      </p:cBhvr>
                                      <p:tavLst>
                                        <p:tav tm="0">
                                          <p:val>
                                            <p:strVal val="#ppt_h"/>
                                          </p:val>
                                        </p:tav>
                                        <p:tav tm="100000">
                                          <p:val>
                                            <p:strVal val="#ppt_h"/>
                                          </p:val>
                                        </p:tav>
                                      </p:tavLst>
                                    </p:anim>
                                    <p:animEffect transition="in" filter="fade">
                                      <p:cBhvr>
                                        <p:cTn id="32" dur="500"/>
                                        <p:tgtEl>
                                          <p:spTgt spid="41"/>
                                        </p:tgtEl>
                                      </p:cBhvr>
                                    </p:animEffect>
                                  </p:childTnLst>
                                </p:cTn>
                              </p:par>
                              <p:par>
                                <p:cTn id="33" presetID="55"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strVal val="#ppt_w*0.7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4500"/>
                            </p:stCondLst>
                            <p:childTnLst>
                              <p:par>
                                <p:cTn id="42" presetID="10" presetClass="entr" presetSubtype="0" fill="hold" nodeType="after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1728700" y="2456892"/>
            <a:ext cx="5976664" cy="2880320"/>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en-US" dirty="0">
              <a:solidFill>
                <a:srgbClr val="FFFFFF"/>
              </a:solidFill>
              <a:latin typeface="Calibri" charset="0"/>
            </a:endParaRPr>
          </a:p>
        </p:txBody>
      </p:sp>
      <p:grpSp>
        <p:nvGrpSpPr>
          <p:cNvPr id="5" name="Group 4"/>
          <p:cNvGrpSpPr/>
          <p:nvPr/>
        </p:nvGrpSpPr>
        <p:grpSpPr>
          <a:xfrm>
            <a:off x="0" y="0"/>
            <a:ext cx="9144000" cy="908720"/>
            <a:chOff x="0" y="0"/>
            <a:chExt cx="9144000" cy="908720"/>
          </a:xfrm>
        </p:grpSpPr>
        <p:pic>
          <p:nvPicPr>
            <p:cNvPr id="2" name="Picture 1" descr="Chalkboard with chalk.png"/>
            <p:cNvPicPr>
              <a:picLocks noChangeAspect="1"/>
            </p:cNvPicPr>
            <p:nvPr/>
          </p:nvPicPr>
          <p:blipFill>
            <a:blip r:embed="rId2" cstate="print"/>
            <a:srcRect/>
            <a:stretch>
              <a:fillRect/>
            </a:stretch>
          </p:blipFill>
          <p:spPr>
            <a:xfrm>
              <a:off x="0" y="0"/>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6" name="Picture 5" descr="5166110_xl.jpg"/>
          <p:cNvPicPr>
            <a:picLocks noChangeAspect="1"/>
          </p:cNvPicPr>
          <p:nvPr/>
        </p:nvPicPr>
        <p:blipFill>
          <a:blip r:embed="rId3" cstate="email">
            <a:duotone>
              <a:schemeClr val="accent3">
                <a:shade val="45000"/>
                <a:satMod val="135000"/>
              </a:schemeClr>
              <a:prstClr val="white"/>
            </a:duotone>
          </a:blip>
          <a:srcRect/>
          <a:stretch>
            <a:fillRect/>
          </a:stretch>
        </p:blipFill>
        <p:spPr>
          <a:xfrm>
            <a:off x="2555776" y="908719"/>
            <a:ext cx="6552728" cy="5949281"/>
          </a:xfrm>
          <a:prstGeom prst="rect">
            <a:avLst/>
          </a:prstGeom>
        </p:spPr>
      </p:pic>
      <p:sp>
        <p:nvSpPr>
          <p:cNvPr id="8" name="Rektangel 76"/>
          <p:cNvSpPr>
            <a:spLocks noChangeArrowheads="1"/>
          </p:cNvSpPr>
          <p:nvPr/>
        </p:nvSpPr>
        <p:spPr bwMode="auto">
          <a:xfrm>
            <a:off x="484312" y="1147966"/>
            <a:ext cx="1927448" cy="4801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IN" noProof="1" smtClean="0">
                <a:solidFill>
                  <a:srgbClr val="FFFFFF"/>
                </a:solidFill>
                <a:latin typeface="Calibri" charset="0"/>
                <a:cs typeface="Arial" charset="0"/>
              </a:rPr>
              <a:t>He decided to check his mails only once every hour, he made sure that his meetings and conference calls stuck to the set agenda and were completed as scheduled and he asked his subordinates to submit a status message to him at the end of the day.</a:t>
            </a:r>
            <a:endParaRPr lang="da-DK" sz="2800" dirty="0">
              <a:solidFill>
                <a:srgbClr val="1E1C11"/>
              </a:solidFill>
              <a:latin typeface="Calibri" charset="0"/>
            </a:endParaRPr>
          </a:p>
        </p:txBody>
      </p:sp>
      <p:grpSp>
        <p:nvGrpSpPr>
          <p:cNvPr id="9" name="Group 19"/>
          <p:cNvGrpSpPr>
            <a:grpSpLocks/>
          </p:cNvGrpSpPr>
          <p:nvPr/>
        </p:nvGrpSpPr>
        <p:grpSpPr bwMode="auto">
          <a:xfrm>
            <a:off x="179512" y="1236866"/>
            <a:ext cx="250825" cy="250825"/>
            <a:chOff x="530225" y="5016500"/>
            <a:chExt cx="393700" cy="393700"/>
          </a:xfrm>
        </p:grpSpPr>
        <p:sp>
          <p:nvSpPr>
            <p:cNvPr id="10" name="Oval 53"/>
            <p:cNvSpPr>
              <a:spLocks noChangeArrowheads="1"/>
            </p:cNvSpPr>
            <p:nvPr/>
          </p:nvSpPr>
          <p:spPr bwMode="auto">
            <a:xfrm>
              <a:off x="530225" y="5016500"/>
              <a:ext cx="393700" cy="393700"/>
            </a:xfrm>
            <a:prstGeom prst="ellipse">
              <a:avLst/>
            </a:prstGeom>
            <a:noFill/>
            <a:ln w="952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a:endParaRPr lang="en-US" dirty="0">
                <a:solidFill>
                  <a:srgbClr val="FFFFFF"/>
                </a:solidFill>
                <a:latin typeface="Calibri" charset="0"/>
              </a:endParaRPr>
            </a:p>
          </p:txBody>
        </p:sp>
        <p:sp>
          <p:nvSpPr>
            <p:cNvPr id="11" name="Isosceles Triangle 54"/>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p>
              <a:pPr algn="ctr"/>
              <a:endParaRPr lang="en-US" dirty="0">
                <a:solidFill>
                  <a:srgbClr val="353637"/>
                </a:solidFill>
                <a:latin typeface="Calibri" charset="0"/>
              </a:endParaRPr>
            </a:p>
          </p:txBody>
        </p:sp>
      </p:grpSp>
      <p:grpSp>
        <p:nvGrpSpPr>
          <p:cNvPr id="19" name="Group 18"/>
          <p:cNvGrpSpPr/>
          <p:nvPr/>
        </p:nvGrpSpPr>
        <p:grpSpPr>
          <a:xfrm>
            <a:off x="2627784" y="1052736"/>
            <a:ext cx="2234731" cy="2160240"/>
            <a:chOff x="2627784" y="1052736"/>
            <a:chExt cx="2234731" cy="2160240"/>
          </a:xfrm>
        </p:grpSpPr>
        <p:pic>
          <p:nvPicPr>
            <p:cNvPr id="31" name="Picture 30" descr="15038609_xl.jpg"/>
            <p:cNvPicPr>
              <a:picLocks noChangeAspect="1"/>
            </p:cNvPicPr>
            <p:nvPr/>
          </p:nvPicPr>
          <p:blipFill>
            <a:blip r:embed="rId4" cstate="email"/>
            <a:srcRect/>
            <a:stretch>
              <a:fillRect/>
            </a:stretch>
          </p:blipFill>
          <p:spPr>
            <a:xfrm>
              <a:off x="2627784" y="1052736"/>
              <a:ext cx="2234731" cy="2160240"/>
            </a:xfrm>
            <a:prstGeom prst="ellipse">
              <a:avLst/>
            </a:prstGeom>
            <a:ln>
              <a:solidFill>
                <a:schemeClr val="tx1"/>
              </a:solidFill>
            </a:ln>
          </p:spPr>
        </p:pic>
        <p:sp>
          <p:nvSpPr>
            <p:cNvPr id="18" name="TextBox 17"/>
            <p:cNvSpPr txBox="1"/>
            <p:nvPr/>
          </p:nvSpPr>
          <p:spPr>
            <a:xfrm>
              <a:off x="3923928" y="1412776"/>
              <a:ext cx="792088" cy="1200329"/>
            </a:xfrm>
            <a:prstGeom prst="rect">
              <a:avLst/>
            </a:prstGeom>
            <a:noFill/>
          </p:spPr>
          <p:txBody>
            <a:bodyPr wrap="square" rtlCol="0">
              <a:spAutoFit/>
            </a:bodyPr>
            <a:lstStyle/>
            <a:p>
              <a:pPr algn="ctr"/>
              <a:r>
                <a:rPr lang="en-US" b="1" dirty="0" smtClean="0"/>
                <a:t>Check once every hour</a:t>
              </a:r>
              <a:endParaRPr lang="en-IN" b="1" dirty="0"/>
            </a:p>
          </p:txBody>
        </p:sp>
      </p:grpSp>
      <p:grpSp>
        <p:nvGrpSpPr>
          <p:cNvPr id="21" name="Group 20"/>
          <p:cNvGrpSpPr/>
          <p:nvPr/>
        </p:nvGrpSpPr>
        <p:grpSpPr>
          <a:xfrm>
            <a:off x="2627784" y="4005064"/>
            <a:ext cx="2721838" cy="2592288"/>
            <a:chOff x="2627784" y="4005064"/>
            <a:chExt cx="2721838" cy="2592288"/>
          </a:xfrm>
        </p:grpSpPr>
        <p:pic>
          <p:nvPicPr>
            <p:cNvPr id="27" name="Picture 26" descr="15038609_xl.jpg"/>
            <p:cNvPicPr>
              <a:picLocks noChangeAspect="1"/>
            </p:cNvPicPr>
            <p:nvPr/>
          </p:nvPicPr>
          <p:blipFill>
            <a:blip r:embed="rId5" cstate="email"/>
            <a:srcRect/>
            <a:stretch>
              <a:fillRect/>
            </a:stretch>
          </p:blipFill>
          <p:spPr>
            <a:xfrm>
              <a:off x="2627784" y="4005064"/>
              <a:ext cx="2721838" cy="2592288"/>
            </a:xfrm>
            <a:prstGeom prst="ellipse">
              <a:avLst/>
            </a:prstGeom>
            <a:ln>
              <a:solidFill>
                <a:schemeClr val="tx1"/>
              </a:solidFill>
            </a:ln>
          </p:spPr>
        </p:pic>
        <p:sp>
          <p:nvSpPr>
            <p:cNvPr id="20" name="TextBox 19"/>
            <p:cNvSpPr txBox="1"/>
            <p:nvPr/>
          </p:nvSpPr>
          <p:spPr>
            <a:xfrm>
              <a:off x="4283968" y="4509120"/>
              <a:ext cx="936104" cy="923330"/>
            </a:xfrm>
            <a:prstGeom prst="rect">
              <a:avLst/>
            </a:prstGeom>
            <a:noFill/>
          </p:spPr>
          <p:txBody>
            <a:bodyPr wrap="square" rtlCol="0">
              <a:spAutoFit/>
            </a:bodyPr>
            <a:lstStyle/>
            <a:p>
              <a:pPr algn="ctr"/>
              <a:r>
                <a:rPr lang="en-IN" b="1" noProof="1" smtClean="0">
                  <a:latin typeface="Calibri" charset="0"/>
                  <a:cs typeface="Arial" charset="0"/>
                </a:rPr>
                <a:t>Stuck to set agenda</a:t>
              </a:r>
              <a:endParaRPr lang="en-IN" b="1" dirty="0"/>
            </a:p>
          </p:txBody>
        </p:sp>
      </p:grpSp>
      <p:grpSp>
        <p:nvGrpSpPr>
          <p:cNvPr id="23" name="Group 22"/>
          <p:cNvGrpSpPr/>
          <p:nvPr/>
        </p:nvGrpSpPr>
        <p:grpSpPr>
          <a:xfrm>
            <a:off x="6660232" y="4293096"/>
            <a:ext cx="2304256" cy="2383713"/>
            <a:chOff x="6660232" y="2852936"/>
            <a:chExt cx="2304256" cy="2383713"/>
          </a:xfrm>
        </p:grpSpPr>
        <p:pic>
          <p:nvPicPr>
            <p:cNvPr id="29" name="Picture 28" descr="15038609_xl.jpg"/>
            <p:cNvPicPr>
              <a:picLocks noChangeAspect="1"/>
            </p:cNvPicPr>
            <p:nvPr/>
          </p:nvPicPr>
          <p:blipFill>
            <a:blip r:embed="rId6" cstate="email"/>
            <a:srcRect/>
            <a:stretch>
              <a:fillRect/>
            </a:stretch>
          </p:blipFill>
          <p:spPr>
            <a:xfrm>
              <a:off x="6660232" y="2852936"/>
              <a:ext cx="2304256" cy="2383713"/>
            </a:xfrm>
            <a:prstGeom prst="ellipse">
              <a:avLst/>
            </a:prstGeom>
            <a:ln>
              <a:solidFill>
                <a:schemeClr val="tx1"/>
              </a:solidFill>
            </a:ln>
          </p:spPr>
        </p:pic>
        <p:sp>
          <p:nvSpPr>
            <p:cNvPr id="22" name="TextBox 21"/>
            <p:cNvSpPr txBox="1"/>
            <p:nvPr/>
          </p:nvSpPr>
          <p:spPr>
            <a:xfrm>
              <a:off x="6876256" y="3356992"/>
              <a:ext cx="1224136" cy="923330"/>
            </a:xfrm>
            <a:prstGeom prst="rect">
              <a:avLst/>
            </a:prstGeom>
            <a:noFill/>
          </p:spPr>
          <p:txBody>
            <a:bodyPr wrap="square" rtlCol="0">
              <a:spAutoFit/>
            </a:bodyPr>
            <a:lstStyle/>
            <a:p>
              <a:pPr algn="ctr"/>
              <a:r>
                <a:rPr lang="en-IN" b="1" noProof="1" smtClean="0">
                  <a:latin typeface="Calibri" charset="0"/>
                  <a:cs typeface="Arial" charset="0"/>
                </a:rPr>
                <a:t>Completed as scheduled</a:t>
              </a:r>
              <a:endParaRPr lang="en-IN" b="1" dirty="0"/>
            </a:p>
          </p:txBody>
        </p:sp>
      </p:grpSp>
      <p:grpSp>
        <p:nvGrpSpPr>
          <p:cNvPr id="25" name="Group 24"/>
          <p:cNvGrpSpPr/>
          <p:nvPr/>
        </p:nvGrpSpPr>
        <p:grpSpPr>
          <a:xfrm>
            <a:off x="6372200" y="980728"/>
            <a:ext cx="2565360" cy="2609720"/>
            <a:chOff x="6372200" y="980728"/>
            <a:chExt cx="2565360" cy="2609720"/>
          </a:xfrm>
        </p:grpSpPr>
        <p:pic>
          <p:nvPicPr>
            <p:cNvPr id="28" name="Picture 27" descr="15038609_xl.jpg"/>
            <p:cNvPicPr>
              <a:picLocks noChangeAspect="1"/>
            </p:cNvPicPr>
            <p:nvPr/>
          </p:nvPicPr>
          <p:blipFill>
            <a:blip r:embed="rId7" cstate="email"/>
            <a:srcRect/>
            <a:stretch>
              <a:fillRect/>
            </a:stretch>
          </p:blipFill>
          <p:spPr>
            <a:xfrm>
              <a:off x="6372200" y="980728"/>
              <a:ext cx="2565360" cy="2609720"/>
            </a:xfrm>
            <a:prstGeom prst="ellipse">
              <a:avLst/>
            </a:prstGeom>
            <a:ln>
              <a:solidFill>
                <a:schemeClr val="tx1"/>
              </a:solidFill>
            </a:ln>
          </p:spPr>
        </p:pic>
        <p:sp>
          <p:nvSpPr>
            <p:cNvPr id="24" name="TextBox 23"/>
            <p:cNvSpPr txBox="1"/>
            <p:nvPr/>
          </p:nvSpPr>
          <p:spPr>
            <a:xfrm rot="21298375">
              <a:off x="7262011" y="2243702"/>
              <a:ext cx="1353131" cy="1200329"/>
            </a:xfrm>
            <a:prstGeom prst="rect">
              <a:avLst/>
            </a:prstGeom>
            <a:noFill/>
          </p:spPr>
          <p:txBody>
            <a:bodyPr wrap="square" rtlCol="0">
              <a:spAutoFit/>
            </a:bodyPr>
            <a:lstStyle/>
            <a:p>
              <a:r>
                <a:rPr lang="en-IN" b="1" noProof="1" smtClean="0">
                  <a:latin typeface="Calibri" charset="0"/>
                  <a:cs typeface="Arial" charset="0"/>
                </a:rPr>
                <a:t>Submit status at the end of the day.</a:t>
              </a:r>
              <a:endParaRPr lang="en-IN" b="1" dirty="0"/>
            </a:p>
          </p:txBody>
        </p:sp>
      </p:grpSp>
      <p:pic>
        <p:nvPicPr>
          <p:cNvPr id="26" name="Picture 25"/>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8031" y="-36409"/>
            <a:ext cx="952381" cy="965079"/>
          </a:xfrm>
          <a:prstGeom prst="rect">
            <a:avLst/>
          </a:prstGeom>
        </p:spPr>
      </p:pic>
      <p:pic>
        <p:nvPicPr>
          <p:cNvPr id="30" name="Picture 29">
            <a:hlinkClick r:id="" action="ppaction://hlinkshowjump?jump=nextslide"/>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884368" y="6466336"/>
            <a:ext cx="1244445" cy="419048"/>
          </a:xfrm>
          <a:prstGeom prst="rect">
            <a:avLst/>
          </a:prstGeom>
        </p:spPr>
      </p:pic>
      <p:pic>
        <p:nvPicPr>
          <p:cNvPr id="32" name="Picture 31">
            <a:hlinkClick r:id="" action="ppaction://hlinkshowjump?jump=previousslide"/>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5187" y="6466336"/>
            <a:ext cx="1244445" cy="419048"/>
          </a:xfrm>
          <a:prstGeom prst="rect">
            <a:avLst/>
          </a:prstGeom>
        </p:spPr>
      </p:pic>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strVal val="#ppt_w*0.7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animEffect transition="in" filter="fade">
                                      <p:cBhvr>
                                        <p:cTn id="18" dur="500"/>
                                        <p:tgtEl>
                                          <p:spTgt spid="8"/>
                                        </p:tgtEl>
                                      </p:cBhvr>
                                    </p:animEffect>
                                  </p:childTnLst>
                                </p:cTn>
                              </p:par>
                              <p:par>
                                <p:cTn id="19" presetID="55"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7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2500"/>
                            </p:stCondLst>
                            <p:childTnLst>
                              <p:par>
                                <p:cTn id="40" presetID="10" presetClass="entr" presetSubtype="0" fill="hold" nodeType="afterEffect">
                                  <p:stCondLst>
                                    <p:cond delay="5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5d76f11b297860b38742ef3a3f36edd221f63a"/>
  <p:tag name="ISPRING_RESOURCE_PATHS_HASH_2" val="aed86d692b4636d5cbd8f3fd90b6b34b841bd35b"/>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1172</Words>
  <Application>Microsoft Office PowerPoint</Application>
  <PresentationFormat>On-screen Show (4:3)</PresentationFormat>
  <Paragraphs>128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Sony</cp:lastModifiedBy>
  <cp:revision>122</cp:revision>
  <dcterms:created xsi:type="dcterms:W3CDTF">2013-07-09T03:38:59Z</dcterms:created>
  <dcterms:modified xsi:type="dcterms:W3CDTF">2016-01-15T09:22:28Z</dcterms:modified>
</cp:coreProperties>
</file>