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Default Extension="gif" ContentType="image/gif"/>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6" r:id="rId3"/>
    <p:sldId id="258" r:id="rId4"/>
    <p:sldId id="259" r:id="rId5"/>
    <p:sldId id="327" r:id="rId6"/>
    <p:sldId id="313" r:id="rId7"/>
    <p:sldId id="314" r:id="rId8"/>
    <p:sldId id="315" r:id="rId9"/>
    <p:sldId id="328" r:id="rId10"/>
    <p:sldId id="316" r:id="rId11"/>
    <p:sldId id="329" r:id="rId12"/>
    <p:sldId id="317" r:id="rId13"/>
    <p:sldId id="318" r:id="rId14"/>
    <p:sldId id="319" r:id="rId15"/>
    <p:sldId id="320" r:id="rId16"/>
    <p:sldId id="261" r:id="rId17"/>
    <p:sldId id="262" r:id="rId18"/>
    <p:sldId id="263" r:id="rId19"/>
    <p:sldId id="265" r:id="rId20"/>
    <p:sldId id="266" r:id="rId21"/>
    <p:sldId id="267" r:id="rId22"/>
    <p:sldId id="268" r:id="rId23"/>
    <p:sldId id="269" r:id="rId24"/>
    <p:sldId id="270" r:id="rId25"/>
    <p:sldId id="271" r:id="rId26"/>
    <p:sldId id="321" r:id="rId27"/>
    <p:sldId id="274" r:id="rId28"/>
    <p:sldId id="275" r:id="rId29"/>
    <p:sldId id="276" r:id="rId30"/>
    <p:sldId id="273" r:id="rId31"/>
    <p:sldId id="330" r:id="rId32"/>
    <p:sldId id="277" r:id="rId33"/>
    <p:sldId id="322" r:id="rId34"/>
    <p:sldId id="323" r:id="rId35"/>
    <p:sldId id="324" r:id="rId36"/>
    <p:sldId id="279" r:id="rId37"/>
    <p:sldId id="280" r:id="rId38"/>
    <p:sldId id="281" r:id="rId39"/>
    <p:sldId id="282" r:id="rId40"/>
    <p:sldId id="331" r:id="rId41"/>
    <p:sldId id="325" r:id="rId42"/>
    <p:sldId id="326" r:id="rId43"/>
    <p:sldId id="290" r:id="rId44"/>
    <p:sldId id="305" r:id="rId45"/>
    <p:sldId id="306" r:id="rId46"/>
    <p:sldId id="307" r:id="rId47"/>
    <p:sldId id="308" r:id="rId48"/>
    <p:sldId id="309" r:id="rId49"/>
    <p:sldId id="310" r:id="rId50"/>
    <p:sldId id="311" r:id="rId51"/>
    <p:sldId id="312"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CC00"/>
    <a:srgbClr val="FF8447"/>
    <a:srgbClr val="FF6699"/>
    <a:srgbClr val="B14969"/>
    <a:srgbClr val="F9AD6F"/>
    <a:srgbClr val="00B0F0"/>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6" autoAdjust="0"/>
    <p:restoredTop sz="93907" autoAdjust="0"/>
  </p:normalViewPr>
  <p:slideViewPr>
    <p:cSldViewPr>
      <p:cViewPr>
        <p:scale>
          <a:sx n="72" d="100"/>
          <a:sy n="72" d="100"/>
        </p:scale>
        <p:origin x="-1326" y="-18"/>
      </p:cViewPr>
      <p:guideLst>
        <p:guide orient="horz" pos="2160"/>
        <p:guide orient="horz" pos="935"/>
        <p:guide orient="horz" pos="709"/>
        <p:guide pos="2880"/>
      </p:guideLst>
    </p:cSldViewPr>
  </p:slideViewPr>
  <p:notesTextViewPr>
    <p:cViewPr>
      <p:scale>
        <a:sx n="100" d="100"/>
        <a:sy n="100" d="100"/>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9E670-381A-426C-AEDF-2CF9B9EBE1A8}" type="datetimeFigureOut">
              <a:rPr lang="en-IN" smtClean="0"/>
              <a:pPr/>
              <a:t>04-03-2015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6A6D2-6B9A-445D-919A-AF448F784B76}" type="slidenum">
              <a:rPr lang="en-IN" smtClean="0"/>
              <a:pPr/>
              <a:t>‹#›</a:t>
            </a:fld>
            <a:endParaRPr lang="en-IN" dirty="0"/>
          </a:p>
        </p:txBody>
      </p:sp>
    </p:spTree>
    <p:extLst>
      <p:ext uri="{BB962C8B-B14F-4D97-AF65-F5344CB8AC3E}">
        <p14:creationId xmlns:p14="http://schemas.microsoft.com/office/powerpoint/2010/main" xmlns="" val="83870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816A6D2-6B9A-445D-919A-AF448F784B76}" type="slidenum">
              <a:rPr lang="en-IN" smtClean="0"/>
              <a:pPr/>
              <a:t>1</a:t>
            </a:fld>
            <a:endParaRPr lang="en-IN" dirty="0"/>
          </a:p>
        </p:txBody>
      </p:sp>
    </p:spTree>
    <p:extLst>
      <p:ext uri="{BB962C8B-B14F-4D97-AF65-F5344CB8AC3E}">
        <p14:creationId xmlns:p14="http://schemas.microsoft.com/office/powerpoint/2010/main" xmlns="" val="62975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816A6D2-6B9A-445D-919A-AF448F784B76}" type="slidenum">
              <a:rPr lang="en-IN" smtClean="0"/>
              <a:pPr/>
              <a:t>2</a:t>
            </a:fld>
            <a:endParaRPr lang="en-IN" dirty="0"/>
          </a:p>
        </p:txBody>
      </p:sp>
    </p:spTree>
    <p:extLst>
      <p:ext uri="{BB962C8B-B14F-4D97-AF65-F5344CB8AC3E}">
        <p14:creationId xmlns:p14="http://schemas.microsoft.com/office/powerpoint/2010/main" xmlns="" val="420200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16A6D2-6B9A-445D-919A-AF448F784B76}" type="slidenum">
              <a:rPr lang="en-IN" smtClean="0"/>
              <a:pPr/>
              <a:t>14</a:t>
            </a:fld>
            <a:endParaRPr lang="en-IN" dirty="0"/>
          </a:p>
        </p:txBody>
      </p:sp>
    </p:spTree>
    <p:extLst>
      <p:ext uri="{BB962C8B-B14F-4D97-AF65-F5344CB8AC3E}">
        <p14:creationId xmlns:p14="http://schemas.microsoft.com/office/powerpoint/2010/main" xmlns="" val="38797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n-US" sz="1200" b="1"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228600" indent="-228600">
              <a:buFont typeface="+mj-lt"/>
              <a:buNone/>
            </a:pPr>
            <a:endParaRPr lang="en-US" sz="1200" b="0" baseline="0" dirty="0" smtClean="0">
              <a:latin typeface="+mj-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pPr marL="228600" indent="-228600">
              <a:buFont typeface="+mj-lt"/>
              <a:buNone/>
            </a:pPr>
            <a:endParaRPr lang="en-US" sz="1200" b="0" kern="1200" baseline="0" dirty="0" smtClean="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16A6D2-6B9A-445D-919A-AF448F784B76}" type="slidenum">
              <a:rPr lang="en-IN" smtClean="0"/>
              <a:pPr/>
              <a:t>46</a:t>
            </a:fld>
            <a:endParaRPr lang="en-IN" dirty="0"/>
          </a:p>
        </p:txBody>
      </p:sp>
    </p:spTree>
    <p:extLst>
      <p:ext uri="{BB962C8B-B14F-4D97-AF65-F5344CB8AC3E}">
        <p14:creationId xmlns:p14="http://schemas.microsoft.com/office/powerpoint/2010/main" xmlns="" val="171332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AD87CE-6608-43AD-9E25-3F0BEC209CF4}"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dirty="0"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C389497-DB51-4EC8-825A-ADE162B998F5}"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dirty="0"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72B3F10-2C68-4757-BB2A-CA0F27BF9E14}"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dirty="0"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0332082-2511-4F75-9965-BA3DB3128B25}"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dirty="0"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92D2C-D8C5-4DB8-B178-9B34FFD5F48B}" type="datetime1">
              <a:rPr lang="en-IN" smtClean="0"/>
              <a:pPr/>
              <a:t>04-03-2015</a:t>
            </a:fld>
            <a:endParaRPr lang="en-IN" dirty="0"/>
          </a:p>
        </p:txBody>
      </p:sp>
      <p:sp>
        <p:nvSpPr>
          <p:cNvPr id="5" name="Footer Placeholder 4"/>
          <p:cNvSpPr>
            <a:spLocks noGrp="1"/>
          </p:cNvSpPr>
          <p:nvPr>
            <p:ph type="ftr" sz="quarter" idx="11"/>
          </p:nvPr>
        </p:nvSpPr>
        <p:spPr>
          <a:xfrm>
            <a:off x="2843808" y="6525344"/>
            <a:ext cx="3456384" cy="365125"/>
          </a:xfrm>
        </p:spPr>
        <p:txBody>
          <a:bodyPr/>
          <a:lstStyle/>
          <a:p>
            <a:r>
              <a:rPr lang="en-IN" dirty="0"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4BD9453-1FFB-4BA4-874C-690FED87363F}"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dirty="0"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794A17F-3611-4043-A2D3-6FDE86B7C4DC}" type="datetime1">
              <a:rPr lang="en-IN" smtClean="0"/>
              <a:pPr/>
              <a:t>04-03-2015</a:t>
            </a:fld>
            <a:endParaRPr lang="en-IN" dirty="0"/>
          </a:p>
        </p:txBody>
      </p:sp>
      <p:sp>
        <p:nvSpPr>
          <p:cNvPr id="8" name="Footer Placeholder 7"/>
          <p:cNvSpPr>
            <a:spLocks noGrp="1"/>
          </p:cNvSpPr>
          <p:nvPr>
            <p:ph type="ftr" sz="quarter" idx="11"/>
          </p:nvPr>
        </p:nvSpPr>
        <p:spPr/>
        <p:txBody>
          <a:bodyPr/>
          <a:lstStyle/>
          <a:p>
            <a:r>
              <a:rPr lang="en-IN" dirty="0" smtClean="0"/>
              <a:t>© ManagementStudyGuide.com. All rights reserved.</a:t>
            </a:r>
            <a:endParaRPr lang="en-IN" dirty="0"/>
          </a:p>
        </p:txBody>
      </p:sp>
      <p:sp>
        <p:nvSpPr>
          <p:cNvPr id="9" name="Slide Number Placeholder 8"/>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AFDF879-0D50-4B04-8AA5-44B0613C69C5}" type="datetime1">
              <a:rPr lang="en-IN" smtClean="0"/>
              <a:pPr/>
              <a:t>04-03-2015</a:t>
            </a:fld>
            <a:endParaRPr lang="en-IN" dirty="0"/>
          </a:p>
        </p:txBody>
      </p:sp>
      <p:sp>
        <p:nvSpPr>
          <p:cNvPr id="4" name="Footer Placeholder 3"/>
          <p:cNvSpPr>
            <a:spLocks noGrp="1"/>
          </p:cNvSpPr>
          <p:nvPr>
            <p:ph type="ftr" sz="quarter" idx="11"/>
          </p:nvPr>
        </p:nvSpPr>
        <p:spPr/>
        <p:txBody>
          <a:bodyPr/>
          <a:lstStyle/>
          <a:p>
            <a:r>
              <a:rPr lang="en-IN" dirty="0" smtClean="0"/>
              <a:t>© ManagementStudyGuide.com. All rights reserved.</a:t>
            </a:r>
            <a:endParaRPr lang="en-IN" dirty="0"/>
          </a:p>
        </p:txBody>
      </p:sp>
      <p:sp>
        <p:nvSpPr>
          <p:cNvPr id="5" name="Slide Number Placeholder 4"/>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A37D2-DC61-49DC-8FAB-48E6B9AEA7F8}" type="datetime1">
              <a:rPr lang="en-IN" smtClean="0"/>
              <a:pPr/>
              <a:t>04-03-2015</a:t>
            </a:fld>
            <a:endParaRPr lang="en-IN" dirty="0"/>
          </a:p>
        </p:txBody>
      </p:sp>
      <p:sp>
        <p:nvSpPr>
          <p:cNvPr id="3" name="Footer Placeholder 2"/>
          <p:cNvSpPr>
            <a:spLocks noGrp="1"/>
          </p:cNvSpPr>
          <p:nvPr>
            <p:ph type="ftr" sz="quarter" idx="11"/>
          </p:nvPr>
        </p:nvSpPr>
        <p:spPr>
          <a:xfrm>
            <a:off x="2771800" y="6592267"/>
            <a:ext cx="3600400" cy="365125"/>
          </a:xfrm>
        </p:spPr>
        <p:txBody>
          <a:bodyPr/>
          <a:lstStyle>
            <a:lvl1pPr algn="ctr">
              <a:defRPr sz="1200">
                <a:solidFill>
                  <a:schemeClr val="tx1">
                    <a:lumMod val="65000"/>
                    <a:lumOff val="35000"/>
                  </a:schemeClr>
                </a:solidFill>
              </a:defRPr>
            </a:lvl1pPr>
          </a:lstStyle>
          <a:p>
            <a:r>
              <a:rPr lang="en-IN" dirty="0" smtClean="0"/>
              <a:t>© ManagementStudyGuide.com. All rights reserved.</a:t>
            </a:r>
            <a:endParaRPr lang="en-IN" dirty="0"/>
          </a:p>
        </p:txBody>
      </p:sp>
      <p:sp>
        <p:nvSpPr>
          <p:cNvPr id="4" name="Slide Number Placeholder 3"/>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FA8F7-1946-4472-9FA6-388E4F2885FA}"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dirty="0"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55C29-F04D-4C8D-8ED9-4851766C3541}"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dirty="0"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32A46742-1902-4765-A199-682BB5BE42D8}"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B5433-61CE-48CE-9C7C-331348AD4C64}" type="datetime1">
              <a:rPr lang="en-IN" smtClean="0"/>
              <a:pPr/>
              <a:t>04-03-2015</a:t>
            </a:fld>
            <a:endParaRPr lang="en-IN" dirty="0"/>
          </a:p>
        </p:txBody>
      </p:sp>
      <p:sp>
        <p:nvSpPr>
          <p:cNvPr id="5" name="Footer Placeholder 4"/>
          <p:cNvSpPr>
            <a:spLocks noGrp="1"/>
          </p:cNvSpPr>
          <p:nvPr>
            <p:ph type="ftr" sz="quarter" idx="3"/>
          </p:nvPr>
        </p:nvSpPr>
        <p:spPr>
          <a:xfrm>
            <a:off x="2843808" y="6525344"/>
            <a:ext cx="34563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smtClean="0"/>
              <a:t>© ManagementStudyGuide.com. All rights reserved.</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6742-1902-4765-A199-682BB5BE42D8}"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31.jpeg"/><Relationship Id="rId5" Type="http://schemas.openxmlformats.org/officeDocument/2006/relationships/image" Target="../media/image13.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2.xml"/><Relationship Id="rId5" Type="http://schemas.openxmlformats.org/officeDocument/2006/relationships/tags" Target="../tags/tag9.xml"/><Relationship Id="rId10" Type="http://schemas.openxmlformats.org/officeDocument/2006/relationships/slideLayout" Target="../slideLayouts/slideLayout7.xml"/><Relationship Id="rId4" Type="http://schemas.openxmlformats.org/officeDocument/2006/relationships/tags" Target="../tags/tag8.xml"/><Relationship Id="rId9"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45.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5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47.png"/><Relationship Id="rId10" Type="http://schemas.openxmlformats.org/officeDocument/2006/relationships/image" Target="../media/image56.png"/><Relationship Id="rId4" Type="http://schemas.openxmlformats.org/officeDocument/2006/relationships/image" Target="../media/image58.png"/><Relationship Id="rId9" Type="http://schemas.openxmlformats.org/officeDocument/2006/relationships/image" Target="../media/image55.png"/><Relationship Id="rId14" Type="http://schemas.openxmlformats.org/officeDocument/2006/relationships/image" Target="../media/image60.png"/></Relationships>
</file>

<file path=ppt/slides/_rels/slide35.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image" Target="../media/image56.png"/><Relationship Id="rId12"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55.png"/><Relationship Id="rId11" Type="http://schemas.openxmlformats.org/officeDocument/2006/relationships/image" Target="../media/image61.png"/><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57.xml"/><Relationship Id="rId5" Type="http://schemas.openxmlformats.org/officeDocument/2006/relationships/image" Target="../media/image65.jpeg"/><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71.jpeg"/></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gif"/><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ff.png"/>
          <p:cNvPicPr>
            <a:picLocks noChangeAspect="1"/>
          </p:cNvPicPr>
          <p:nvPr>
            <p:custDataLst>
              <p:tags r:id="rId2"/>
            </p:custDataLst>
          </p:nvPr>
        </p:nvPicPr>
        <p:blipFill>
          <a:blip r:embed="rId6" cstate="print"/>
          <a:srcRect t="32601"/>
          <a:stretch>
            <a:fillRect/>
          </a:stretch>
        </p:blipFill>
        <p:spPr>
          <a:xfrm>
            <a:off x="-396553" y="2276872"/>
            <a:ext cx="9973013" cy="4707128"/>
          </a:xfrm>
          <a:prstGeom prst="rect">
            <a:avLst/>
          </a:prstGeom>
        </p:spPr>
      </p:pic>
      <p:pic>
        <p:nvPicPr>
          <p:cNvPr id="5" name="Picture 4" descr="icebergff.png"/>
          <p:cNvPicPr>
            <a:picLocks noChangeAspect="1"/>
          </p:cNvPicPr>
          <p:nvPr>
            <p:custDataLst>
              <p:tags r:id="rId3"/>
            </p:custDataLst>
          </p:nvPr>
        </p:nvPicPr>
        <p:blipFill>
          <a:blip r:embed="rId7" cstate="print"/>
          <a:srcRect/>
          <a:stretch>
            <a:fillRect/>
          </a:stretch>
        </p:blipFill>
        <p:spPr>
          <a:xfrm>
            <a:off x="-360453" y="-27384"/>
            <a:ext cx="9973013" cy="2304256"/>
          </a:xfrm>
          <a:prstGeom prst="rect">
            <a:avLst/>
          </a:prstGeom>
        </p:spPr>
      </p:pic>
      <p:cxnSp>
        <p:nvCxnSpPr>
          <p:cNvPr id="7" name="Straight Connector 6"/>
          <p:cNvCxnSpPr/>
          <p:nvPr/>
        </p:nvCxnSpPr>
        <p:spPr>
          <a:xfrm>
            <a:off x="0" y="2276872"/>
            <a:ext cx="9144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Pentagon 7"/>
          <p:cNvSpPr/>
          <p:nvPr/>
        </p:nvSpPr>
        <p:spPr>
          <a:xfrm>
            <a:off x="0" y="3573016"/>
            <a:ext cx="7164288" cy="1080120"/>
          </a:xfrm>
          <a:prstGeom prst="homePlate">
            <a:avLst/>
          </a:prstGeom>
          <a:solidFill>
            <a:srgbClr val="FF6699">
              <a:alpha val="64706"/>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Competency</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9" name="Pentagon 8"/>
          <p:cNvSpPr/>
          <p:nvPr/>
        </p:nvSpPr>
        <p:spPr>
          <a:xfrm>
            <a:off x="-36512" y="4797152"/>
            <a:ext cx="6120680" cy="1080120"/>
          </a:xfrm>
          <a:prstGeom prst="homePlate">
            <a:avLst/>
          </a:prstGeom>
          <a:solidFill>
            <a:schemeClr val="accent6">
              <a:lumMod val="75000"/>
              <a:alpha val="6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solidFill>
                  <a:schemeClr val="bg1">
                    <a:lumMod val="95000"/>
                  </a:schemeClr>
                </a:solidFill>
                <a:effectLst>
                  <a:outerShdw blurRad="38100" dist="38100" dir="2700000" algn="tl">
                    <a:srgbClr val="000000">
                      <a:alpha val="43137"/>
                    </a:srgbClr>
                  </a:outerShdw>
                </a:effectLst>
                <a:latin typeface="Mistral" pitchFamily="66" charset="0"/>
              </a:rPr>
              <a:t>Iceberg Model</a:t>
            </a:r>
            <a:endParaRPr lang="en-IN" sz="66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2" name="Footer Placeholder 1"/>
          <p:cNvSpPr>
            <a:spLocks noGrp="1"/>
          </p:cNvSpPr>
          <p:nvPr>
            <p:ph type="ftr" sz="quarter" idx="11"/>
          </p:nvPr>
        </p:nvSpPr>
        <p:spPr>
          <a:xfrm>
            <a:off x="3124200" y="6356350"/>
            <a:ext cx="3608040" cy="365125"/>
          </a:xfrm>
        </p:spPr>
        <p:txBody>
          <a:bodyPr/>
          <a:lstStyle/>
          <a:p>
            <a:r>
              <a:rPr lang="en-IN" dirty="0">
                <a:solidFill>
                  <a:schemeClr val="tx1">
                    <a:lumMod val="65000"/>
                    <a:lumOff val="35000"/>
                  </a:schemeClr>
                </a:solidFill>
              </a:rPr>
              <a:t>© ManagementStudyGuide.com. All rights reserved.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1000"/>
                                        <p:tgtEl>
                                          <p:spTgt spid="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Left)">
                                      <p:cBhvr>
                                        <p:cTn id="22" dur="1000"/>
                                        <p:tgtEl>
                                          <p:spTgt spid="8"/>
                                        </p:tgtEl>
                                      </p:cBhvr>
                                    </p:animEffect>
                                  </p:childTnLst>
                                </p:cTn>
                              </p:par>
                            </p:childTnLst>
                          </p:cTn>
                        </p:par>
                        <p:par>
                          <p:cTn id="23" fill="hold">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lide(fromLeft)">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Components of Competency</a:t>
            </a:r>
            <a:endParaRPr lang="en-IN" sz="3200" dirty="0"/>
          </a:p>
        </p:txBody>
      </p:sp>
      <p:sp>
        <p:nvSpPr>
          <p:cNvPr id="23" name="Flowchart: Delay 22"/>
          <p:cNvSpPr/>
          <p:nvPr/>
        </p:nvSpPr>
        <p:spPr>
          <a:xfrm rot="14976238">
            <a:off x="2888920" y="2081911"/>
            <a:ext cx="1728000" cy="1224000"/>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Flowchart: Delay 23"/>
          <p:cNvSpPr/>
          <p:nvPr/>
        </p:nvSpPr>
        <p:spPr>
          <a:xfrm rot="17457700">
            <a:off x="4165959" y="2110791"/>
            <a:ext cx="1728000" cy="1222743"/>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Flowchart: Delay 24"/>
          <p:cNvSpPr/>
          <p:nvPr/>
        </p:nvSpPr>
        <p:spPr>
          <a:xfrm rot="20931428">
            <a:off x="4792317" y="3202935"/>
            <a:ext cx="1728000" cy="1222743"/>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Flowchart: Delay 25"/>
          <p:cNvSpPr/>
          <p:nvPr/>
        </p:nvSpPr>
        <p:spPr>
          <a:xfrm rot="14353030" flipH="1">
            <a:off x="4018600" y="4384729"/>
            <a:ext cx="1656000" cy="1224000"/>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Flowchart: Delay 26"/>
          <p:cNvSpPr/>
          <p:nvPr/>
        </p:nvSpPr>
        <p:spPr>
          <a:xfrm rot="18345731" flipH="1">
            <a:off x="2620807" y="4279516"/>
            <a:ext cx="1728000" cy="1222743"/>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Flowchart: Delay 27"/>
          <p:cNvSpPr/>
          <p:nvPr/>
        </p:nvSpPr>
        <p:spPr>
          <a:xfrm flipH="1">
            <a:off x="2123728" y="3141104"/>
            <a:ext cx="1728000" cy="1224000"/>
          </a:xfrm>
          <a:prstGeom prst="flowChartDelay">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27"/>
          <p:cNvGrpSpPr>
            <a:grpSpLocks/>
          </p:cNvGrpSpPr>
          <p:nvPr/>
        </p:nvGrpSpPr>
        <p:grpSpPr bwMode="auto">
          <a:xfrm>
            <a:off x="3419872" y="3068959"/>
            <a:ext cx="1512168" cy="1512169"/>
            <a:chOff x="4546916" y="3429000"/>
            <a:chExt cx="1582756" cy="1543488"/>
          </a:xfrm>
        </p:grpSpPr>
        <p:grpSp>
          <p:nvGrpSpPr>
            <p:cNvPr id="4" name="Gruppe 244"/>
            <p:cNvGrpSpPr>
              <a:grpSpLocks/>
            </p:cNvGrpSpPr>
            <p:nvPr/>
          </p:nvGrpSpPr>
          <p:grpSpPr bwMode="auto">
            <a:xfrm>
              <a:off x="4572000" y="3429000"/>
              <a:ext cx="1547745" cy="1543488"/>
              <a:chOff x="2329190" y="3175056"/>
              <a:chExt cx="2131782" cy="2124956"/>
            </a:xfrm>
          </p:grpSpPr>
          <p:grpSp>
            <p:nvGrpSpPr>
              <p:cNvPr id="9" name="Gruppe 242"/>
              <p:cNvGrpSpPr>
                <a:grpSpLocks/>
              </p:cNvGrpSpPr>
              <p:nvPr/>
            </p:nvGrpSpPr>
            <p:grpSpPr bwMode="auto">
              <a:xfrm>
                <a:off x="2346750" y="3175056"/>
                <a:ext cx="2114222" cy="2114322"/>
                <a:chOff x="2346750" y="3175056"/>
                <a:chExt cx="2114222" cy="2114322"/>
              </a:xfrm>
            </p:grpSpPr>
            <p:sp>
              <p:nvSpPr>
                <p:cNvPr id="16" name="Ellipse 49"/>
                <p:cNvSpPr/>
                <p:nvPr/>
              </p:nvSpPr>
              <p:spPr bwMode="auto">
                <a:xfrm rot="1356468">
                  <a:off x="2346750" y="3175056"/>
                  <a:ext cx="2114222" cy="2114322"/>
                </a:xfrm>
                <a:prstGeom prst="ellipse">
                  <a:avLst/>
                </a:prstGeom>
                <a:gradFill flip="none" rotWithShape="1">
                  <a:gsLst>
                    <a:gs pos="55000">
                      <a:schemeClr val="tx1">
                        <a:lumMod val="50000"/>
                        <a:lumOff val="50000"/>
                      </a:schemeClr>
                    </a:gs>
                    <a:gs pos="83000">
                      <a:schemeClr val="bg1">
                        <a:lumMod val="85000"/>
                      </a:schemeClr>
                    </a:gs>
                    <a:gs pos="100000">
                      <a:schemeClr val="bg1">
                        <a:lumMod val="65000"/>
                      </a:schemeClr>
                    </a:gs>
                  </a:gsLst>
                  <a:path path="circle">
                    <a:fillToRect l="100000" t="100000"/>
                  </a:path>
                  <a:tileRect r="-100000" b="-100000"/>
                </a:gradFill>
                <a:ln w="12700">
                  <a:solidFill>
                    <a:schemeClr val="bg1">
                      <a:lumMod val="50000"/>
                    </a:schemeClr>
                  </a:solidFill>
                </a:ln>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108" charset="-128"/>
                    <a:cs typeface="ＭＳ Ｐゴシック" pitchFamily="-108" charset="-128"/>
                  </a:endParaRPr>
                </a:p>
              </p:txBody>
            </p:sp>
            <p:sp>
              <p:nvSpPr>
                <p:cNvPr id="17" name="Ellipse 50"/>
                <p:cNvSpPr/>
                <p:nvPr/>
              </p:nvSpPr>
              <p:spPr bwMode="auto">
                <a:xfrm>
                  <a:off x="2644490" y="3210027"/>
                  <a:ext cx="1499983" cy="1145312"/>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42900" indent="-342900" algn="ctr" fontAlgn="auto">
                    <a:spcBef>
                      <a:spcPts val="0"/>
                    </a:spcBef>
                    <a:spcAft>
                      <a:spcPts val="0"/>
                    </a:spcAft>
                    <a:buFont typeface="Calibri" pitchFamily="-97" charset="0"/>
                    <a:buAutoNum type="arabicPeriod"/>
                    <a:defRPr/>
                  </a:pPr>
                  <a:endParaRPr lang="da-DK" kern="0" dirty="0">
                    <a:solidFill>
                      <a:srgbClr val="FFFFFF"/>
                    </a:solidFill>
                    <a:latin typeface="Calibri"/>
                    <a:ea typeface="ＭＳ Ｐゴシック" pitchFamily="-108" charset="-128"/>
                    <a:cs typeface="ＭＳ Ｐゴシック" pitchFamily="-108" charset="-128"/>
                  </a:endParaRPr>
                </a:p>
              </p:txBody>
            </p:sp>
          </p:grpSp>
          <p:sp>
            <p:nvSpPr>
              <p:cNvPr id="15" name="Måne 48"/>
              <p:cNvSpPr/>
              <p:nvPr/>
            </p:nvSpPr>
            <p:spPr bwMode="auto">
              <a:xfrm rot="16552097">
                <a:off x="2882229" y="3903077"/>
                <a:ext cx="843896" cy="1949974"/>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ＭＳ Ｐゴシック" pitchFamily="-108" charset="-128"/>
                  <a:cs typeface="ＭＳ Ｐゴシック" pitchFamily="-108" charset="-128"/>
                </a:endParaRPr>
              </a:p>
            </p:txBody>
          </p:sp>
        </p:grpSp>
        <p:sp>
          <p:nvSpPr>
            <p:cNvPr id="12" name="TextBox 11"/>
            <p:cNvSpPr txBox="1"/>
            <p:nvPr/>
          </p:nvSpPr>
          <p:spPr>
            <a:xfrm>
              <a:off x="4546916" y="3810028"/>
              <a:ext cx="1582756" cy="369359"/>
            </a:xfrm>
            <a:prstGeom prst="rect">
              <a:avLst/>
            </a:prstGeom>
            <a:noFill/>
          </p:spPr>
          <p:txBody>
            <a:bodyPr>
              <a:spAutoFit/>
            </a:bodyPr>
            <a:lstStyle/>
            <a:p>
              <a:pPr algn="ctr">
                <a:defRPr/>
              </a:pPr>
              <a:endParaRPr lang="en-US" dirty="0">
                <a:latin typeface="+mn-lt"/>
                <a:ea typeface="ＭＳ Ｐゴシック" pitchFamily="-108" charset="-128"/>
                <a:cs typeface="ＭＳ Ｐゴシック" pitchFamily="-108" charset="-128"/>
              </a:endParaRPr>
            </a:p>
          </p:txBody>
        </p:sp>
      </p:grpSp>
      <p:sp>
        <p:nvSpPr>
          <p:cNvPr id="29" name="TextBox 28"/>
          <p:cNvSpPr txBox="1"/>
          <p:nvPr/>
        </p:nvSpPr>
        <p:spPr>
          <a:xfrm rot="14525054">
            <a:off x="3131840" y="2420888"/>
            <a:ext cx="1224136" cy="400110"/>
          </a:xfrm>
          <a:prstGeom prst="rect">
            <a:avLst/>
          </a:prstGeom>
          <a:noFill/>
        </p:spPr>
        <p:txBody>
          <a:bodyPr wrap="square" rtlCol="0">
            <a:spAutoFit/>
          </a:bodyPr>
          <a:lstStyle/>
          <a:p>
            <a:pPr algn="ctr"/>
            <a:r>
              <a:rPr lang="en-US" sz="2000" b="1" dirty="0" smtClean="0">
                <a:solidFill>
                  <a:schemeClr val="bg1"/>
                </a:solidFill>
              </a:rPr>
              <a:t>Skill</a:t>
            </a:r>
            <a:endParaRPr lang="en-IN" sz="2000" b="1" dirty="0">
              <a:solidFill>
                <a:schemeClr val="bg1"/>
              </a:solidFill>
            </a:endParaRPr>
          </a:p>
        </p:txBody>
      </p:sp>
      <p:sp>
        <p:nvSpPr>
          <p:cNvPr id="51" name="TextBox 50"/>
          <p:cNvSpPr txBox="1"/>
          <p:nvPr/>
        </p:nvSpPr>
        <p:spPr>
          <a:xfrm>
            <a:off x="0" y="1844824"/>
            <a:ext cx="2483768" cy="1200329"/>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A learned ability; how to do the “ what you do”</a:t>
            </a:r>
          </a:p>
          <a:p>
            <a:r>
              <a:rPr lang="en-IN" dirty="0" smtClean="0"/>
              <a:t>(e.g. making an effective presentation)</a:t>
            </a:r>
          </a:p>
        </p:txBody>
      </p:sp>
      <p:cxnSp>
        <p:nvCxnSpPr>
          <p:cNvPr id="52" name="Straight Connector 51"/>
          <p:cNvCxnSpPr/>
          <p:nvPr/>
        </p:nvCxnSpPr>
        <p:spPr>
          <a:xfrm rot="5400000">
            <a:off x="2897616" y="1970888"/>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8299705">
            <a:off x="4272182" y="2373770"/>
            <a:ext cx="1487185" cy="400110"/>
          </a:xfrm>
          <a:prstGeom prst="rect">
            <a:avLst/>
          </a:prstGeom>
          <a:noFill/>
        </p:spPr>
        <p:txBody>
          <a:bodyPr wrap="square" rtlCol="0">
            <a:spAutoFit/>
          </a:bodyPr>
          <a:lstStyle/>
          <a:p>
            <a:pPr algn="ctr"/>
            <a:r>
              <a:rPr lang="en-US" sz="2000" b="1" dirty="0" smtClean="0">
                <a:solidFill>
                  <a:schemeClr val="bg1"/>
                </a:solidFill>
              </a:rPr>
              <a:t>Knowledge</a:t>
            </a:r>
            <a:endParaRPr lang="en-IN" sz="2000" b="1" dirty="0">
              <a:solidFill>
                <a:schemeClr val="bg1"/>
              </a:solidFill>
            </a:endParaRPr>
          </a:p>
        </p:txBody>
      </p:sp>
      <p:sp>
        <p:nvSpPr>
          <p:cNvPr id="54" name="TextBox 53"/>
          <p:cNvSpPr txBox="1"/>
          <p:nvPr/>
        </p:nvSpPr>
        <p:spPr>
          <a:xfrm>
            <a:off x="6444208" y="1844824"/>
            <a:ext cx="2483768" cy="1477328"/>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How you acquire  information in a particular field; 	</a:t>
            </a:r>
          </a:p>
          <a:p>
            <a:r>
              <a:rPr lang="en-IN" dirty="0" smtClean="0"/>
              <a:t>(e.g. Using Data based presentation)</a:t>
            </a:r>
          </a:p>
        </p:txBody>
      </p:sp>
      <p:cxnSp>
        <p:nvCxnSpPr>
          <p:cNvPr id="55" name="Straight Connector 54"/>
          <p:cNvCxnSpPr/>
          <p:nvPr/>
        </p:nvCxnSpPr>
        <p:spPr>
          <a:xfrm rot="5400000">
            <a:off x="5958104" y="1970888"/>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20914117">
            <a:off x="4949511" y="3510040"/>
            <a:ext cx="1577960" cy="400110"/>
          </a:xfrm>
          <a:prstGeom prst="rect">
            <a:avLst/>
          </a:prstGeom>
          <a:noFill/>
        </p:spPr>
        <p:txBody>
          <a:bodyPr wrap="square" rtlCol="0">
            <a:spAutoFit/>
          </a:bodyPr>
          <a:lstStyle/>
          <a:p>
            <a:pPr algn="ctr"/>
            <a:r>
              <a:rPr lang="en-US" sz="2000" b="1" dirty="0" smtClean="0">
                <a:solidFill>
                  <a:schemeClr val="bg1"/>
                </a:solidFill>
              </a:rPr>
              <a:t>Self – Image</a:t>
            </a:r>
            <a:endParaRPr lang="en-IN" sz="2000" b="1" dirty="0">
              <a:solidFill>
                <a:schemeClr val="bg1"/>
              </a:solidFill>
            </a:endParaRPr>
          </a:p>
        </p:txBody>
      </p:sp>
      <p:sp>
        <p:nvSpPr>
          <p:cNvPr id="59" name="TextBox 58"/>
          <p:cNvSpPr txBox="1"/>
          <p:nvPr/>
        </p:nvSpPr>
        <p:spPr>
          <a:xfrm>
            <a:off x="6660232" y="3573016"/>
            <a:ext cx="2304256" cy="923330"/>
          </a:xfrm>
          <a:prstGeom prst="rect">
            <a:avLst/>
          </a:prstGeom>
          <a:ln>
            <a:solidFill>
              <a:srgbClr val="B1496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How you see yourself </a:t>
            </a:r>
          </a:p>
          <a:p>
            <a:r>
              <a:rPr lang="en-IN" dirty="0" smtClean="0"/>
              <a:t> (e.g. Public Speaker-Confidence)</a:t>
            </a:r>
          </a:p>
        </p:txBody>
      </p:sp>
      <p:cxnSp>
        <p:nvCxnSpPr>
          <p:cNvPr id="60" name="Straight Connector 59"/>
          <p:cNvCxnSpPr/>
          <p:nvPr/>
        </p:nvCxnSpPr>
        <p:spPr>
          <a:xfrm rot="5400000">
            <a:off x="6174128" y="3699080"/>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rot="3545955">
            <a:off x="4264882" y="4764496"/>
            <a:ext cx="1346768" cy="400110"/>
          </a:xfrm>
          <a:prstGeom prst="rect">
            <a:avLst/>
          </a:prstGeom>
          <a:noFill/>
        </p:spPr>
        <p:txBody>
          <a:bodyPr wrap="square" rtlCol="0">
            <a:spAutoFit/>
          </a:bodyPr>
          <a:lstStyle/>
          <a:p>
            <a:pPr algn="ctr"/>
            <a:r>
              <a:rPr lang="en-US" sz="2000" b="1" dirty="0" smtClean="0">
                <a:solidFill>
                  <a:schemeClr val="bg1"/>
                </a:solidFill>
              </a:rPr>
              <a:t>Values</a:t>
            </a:r>
            <a:endParaRPr lang="en-IN" sz="2000" b="1" dirty="0">
              <a:solidFill>
                <a:schemeClr val="bg1"/>
              </a:solidFill>
            </a:endParaRPr>
          </a:p>
        </p:txBody>
      </p:sp>
      <p:sp>
        <p:nvSpPr>
          <p:cNvPr id="62" name="TextBox 61"/>
          <p:cNvSpPr txBox="1"/>
          <p:nvPr/>
        </p:nvSpPr>
        <p:spPr>
          <a:xfrm>
            <a:off x="6228184" y="4437112"/>
            <a:ext cx="2304256" cy="1200329"/>
          </a:xfrm>
          <a:prstGeom prst="rect">
            <a:avLst/>
          </a:prstGeom>
          <a:ln>
            <a:solidFill>
              <a:srgbClr val="FF6699"/>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What you consider as important </a:t>
            </a:r>
          </a:p>
          <a:p>
            <a:r>
              <a:rPr lang="en-IN" dirty="0" smtClean="0"/>
              <a:t> (e.g. achieving excellence/ ambition)</a:t>
            </a:r>
          </a:p>
        </p:txBody>
      </p:sp>
      <p:cxnSp>
        <p:nvCxnSpPr>
          <p:cNvPr id="63" name="Straight Connector 62"/>
          <p:cNvCxnSpPr/>
          <p:nvPr/>
        </p:nvCxnSpPr>
        <p:spPr>
          <a:xfrm rot="5400000">
            <a:off x="5742080" y="4563176"/>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18392959">
            <a:off x="2732148" y="4729089"/>
            <a:ext cx="1346768" cy="400110"/>
          </a:xfrm>
          <a:prstGeom prst="rect">
            <a:avLst/>
          </a:prstGeom>
          <a:noFill/>
        </p:spPr>
        <p:txBody>
          <a:bodyPr wrap="square" rtlCol="0">
            <a:spAutoFit/>
          </a:bodyPr>
          <a:lstStyle/>
          <a:p>
            <a:pPr algn="ctr"/>
            <a:r>
              <a:rPr lang="en-US" sz="2000" b="1" dirty="0" smtClean="0">
                <a:solidFill>
                  <a:schemeClr val="bg1"/>
                </a:solidFill>
              </a:rPr>
              <a:t>Traits</a:t>
            </a:r>
            <a:endParaRPr lang="en-IN" sz="2000" b="1" dirty="0">
              <a:solidFill>
                <a:schemeClr val="bg1"/>
              </a:solidFill>
            </a:endParaRPr>
          </a:p>
        </p:txBody>
      </p:sp>
      <p:sp>
        <p:nvSpPr>
          <p:cNvPr id="65" name="TextBox 64"/>
          <p:cNvSpPr txBox="1"/>
          <p:nvPr/>
        </p:nvSpPr>
        <p:spPr>
          <a:xfrm>
            <a:off x="35496" y="4437112"/>
            <a:ext cx="2088232" cy="2308324"/>
          </a:xfrm>
          <a:prstGeom prst="rect">
            <a:avLst/>
          </a:prstGeom>
          <a:ln>
            <a:solidFill>
              <a:srgbClr val="FF8447"/>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Relatively enduring characteristics; why and how do we behave in a certain way </a:t>
            </a:r>
          </a:p>
          <a:p>
            <a:r>
              <a:rPr lang="en-IN" dirty="0" smtClean="0"/>
              <a:t>(e.g. self-controlled “big picture” thinking)</a:t>
            </a:r>
          </a:p>
        </p:txBody>
      </p:sp>
      <p:cxnSp>
        <p:nvCxnSpPr>
          <p:cNvPr id="66" name="Straight Connector 65"/>
          <p:cNvCxnSpPr/>
          <p:nvPr/>
        </p:nvCxnSpPr>
        <p:spPr>
          <a:xfrm rot="5400000">
            <a:off x="2573728" y="4563176"/>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267744" y="3573016"/>
            <a:ext cx="1346768" cy="400110"/>
          </a:xfrm>
          <a:prstGeom prst="rect">
            <a:avLst/>
          </a:prstGeom>
          <a:noFill/>
        </p:spPr>
        <p:txBody>
          <a:bodyPr wrap="square" rtlCol="0">
            <a:spAutoFit/>
          </a:bodyPr>
          <a:lstStyle/>
          <a:p>
            <a:pPr algn="ctr"/>
            <a:r>
              <a:rPr lang="en-US" sz="2000" b="1" dirty="0" smtClean="0">
                <a:solidFill>
                  <a:schemeClr val="bg1"/>
                </a:solidFill>
              </a:rPr>
              <a:t>Motives</a:t>
            </a:r>
            <a:endParaRPr lang="en-IN" sz="2000" b="1" dirty="0">
              <a:solidFill>
                <a:schemeClr val="bg1"/>
              </a:solidFill>
            </a:endParaRPr>
          </a:p>
        </p:txBody>
      </p:sp>
      <p:sp>
        <p:nvSpPr>
          <p:cNvPr id="68" name="TextBox 67"/>
          <p:cNvSpPr txBox="1"/>
          <p:nvPr/>
        </p:nvSpPr>
        <p:spPr>
          <a:xfrm>
            <a:off x="0" y="2060848"/>
            <a:ext cx="2051720" cy="1754326"/>
          </a:xfrm>
          <a:prstGeom prst="rect">
            <a:avLst/>
          </a:prstGeom>
          <a:ln>
            <a:solidFill>
              <a:srgbClr val="FFCC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The Psychological / Physiological factors that drive your behaviour</a:t>
            </a:r>
          </a:p>
          <a:p>
            <a:r>
              <a:rPr lang="en-IN" dirty="0" smtClean="0"/>
              <a:t>(e.g. Maslow Pyramid of needs)</a:t>
            </a:r>
          </a:p>
        </p:txBody>
      </p:sp>
      <p:cxnSp>
        <p:nvCxnSpPr>
          <p:cNvPr id="69" name="Straight Connector 68"/>
          <p:cNvCxnSpPr/>
          <p:nvPr/>
        </p:nvCxnSpPr>
        <p:spPr>
          <a:xfrm rot="5400000">
            <a:off x="2213688" y="2906992"/>
            <a:ext cx="0" cy="900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childTnLst>
                          </p:cTn>
                        </p:par>
                        <p:par>
                          <p:cTn id="26" fill="hold">
                            <p:stCondLst>
                              <p:cond delay="2500"/>
                            </p:stCondLst>
                            <p:childTnLst>
                              <p:par>
                                <p:cTn id="27" presetID="1" presetClass="emph" presetSubtype="2" fill="hold" nodeType="afterEffect">
                                  <p:stCondLst>
                                    <p:cond delay="0"/>
                                  </p:stCondLst>
                                  <p:childTnLst>
                                    <p:animClr clrSpc="rgb" dir="cw">
                                      <p:cBhvr>
                                        <p:cTn id="28" dur="1000" fill="hold"/>
                                        <p:tgtEl>
                                          <p:spTgt spid="23"/>
                                        </p:tgtEl>
                                        <p:attrNameLst>
                                          <p:attrName>fillcolor</p:attrName>
                                        </p:attrNameLst>
                                      </p:cBhvr>
                                      <p:to>
                                        <a:srgbClr val="FF0000"/>
                                      </p:to>
                                    </p:animClr>
                                    <p:set>
                                      <p:cBhvr>
                                        <p:cTn id="29" dur="1000" fill="hold"/>
                                        <p:tgtEl>
                                          <p:spTgt spid="23"/>
                                        </p:tgtEl>
                                        <p:attrNameLst>
                                          <p:attrName>fill.type</p:attrName>
                                        </p:attrNameLst>
                                      </p:cBhvr>
                                      <p:to>
                                        <p:strVal val="solid"/>
                                      </p:to>
                                    </p:set>
                                    <p:set>
                                      <p:cBhvr>
                                        <p:cTn id="30" dur="1000" fill="hold"/>
                                        <p:tgtEl>
                                          <p:spTgt spid="23"/>
                                        </p:tgtEl>
                                        <p:attrNameLst>
                                          <p:attrName>fill.on</p:attrName>
                                        </p:attrNameLst>
                                      </p:cBhvr>
                                      <p:to>
                                        <p:strVal val="true"/>
                                      </p:to>
                                    </p:se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childTnLst>
                                </p:cTn>
                              </p:par>
                            </p:childTnLst>
                          </p:cTn>
                        </p:par>
                        <p:par>
                          <p:cTn id="42" fill="hold">
                            <p:stCondLst>
                              <p:cond delay="5500"/>
                            </p:stCondLst>
                            <p:childTnLst>
                              <p:par>
                                <p:cTn id="43" presetID="10" presetClass="exit" presetSubtype="0" fill="hold" grpId="1" nodeType="afterEffect">
                                  <p:stCondLst>
                                    <p:cond delay="0"/>
                                  </p:stCondLst>
                                  <p:childTnLst>
                                    <p:animEffect transition="out" filter="fade">
                                      <p:cBhvr>
                                        <p:cTn id="44" dur="1000"/>
                                        <p:tgtEl>
                                          <p:spTgt spid="51"/>
                                        </p:tgtEl>
                                      </p:cBhvr>
                                    </p:animEffect>
                                    <p:set>
                                      <p:cBhvr>
                                        <p:cTn id="45" dur="1" fill="hold">
                                          <p:stCondLst>
                                            <p:cond delay="999"/>
                                          </p:stCondLst>
                                        </p:cTn>
                                        <p:tgtEl>
                                          <p:spTgt spid="51"/>
                                        </p:tgtEl>
                                        <p:attrNameLst>
                                          <p:attrName>style.visibility</p:attrName>
                                        </p:attrNameLst>
                                      </p:cBhvr>
                                      <p:to>
                                        <p:strVal val="hidden"/>
                                      </p:to>
                                    </p:set>
                                  </p:childTnLst>
                                </p:cTn>
                              </p:par>
                              <p:par>
                                <p:cTn id="46" presetID="10" presetClass="exit" presetSubtype="0" fill="hold" nodeType="withEffect">
                                  <p:stCondLst>
                                    <p:cond delay="1250"/>
                                  </p:stCondLst>
                                  <p:childTnLst>
                                    <p:animEffect transition="out" filter="fade">
                                      <p:cBhvr>
                                        <p:cTn id="47" dur="1000"/>
                                        <p:tgtEl>
                                          <p:spTgt spid="52"/>
                                        </p:tgtEl>
                                      </p:cBhvr>
                                    </p:animEffect>
                                    <p:set>
                                      <p:cBhvr>
                                        <p:cTn id="48" dur="1" fill="hold">
                                          <p:stCondLst>
                                            <p:cond delay="999"/>
                                          </p:stCondLst>
                                        </p:cTn>
                                        <p:tgtEl>
                                          <p:spTgt spid="52"/>
                                        </p:tgtEl>
                                        <p:attrNameLst>
                                          <p:attrName>style.visibility</p:attrName>
                                        </p:attrNameLst>
                                      </p:cBhvr>
                                      <p:to>
                                        <p:strVal val="hidden"/>
                                      </p:to>
                                    </p:set>
                                  </p:childTnLst>
                                </p:cTn>
                              </p:par>
                              <p:par>
                                <p:cTn id="49" presetID="1" presetClass="emph" presetSubtype="2" fill="hold" nodeType="withEffect">
                                  <p:stCondLst>
                                    <p:cond delay="1000"/>
                                  </p:stCondLst>
                                  <p:childTnLst>
                                    <p:animClr clrSpc="rgb" dir="cw">
                                      <p:cBhvr>
                                        <p:cTn id="50" dur="1000" fill="hold"/>
                                        <p:tgtEl>
                                          <p:spTgt spid="24"/>
                                        </p:tgtEl>
                                        <p:attrNameLst>
                                          <p:attrName>fillcolor</p:attrName>
                                        </p:attrNameLst>
                                      </p:cBhvr>
                                      <p:to>
                                        <a:srgbClr val="A50021"/>
                                      </p:to>
                                    </p:animClr>
                                    <p:set>
                                      <p:cBhvr>
                                        <p:cTn id="51" dur="1000" fill="hold"/>
                                        <p:tgtEl>
                                          <p:spTgt spid="24"/>
                                        </p:tgtEl>
                                        <p:attrNameLst>
                                          <p:attrName>fill.type</p:attrName>
                                        </p:attrNameLst>
                                      </p:cBhvr>
                                      <p:to>
                                        <p:strVal val="solid"/>
                                      </p:to>
                                    </p:set>
                                    <p:set>
                                      <p:cBhvr>
                                        <p:cTn id="52" dur="1000" fill="hold"/>
                                        <p:tgtEl>
                                          <p:spTgt spid="24"/>
                                        </p:tgtEl>
                                        <p:attrNameLst>
                                          <p:attrName>fill.on</p:attrName>
                                        </p:attrNameLst>
                                      </p:cBhvr>
                                      <p:to>
                                        <p:strVal val="true"/>
                                      </p:to>
                                    </p:set>
                                  </p:childTnLst>
                                </p:cTn>
                              </p:par>
                              <p:par>
                                <p:cTn id="53" presetID="10" presetClass="entr" presetSubtype="0" fill="hold" grpId="0" nodeType="withEffect">
                                  <p:stCondLst>
                                    <p:cond delay="100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1000"/>
                                        <p:tgtEl>
                                          <p:spTgt spid="53"/>
                                        </p:tgtEl>
                                      </p:cBhvr>
                                    </p:animEffect>
                                  </p:childTnLst>
                                </p:cTn>
                              </p:par>
                            </p:childTnLst>
                          </p:cTn>
                        </p:par>
                        <p:par>
                          <p:cTn id="56" fill="hold">
                            <p:stCondLst>
                              <p:cond delay="7750"/>
                            </p:stCondLst>
                            <p:childTnLst>
                              <p:par>
                                <p:cTn id="57" presetID="10"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childTnLst>
                                </p:cTn>
                              </p:par>
                            </p:childTnLst>
                          </p:cTn>
                        </p:par>
                        <p:par>
                          <p:cTn id="60" fill="hold">
                            <p:stCondLst>
                              <p:cond delay="875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000"/>
                                        <p:tgtEl>
                                          <p:spTgt spid="54"/>
                                        </p:tgtEl>
                                      </p:cBhvr>
                                    </p:animEffect>
                                  </p:childTnLst>
                                </p:cTn>
                              </p:par>
                            </p:childTnLst>
                          </p:cTn>
                        </p:par>
                        <p:par>
                          <p:cTn id="64" fill="hold">
                            <p:stCondLst>
                              <p:cond delay="9750"/>
                            </p:stCondLst>
                            <p:childTnLst>
                              <p:par>
                                <p:cTn id="65" presetID="10" presetClass="exit" presetSubtype="0" fill="hold" nodeType="afterEffect">
                                  <p:stCondLst>
                                    <p:cond delay="0"/>
                                  </p:stCondLst>
                                  <p:childTnLst>
                                    <p:animEffect transition="out" filter="fade">
                                      <p:cBhvr>
                                        <p:cTn id="66" dur="1000"/>
                                        <p:tgtEl>
                                          <p:spTgt spid="55"/>
                                        </p:tgtEl>
                                      </p:cBhvr>
                                    </p:animEffect>
                                    <p:set>
                                      <p:cBhvr>
                                        <p:cTn id="67" dur="1" fill="hold">
                                          <p:stCondLst>
                                            <p:cond delay="999"/>
                                          </p:stCondLst>
                                        </p:cTn>
                                        <p:tgtEl>
                                          <p:spTgt spid="55"/>
                                        </p:tgtEl>
                                        <p:attrNameLst>
                                          <p:attrName>style.visibility</p:attrName>
                                        </p:attrNameLst>
                                      </p:cBhvr>
                                      <p:to>
                                        <p:strVal val="hidden"/>
                                      </p:to>
                                    </p:set>
                                  </p:childTnLst>
                                </p:cTn>
                              </p:par>
                              <p:par>
                                <p:cTn id="68" presetID="10" presetClass="exit" presetSubtype="0" fill="hold" grpId="1" nodeType="withEffect">
                                  <p:stCondLst>
                                    <p:cond delay="1750"/>
                                  </p:stCondLst>
                                  <p:childTnLst>
                                    <p:animEffect transition="out" filter="fade">
                                      <p:cBhvr>
                                        <p:cTn id="69" dur="1000"/>
                                        <p:tgtEl>
                                          <p:spTgt spid="54"/>
                                        </p:tgtEl>
                                      </p:cBhvr>
                                    </p:animEffect>
                                    <p:set>
                                      <p:cBhvr>
                                        <p:cTn id="70" dur="1" fill="hold">
                                          <p:stCondLst>
                                            <p:cond delay="999"/>
                                          </p:stCondLst>
                                        </p:cTn>
                                        <p:tgtEl>
                                          <p:spTgt spid="54"/>
                                        </p:tgtEl>
                                        <p:attrNameLst>
                                          <p:attrName>style.visibility</p:attrName>
                                        </p:attrNameLst>
                                      </p:cBhvr>
                                      <p:to>
                                        <p:strVal val="hidden"/>
                                      </p:to>
                                    </p:set>
                                  </p:childTnLst>
                                </p:cTn>
                              </p:par>
                              <p:par>
                                <p:cTn id="71" presetID="1" presetClass="emph" presetSubtype="2" fill="hold" nodeType="withEffect">
                                  <p:stCondLst>
                                    <p:cond delay="1750"/>
                                  </p:stCondLst>
                                  <p:childTnLst>
                                    <p:animClr clrSpc="rgb" dir="cw">
                                      <p:cBhvr>
                                        <p:cTn id="72" dur="1000" fill="hold"/>
                                        <p:tgtEl>
                                          <p:spTgt spid="25"/>
                                        </p:tgtEl>
                                        <p:attrNameLst>
                                          <p:attrName>fillcolor</p:attrName>
                                        </p:attrNameLst>
                                      </p:cBhvr>
                                      <p:to>
                                        <a:srgbClr val="B14969"/>
                                      </p:to>
                                    </p:animClr>
                                    <p:set>
                                      <p:cBhvr>
                                        <p:cTn id="73" dur="1000" fill="hold"/>
                                        <p:tgtEl>
                                          <p:spTgt spid="25"/>
                                        </p:tgtEl>
                                        <p:attrNameLst>
                                          <p:attrName>fill.type</p:attrName>
                                        </p:attrNameLst>
                                      </p:cBhvr>
                                      <p:to>
                                        <p:strVal val="solid"/>
                                      </p:to>
                                    </p:set>
                                    <p:set>
                                      <p:cBhvr>
                                        <p:cTn id="74" dur="1000" fill="hold"/>
                                        <p:tgtEl>
                                          <p:spTgt spid="25"/>
                                        </p:tgtEl>
                                        <p:attrNameLst>
                                          <p:attrName>fill.on</p:attrName>
                                        </p:attrNameLst>
                                      </p:cBhvr>
                                      <p:to>
                                        <p:strVal val="true"/>
                                      </p:to>
                                    </p:set>
                                  </p:childTnLst>
                                </p:cTn>
                              </p:par>
                              <p:par>
                                <p:cTn id="75" presetID="10" presetClass="entr" presetSubtype="0" fill="hold" grpId="0" nodeType="withEffect">
                                  <p:stCondLst>
                                    <p:cond delay="175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000"/>
                                        <p:tgtEl>
                                          <p:spTgt spid="58"/>
                                        </p:tgtEl>
                                      </p:cBhvr>
                                    </p:animEffect>
                                  </p:childTnLst>
                                </p:cTn>
                              </p:par>
                            </p:childTnLst>
                          </p:cTn>
                        </p:par>
                        <p:par>
                          <p:cTn id="78" fill="hold">
                            <p:stCondLst>
                              <p:cond delay="12500"/>
                            </p:stCondLst>
                            <p:childTnLst>
                              <p:par>
                                <p:cTn id="79" presetID="10" presetClass="entr" presetSubtype="0"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1000"/>
                                        <p:tgtEl>
                                          <p:spTgt spid="60"/>
                                        </p:tgtEl>
                                      </p:cBhvr>
                                    </p:animEffect>
                                  </p:childTnLst>
                                </p:cTn>
                              </p:par>
                            </p:childTnLst>
                          </p:cTn>
                        </p:par>
                        <p:par>
                          <p:cTn id="82" fill="hold">
                            <p:stCondLst>
                              <p:cond delay="13500"/>
                            </p:stCondLst>
                            <p:childTnLst>
                              <p:par>
                                <p:cTn id="83" presetID="10"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childTnLst>
                                </p:cTn>
                              </p:par>
                            </p:childTnLst>
                          </p:cTn>
                        </p:par>
                        <p:par>
                          <p:cTn id="86" fill="hold">
                            <p:stCondLst>
                              <p:cond delay="14500"/>
                            </p:stCondLst>
                            <p:childTnLst>
                              <p:par>
                                <p:cTn id="87" presetID="10" presetClass="exit" presetSubtype="0" fill="hold" nodeType="afterEffect">
                                  <p:stCondLst>
                                    <p:cond delay="0"/>
                                  </p:stCondLst>
                                  <p:childTnLst>
                                    <p:animEffect transition="out" filter="fade">
                                      <p:cBhvr>
                                        <p:cTn id="88" dur="1000"/>
                                        <p:tgtEl>
                                          <p:spTgt spid="60"/>
                                        </p:tgtEl>
                                      </p:cBhvr>
                                    </p:animEffect>
                                    <p:set>
                                      <p:cBhvr>
                                        <p:cTn id="89" dur="1" fill="hold">
                                          <p:stCondLst>
                                            <p:cond delay="999"/>
                                          </p:stCondLst>
                                        </p:cTn>
                                        <p:tgtEl>
                                          <p:spTgt spid="60"/>
                                        </p:tgtEl>
                                        <p:attrNameLst>
                                          <p:attrName>style.visibility</p:attrName>
                                        </p:attrNameLst>
                                      </p:cBhvr>
                                      <p:to>
                                        <p:strVal val="hidden"/>
                                      </p:to>
                                    </p:set>
                                  </p:childTnLst>
                                </p:cTn>
                              </p:par>
                              <p:par>
                                <p:cTn id="90" presetID="10" presetClass="exit" presetSubtype="0" fill="hold" grpId="1" nodeType="withEffect">
                                  <p:stCondLst>
                                    <p:cond delay="1000"/>
                                  </p:stCondLst>
                                  <p:childTnLst>
                                    <p:animEffect transition="out" filter="fade">
                                      <p:cBhvr>
                                        <p:cTn id="91" dur="1000"/>
                                        <p:tgtEl>
                                          <p:spTgt spid="59"/>
                                        </p:tgtEl>
                                      </p:cBhvr>
                                    </p:animEffect>
                                    <p:set>
                                      <p:cBhvr>
                                        <p:cTn id="92" dur="1" fill="hold">
                                          <p:stCondLst>
                                            <p:cond delay="999"/>
                                          </p:stCondLst>
                                        </p:cTn>
                                        <p:tgtEl>
                                          <p:spTgt spid="59"/>
                                        </p:tgtEl>
                                        <p:attrNameLst>
                                          <p:attrName>style.visibility</p:attrName>
                                        </p:attrNameLst>
                                      </p:cBhvr>
                                      <p:to>
                                        <p:strVal val="hidden"/>
                                      </p:to>
                                    </p:set>
                                  </p:childTnLst>
                                </p:cTn>
                              </p:par>
                              <p:par>
                                <p:cTn id="93" presetID="1" presetClass="emph" presetSubtype="2" fill="hold" nodeType="withEffect">
                                  <p:stCondLst>
                                    <p:cond delay="1000"/>
                                  </p:stCondLst>
                                  <p:childTnLst>
                                    <p:animClr clrSpc="rgb" dir="cw">
                                      <p:cBhvr>
                                        <p:cTn id="94" dur="1000" fill="hold"/>
                                        <p:tgtEl>
                                          <p:spTgt spid="26"/>
                                        </p:tgtEl>
                                        <p:attrNameLst>
                                          <p:attrName>fillcolor</p:attrName>
                                        </p:attrNameLst>
                                      </p:cBhvr>
                                      <p:to>
                                        <a:srgbClr val="FF6699"/>
                                      </p:to>
                                    </p:animClr>
                                    <p:set>
                                      <p:cBhvr>
                                        <p:cTn id="95" dur="1000" fill="hold"/>
                                        <p:tgtEl>
                                          <p:spTgt spid="26"/>
                                        </p:tgtEl>
                                        <p:attrNameLst>
                                          <p:attrName>fill.type</p:attrName>
                                        </p:attrNameLst>
                                      </p:cBhvr>
                                      <p:to>
                                        <p:strVal val="solid"/>
                                      </p:to>
                                    </p:set>
                                    <p:set>
                                      <p:cBhvr>
                                        <p:cTn id="96" dur="1000" fill="hold"/>
                                        <p:tgtEl>
                                          <p:spTgt spid="26"/>
                                        </p:tgtEl>
                                        <p:attrNameLst>
                                          <p:attrName>fill.on</p:attrName>
                                        </p:attrNameLst>
                                      </p:cBhvr>
                                      <p:to>
                                        <p:strVal val="true"/>
                                      </p:to>
                                    </p:set>
                                  </p:childTnLst>
                                </p:cTn>
                              </p:par>
                              <p:par>
                                <p:cTn id="97" presetID="10" presetClass="entr" presetSubtype="0" fill="hold" grpId="0" nodeType="withEffect">
                                  <p:stCondLst>
                                    <p:cond delay="100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1000"/>
                                        <p:tgtEl>
                                          <p:spTgt spid="61"/>
                                        </p:tgtEl>
                                      </p:cBhvr>
                                    </p:animEffect>
                                  </p:childTnLst>
                                </p:cTn>
                              </p:par>
                            </p:childTnLst>
                          </p:cTn>
                        </p:par>
                        <p:par>
                          <p:cTn id="100" fill="hold">
                            <p:stCondLst>
                              <p:cond delay="16500"/>
                            </p:stCondLst>
                            <p:childTnLst>
                              <p:par>
                                <p:cTn id="101" presetID="10" presetClass="entr" presetSubtype="0"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1000"/>
                                        <p:tgtEl>
                                          <p:spTgt spid="63"/>
                                        </p:tgtEl>
                                      </p:cBhvr>
                                    </p:animEffect>
                                  </p:childTnLst>
                                </p:cTn>
                              </p:par>
                            </p:childTnLst>
                          </p:cTn>
                        </p:par>
                        <p:par>
                          <p:cTn id="104" fill="hold">
                            <p:stCondLst>
                              <p:cond delay="17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1000"/>
                                        <p:tgtEl>
                                          <p:spTgt spid="62"/>
                                        </p:tgtEl>
                                      </p:cBhvr>
                                    </p:animEffect>
                                  </p:childTnLst>
                                </p:cTn>
                              </p:par>
                            </p:childTnLst>
                          </p:cTn>
                        </p:par>
                        <p:par>
                          <p:cTn id="108" fill="hold">
                            <p:stCondLst>
                              <p:cond delay="18500"/>
                            </p:stCondLst>
                            <p:childTnLst>
                              <p:par>
                                <p:cTn id="109" presetID="10" presetClass="exit" presetSubtype="0" fill="hold" nodeType="afterEffect">
                                  <p:stCondLst>
                                    <p:cond delay="0"/>
                                  </p:stCondLst>
                                  <p:childTnLst>
                                    <p:animEffect transition="out" filter="fade">
                                      <p:cBhvr>
                                        <p:cTn id="110" dur="1000"/>
                                        <p:tgtEl>
                                          <p:spTgt spid="63"/>
                                        </p:tgtEl>
                                      </p:cBhvr>
                                    </p:animEffect>
                                    <p:set>
                                      <p:cBhvr>
                                        <p:cTn id="111" dur="1" fill="hold">
                                          <p:stCondLst>
                                            <p:cond delay="999"/>
                                          </p:stCondLst>
                                        </p:cTn>
                                        <p:tgtEl>
                                          <p:spTgt spid="63"/>
                                        </p:tgtEl>
                                        <p:attrNameLst>
                                          <p:attrName>style.visibility</p:attrName>
                                        </p:attrNameLst>
                                      </p:cBhvr>
                                      <p:to>
                                        <p:strVal val="hidden"/>
                                      </p:to>
                                    </p:set>
                                  </p:childTnLst>
                                </p:cTn>
                              </p:par>
                              <p:par>
                                <p:cTn id="112" presetID="10" presetClass="exit" presetSubtype="0" fill="hold" grpId="1" nodeType="withEffect">
                                  <p:stCondLst>
                                    <p:cond delay="1250"/>
                                  </p:stCondLst>
                                  <p:childTnLst>
                                    <p:animEffect transition="out" filter="fade">
                                      <p:cBhvr>
                                        <p:cTn id="113" dur="1000"/>
                                        <p:tgtEl>
                                          <p:spTgt spid="62"/>
                                        </p:tgtEl>
                                      </p:cBhvr>
                                    </p:animEffect>
                                    <p:set>
                                      <p:cBhvr>
                                        <p:cTn id="114" dur="1" fill="hold">
                                          <p:stCondLst>
                                            <p:cond delay="999"/>
                                          </p:stCondLst>
                                        </p:cTn>
                                        <p:tgtEl>
                                          <p:spTgt spid="62"/>
                                        </p:tgtEl>
                                        <p:attrNameLst>
                                          <p:attrName>style.visibility</p:attrName>
                                        </p:attrNameLst>
                                      </p:cBhvr>
                                      <p:to>
                                        <p:strVal val="hidden"/>
                                      </p:to>
                                    </p:set>
                                  </p:childTnLst>
                                </p:cTn>
                              </p:par>
                              <p:par>
                                <p:cTn id="115" presetID="1" presetClass="emph" presetSubtype="2" fill="hold" nodeType="withEffect">
                                  <p:stCondLst>
                                    <p:cond delay="1250"/>
                                  </p:stCondLst>
                                  <p:childTnLst>
                                    <p:animClr clrSpc="rgb" dir="cw">
                                      <p:cBhvr>
                                        <p:cTn id="116" dur="1000" fill="hold"/>
                                        <p:tgtEl>
                                          <p:spTgt spid="27"/>
                                        </p:tgtEl>
                                        <p:attrNameLst>
                                          <p:attrName>fillcolor</p:attrName>
                                        </p:attrNameLst>
                                      </p:cBhvr>
                                      <p:to>
                                        <a:srgbClr val="FF8447"/>
                                      </p:to>
                                    </p:animClr>
                                    <p:set>
                                      <p:cBhvr>
                                        <p:cTn id="117" dur="1000" fill="hold"/>
                                        <p:tgtEl>
                                          <p:spTgt spid="27"/>
                                        </p:tgtEl>
                                        <p:attrNameLst>
                                          <p:attrName>fill.type</p:attrName>
                                        </p:attrNameLst>
                                      </p:cBhvr>
                                      <p:to>
                                        <p:strVal val="solid"/>
                                      </p:to>
                                    </p:set>
                                    <p:set>
                                      <p:cBhvr>
                                        <p:cTn id="118" dur="1000" fill="hold"/>
                                        <p:tgtEl>
                                          <p:spTgt spid="27"/>
                                        </p:tgtEl>
                                        <p:attrNameLst>
                                          <p:attrName>fill.on</p:attrName>
                                        </p:attrNameLst>
                                      </p:cBhvr>
                                      <p:to>
                                        <p:strVal val="true"/>
                                      </p:to>
                                    </p:set>
                                  </p:childTnLst>
                                </p:cTn>
                              </p:par>
                              <p:par>
                                <p:cTn id="119" presetID="10" presetClass="entr" presetSubtype="0" fill="hold" grpId="0" nodeType="withEffect">
                                  <p:stCondLst>
                                    <p:cond delay="125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1000"/>
                                        <p:tgtEl>
                                          <p:spTgt spid="64"/>
                                        </p:tgtEl>
                                      </p:cBhvr>
                                    </p:animEffect>
                                  </p:childTnLst>
                                </p:cTn>
                              </p:par>
                            </p:childTnLst>
                          </p:cTn>
                        </p:par>
                        <p:par>
                          <p:cTn id="122" fill="hold">
                            <p:stCondLst>
                              <p:cond delay="20750"/>
                            </p:stCondLst>
                            <p:childTnLst>
                              <p:par>
                                <p:cTn id="123" presetID="10" presetClass="entr" presetSubtype="0" fill="hold"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1000"/>
                                        <p:tgtEl>
                                          <p:spTgt spid="66"/>
                                        </p:tgtEl>
                                      </p:cBhvr>
                                    </p:animEffect>
                                  </p:childTnLst>
                                </p:cTn>
                              </p:par>
                            </p:childTnLst>
                          </p:cTn>
                        </p:par>
                        <p:par>
                          <p:cTn id="126" fill="hold">
                            <p:stCondLst>
                              <p:cond delay="21750"/>
                            </p:stCondLst>
                            <p:childTnLst>
                              <p:par>
                                <p:cTn id="127" presetID="10" presetClass="entr" presetSubtype="0" fill="hold" grpId="0" nodeType="after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fade">
                                      <p:cBhvr>
                                        <p:cTn id="129" dur="1000"/>
                                        <p:tgtEl>
                                          <p:spTgt spid="65"/>
                                        </p:tgtEl>
                                      </p:cBhvr>
                                    </p:animEffect>
                                  </p:childTnLst>
                                </p:cTn>
                              </p:par>
                            </p:childTnLst>
                          </p:cTn>
                        </p:par>
                        <p:par>
                          <p:cTn id="130" fill="hold">
                            <p:stCondLst>
                              <p:cond delay="22750"/>
                            </p:stCondLst>
                            <p:childTnLst>
                              <p:par>
                                <p:cTn id="131" presetID="10" presetClass="exit" presetSubtype="0" fill="hold" nodeType="afterEffect">
                                  <p:stCondLst>
                                    <p:cond delay="0"/>
                                  </p:stCondLst>
                                  <p:childTnLst>
                                    <p:animEffect transition="out" filter="fade">
                                      <p:cBhvr>
                                        <p:cTn id="132" dur="1000"/>
                                        <p:tgtEl>
                                          <p:spTgt spid="66"/>
                                        </p:tgtEl>
                                      </p:cBhvr>
                                    </p:animEffect>
                                    <p:set>
                                      <p:cBhvr>
                                        <p:cTn id="133" dur="1" fill="hold">
                                          <p:stCondLst>
                                            <p:cond delay="999"/>
                                          </p:stCondLst>
                                        </p:cTn>
                                        <p:tgtEl>
                                          <p:spTgt spid="66"/>
                                        </p:tgtEl>
                                        <p:attrNameLst>
                                          <p:attrName>style.visibility</p:attrName>
                                        </p:attrNameLst>
                                      </p:cBhvr>
                                      <p:to>
                                        <p:strVal val="hidden"/>
                                      </p:to>
                                    </p:set>
                                  </p:childTnLst>
                                </p:cTn>
                              </p:par>
                              <p:par>
                                <p:cTn id="134" presetID="10" presetClass="exit" presetSubtype="0" fill="hold" grpId="1" nodeType="withEffect">
                                  <p:stCondLst>
                                    <p:cond delay="2000"/>
                                  </p:stCondLst>
                                  <p:childTnLst>
                                    <p:animEffect transition="out" filter="fade">
                                      <p:cBhvr>
                                        <p:cTn id="135" dur="1000"/>
                                        <p:tgtEl>
                                          <p:spTgt spid="65"/>
                                        </p:tgtEl>
                                      </p:cBhvr>
                                    </p:animEffect>
                                    <p:set>
                                      <p:cBhvr>
                                        <p:cTn id="136" dur="1" fill="hold">
                                          <p:stCondLst>
                                            <p:cond delay="999"/>
                                          </p:stCondLst>
                                        </p:cTn>
                                        <p:tgtEl>
                                          <p:spTgt spid="65"/>
                                        </p:tgtEl>
                                        <p:attrNameLst>
                                          <p:attrName>style.visibility</p:attrName>
                                        </p:attrNameLst>
                                      </p:cBhvr>
                                      <p:to>
                                        <p:strVal val="hidden"/>
                                      </p:to>
                                    </p:set>
                                  </p:childTnLst>
                                </p:cTn>
                              </p:par>
                              <p:par>
                                <p:cTn id="137" presetID="1" presetClass="emph" presetSubtype="2" fill="hold" nodeType="withEffect">
                                  <p:stCondLst>
                                    <p:cond delay="2000"/>
                                  </p:stCondLst>
                                  <p:childTnLst>
                                    <p:animClr clrSpc="rgb" dir="cw">
                                      <p:cBhvr>
                                        <p:cTn id="138" dur="1000" fill="hold"/>
                                        <p:tgtEl>
                                          <p:spTgt spid="28"/>
                                        </p:tgtEl>
                                        <p:attrNameLst>
                                          <p:attrName>fillcolor</p:attrName>
                                        </p:attrNameLst>
                                      </p:cBhvr>
                                      <p:to>
                                        <a:srgbClr val="FFCC00"/>
                                      </p:to>
                                    </p:animClr>
                                    <p:set>
                                      <p:cBhvr>
                                        <p:cTn id="139" dur="1000" fill="hold"/>
                                        <p:tgtEl>
                                          <p:spTgt spid="28"/>
                                        </p:tgtEl>
                                        <p:attrNameLst>
                                          <p:attrName>fill.type</p:attrName>
                                        </p:attrNameLst>
                                      </p:cBhvr>
                                      <p:to>
                                        <p:strVal val="solid"/>
                                      </p:to>
                                    </p:set>
                                    <p:set>
                                      <p:cBhvr>
                                        <p:cTn id="140" dur="1000" fill="hold"/>
                                        <p:tgtEl>
                                          <p:spTgt spid="28"/>
                                        </p:tgtEl>
                                        <p:attrNameLst>
                                          <p:attrName>fill.on</p:attrName>
                                        </p:attrNameLst>
                                      </p:cBhvr>
                                      <p:to>
                                        <p:strVal val="true"/>
                                      </p:to>
                                    </p:set>
                                  </p:childTnLst>
                                </p:cTn>
                              </p:par>
                              <p:par>
                                <p:cTn id="141" presetID="10" presetClass="entr" presetSubtype="0" fill="hold" grpId="0" nodeType="withEffect">
                                  <p:stCondLst>
                                    <p:cond delay="2000"/>
                                  </p:stCondLst>
                                  <p:childTnLst>
                                    <p:set>
                                      <p:cBhvr>
                                        <p:cTn id="142" dur="1" fill="hold">
                                          <p:stCondLst>
                                            <p:cond delay="0"/>
                                          </p:stCondLst>
                                        </p:cTn>
                                        <p:tgtEl>
                                          <p:spTgt spid="67"/>
                                        </p:tgtEl>
                                        <p:attrNameLst>
                                          <p:attrName>style.visibility</p:attrName>
                                        </p:attrNameLst>
                                      </p:cBhvr>
                                      <p:to>
                                        <p:strVal val="visible"/>
                                      </p:to>
                                    </p:set>
                                    <p:animEffect transition="in" filter="fade">
                                      <p:cBhvr>
                                        <p:cTn id="143" dur="1000"/>
                                        <p:tgtEl>
                                          <p:spTgt spid="67"/>
                                        </p:tgtEl>
                                      </p:cBhvr>
                                    </p:animEffect>
                                  </p:childTnLst>
                                </p:cTn>
                              </p:par>
                            </p:childTnLst>
                          </p:cTn>
                        </p:par>
                        <p:par>
                          <p:cTn id="144" fill="hold">
                            <p:stCondLst>
                              <p:cond delay="25750"/>
                            </p:stCondLst>
                            <p:childTnLst>
                              <p:par>
                                <p:cTn id="145" presetID="10" presetClass="entr" presetSubtype="0" fill="hold" nodeType="after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1000"/>
                                        <p:tgtEl>
                                          <p:spTgt spid="69"/>
                                        </p:tgtEl>
                                      </p:cBhvr>
                                    </p:animEffect>
                                  </p:childTnLst>
                                </p:cTn>
                              </p:par>
                            </p:childTnLst>
                          </p:cTn>
                        </p:par>
                        <p:par>
                          <p:cTn id="148" fill="hold">
                            <p:stCondLst>
                              <p:cond delay="26750"/>
                            </p:stCondLst>
                            <p:childTnLst>
                              <p:par>
                                <p:cTn id="149" presetID="10" presetClass="entr" presetSubtype="0" fill="hold" grpId="0" nodeType="after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1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p:bldP spid="51" grpId="0" animBg="1"/>
      <p:bldP spid="51" grpId="1" animBg="1"/>
      <p:bldP spid="53" grpId="0"/>
      <p:bldP spid="54" grpId="0" animBg="1"/>
      <p:bldP spid="54" grpId="1" animBg="1"/>
      <p:bldP spid="58" grpId="0"/>
      <p:bldP spid="59" grpId="0" animBg="1"/>
      <p:bldP spid="59" grpId="1" animBg="1"/>
      <p:bldP spid="61" grpId="0"/>
      <p:bldP spid="62" grpId="0" animBg="1"/>
      <p:bldP spid="62" grpId="1" animBg="1"/>
      <p:bldP spid="64" grpId="0"/>
      <p:bldP spid="65" grpId="0" animBg="1"/>
      <p:bldP spid="65" grpId="1" animBg="1"/>
      <p:bldP spid="67" grpId="0"/>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1" name="Group 1"/>
          <p:cNvGrpSpPr>
            <a:grpSpLocks/>
          </p:cNvGrpSpPr>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5"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2" name="Group 71"/>
          <p:cNvGrpSpPr>
            <a:grpSpLocks/>
          </p:cNvGrpSpPr>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26" name="Group 103"/>
          <p:cNvGrpSpPr>
            <a:grpSpLocks/>
          </p:cNvGrpSpPr>
          <p:nvPr/>
        </p:nvGrpSpPr>
        <p:grpSpPr bwMode="auto">
          <a:xfrm>
            <a:off x="107504" y="2782465"/>
            <a:ext cx="2381250" cy="760413"/>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1" name="Group 111"/>
          <p:cNvGrpSpPr>
            <a:grpSpLocks/>
          </p:cNvGrpSpPr>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8"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97" name="Footer Placeholder 96"/>
          <p:cNvSpPr>
            <a:spLocks noGrp="1"/>
          </p:cNvSpPr>
          <p:nvPr>
            <p:ph type="ftr" sz="quarter" idx="11"/>
          </p:nvPr>
        </p:nvSpPr>
        <p:spPr/>
        <p:txBody>
          <a:bodyPr/>
          <a:lstStyle/>
          <a:p>
            <a:r>
              <a:rPr lang="en-IN" dirty="0" smtClean="0"/>
              <a:t>© ManagementStudyGuide.com. All rights reserved.</a:t>
            </a:r>
            <a:endParaRPr lang="en-IN" dirty="0"/>
          </a:p>
        </p:txBody>
      </p:sp>
      <p:grpSp>
        <p:nvGrpSpPr>
          <p:cNvPr id="105" name="Group 4"/>
          <p:cNvGrpSpPr>
            <a:grpSpLocks/>
          </p:cNvGrpSpPr>
          <p:nvPr>
            <p:custDataLst>
              <p:tags r:id="rId2"/>
            </p:custDataLst>
          </p:nvPr>
        </p:nvGrpSpPr>
        <p:grpSpPr bwMode="auto">
          <a:xfrm>
            <a:off x="4644008" y="980729"/>
            <a:ext cx="4248472" cy="1013362"/>
            <a:chOff x="5410200" y="1447800"/>
            <a:chExt cx="3133725" cy="1095375"/>
          </a:xfrm>
        </p:grpSpPr>
        <p:grpSp>
          <p:nvGrpSpPr>
            <p:cNvPr id="106" name="Group 2"/>
            <p:cNvGrpSpPr>
              <a:grpSpLocks/>
            </p:cNvGrpSpPr>
            <p:nvPr/>
          </p:nvGrpSpPr>
          <p:grpSpPr bwMode="auto">
            <a:xfrm>
              <a:off x="5410200" y="1447800"/>
              <a:ext cx="3133725" cy="1095375"/>
              <a:chOff x="5410200" y="1447800"/>
              <a:chExt cx="3133725" cy="1095375"/>
            </a:xfrm>
          </p:grpSpPr>
          <p:sp>
            <p:nvSpPr>
              <p:cNvPr id="108"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9" name="Round Same Side Corner Rectangle 108"/>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07"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0" name="Group 44"/>
          <p:cNvGrpSpPr>
            <a:grpSpLocks/>
          </p:cNvGrpSpPr>
          <p:nvPr>
            <p:custDataLst>
              <p:tags r:id="rId3"/>
            </p:custDataLst>
          </p:nvPr>
        </p:nvGrpSpPr>
        <p:grpSpPr bwMode="auto">
          <a:xfrm>
            <a:off x="4812283" y="1412776"/>
            <a:ext cx="432000" cy="403225"/>
            <a:chOff x="3294062" y="1631156"/>
            <a:chExt cx="460375" cy="460375"/>
          </a:xfrm>
        </p:grpSpPr>
        <p:sp>
          <p:nvSpPr>
            <p:cNvPr id="111"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12"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13"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grpSp>
        <p:nvGrpSpPr>
          <p:cNvPr id="114" name="Group 79"/>
          <p:cNvGrpSpPr>
            <a:grpSpLocks/>
          </p:cNvGrpSpPr>
          <p:nvPr/>
        </p:nvGrpSpPr>
        <p:grpSpPr bwMode="auto">
          <a:xfrm>
            <a:off x="4644008" y="2132857"/>
            <a:ext cx="4248472" cy="1013362"/>
            <a:chOff x="5410200" y="1447800"/>
            <a:chExt cx="3133725" cy="1095375"/>
          </a:xfrm>
        </p:grpSpPr>
        <p:grpSp>
          <p:nvGrpSpPr>
            <p:cNvPr id="115" name="Group 80"/>
            <p:cNvGrpSpPr>
              <a:grpSpLocks/>
            </p:cNvGrpSpPr>
            <p:nvPr/>
          </p:nvGrpSpPr>
          <p:grpSpPr bwMode="auto">
            <a:xfrm>
              <a:off x="5410200" y="1447800"/>
              <a:ext cx="3133725" cy="1095375"/>
              <a:chOff x="5410200" y="1447800"/>
              <a:chExt cx="3133725" cy="1095375"/>
            </a:xfrm>
          </p:grpSpPr>
          <p:sp>
            <p:nvSpPr>
              <p:cNvPr id="117"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18" name="Round Same Side Corner Rectangle 117"/>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16"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9" name="PPTShape_2"/>
          <p:cNvGrpSpPr>
            <a:grpSpLocks/>
          </p:cNvGrpSpPr>
          <p:nvPr/>
        </p:nvGrpSpPr>
        <p:grpSpPr bwMode="auto">
          <a:xfrm>
            <a:off x="4812283" y="2583671"/>
            <a:ext cx="432000" cy="403225"/>
            <a:chOff x="3294062" y="1631156"/>
            <a:chExt cx="460375" cy="460375"/>
          </a:xfrm>
        </p:grpSpPr>
        <p:sp>
          <p:nvSpPr>
            <p:cNvPr id="12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21"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122"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123" name="Group 93"/>
          <p:cNvGrpSpPr>
            <a:grpSpLocks/>
          </p:cNvGrpSpPr>
          <p:nvPr/>
        </p:nvGrpSpPr>
        <p:grpSpPr bwMode="auto">
          <a:xfrm>
            <a:off x="4644008" y="3284985"/>
            <a:ext cx="4248472" cy="1013362"/>
            <a:chOff x="5410200" y="1447800"/>
            <a:chExt cx="3133725" cy="1095375"/>
          </a:xfrm>
        </p:grpSpPr>
        <p:grpSp>
          <p:nvGrpSpPr>
            <p:cNvPr id="124" name="Group 95"/>
            <p:cNvGrpSpPr>
              <a:grpSpLocks/>
            </p:cNvGrpSpPr>
            <p:nvPr/>
          </p:nvGrpSpPr>
          <p:grpSpPr bwMode="auto">
            <a:xfrm>
              <a:off x="5410200" y="1447800"/>
              <a:ext cx="3133725" cy="1095375"/>
              <a:chOff x="5410200" y="1447800"/>
              <a:chExt cx="3133725" cy="1095375"/>
            </a:xfrm>
          </p:grpSpPr>
          <p:sp>
            <p:nvSpPr>
              <p:cNvPr id="126"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27" name="Round Same Side Corner Rectangle 126"/>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5"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28" name="PPTShape_4"/>
          <p:cNvGrpSpPr>
            <a:grpSpLocks/>
          </p:cNvGrpSpPr>
          <p:nvPr/>
        </p:nvGrpSpPr>
        <p:grpSpPr bwMode="auto">
          <a:xfrm>
            <a:off x="4812283" y="3717032"/>
            <a:ext cx="432000" cy="403225"/>
            <a:chOff x="3294062" y="1631156"/>
            <a:chExt cx="460375" cy="460375"/>
          </a:xfrm>
        </p:grpSpPr>
        <p:sp>
          <p:nvSpPr>
            <p:cNvPr id="129"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0"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131"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132" name="PPTShape_6"/>
          <p:cNvGrpSpPr>
            <a:grpSpLocks/>
          </p:cNvGrpSpPr>
          <p:nvPr/>
        </p:nvGrpSpPr>
        <p:grpSpPr bwMode="auto">
          <a:xfrm>
            <a:off x="4669904" y="4437113"/>
            <a:ext cx="4248472" cy="1013362"/>
            <a:chOff x="5410200" y="1447800"/>
            <a:chExt cx="3133725" cy="1095375"/>
          </a:xfrm>
        </p:grpSpPr>
        <p:grpSp>
          <p:nvGrpSpPr>
            <p:cNvPr id="133" name="Group 80"/>
            <p:cNvGrpSpPr>
              <a:grpSpLocks/>
            </p:cNvGrpSpPr>
            <p:nvPr/>
          </p:nvGrpSpPr>
          <p:grpSpPr bwMode="auto">
            <a:xfrm>
              <a:off x="5410200" y="1447800"/>
              <a:ext cx="3133725" cy="1095375"/>
              <a:chOff x="5410200" y="1447800"/>
              <a:chExt cx="3133725" cy="1095375"/>
            </a:xfrm>
          </p:grpSpPr>
          <p:sp>
            <p:nvSpPr>
              <p:cNvPr id="135"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36" name="Round Same Side Corner Rectangle 135"/>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34"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37" name="PPTShape_7"/>
          <p:cNvGrpSpPr>
            <a:grpSpLocks/>
          </p:cNvGrpSpPr>
          <p:nvPr/>
        </p:nvGrpSpPr>
        <p:grpSpPr bwMode="auto">
          <a:xfrm>
            <a:off x="4838179" y="4887927"/>
            <a:ext cx="432000" cy="403225"/>
            <a:chOff x="3294062" y="1631156"/>
            <a:chExt cx="460375" cy="460375"/>
          </a:xfrm>
        </p:grpSpPr>
        <p:sp>
          <p:nvSpPr>
            <p:cNvPr id="138"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9"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140"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141" name="PPTShape_9"/>
          <p:cNvGrpSpPr>
            <a:grpSpLocks/>
          </p:cNvGrpSpPr>
          <p:nvPr/>
        </p:nvGrpSpPr>
        <p:grpSpPr bwMode="auto">
          <a:xfrm>
            <a:off x="4669904" y="5589240"/>
            <a:ext cx="4248472" cy="1013362"/>
            <a:chOff x="5410200" y="1447800"/>
            <a:chExt cx="3133725" cy="1095375"/>
          </a:xfrm>
        </p:grpSpPr>
        <p:grpSp>
          <p:nvGrpSpPr>
            <p:cNvPr id="142" name="Group 95"/>
            <p:cNvGrpSpPr>
              <a:grpSpLocks/>
            </p:cNvGrpSpPr>
            <p:nvPr/>
          </p:nvGrpSpPr>
          <p:grpSpPr bwMode="auto">
            <a:xfrm>
              <a:off x="5410200" y="1447800"/>
              <a:ext cx="3133725" cy="1095375"/>
              <a:chOff x="5410200" y="1447800"/>
              <a:chExt cx="3133725" cy="1095375"/>
            </a:xfrm>
          </p:grpSpPr>
          <p:sp>
            <p:nvSpPr>
              <p:cNvPr id="144"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5" name="Round Same Side Corner Rectangle 144"/>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43"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46" name="PPTShape_10"/>
          <p:cNvGrpSpPr>
            <a:grpSpLocks/>
          </p:cNvGrpSpPr>
          <p:nvPr/>
        </p:nvGrpSpPr>
        <p:grpSpPr bwMode="auto">
          <a:xfrm>
            <a:off x="4838179" y="6040055"/>
            <a:ext cx="432000" cy="403225"/>
            <a:chOff x="3294062" y="1631156"/>
            <a:chExt cx="460375" cy="460375"/>
          </a:xfrm>
        </p:grpSpPr>
        <p:sp>
          <p:nvSpPr>
            <p:cNvPr id="14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48"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49"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26"/>
                                        </p:tgtEl>
                                        <p:attrNameLst>
                                          <p:attrName>r</p:attrName>
                                        </p:attrNameLst>
                                      </p:cBhvr>
                                    </p:animRot>
                                    <p:animRot by="-240000">
                                      <p:cBhvr>
                                        <p:cTn id="28" dur="100" fill="hold">
                                          <p:stCondLst>
                                            <p:cond delay="100"/>
                                          </p:stCondLst>
                                        </p:cTn>
                                        <p:tgtEl>
                                          <p:spTgt spid="26"/>
                                        </p:tgtEl>
                                        <p:attrNameLst>
                                          <p:attrName>r</p:attrName>
                                        </p:attrNameLst>
                                      </p:cBhvr>
                                    </p:animRot>
                                    <p:animRot by="240000">
                                      <p:cBhvr>
                                        <p:cTn id="29" dur="100" fill="hold">
                                          <p:stCondLst>
                                            <p:cond delay="200"/>
                                          </p:stCondLst>
                                        </p:cTn>
                                        <p:tgtEl>
                                          <p:spTgt spid="26"/>
                                        </p:tgtEl>
                                        <p:attrNameLst>
                                          <p:attrName>r</p:attrName>
                                        </p:attrNameLst>
                                      </p:cBhvr>
                                    </p:animRot>
                                    <p:animRot by="-240000">
                                      <p:cBhvr>
                                        <p:cTn id="30" dur="100" fill="hold">
                                          <p:stCondLst>
                                            <p:cond delay="300"/>
                                          </p:stCondLst>
                                        </p:cTn>
                                        <p:tgtEl>
                                          <p:spTgt spid="26"/>
                                        </p:tgtEl>
                                        <p:attrNameLst>
                                          <p:attrName>r</p:attrName>
                                        </p:attrNameLst>
                                      </p:cBhvr>
                                    </p:animRot>
                                    <p:animRot by="120000">
                                      <p:cBhvr>
                                        <p:cTn id="31" dur="100" fill="hold">
                                          <p:stCondLst>
                                            <p:cond delay="400"/>
                                          </p:stCondLst>
                                        </p:cTn>
                                        <p:tgtEl>
                                          <p:spTgt spid="26"/>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1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1"/>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2"/>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48"/>
                                        </p:tgtEl>
                                        <p:attrNameLst>
                                          <p:attrName>r</p:attrName>
                                        </p:attrNameLst>
                                      </p:cBhvr>
                                    </p:animRot>
                                    <p:animRot by="-240000">
                                      <p:cBhvr>
                                        <p:cTn id="54" dur="100" fill="hold">
                                          <p:stCondLst>
                                            <p:cond delay="100"/>
                                          </p:stCondLst>
                                        </p:cTn>
                                        <p:tgtEl>
                                          <p:spTgt spid="48"/>
                                        </p:tgtEl>
                                        <p:attrNameLst>
                                          <p:attrName>r</p:attrName>
                                        </p:attrNameLst>
                                      </p:cBhvr>
                                    </p:animRot>
                                    <p:animRot by="240000">
                                      <p:cBhvr>
                                        <p:cTn id="55" dur="100" fill="hold">
                                          <p:stCondLst>
                                            <p:cond delay="200"/>
                                          </p:stCondLst>
                                        </p:cTn>
                                        <p:tgtEl>
                                          <p:spTgt spid="48"/>
                                        </p:tgtEl>
                                        <p:attrNameLst>
                                          <p:attrName>r</p:attrName>
                                        </p:attrNameLst>
                                      </p:cBhvr>
                                    </p:animRot>
                                    <p:animRot by="-240000">
                                      <p:cBhvr>
                                        <p:cTn id="56" dur="100" fill="hold">
                                          <p:stCondLst>
                                            <p:cond delay="300"/>
                                          </p:stCondLst>
                                        </p:cTn>
                                        <p:tgtEl>
                                          <p:spTgt spid="48"/>
                                        </p:tgtEl>
                                        <p:attrNameLst>
                                          <p:attrName>r</p:attrName>
                                        </p:attrNameLst>
                                      </p:cBhvr>
                                    </p:animRot>
                                    <p:animRot by="120000">
                                      <p:cBhvr>
                                        <p:cTn id="57" dur="100" fill="hold">
                                          <p:stCondLst>
                                            <p:cond delay="400"/>
                                          </p:stCondLst>
                                        </p:cTn>
                                        <p:tgtEl>
                                          <p:spTgt spid="48"/>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1"/>
                                        </p:tgtEl>
                                        <p:attrNameLst>
                                          <p:attrName>r</p:attrName>
                                        </p:attrNameLst>
                                      </p:cBhvr>
                                    </p:animRot>
                                    <p:animRot by="-240000">
                                      <p:cBhvr>
                                        <p:cTn id="60" dur="100" fill="hold">
                                          <p:stCondLst>
                                            <p:cond delay="100"/>
                                          </p:stCondLst>
                                        </p:cTn>
                                        <p:tgtEl>
                                          <p:spTgt spid="41"/>
                                        </p:tgtEl>
                                        <p:attrNameLst>
                                          <p:attrName>r</p:attrName>
                                        </p:attrNameLst>
                                      </p:cBhvr>
                                    </p:animRot>
                                    <p:animRot by="240000">
                                      <p:cBhvr>
                                        <p:cTn id="61" dur="100" fill="hold">
                                          <p:stCondLst>
                                            <p:cond delay="200"/>
                                          </p:stCondLst>
                                        </p:cTn>
                                        <p:tgtEl>
                                          <p:spTgt spid="41"/>
                                        </p:tgtEl>
                                        <p:attrNameLst>
                                          <p:attrName>r</p:attrName>
                                        </p:attrNameLst>
                                      </p:cBhvr>
                                    </p:animRot>
                                    <p:animRot by="-240000">
                                      <p:cBhvr>
                                        <p:cTn id="62" dur="100" fill="hold">
                                          <p:stCondLst>
                                            <p:cond delay="300"/>
                                          </p:stCondLst>
                                        </p:cTn>
                                        <p:tgtEl>
                                          <p:spTgt spid="41"/>
                                        </p:tgtEl>
                                        <p:attrNameLst>
                                          <p:attrName>r</p:attrName>
                                        </p:attrNameLst>
                                      </p:cBhvr>
                                    </p:animRot>
                                    <p:animRot by="120000">
                                      <p:cBhvr>
                                        <p:cTn id="63" dur="100" fill="hold">
                                          <p:stCondLst>
                                            <p:cond delay="400"/>
                                          </p:stCondLst>
                                        </p:cTn>
                                        <p:tgtEl>
                                          <p:spTgt spid="41"/>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2"/>
                                        </p:tgtEl>
                                        <p:attrNameLst>
                                          <p:attrName>r</p:attrName>
                                        </p:attrNameLst>
                                      </p:cBhvr>
                                    </p:animRot>
                                    <p:animRot by="-240000">
                                      <p:cBhvr>
                                        <p:cTn id="72" dur="100" fill="hold">
                                          <p:stCondLst>
                                            <p:cond delay="100"/>
                                          </p:stCondLst>
                                        </p:cTn>
                                        <p:tgtEl>
                                          <p:spTgt spid="22"/>
                                        </p:tgtEl>
                                        <p:attrNameLst>
                                          <p:attrName>r</p:attrName>
                                        </p:attrNameLst>
                                      </p:cBhvr>
                                    </p:animRot>
                                    <p:animRot by="240000">
                                      <p:cBhvr>
                                        <p:cTn id="73" dur="100" fill="hold">
                                          <p:stCondLst>
                                            <p:cond delay="200"/>
                                          </p:stCondLst>
                                        </p:cTn>
                                        <p:tgtEl>
                                          <p:spTgt spid="22"/>
                                        </p:tgtEl>
                                        <p:attrNameLst>
                                          <p:attrName>r</p:attrName>
                                        </p:attrNameLst>
                                      </p:cBhvr>
                                    </p:animRot>
                                    <p:animRot by="-240000">
                                      <p:cBhvr>
                                        <p:cTn id="74" dur="100" fill="hold">
                                          <p:stCondLst>
                                            <p:cond delay="300"/>
                                          </p:stCondLst>
                                        </p:cTn>
                                        <p:tgtEl>
                                          <p:spTgt spid="22"/>
                                        </p:tgtEl>
                                        <p:attrNameLst>
                                          <p:attrName>r</p:attrName>
                                        </p:attrNameLst>
                                      </p:cBhvr>
                                    </p:animRot>
                                    <p:animRot by="120000">
                                      <p:cBhvr>
                                        <p:cTn id="75" dur="100" fill="hold">
                                          <p:stCondLst>
                                            <p:cond delay="400"/>
                                          </p:stCondLst>
                                        </p:cTn>
                                        <p:tgtEl>
                                          <p:spTgt spid="22"/>
                                        </p:tgtEl>
                                        <p:attrNameLst>
                                          <p:attrName>r</p:attrName>
                                        </p:attrNameLst>
                                      </p:cBhvr>
                                    </p:animRot>
                                  </p:childTnLst>
                                </p:cTn>
                              </p:par>
                            </p:childTnLst>
                          </p:cTn>
                        </p:par>
                        <p:par>
                          <p:cTn id="76" fill="hold">
                            <p:stCondLst>
                              <p:cond delay="2700"/>
                            </p:stCondLst>
                            <p:childTnLst>
                              <p:par>
                                <p:cTn id="77" presetID="1" presetClass="emph" presetSubtype="2" fill="hold" nodeType="afterEffect">
                                  <p:stCondLst>
                                    <p:cond delay="0"/>
                                  </p:stCondLst>
                                  <p:childTnLst>
                                    <p:animClr clrSpc="rgb" dir="cw">
                                      <p:cBhvr>
                                        <p:cTn id="78" dur="2000" fill="hold"/>
                                        <p:tgtEl>
                                          <p:spTgt spid="131"/>
                                        </p:tgtEl>
                                        <p:attrNameLst>
                                          <p:attrName>fillcolor</p:attrName>
                                        </p:attrNameLst>
                                      </p:cBhvr>
                                      <p:to>
                                        <a:srgbClr val="75FF75"/>
                                      </p:to>
                                    </p:animClr>
                                    <p:set>
                                      <p:cBhvr>
                                        <p:cTn id="79" dur="2000" fill="hold"/>
                                        <p:tgtEl>
                                          <p:spTgt spid="131"/>
                                        </p:tgtEl>
                                        <p:attrNameLst>
                                          <p:attrName>fill.type</p:attrName>
                                        </p:attrNameLst>
                                      </p:cBhvr>
                                      <p:to>
                                        <p:strVal val="solid"/>
                                      </p:to>
                                    </p:set>
                                    <p:set>
                                      <p:cBhvr>
                                        <p:cTn id="80" dur="2000" fill="hold"/>
                                        <p:tgtEl>
                                          <p:spTgt spid="1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Types of Competencies</a:t>
            </a:r>
            <a:endParaRPr lang="en-IN" sz="3200" dirty="0"/>
          </a:p>
        </p:txBody>
      </p:sp>
      <p:sp>
        <p:nvSpPr>
          <p:cNvPr id="9" name="TextBox 8"/>
          <p:cNvSpPr txBox="1"/>
          <p:nvPr/>
        </p:nvSpPr>
        <p:spPr>
          <a:xfrm>
            <a:off x="755576" y="1012666"/>
            <a:ext cx="8064896" cy="400110"/>
          </a:xfrm>
          <a:prstGeom prst="rect">
            <a:avLst/>
          </a:prstGeom>
          <a:noFill/>
        </p:spPr>
        <p:txBody>
          <a:bodyPr wrap="square" rtlCol="0">
            <a:spAutoFit/>
          </a:bodyPr>
          <a:lstStyle/>
          <a:p>
            <a:r>
              <a:rPr lang="en-IN" sz="2000" dirty="0" smtClean="0"/>
              <a:t>Competencies can broadly be classified into two categories:</a:t>
            </a:r>
            <a:endParaRPr lang="en-IN" sz="2000" dirty="0"/>
          </a:p>
        </p:txBody>
      </p:sp>
      <p:sp>
        <p:nvSpPr>
          <p:cNvPr id="11" name="Rounded Rectangle 10"/>
          <p:cNvSpPr/>
          <p:nvPr/>
        </p:nvSpPr>
        <p:spPr>
          <a:xfrm>
            <a:off x="611560" y="1548312"/>
            <a:ext cx="7776864" cy="2088232"/>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2" name="Rounded Rectangle 11"/>
          <p:cNvSpPr/>
          <p:nvPr/>
        </p:nvSpPr>
        <p:spPr>
          <a:xfrm>
            <a:off x="777435" y="1728167"/>
            <a:ext cx="3480222" cy="1692353"/>
          </a:xfrm>
          <a:prstGeom prst="roundRect">
            <a:avLst>
              <a:gd name="adj" fmla="val 10000"/>
            </a:avLst>
          </a:prstGeom>
          <a:blipFill rotWithShape="0">
            <a:blip r:embed="rId3" cstate="prin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sp>
      <p:grpSp>
        <p:nvGrpSpPr>
          <p:cNvPr id="3" name="Group 12"/>
          <p:cNvGrpSpPr/>
          <p:nvPr/>
        </p:nvGrpSpPr>
        <p:grpSpPr>
          <a:xfrm>
            <a:off x="777435" y="3636544"/>
            <a:ext cx="3480222" cy="2744784"/>
            <a:chOff x="165875" y="2307754"/>
            <a:chExt cx="2464930" cy="2744784"/>
          </a:xfrm>
          <a:scene3d>
            <a:camera prst="orthographicFront">
              <a:rot lat="0" lon="0" rev="0"/>
            </a:camera>
            <a:lightRig rig="contrasting" dir="t">
              <a:rot lat="0" lon="0" rev="1200000"/>
            </a:lightRig>
          </a:scene3d>
        </p:grpSpPr>
        <p:sp>
          <p:nvSpPr>
            <p:cNvPr id="18" name="Round Same Side Corner Rectangle 17"/>
            <p:cNvSpPr/>
            <p:nvPr/>
          </p:nvSpPr>
          <p:spPr>
            <a:xfrm rot="10800000">
              <a:off x="165875" y="2307754"/>
              <a:ext cx="2464930" cy="1872208"/>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dirty="0">
                <a:solidFill>
                  <a:schemeClr val="bg1"/>
                </a:solidFill>
              </a:endParaRPr>
            </a:p>
          </p:txBody>
        </p:sp>
        <p:sp>
          <p:nvSpPr>
            <p:cNvPr id="19" name="Round Same Side Corner Rectangle 6"/>
            <p:cNvSpPr/>
            <p:nvPr/>
          </p:nvSpPr>
          <p:spPr>
            <a:xfrm rot="21600000">
              <a:off x="241680" y="2307754"/>
              <a:ext cx="2313320" cy="2744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IN" sz="1700" b="1" kern="1200" dirty="0" smtClean="0">
                  <a:solidFill>
                    <a:schemeClr val="bg1"/>
                  </a:solidFill>
                </a:rPr>
                <a:t>Basic Competencies:</a:t>
              </a:r>
              <a:r>
                <a:rPr lang="en-IN" sz="1700" kern="1200" dirty="0" smtClean="0">
                  <a:solidFill>
                    <a:schemeClr val="bg1"/>
                  </a:solidFill>
                </a:rPr>
                <a:t/>
              </a:r>
              <a:br>
                <a:rPr lang="en-IN" sz="1700" kern="1200" dirty="0" smtClean="0">
                  <a:solidFill>
                    <a:schemeClr val="bg1"/>
                  </a:solidFill>
                </a:rPr>
              </a:br>
              <a:r>
                <a:rPr lang="en-IN" sz="1700" kern="1200" dirty="0" smtClean="0">
                  <a:solidFill>
                    <a:schemeClr val="bg1"/>
                  </a:solidFill>
                </a:rPr>
                <a:t>They are existent in all individuals but only their degree of existence differs.  For example, problem solving is a competency that exists in every individual but in varying degrees</a:t>
              </a:r>
              <a:endParaRPr lang="en-IN" sz="1700" kern="1200" dirty="0">
                <a:solidFill>
                  <a:schemeClr val="bg1"/>
                </a:solidFill>
              </a:endParaRPr>
            </a:p>
          </p:txBody>
        </p:sp>
      </p:grpSp>
      <p:sp>
        <p:nvSpPr>
          <p:cNvPr id="14" name="Rounded Rectangle 13"/>
          <p:cNvSpPr/>
          <p:nvPr/>
        </p:nvSpPr>
        <p:spPr>
          <a:xfrm>
            <a:off x="4572000" y="1728167"/>
            <a:ext cx="3480222" cy="1692353"/>
          </a:xfrm>
          <a:prstGeom prst="roundRect">
            <a:avLst>
              <a:gd name="adj" fmla="val 10000"/>
            </a:avLst>
          </a:prstGeom>
          <a:blipFill rotWithShape="0">
            <a:blip r:embed="rId4" cstate="prin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10682366"/>
              <a:satOff val="47617"/>
              <a:lumOff val="4207"/>
              <a:alphaOff val="0"/>
            </a:schemeClr>
          </a:effectRef>
          <a:fontRef idx="minor">
            <a:schemeClr val="lt1">
              <a:hueOff val="0"/>
              <a:satOff val="0"/>
              <a:lumOff val="0"/>
              <a:alphaOff val="0"/>
            </a:schemeClr>
          </a:fontRef>
        </p:style>
        <p:txBody>
          <a:bodyPr/>
          <a:lstStyle/>
          <a:p>
            <a:endParaRPr lang="en-US" dirty="0"/>
          </a:p>
        </p:txBody>
      </p:sp>
      <p:grpSp>
        <p:nvGrpSpPr>
          <p:cNvPr id="4" name="Group 14"/>
          <p:cNvGrpSpPr/>
          <p:nvPr/>
        </p:nvGrpSpPr>
        <p:grpSpPr>
          <a:xfrm>
            <a:off x="4572000" y="3636544"/>
            <a:ext cx="3480222" cy="2744784"/>
            <a:chOff x="2877298" y="2307754"/>
            <a:chExt cx="2464930" cy="2744784"/>
          </a:xfrm>
          <a:scene3d>
            <a:camera prst="orthographicFront">
              <a:rot lat="0" lon="0" rev="0"/>
            </a:camera>
            <a:lightRig rig="contrasting" dir="t">
              <a:rot lat="0" lon="0" rev="1200000"/>
            </a:lightRig>
          </a:scene3d>
        </p:grpSpPr>
        <p:sp>
          <p:nvSpPr>
            <p:cNvPr id="16" name="Round Same Side Corner Rectangle 15"/>
            <p:cNvSpPr/>
            <p:nvPr/>
          </p:nvSpPr>
          <p:spPr>
            <a:xfrm rot="10800000">
              <a:off x="2877298" y="2307754"/>
              <a:ext cx="2464930" cy="1872208"/>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dirty="0">
                <a:solidFill>
                  <a:schemeClr val="bg1"/>
                </a:solidFill>
              </a:endParaRPr>
            </a:p>
          </p:txBody>
        </p:sp>
        <p:sp>
          <p:nvSpPr>
            <p:cNvPr id="17" name="Round Same Side Corner Rectangle 9"/>
            <p:cNvSpPr/>
            <p:nvPr/>
          </p:nvSpPr>
          <p:spPr>
            <a:xfrm rot="21600000">
              <a:off x="2953103" y="2307754"/>
              <a:ext cx="2313320" cy="27447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IN" sz="1700" b="1" kern="1200" dirty="0" smtClean="0">
                  <a:solidFill>
                    <a:schemeClr val="bg1"/>
                  </a:solidFill>
                </a:rPr>
                <a:t>Professional Competencies:</a:t>
              </a:r>
              <a:r>
                <a:rPr lang="en-IN" sz="1700" kern="1200" dirty="0" smtClean="0">
                  <a:solidFill>
                    <a:schemeClr val="bg1"/>
                  </a:solidFill>
                </a:rPr>
                <a:t/>
              </a:r>
              <a:br>
                <a:rPr lang="en-IN" sz="1700" kern="1200" dirty="0" smtClean="0">
                  <a:solidFill>
                    <a:schemeClr val="bg1"/>
                  </a:solidFill>
                </a:rPr>
              </a:br>
              <a:r>
                <a:rPr lang="en-IN" sz="1700" kern="1200" dirty="0" smtClean="0">
                  <a:solidFill>
                    <a:schemeClr val="bg1"/>
                  </a:solidFill>
                </a:rPr>
                <a:t>They are job related and are above the basic competencies. For example, handling a sales call effectively is a competency that a sales personnel would be required to have</a:t>
              </a:r>
              <a:endParaRPr lang="en-IN" sz="1700" kern="1200" dirty="0">
                <a:solidFill>
                  <a:schemeClr val="bg1"/>
                </a:solidFill>
              </a:endParaRPr>
            </a:p>
          </p:txBody>
        </p:sp>
      </p:grpSp>
      <p:grpSp>
        <p:nvGrpSpPr>
          <p:cNvPr id="10" name="Group 19"/>
          <p:cNvGrpSpPr/>
          <p:nvPr/>
        </p:nvGrpSpPr>
        <p:grpSpPr>
          <a:xfrm>
            <a:off x="551534" y="5756995"/>
            <a:ext cx="1788218" cy="992341"/>
            <a:chOff x="1537" y="1471708"/>
            <a:chExt cx="2038201" cy="1120582"/>
          </a:xfrm>
          <a:scene3d>
            <a:camera prst="orthographicFront">
              <a:rot lat="0" lon="0" rev="0"/>
            </a:camera>
            <a:lightRig rig="contrasting" dir="t">
              <a:rot lat="0" lon="0" rev="1200000"/>
            </a:lightRig>
          </a:scene3d>
        </p:grpSpPr>
        <p:sp>
          <p:nvSpPr>
            <p:cNvPr id="33" name="Rounded Rectangle 32"/>
            <p:cNvSpPr/>
            <p:nvPr/>
          </p:nvSpPr>
          <p:spPr>
            <a:xfrm>
              <a:off x="1537" y="1471708"/>
              <a:ext cx="2038201" cy="1120582"/>
            </a:xfrm>
            <a:prstGeom prst="roundRect">
              <a:avLst/>
            </a:prstGeom>
            <a:solidFill>
              <a:schemeClr val="accent2"/>
            </a:solidFill>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sz="2000" dirty="0">
                <a:solidFill>
                  <a:schemeClr val="bg1"/>
                </a:solidFill>
              </a:endParaRPr>
            </a:p>
          </p:txBody>
        </p:sp>
        <p:sp>
          <p:nvSpPr>
            <p:cNvPr id="34" name="Rounded Rectangle 4"/>
            <p:cNvSpPr/>
            <p:nvPr/>
          </p:nvSpPr>
          <p:spPr>
            <a:xfrm>
              <a:off x="56239" y="1526410"/>
              <a:ext cx="1928797" cy="10111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IN" sz="2000" kern="1200" dirty="0" smtClean="0">
                  <a:solidFill>
                    <a:schemeClr val="bg1"/>
                  </a:solidFill>
                </a:rPr>
                <a:t>Competencies </a:t>
              </a:r>
              <a:endParaRPr lang="en-IN" sz="2000" kern="1200" dirty="0">
                <a:solidFill>
                  <a:schemeClr val="bg1"/>
                </a:solidFill>
              </a:endParaRPr>
            </a:p>
          </p:txBody>
        </p:sp>
      </p:grpSp>
      <p:grpSp>
        <p:nvGrpSpPr>
          <p:cNvPr id="13" name="Group 20"/>
          <p:cNvGrpSpPr/>
          <p:nvPr/>
        </p:nvGrpSpPr>
        <p:grpSpPr>
          <a:xfrm>
            <a:off x="5508104" y="5790248"/>
            <a:ext cx="1037166" cy="1046868"/>
            <a:chOff x="5766109" y="1497913"/>
            <a:chExt cx="1182156" cy="1182156"/>
          </a:xfrm>
          <a:scene3d>
            <a:camera prst="orthographicFront">
              <a:rot lat="0" lon="0" rev="0"/>
            </a:camera>
            <a:lightRig rig="contrasting" dir="t">
              <a:rot lat="0" lon="0" rev="1200000"/>
            </a:lightRig>
          </a:scene3d>
        </p:grpSpPr>
        <p:sp>
          <p:nvSpPr>
            <p:cNvPr id="31" name="Plus 30"/>
            <p:cNvSpPr/>
            <p:nvPr/>
          </p:nvSpPr>
          <p:spPr>
            <a:xfrm>
              <a:off x="5766109" y="1497913"/>
              <a:ext cx="1182156" cy="1182156"/>
            </a:xfrm>
            <a:prstGeom prst="mathPlus">
              <a:avLst/>
            </a:prstGeom>
            <a:solidFill>
              <a:schemeClr val="accent4"/>
            </a:solidFill>
            <a:sp3d z="-182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32" name="Plus 6"/>
            <p:cNvSpPr/>
            <p:nvPr/>
          </p:nvSpPr>
          <p:spPr>
            <a:xfrm>
              <a:off x="5922804" y="1949969"/>
              <a:ext cx="868766" cy="278044"/>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dirty="0">
                <a:solidFill>
                  <a:schemeClr val="tx1"/>
                </a:solidFill>
              </a:endParaRPr>
            </a:p>
          </p:txBody>
        </p:sp>
      </p:grpSp>
      <p:grpSp>
        <p:nvGrpSpPr>
          <p:cNvPr id="15" name="Group 21"/>
          <p:cNvGrpSpPr/>
          <p:nvPr/>
        </p:nvGrpSpPr>
        <p:grpSpPr>
          <a:xfrm>
            <a:off x="3635896" y="5756995"/>
            <a:ext cx="1788218" cy="992341"/>
            <a:chOff x="3552899" y="1471708"/>
            <a:chExt cx="2038201" cy="1120582"/>
          </a:xfrm>
          <a:scene3d>
            <a:camera prst="orthographicFront">
              <a:rot lat="0" lon="0" rev="0"/>
            </a:camera>
            <a:lightRig rig="contrasting" dir="t">
              <a:rot lat="0" lon="0" rev="1200000"/>
            </a:lightRig>
          </a:scene3d>
        </p:grpSpPr>
        <p:sp>
          <p:nvSpPr>
            <p:cNvPr id="29" name="Rounded Rectangle 28"/>
            <p:cNvSpPr/>
            <p:nvPr/>
          </p:nvSpPr>
          <p:spPr>
            <a:xfrm>
              <a:off x="3552899" y="1471708"/>
              <a:ext cx="2038201" cy="1120582"/>
            </a:xfrm>
            <a:prstGeom prst="roundRect">
              <a:avLst/>
            </a:prstGeom>
            <a:solidFill>
              <a:schemeClr val="accent3"/>
            </a:solidFill>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endParaRPr lang="en-US" sz="2000" dirty="0">
                <a:solidFill>
                  <a:schemeClr val="bg1"/>
                </a:solidFill>
              </a:endParaRPr>
            </a:p>
          </p:txBody>
        </p:sp>
        <p:sp>
          <p:nvSpPr>
            <p:cNvPr id="30" name="Rounded Rectangle 8"/>
            <p:cNvSpPr/>
            <p:nvPr/>
          </p:nvSpPr>
          <p:spPr>
            <a:xfrm>
              <a:off x="3607601" y="1526410"/>
              <a:ext cx="1928797" cy="10111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IN" sz="2000" kern="1200" dirty="0" smtClean="0">
                  <a:solidFill>
                    <a:schemeClr val="tx1"/>
                  </a:solidFill>
                </a:rPr>
                <a:t>Basic Competencies</a:t>
              </a:r>
              <a:endParaRPr lang="en-IN" sz="2000" kern="1200" dirty="0">
                <a:solidFill>
                  <a:schemeClr val="tx1"/>
                </a:solidFill>
              </a:endParaRPr>
            </a:p>
          </p:txBody>
        </p:sp>
      </p:grpSp>
      <p:grpSp>
        <p:nvGrpSpPr>
          <p:cNvPr id="20" name="Group 22"/>
          <p:cNvGrpSpPr/>
          <p:nvPr/>
        </p:nvGrpSpPr>
        <p:grpSpPr>
          <a:xfrm>
            <a:off x="2456763" y="5733256"/>
            <a:ext cx="1037166" cy="1046868"/>
            <a:chOff x="2201715" y="1440921"/>
            <a:chExt cx="1182156" cy="1182156"/>
          </a:xfrm>
          <a:scene3d>
            <a:camera prst="orthographicFront">
              <a:rot lat="0" lon="0" rev="0"/>
            </a:camera>
            <a:lightRig rig="contrasting" dir="t">
              <a:rot lat="0" lon="0" rev="1200000"/>
            </a:lightRig>
          </a:scene3d>
        </p:grpSpPr>
        <p:sp>
          <p:nvSpPr>
            <p:cNvPr id="27" name="Equal 26"/>
            <p:cNvSpPr/>
            <p:nvPr/>
          </p:nvSpPr>
          <p:spPr>
            <a:xfrm>
              <a:off x="2201715" y="1440921"/>
              <a:ext cx="1182156" cy="1182156"/>
            </a:xfrm>
            <a:prstGeom prst="mathEqual">
              <a:avLst/>
            </a:prstGeom>
            <a:solidFill>
              <a:schemeClr val="accent2"/>
            </a:solidFill>
            <a:sp3d z="-182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28" name="Equal 10"/>
            <p:cNvSpPr/>
            <p:nvPr/>
          </p:nvSpPr>
          <p:spPr>
            <a:xfrm>
              <a:off x="2358410" y="1684445"/>
              <a:ext cx="868766" cy="695108"/>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IN" sz="1200" kern="1200" dirty="0">
                <a:solidFill>
                  <a:schemeClr val="tx1"/>
                </a:solidFill>
              </a:endParaRPr>
            </a:p>
          </p:txBody>
        </p:sp>
      </p:grpSp>
      <p:grpSp>
        <p:nvGrpSpPr>
          <p:cNvPr id="21" name="Group 23"/>
          <p:cNvGrpSpPr/>
          <p:nvPr/>
        </p:nvGrpSpPr>
        <p:grpSpPr>
          <a:xfrm>
            <a:off x="6672214" y="5756995"/>
            <a:ext cx="1788218" cy="992341"/>
            <a:chOff x="7104261" y="1471708"/>
            <a:chExt cx="2038201" cy="1120582"/>
          </a:xfrm>
          <a:scene3d>
            <a:camera prst="orthographicFront">
              <a:rot lat="0" lon="0" rev="0"/>
            </a:camera>
            <a:lightRig rig="contrasting" dir="t">
              <a:rot lat="0" lon="0" rev="1200000"/>
            </a:lightRig>
          </a:scene3d>
        </p:grpSpPr>
        <p:sp>
          <p:nvSpPr>
            <p:cNvPr id="25" name="Rounded Rectangle 24"/>
            <p:cNvSpPr/>
            <p:nvPr/>
          </p:nvSpPr>
          <p:spPr>
            <a:xfrm>
              <a:off x="7104261" y="1471708"/>
              <a:ext cx="2038201" cy="1120582"/>
            </a:xfrm>
            <a:prstGeom prst="roundRect">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sz="2000" dirty="0">
                <a:solidFill>
                  <a:schemeClr val="bg1"/>
                </a:solidFill>
              </a:endParaRPr>
            </a:p>
          </p:txBody>
        </p:sp>
        <p:sp>
          <p:nvSpPr>
            <p:cNvPr id="26" name="Rounded Rectangle 12"/>
            <p:cNvSpPr/>
            <p:nvPr/>
          </p:nvSpPr>
          <p:spPr>
            <a:xfrm>
              <a:off x="7158963" y="1526410"/>
              <a:ext cx="1928797" cy="10111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IN" sz="2000" kern="1200" dirty="0" smtClean="0">
                  <a:solidFill>
                    <a:schemeClr val="bg1"/>
                  </a:solidFill>
                </a:rPr>
                <a:t>Professional Competencies</a:t>
              </a:r>
              <a:endParaRPr lang="en-IN" sz="2000" kern="1200" dirty="0">
                <a:solidFill>
                  <a:schemeClr val="bg1"/>
                </a:solidFill>
              </a:endParaRPr>
            </a:p>
          </p:txBody>
        </p:sp>
      </p:grpSp>
      <p:sp>
        <p:nvSpPr>
          <p:cNvPr id="22" name="Footer Placeholder 21"/>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5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0" presetClass="entr" presetSubtype="0" fill="hold" nodeType="afterEffect">
                                  <p:stCondLst>
                                    <p:cond delay="2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childTnLst>
                          </p:cTn>
                        </p:par>
                        <p:par>
                          <p:cTn id="26" fill="hold">
                            <p:stCondLst>
                              <p:cond delay="1000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11000"/>
                            </p:stCondLst>
                            <p:childTnLst>
                              <p:par>
                                <p:cTn id="33" presetID="10" presetClass="entr" presetSubtype="0" fill="hold" nodeType="after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childTnLst>
                                </p:cTn>
                              </p:par>
                            </p:childTnLst>
                          </p:cTn>
                        </p:par>
                        <p:par>
                          <p:cTn id="36" fill="hold">
                            <p:stCondLst>
                              <p:cond delay="13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par>
                          <p:cTn id="40" fill="hold">
                            <p:stCondLst>
                              <p:cond delay="140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1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p:stCondLst>
                              <p:cond delay="160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Types of Basic Competencies</a:t>
            </a:r>
            <a:endParaRPr lang="en-IN" sz="3200" dirty="0"/>
          </a:p>
        </p:txBody>
      </p:sp>
      <p:sp>
        <p:nvSpPr>
          <p:cNvPr id="13" name="TextBox 12"/>
          <p:cNvSpPr txBox="1"/>
          <p:nvPr/>
        </p:nvSpPr>
        <p:spPr>
          <a:xfrm>
            <a:off x="755576" y="1012666"/>
            <a:ext cx="8064896" cy="400110"/>
          </a:xfrm>
          <a:prstGeom prst="rect">
            <a:avLst/>
          </a:prstGeom>
          <a:noFill/>
        </p:spPr>
        <p:txBody>
          <a:bodyPr wrap="square" rtlCol="0">
            <a:spAutoFit/>
          </a:bodyPr>
          <a:lstStyle/>
          <a:p>
            <a:r>
              <a:rPr lang="en-IN" sz="2000" dirty="0" smtClean="0"/>
              <a:t>The basic competencies encompass the following:</a:t>
            </a:r>
            <a:endParaRPr lang="en-IN" sz="2000" dirty="0"/>
          </a:p>
        </p:txBody>
      </p:sp>
      <p:sp>
        <p:nvSpPr>
          <p:cNvPr id="14" name="Rounded Rectangle 13"/>
          <p:cNvSpPr/>
          <p:nvPr/>
        </p:nvSpPr>
        <p:spPr>
          <a:xfrm>
            <a:off x="0" y="1484784"/>
            <a:ext cx="9144000" cy="1828800"/>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5" name="Rounded Rectangle 14"/>
          <p:cNvSpPr/>
          <p:nvPr/>
        </p:nvSpPr>
        <p:spPr>
          <a:xfrm>
            <a:off x="276838" y="1728624"/>
            <a:ext cx="1997749" cy="1341120"/>
          </a:xfrm>
          <a:prstGeom prst="roundRect">
            <a:avLst>
              <a:gd name="adj" fmla="val 10000"/>
            </a:avLst>
          </a:prstGeom>
          <a:blipFill rotWithShape="0">
            <a:blip r:embed="rId3"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3" name="Group 15"/>
          <p:cNvGrpSpPr/>
          <p:nvPr/>
        </p:nvGrpSpPr>
        <p:grpSpPr>
          <a:xfrm>
            <a:off x="276838" y="3313583"/>
            <a:ext cx="1997749" cy="2235200"/>
            <a:chOff x="276838" y="1828799"/>
            <a:chExt cx="1997749" cy="2235200"/>
          </a:xfrm>
          <a:scene3d>
            <a:camera prst="orthographicFront">
              <a:rot lat="0" lon="0" rev="0"/>
            </a:camera>
            <a:lightRig rig="contrasting" dir="t">
              <a:rot lat="0" lon="0" rev="1200000"/>
            </a:lightRig>
          </a:scene3d>
        </p:grpSpPr>
        <p:sp>
          <p:nvSpPr>
            <p:cNvPr id="29" name="Round Same Side Corner Rectangle 28"/>
            <p:cNvSpPr/>
            <p:nvPr/>
          </p:nvSpPr>
          <p:spPr>
            <a:xfrm rot="10800000">
              <a:off x="276838" y="1828799"/>
              <a:ext cx="1997749" cy="2235200"/>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dirty="0"/>
            </a:p>
          </p:txBody>
        </p:sp>
        <p:sp>
          <p:nvSpPr>
            <p:cNvPr id="30" name="Round Same Side Corner Rectangle 6"/>
            <p:cNvSpPr/>
            <p:nvPr/>
          </p:nvSpPr>
          <p:spPr>
            <a:xfrm rot="21600000">
              <a:off x="338276" y="1828799"/>
              <a:ext cx="1874873" cy="21737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IN" sz="1900" b="1" kern="1200" dirty="0" smtClean="0">
                  <a:solidFill>
                    <a:schemeClr val="tx1"/>
                  </a:solidFill>
                </a:rPr>
                <a:t>Intellectual Competencies: </a:t>
              </a:r>
              <a:r>
                <a:rPr lang="en-IN" sz="1900" kern="1200" dirty="0" smtClean="0">
                  <a:solidFill>
                    <a:schemeClr val="tx1"/>
                  </a:solidFill>
                </a:rPr>
                <a:t/>
              </a:r>
              <a:br>
                <a:rPr lang="en-IN" sz="1900" kern="1200" dirty="0" smtClean="0">
                  <a:solidFill>
                    <a:schemeClr val="tx1"/>
                  </a:solidFill>
                </a:rPr>
              </a:br>
              <a:r>
                <a:rPr lang="en-IN" sz="1900" kern="1200" dirty="0" smtClean="0">
                  <a:solidFill>
                    <a:schemeClr val="tx1"/>
                  </a:solidFill>
                </a:rPr>
                <a:t>Those which determine the intellectual ability of a person.</a:t>
              </a:r>
              <a:endParaRPr lang="en-IN" sz="1900" kern="1200" dirty="0">
                <a:solidFill>
                  <a:schemeClr val="tx1"/>
                </a:solidFill>
              </a:endParaRPr>
            </a:p>
          </p:txBody>
        </p:sp>
      </p:grpSp>
      <p:sp>
        <p:nvSpPr>
          <p:cNvPr id="17" name="Rounded Rectangle 16"/>
          <p:cNvSpPr/>
          <p:nvPr/>
        </p:nvSpPr>
        <p:spPr>
          <a:xfrm>
            <a:off x="2474362" y="1728624"/>
            <a:ext cx="1997749" cy="1341120"/>
          </a:xfrm>
          <a:prstGeom prst="roundRect">
            <a:avLst>
              <a:gd name="adj" fmla="val 10000"/>
            </a:avLst>
          </a:prstGeom>
          <a:blipFill rotWithShape="0">
            <a:blip r:embed="rId4"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3560789"/>
              <a:satOff val="15872"/>
              <a:lumOff val="1402"/>
              <a:alphaOff val="0"/>
            </a:schemeClr>
          </a:effectRef>
          <a:fontRef idx="minor">
            <a:schemeClr val="lt1">
              <a:hueOff val="0"/>
              <a:satOff val="0"/>
              <a:lumOff val="0"/>
              <a:alphaOff val="0"/>
            </a:schemeClr>
          </a:fontRef>
        </p:style>
        <p:txBody>
          <a:bodyPr/>
          <a:lstStyle/>
          <a:p>
            <a:endParaRPr lang="en-US" dirty="0"/>
          </a:p>
        </p:txBody>
      </p:sp>
      <p:grpSp>
        <p:nvGrpSpPr>
          <p:cNvPr id="4" name="Group 17"/>
          <p:cNvGrpSpPr/>
          <p:nvPr/>
        </p:nvGrpSpPr>
        <p:grpSpPr>
          <a:xfrm>
            <a:off x="2474362" y="3313583"/>
            <a:ext cx="1997749" cy="2235200"/>
            <a:chOff x="2474362" y="1828799"/>
            <a:chExt cx="1997749" cy="2235200"/>
          </a:xfrm>
          <a:scene3d>
            <a:camera prst="orthographicFront">
              <a:rot lat="0" lon="0" rev="0"/>
            </a:camera>
            <a:lightRig rig="contrasting" dir="t">
              <a:rot lat="0" lon="0" rev="1200000"/>
            </a:lightRig>
          </a:scene3d>
        </p:grpSpPr>
        <p:sp>
          <p:nvSpPr>
            <p:cNvPr id="27" name="Round Same Side Corner Rectangle 26"/>
            <p:cNvSpPr/>
            <p:nvPr/>
          </p:nvSpPr>
          <p:spPr>
            <a:xfrm rot="10800000">
              <a:off x="2474362" y="1828799"/>
              <a:ext cx="1997749" cy="2235200"/>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a:lstStyle/>
            <a:p>
              <a:endParaRPr lang="en-US" dirty="0"/>
            </a:p>
          </p:txBody>
        </p:sp>
        <p:sp>
          <p:nvSpPr>
            <p:cNvPr id="28" name="Round Same Side Corner Rectangle 9"/>
            <p:cNvSpPr/>
            <p:nvPr/>
          </p:nvSpPr>
          <p:spPr>
            <a:xfrm rot="21600000">
              <a:off x="2535800" y="1828799"/>
              <a:ext cx="1874873" cy="21737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IN" sz="1900" b="1" kern="1200" dirty="0" smtClean="0">
                  <a:solidFill>
                    <a:schemeClr val="tx1"/>
                  </a:solidFill>
                </a:rPr>
                <a:t>Motivational Competencies: </a:t>
              </a:r>
              <a:r>
                <a:rPr lang="en-IN" sz="1900" kern="1200" dirty="0" smtClean="0">
                  <a:solidFill>
                    <a:schemeClr val="tx1"/>
                  </a:solidFill>
                </a:rPr>
                <a:t/>
              </a:r>
              <a:br>
                <a:rPr lang="en-IN" sz="1900" kern="1200" dirty="0" smtClean="0">
                  <a:solidFill>
                    <a:schemeClr val="tx1"/>
                  </a:solidFill>
                </a:rPr>
              </a:br>
              <a:r>
                <a:rPr lang="en-IN" sz="1900" kern="1200" dirty="0" smtClean="0">
                  <a:solidFill>
                    <a:schemeClr val="tx1"/>
                  </a:solidFill>
                </a:rPr>
                <a:t>Those which determine the level of motivation in an individual.</a:t>
              </a:r>
              <a:endParaRPr lang="en-IN" sz="1900" kern="1200" dirty="0">
                <a:solidFill>
                  <a:schemeClr val="tx1"/>
                </a:solidFill>
              </a:endParaRPr>
            </a:p>
          </p:txBody>
        </p:sp>
      </p:grpSp>
      <p:sp>
        <p:nvSpPr>
          <p:cNvPr id="19" name="Rounded Rectangle 18"/>
          <p:cNvSpPr/>
          <p:nvPr/>
        </p:nvSpPr>
        <p:spPr>
          <a:xfrm>
            <a:off x="4671887" y="1728624"/>
            <a:ext cx="1997749" cy="1341120"/>
          </a:xfrm>
          <a:prstGeom prst="roundRect">
            <a:avLst>
              <a:gd name="adj" fmla="val 10000"/>
            </a:avLst>
          </a:prstGeom>
          <a:blipFill rotWithShape="0">
            <a:blip r:embed="rId5"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7121577"/>
              <a:satOff val="31745"/>
              <a:lumOff val="2805"/>
              <a:alphaOff val="0"/>
            </a:schemeClr>
          </a:effectRef>
          <a:fontRef idx="minor">
            <a:schemeClr val="lt1">
              <a:hueOff val="0"/>
              <a:satOff val="0"/>
              <a:lumOff val="0"/>
              <a:alphaOff val="0"/>
            </a:schemeClr>
          </a:fontRef>
        </p:style>
        <p:txBody>
          <a:bodyPr/>
          <a:lstStyle/>
          <a:p>
            <a:endParaRPr lang="en-US" dirty="0"/>
          </a:p>
        </p:txBody>
      </p:sp>
      <p:grpSp>
        <p:nvGrpSpPr>
          <p:cNvPr id="9" name="Group 19"/>
          <p:cNvGrpSpPr/>
          <p:nvPr/>
        </p:nvGrpSpPr>
        <p:grpSpPr>
          <a:xfrm>
            <a:off x="4671887" y="3313583"/>
            <a:ext cx="1997749" cy="2235200"/>
            <a:chOff x="4671887" y="1828799"/>
            <a:chExt cx="1997749" cy="2235200"/>
          </a:xfrm>
          <a:scene3d>
            <a:camera prst="orthographicFront">
              <a:rot lat="0" lon="0" rev="0"/>
            </a:camera>
            <a:lightRig rig="contrasting" dir="t">
              <a:rot lat="0" lon="0" rev="1200000"/>
            </a:lightRig>
          </a:scene3d>
        </p:grpSpPr>
        <p:sp>
          <p:nvSpPr>
            <p:cNvPr id="25" name="Round Same Side Corner Rectangle 24"/>
            <p:cNvSpPr/>
            <p:nvPr/>
          </p:nvSpPr>
          <p:spPr>
            <a:xfrm rot="10800000">
              <a:off x="4671887" y="1828799"/>
              <a:ext cx="1997749" cy="2235200"/>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a:lstStyle/>
            <a:p>
              <a:endParaRPr lang="en-US" dirty="0"/>
            </a:p>
          </p:txBody>
        </p:sp>
        <p:sp>
          <p:nvSpPr>
            <p:cNvPr id="26" name="Round Same Side Corner Rectangle 12"/>
            <p:cNvSpPr/>
            <p:nvPr/>
          </p:nvSpPr>
          <p:spPr>
            <a:xfrm rot="21600000">
              <a:off x="4733325" y="1828799"/>
              <a:ext cx="1874873" cy="21737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IN" sz="1900" b="1" kern="1200" dirty="0" smtClean="0">
                  <a:solidFill>
                    <a:schemeClr val="tx1"/>
                  </a:solidFill>
                </a:rPr>
                <a:t>Emotional Competencies: </a:t>
              </a:r>
              <a:r>
                <a:rPr lang="en-IN" sz="1900" kern="1200" dirty="0" smtClean="0">
                  <a:solidFill>
                    <a:schemeClr val="tx1"/>
                  </a:solidFill>
                </a:rPr>
                <a:t/>
              </a:r>
              <a:br>
                <a:rPr lang="en-IN" sz="1900" kern="1200" dirty="0" smtClean="0">
                  <a:solidFill>
                    <a:schemeClr val="tx1"/>
                  </a:solidFill>
                </a:rPr>
              </a:br>
              <a:r>
                <a:rPr lang="en-IN" sz="1900" kern="1200" dirty="0" smtClean="0">
                  <a:solidFill>
                    <a:schemeClr val="tx1"/>
                  </a:solidFill>
                </a:rPr>
                <a:t>Those which determine an individual's emotional quotient. </a:t>
              </a:r>
              <a:endParaRPr lang="en-IN" sz="1900" kern="1200" dirty="0">
                <a:solidFill>
                  <a:schemeClr val="tx1"/>
                </a:solidFill>
              </a:endParaRPr>
            </a:p>
          </p:txBody>
        </p:sp>
      </p:grpSp>
      <p:sp>
        <p:nvSpPr>
          <p:cNvPr id="21" name="Rounded Rectangle 20"/>
          <p:cNvSpPr/>
          <p:nvPr/>
        </p:nvSpPr>
        <p:spPr>
          <a:xfrm>
            <a:off x="6869412" y="1728624"/>
            <a:ext cx="1997749" cy="1341120"/>
          </a:xfrm>
          <a:prstGeom prst="roundRect">
            <a:avLst>
              <a:gd name="adj" fmla="val 10000"/>
            </a:avLst>
          </a:prstGeom>
          <a:blipFill rotWithShape="0">
            <a:blip r:embed="rId6"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tint val="50000"/>
              <a:hueOff val="-10682366"/>
              <a:satOff val="47617"/>
              <a:lumOff val="4207"/>
              <a:alphaOff val="0"/>
            </a:schemeClr>
          </a:effectRef>
          <a:fontRef idx="minor">
            <a:schemeClr val="lt1">
              <a:hueOff val="0"/>
              <a:satOff val="0"/>
              <a:lumOff val="0"/>
              <a:alphaOff val="0"/>
            </a:schemeClr>
          </a:fontRef>
        </p:style>
        <p:txBody>
          <a:bodyPr/>
          <a:lstStyle/>
          <a:p>
            <a:endParaRPr lang="en-US" dirty="0"/>
          </a:p>
        </p:txBody>
      </p:sp>
      <p:grpSp>
        <p:nvGrpSpPr>
          <p:cNvPr id="10" name="Group 21"/>
          <p:cNvGrpSpPr/>
          <p:nvPr/>
        </p:nvGrpSpPr>
        <p:grpSpPr>
          <a:xfrm>
            <a:off x="6869412" y="3313583"/>
            <a:ext cx="1997749" cy="2235200"/>
            <a:chOff x="6869412" y="1828799"/>
            <a:chExt cx="1997749" cy="2235200"/>
          </a:xfrm>
          <a:scene3d>
            <a:camera prst="orthographicFront">
              <a:rot lat="0" lon="0" rev="0"/>
            </a:camera>
            <a:lightRig rig="contrasting" dir="t">
              <a:rot lat="0" lon="0" rev="1200000"/>
            </a:lightRig>
          </a:scene3d>
        </p:grpSpPr>
        <p:sp>
          <p:nvSpPr>
            <p:cNvPr id="23" name="Round Same Side Corner Rectangle 22"/>
            <p:cNvSpPr/>
            <p:nvPr/>
          </p:nvSpPr>
          <p:spPr>
            <a:xfrm rot="10800000">
              <a:off x="6869412" y="1828799"/>
              <a:ext cx="1997749" cy="2235200"/>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dirty="0"/>
            </a:p>
          </p:txBody>
        </p:sp>
        <p:sp>
          <p:nvSpPr>
            <p:cNvPr id="24" name="Round Same Side Corner Rectangle 15"/>
            <p:cNvSpPr/>
            <p:nvPr/>
          </p:nvSpPr>
          <p:spPr>
            <a:xfrm rot="21600000">
              <a:off x="6930850" y="1828799"/>
              <a:ext cx="1874873" cy="21737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IN" sz="1900" b="1" kern="1200" dirty="0" smtClean="0">
                  <a:solidFill>
                    <a:schemeClr val="tx1"/>
                  </a:solidFill>
                </a:rPr>
                <a:t>Social Competencies: </a:t>
              </a:r>
              <a:br>
                <a:rPr lang="en-IN" sz="1900" b="1" kern="1200" dirty="0" smtClean="0">
                  <a:solidFill>
                    <a:schemeClr val="tx1"/>
                  </a:solidFill>
                </a:rPr>
              </a:br>
              <a:r>
                <a:rPr lang="en-IN" sz="1900" kern="1200" dirty="0" smtClean="0">
                  <a:solidFill>
                    <a:schemeClr val="tx1"/>
                  </a:solidFill>
                </a:rPr>
                <a:t>Those that determine the level of social ability in a person.</a:t>
              </a:r>
              <a:endParaRPr lang="en-IN" sz="1900" kern="1200" dirty="0">
                <a:solidFill>
                  <a:schemeClr val="tx1"/>
                </a:solidFill>
              </a:endParaRPr>
            </a:p>
          </p:txBody>
        </p:sp>
      </p:grpSp>
      <p:sp>
        <p:nvSpPr>
          <p:cNvPr id="11" name="Footer Placeholder 10"/>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500"/>
                                        <p:tgtEl>
                                          <p:spTgt spid="1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0" presetClass="entr" presetSubtype="0" fill="hold" nodeType="afterEffect">
                                  <p:stCondLst>
                                    <p:cond delay="12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childTnLst>
                                </p:cTn>
                              </p:par>
                            </p:childTnLst>
                          </p:cTn>
                        </p:par>
                        <p:par>
                          <p:cTn id="26" fill="hold">
                            <p:stCondLst>
                              <p:cond delay="575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675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par>
                          <p:cTn id="36" fill="hold">
                            <p:stCondLst>
                              <p:cond delay="7750"/>
                            </p:stCondLst>
                            <p:childTnLst>
                              <p:par>
                                <p:cTn id="37" presetID="47" presetClass="entr" presetSubtype="0" fill="hold" nodeType="afterEffect">
                                  <p:stCondLst>
                                    <p:cond delay="125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10000"/>
                            </p:stCondLst>
                            <p:childTnLst>
                              <p:par>
                                <p:cTn id="43" presetID="10" presetClass="entr" presetSubtype="0" fill="hold" nodeType="afterEffect">
                                  <p:stCondLst>
                                    <p:cond delay="15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childTnLst>
                          </p:cTn>
                        </p:par>
                        <p:par>
                          <p:cTn id="46" fill="hold">
                            <p:stCondLst>
                              <p:cond delay="12500"/>
                            </p:stCondLst>
                            <p:childTnLst>
                              <p:par>
                                <p:cTn id="47" presetID="47"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Types of Professional Competencies</a:t>
            </a:r>
            <a:endParaRPr lang="en-IN" sz="3200" dirty="0"/>
          </a:p>
        </p:txBody>
      </p:sp>
      <p:sp>
        <p:nvSpPr>
          <p:cNvPr id="10" name="TextBox 9"/>
          <p:cNvSpPr txBox="1"/>
          <p:nvPr/>
        </p:nvSpPr>
        <p:spPr>
          <a:xfrm>
            <a:off x="755576" y="1012666"/>
            <a:ext cx="8064896" cy="400110"/>
          </a:xfrm>
          <a:prstGeom prst="rect">
            <a:avLst/>
          </a:prstGeom>
          <a:noFill/>
        </p:spPr>
        <p:txBody>
          <a:bodyPr wrap="square" rtlCol="0">
            <a:spAutoFit/>
          </a:bodyPr>
          <a:lstStyle/>
          <a:p>
            <a:r>
              <a:rPr lang="en-IN" sz="2000" dirty="0" smtClean="0"/>
              <a:t>The professional competencies can be classified as: </a:t>
            </a:r>
            <a:endParaRPr lang="en-IN" sz="2000" dirty="0"/>
          </a:p>
        </p:txBody>
      </p:sp>
      <p:sp>
        <p:nvSpPr>
          <p:cNvPr id="11" name="Rounded Rectangle 10"/>
          <p:cNvSpPr/>
          <p:nvPr/>
        </p:nvSpPr>
        <p:spPr>
          <a:xfrm>
            <a:off x="0" y="1484784"/>
            <a:ext cx="9144000" cy="2088232"/>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Rounded Rectangle 11"/>
          <p:cNvSpPr/>
          <p:nvPr/>
        </p:nvSpPr>
        <p:spPr>
          <a:xfrm>
            <a:off x="251652" y="1628800"/>
            <a:ext cx="2464099" cy="1796923"/>
          </a:xfrm>
          <a:prstGeom prst="roundRect">
            <a:avLst>
              <a:gd name="adj" fmla="val 10000"/>
            </a:avLst>
          </a:prstGeom>
          <a:blipFill rotWithShape="0">
            <a:blip r:embed="rId4"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nvGrpSpPr>
          <p:cNvPr id="3" name="Group 12"/>
          <p:cNvGrpSpPr/>
          <p:nvPr/>
        </p:nvGrpSpPr>
        <p:grpSpPr>
          <a:xfrm>
            <a:off x="179512" y="3573017"/>
            <a:ext cx="2859769" cy="2952328"/>
            <a:chOff x="251652" y="2450350"/>
            <a:chExt cx="2464099" cy="2994873"/>
          </a:xfrm>
          <a:scene3d>
            <a:camera prst="orthographicFront">
              <a:rot lat="0" lon="0" rev="0"/>
            </a:camera>
            <a:lightRig rig="contrasting" dir="t">
              <a:rot lat="0" lon="0" rev="1200000"/>
            </a:lightRig>
          </a:scene3d>
        </p:grpSpPr>
        <p:sp>
          <p:nvSpPr>
            <p:cNvPr id="22" name="Round Same Side Corner Rectangle 21"/>
            <p:cNvSpPr/>
            <p:nvPr/>
          </p:nvSpPr>
          <p:spPr>
            <a:xfrm rot="10800000">
              <a:off x="251652" y="2450350"/>
              <a:ext cx="2464099" cy="2994873"/>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sz="1500" dirty="0"/>
            </a:p>
          </p:txBody>
        </p:sp>
        <p:sp>
          <p:nvSpPr>
            <p:cNvPr id="23" name="Round Same Side Corner Rectangle 6"/>
            <p:cNvSpPr/>
            <p:nvPr/>
          </p:nvSpPr>
          <p:spPr>
            <a:xfrm rot="21600000">
              <a:off x="327432" y="2450350"/>
              <a:ext cx="2312539" cy="29190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IN" sz="1500" b="1" kern="1200" dirty="0" smtClean="0">
                  <a:solidFill>
                    <a:schemeClr val="bg1"/>
                  </a:solidFill>
                </a:rPr>
                <a:t>Generic Competencies:</a:t>
              </a:r>
              <a:r>
                <a:rPr lang="en-IN" sz="1500" kern="1200" dirty="0" smtClean="0">
                  <a:solidFill>
                    <a:schemeClr val="bg1"/>
                  </a:solidFill>
                </a:rPr>
                <a:t/>
              </a:r>
              <a:br>
                <a:rPr lang="en-IN" sz="1500" kern="1200" dirty="0" smtClean="0">
                  <a:solidFill>
                    <a:schemeClr val="bg1"/>
                  </a:solidFill>
                </a:rPr>
              </a:br>
              <a:r>
                <a:rPr lang="en-IN" sz="1500" kern="1200" dirty="0" smtClean="0">
                  <a:solidFill>
                    <a:schemeClr val="bg1"/>
                  </a:solidFill>
                </a:rPr>
                <a:t>They are those which are considered essential for all staff, regardless of their function or level, that is, communication, program execution, processing tools, linguistic, etc. These competencies include broad success factors not tied to a specific work function or industry. They usually focus on leadership or emotional intelligence behaviours.</a:t>
              </a:r>
              <a:endParaRPr lang="en-IN" sz="1500" kern="1200" dirty="0">
                <a:solidFill>
                  <a:schemeClr val="bg1"/>
                </a:solidFill>
              </a:endParaRPr>
            </a:p>
          </p:txBody>
        </p:sp>
      </p:grpSp>
      <p:sp>
        <p:nvSpPr>
          <p:cNvPr id="14" name="Rounded Rectangle 13"/>
          <p:cNvSpPr/>
          <p:nvPr/>
        </p:nvSpPr>
        <p:spPr>
          <a:xfrm>
            <a:off x="3332037" y="1628800"/>
            <a:ext cx="2464099" cy="1796923"/>
          </a:xfrm>
          <a:prstGeom prst="roundRect">
            <a:avLst>
              <a:gd name="adj" fmla="val 10000"/>
            </a:avLst>
          </a:prstGeom>
          <a:blipFill rotWithShape="0">
            <a:blip r:embed="rId5" cstate="prin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501437"/>
              <a:satOff val="-2237"/>
              <a:lumOff val="6"/>
              <a:alphaOff val="0"/>
            </a:schemeClr>
          </a:effectRef>
          <a:fontRef idx="minor">
            <a:schemeClr val="lt1">
              <a:hueOff val="0"/>
              <a:satOff val="0"/>
              <a:lumOff val="0"/>
              <a:alphaOff val="0"/>
            </a:schemeClr>
          </a:fontRef>
        </p:style>
        <p:txBody>
          <a:bodyPr/>
          <a:lstStyle/>
          <a:p>
            <a:endParaRPr lang="en-US" dirty="0"/>
          </a:p>
        </p:txBody>
      </p:sp>
      <p:grpSp>
        <p:nvGrpSpPr>
          <p:cNvPr id="4" name="Group 14"/>
          <p:cNvGrpSpPr/>
          <p:nvPr/>
        </p:nvGrpSpPr>
        <p:grpSpPr>
          <a:xfrm>
            <a:off x="3152390" y="3573016"/>
            <a:ext cx="2859769" cy="2952328"/>
            <a:chOff x="2962161" y="2450349"/>
            <a:chExt cx="2464099" cy="3284984"/>
          </a:xfrm>
          <a:scene3d>
            <a:camera prst="orthographicFront">
              <a:rot lat="0" lon="0" rev="0"/>
            </a:camera>
            <a:lightRig rig="contrasting" dir="t">
              <a:rot lat="0" lon="0" rev="1200000"/>
            </a:lightRig>
          </a:scene3d>
        </p:grpSpPr>
        <p:sp>
          <p:nvSpPr>
            <p:cNvPr id="20" name="Round Same Side Corner Rectangle 19"/>
            <p:cNvSpPr/>
            <p:nvPr/>
          </p:nvSpPr>
          <p:spPr>
            <a:xfrm rot="10800000">
              <a:off x="2962161" y="2450349"/>
              <a:ext cx="2464099" cy="3284984"/>
            </a:xfrm>
            <a:prstGeom prst="round2SameRect">
              <a:avLst>
                <a:gd name="adj1" fmla="val 10500"/>
                <a:gd name="adj2" fmla="val 0"/>
              </a:avLst>
            </a:prstGeom>
            <a:sp3d contourW="19050" prstMaterial="metal">
              <a:bevelT w="88900" h="203200"/>
              <a:bevelB w="165100" h="254000"/>
            </a:sp3d>
          </p:spPr>
          <p:style>
            <a:lnRef idx="0">
              <a:schemeClr val="lt1">
                <a:hueOff val="0"/>
                <a:satOff val="0"/>
                <a:lumOff val="0"/>
                <a:alphaOff val="0"/>
              </a:schemeClr>
            </a:lnRef>
            <a:fillRef idx="1">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a:lstStyle/>
            <a:p>
              <a:endParaRPr lang="en-US" sz="1500" dirty="0"/>
            </a:p>
          </p:txBody>
        </p:sp>
        <p:sp>
          <p:nvSpPr>
            <p:cNvPr id="21" name="Round Same Side Corner Rectangle 9"/>
            <p:cNvSpPr/>
            <p:nvPr/>
          </p:nvSpPr>
          <p:spPr>
            <a:xfrm rot="21600000">
              <a:off x="3037942" y="2450350"/>
              <a:ext cx="2312539" cy="29190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IN" sz="1500" b="1" kern="1200" dirty="0" smtClean="0">
                  <a:solidFill>
                    <a:schemeClr val="tx1"/>
                  </a:solidFill>
                </a:rPr>
                <a:t>Managerial Competencies:</a:t>
              </a:r>
              <a:br>
                <a:rPr lang="en-IN" sz="1500" b="1" kern="1200" dirty="0" smtClean="0">
                  <a:solidFill>
                    <a:schemeClr val="tx1"/>
                  </a:solidFill>
                </a:rPr>
              </a:br>
              <a:r>
                <a:rPr lang="en-IN" sz="1500" b="0" kern="1200" dirty="0" smtClean="0">
                  <a:solidFill>
                    <a:schemeClr val="tx1"/>
                  </a:solidFill>
                </a:rPr>
                <a:t>They</a:t>
              </a:r>
              <a:r>
                <a:rPr lang="en-IN" sz="1500" b="1" kern="1200" dirty="0" smtClean="0">
                  <a:solidFill>
                    <a:schemeClr val="tx1"/>
                  </a:solidFill>
                </a:rPr>
                <a:t> </a:t>
              </a:r>
              <a:r>
                <a:rPr lang="en-IN" sz="1500" kern="1200" dirty="0" smtClean="0">
                  <a:solidFill>
                    <a:schemeClr val="tx1"/>
                  </a:solidFill>
                </a:rPr>
                <a:t>are those which are considered essential for staff with managerial or supervisory responsibility in any service or program. Some examples of managerial competencies are:  customer orientation, organizing skills, cross functional perspective, planning skills, execution skills, analytical skills, decision making, delegation, leadership </a:t>
              </a:r>
              <a:endParaRPr lang="en-IN" sz="1500" kern="1200" dirty="0">
                <a:solidFill>
                  <a:schemeClr val="tx1"/>
                </a:solidFill>
              </a:endParaRPr>
            </a:p>
          </p:txBody>
        </p:sp>
      </p:grpSp>
      <p:sp>
        <p:nvSpPr>
          <p:cNvPr id="16" name="Rounded Rectangle 15"/>
          <p:cNvSpPr/>
          <p:nvPr/>
        </p:nvSpPr>
        <p:spPr>
          <a:xfrm>
            <a:off x="6284365" y="1628800"/>
            <a:ext cx="2464099" cy="1796923"/>
          </a:xfrm>
          <a:prstGeom prst="roundRect">
            <a:avLst>
              <a:gd name="adj" fmla="val 10000"/>
            </a:avLst>
          </a:prstGeom>
          <a:blipFill rotWithShape="0">
            <a:blip r:embed="rId6" cstate="email"/>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002875"/>
              <a:satOff val="-4473"/>
              <a:lumOff val="13"/>
              <a:alphaOff val="0"/>
            </a:schemeClr>
          </a:effectRef>
          <a:fontRef idx="minor">
            <a:schemeClr val="lt1">
              <a:hueOff val="0"/>
              <a:satOff val="0"/>
              <a:lumOff val="0"/>
              <a:alphaOff val="0"/>
            </a:schemeClr>
          </a:fontRef>
        </p:style>
        <p:txBody>
          <a:bodyPr/>
          <a:lstStyle/>
          <a:p>
            <a:endParaRPr lang="en-US" dirty="0"/>
          </a:p>
        </p:txBody>
      </p:sp>
      <p:grpSp>
        <p:nvGrpSpPr>
          <p:cNvPr id="9" name="Group 16"/>
          <p:cNvGrpSpPr/>
          <p:nvPr/>
        </p:nvGrpSpPr>
        <p:grpSpPr>
          <a:xfrm>
            <a:off x="6104718" y="3573016"/>
            <a:ext cx="2859769" cy="2952328"/>
            <a:chOff x="5672670" y="2450349"/>
            <a:chExt cx="2464099" cy="3284984"/>
          </a:xfrm>
          <a:scene3d>
            <a:camera prst="orthographicFront">
              <a:rot lat="0" lon="0" rev="0"/>
            </a:camera>
            <a:lightRig rig="contrasting" dir="t">
              <a:rot lat="0" lon="0" rev="13800000"/>
            </a:lightRig>
          </a:scene3d>
        </p:grpSpPr>
        <p:sp>
          <p:nvSpPr>
            <p:cNvPr id="18" name="Round Same Side Corner Rectangle 17"/>
            <p:cNvSpPr/>
            <p:nvPr/>
          </p:nvSpPr>
          <p:spPr>
            <a:xfrm rot="10800000">
              <a:off x="5672670" y="2450349"/>
              <a:ext cx="2464099" cy="3284984"/>
            </a:xfrm>
            <a:prstGeom prst="round2SameRect">
              <a:avLst>
                <a:gd name="adj1" fmla="val 10500"/>
                <a:gd name="adj2" fmla="val 0"/>
              </a:avLst>
            </a:prstGeom>
            <a:ln w="12700">
              <a:solidFill>
                <a:schemeClr val="tx1"/>
              </a:solidFill>
            </a:ln>
            <a:sp3d prstMaterial="metal">
              <a:bevelT/>
              <a:bevelB w="165100" prst="coolSlant"/>
            </a:sp3d>
          </p:spPr>
          <p:style>
            <a:lnRef idx="2">
              <a:schemeClr val="accent5">
                <a:shade val="50000"/>
              </a:schemeClr>
            </a:lnRef>
            <a:fillRef idx="1">
              <a:schemeClr val="accent5"/>
            </a:fillRef>
            <a:effectRef idx="0">
              <a:schemeClr val="accent5"/>
            </a:effectRef>
            <a:fontRef idx="minor">
              <a:schemeClr val="lt1"/>
            </a:fontRef>
          </p:style>
          <p:txBody>
            <a:bodyPr/>
            <a:lstStyle/>
            <a:p>
              <a:endParaRPr lang="en-US" sz="1500" dirty="0"/>
            </a:p>
          </p:txBody>
        </p:sp>
        <p:sp>
          <p:nvSpPr>
            <p:cNvPr id="19" name="Round Same Side Corner Rectangle 12"/>
            <p:cNvSpPr/>
            <p:nvPr/>
          </p:nvSpPr>
          <p:spPr>
            <a:xfrm rot="21600000">
              <a:off x="5748451" y="2450350"/>
              <a:ext cx="2312539" cy="29190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IN" sz="1500" b="1" kern="1200" dirty="0" smtClean="0">
                  <a:solidFill>
                    <a:schemeClr val="bg1"/>
                  </a:solidFill>
                </a:rPr>
                <a:t>Functional/Technical Competencies: </a:t>
              </a:r>
              <a:r>
                <a:rPr lang="en-IN" sz="1500" kern="1200" dirty="0" smtClean="0">
                  <a:solidFill>
                    <a:schemeClr val="bg1"/>
                  </a:solidFill>
                </a:rPr>
                <a:t/>
              </a:r>
              <a:br>
                <a:rPr lang="en-IN" sz="1500" kern="1200" dirty="0" smtClean="0">
                  <a:solidFill>
                    <a:schemeClr val="bg1"/>
                  </a:solidFill>
                </a:rPr>
              </a:br>
              <a:r>
                <a:rPr lang="en-IN" sz="1500" kern="1200" dirty="0" smtClean="0">
                  <a:solidFill>
                    <a:schemeClr val="bg1"/>
                  </a:solidFill>
                </a:rPr>
                <a:t>These are specific competencies which are considered essential to perform any job in the organization within a defined technical or functional area of work. Some examples of functional/technical competencies are:  business awareness, business skills, technical skills.</a:t>
              </a:r>
              <a:endParaRPr lang="en-IN" sz="1500" kern="1200" dirty="0">
                <a:solidFill>
                  <a:schemeClr val="bg1"/>
                </a:solidFill>
              </a:endParaRPr>
            </a:p>
          </p:txBody>
        </p:sp>
      </p:grpSp>
      <p:sp>
        <p:nvSpPr>
          <p:cNvPr id="13" name="Footer Placeholder 1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Left)">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0" presetClass="entr" presetSubtype="0" fill="hold" nodeType="afterEffect">
                                  <p:stCondLst>
                                    <p:cond delay="2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6750"/>
                            </p:stCondLst>
                            <p:childTnLst>
                              <p:par>
                                <p:cTn id="27" presetID="47"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7750"/>
                            </p:stCondLst>
                            <p:childTnLst>
                              <p:par>
                                <p:cTn id="33" presetID="10" presetClass="entr" presetSubtype="0" fill="hold" nodeType="afterEffect">
                                  <p:stCondLst>
                                    <p:cond delay="30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11750"/>
                            </p:stCondLst>
                            <p:childTnLst>
                              <p:par>
                                <p:cTn id="37" presetID="47"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Categories of Competencies</a:t>
            </a:r>
            <a:endParaRPr lang="en-IN" sz="3200" dirty="0"/>
          </a:p>
        </p:txBody>
      </p:sp>
      <p:sp>
        <p:nvSpPr>
          <p:cNvPr id="9" name="TextBox 8"/>
          <p:cNvSpPr txBox="1"/>
          <p:nvPr/>
        </p:nvSpPr>
        <p:spPr>
          <a:xfrm>
            <a:off x="755576" y="1052736"/>
            <a:ext cx="8064896" cy="369332"/>
          </a:xfrm>
          <a:prstGeom prst="rect">
            <a:avLst/>
          </a:prstGeom>
          <a:noFill/>
        </p:spPr>
        <p:txBody>
          <a:bodyPr wrap="square" rtlCol="0">
            <a:spAutoFit/>
          </a:bodyPr>
          <a:lstStyle/>
          <a:p>
            <a:r>
              <a:rPr lang="en-IN" dirty="0" smtClean="0"/>
              <a:t>Competencies can be divided into two categories, they are:</a:t>
            </a:r>
            <a:endParaRPr lang="en-IN" dirty="0"/>
          </a:p>
        </p:txBody>
      </p:sp>
      <p:sp>
        <p:nvSpPr>
          <p:cNvPr id="10" name="Rectangle 9"/>
          <p:cNvSpPr/>
          <p:nvPr/>
        </p:nvSpPr>
        <p:spPr>
          <a:xfrm>
            <a:off x="4499992" y="1485376"/>
            <a:ext cx="288032" cy="5400000"/>
          </a:xfrm>
          <a:prstGeom prst="rect">
            <a:avLst/>
          </a:prstGeom>
          <a:blipFill>
            <a:blip r:embed="rId3"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11"/>
          <p:cNvGrpSpPr/>
          <p:nvPr/>
        </p:nvGrpSpPr>
        <p:grpSpPr>
          <a:xfrm>
            <a:off x="2627784" y="1412776"/>
            <a:ext cx="3865612" cy="1512168"/>
            <a:chOff x="2627784" y="1412776"/>
            <a:chExt cx="3865612" cy="1512168"/>
          </a:xfrm>
        </p:grpSpPr>
        <p:pic>
          <p:nvPicPr>
            <p:cNvPr id="12" name="Picture 11" descr="31jS-OD0rBL._SL500_AA300_.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rot="21116290">
              <a:off x="2627784" y="1412776"/>
              <a:ext cx="3865612" cy="1512168"/>
            </a:xfrm>
            <a:prstGeom prst="rect">
              <a:avLst/>
            </a:prstGeom>
          </p:spPr>
        </p:pic>
        <p:sp>
          <p:nvSpPr>
            <p:cNvPr id="13" name="TextBox 12"/>
            <p:cNvSpPr txBox="1"/>
            <p:nvPr/>
          </p:nvSpPr>
          <p:spPr>
            <a:xfrm rot="21179810">
              <a:off x="3635896" y="1752492"/>
              <a:ext cx="2123728" cy="830997"/>
            </a:xfrm>
            <a:prstGeom prst="rect">
              <a:avLst/>
            </a:prstGeom>
            <a:noFill/>
          </p:spPr>
          <p:txBody>
            <a:bodyPr wrap="square" rtlCol="0">
              <a:spAutoFit/>
            </a:bodyPr>
            <a:lstStyle/>
            <a:p>
              <a:pPr algn="ctr"/>
              <a:r>
                <a:rPr lang="en-IN" sz="2400" dirty="0" smtClean="0"/>
                <a:t>Threshold Competencies</a:t>
              </a:r>
              <a:endParaRPr lang="en-IN" sz="2400" dirty="0"/>
            </a:p>
          </p:txBody>
        </p:sp>
      </p:grpSp>
      <p:grpSp>
        <p:nvGrpSpPr>
          <p:cNvPr id="4" name="Group 12"/>
          <p:cNvGrpSpPr/>
          <p:nvPr/>
        </p:nvGrpSpPr>
        <p:grpSpPr>
          <a:xfrm>
            <a:off x="2786725" y="3116524"/>
            <a:ext cx="3865612" cy="1512168"/>
            <a:chOff x="2786725" y="3116524"/>
            <a:chExt cx="3865612" cy="1512168"/>
          </a:xfrm>
        </p:grpSpPr>
        <p:pic>
          <p:nvPicPr>
            <p:cNvPr id="15" name="Picture 14" descr="31jS-OD0rBL._SL500_AA300_.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rot="483710" flipH="1">
              <a:off x="2786725" y="3116524"/>
              <a:ext cx="3865612" cy="1512168"/>
            </a:xfrm>
            <a:prstGeom prst="rect">
              <a:avLst/>
            </a:prstGeom>
          </p:spPr>
        </p:pic>
        <p:sp>
          <p:nvSpPr>
            <p:cNvPr id="16" name="TextBox 15"/>
            <p:cNvSpPr txBox="1"/>
            <p:nvPr/>
          </p:nvSpPr>
          <p:spPr>
            <a:xfrm rot="553034">
              <a:off x="3750888" y="3532962"/>
              <a:ext cx="2123728" cy="830997"/>
            </a:xfrm>
            <a:prstGeom prst="rect">
              <a:avLst/>
            </a:prstGeom>
            <a:noFill/>
          </p:spPr>
          <p:txBody>
            <a:bodyPr wrap="square" rtlCol="0">
              <a:spAutoFit/>
            </a:bodyPr>
            <a:lstStyle/>
            <a:p>
              <a:pPr algn="ctr"/>
              <a:r>
                <a:rPr lang="en-IN" sz="2400" dirty="0" smtClean="0"/>
                <a:t>Differentiating Competencies</a:t>
              </a:r>
              <a:endParaRPr lang="en-IN" sz="2400" dirty="0"/>
            </a:p>
          </p:txBody>
        </p:sp>
      </p:grpSp>
      <p:cxnSp>
        <p:nvCxnSpPr>
          <p:cNvPr id="17" name="Straight Connector 16"/>
          <p:cNvCxnSpPr/>
          <p:nvPr/>
        </p:nvCxnSpPr>
        <p:spPr>
          <a:xfrm flipH="1">
            <a:off x="1259632" y="2420888"/>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8" name="Rektangel 97"/>
          <p:cNvSpPr>
            <a:spLocks noChangeArrowheads="1"/>
          </p:cNvSpPr>
          <p:nvPr/>
        </p:nvSpPr>
        <p:spPr bwMode="auto">
          <a:xfrm>
            <a:off x="0" y="2492896"/>
            <a:ext cx="2627784" cy="2862322"/>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noProof="1" smtClean="0">
                <a:cs typeface="Arial" charset="0"/>
              </a:rPr>
              <a:t>These are the essential characteristics that everyone in the job needs to be minimally effective. </a:t>
            </a:r>
          </a:p>
          <a:p>
            <a:pPr marL="342900" indent="-342900">
              <a:buFont typeface="Arial" pitchFamily="34" charset="0"/>
              <a:buChar char="•"/>
            </a:pPr>
            <a:r>
              <a:rPr lang="en-IN" noProof="1" smtClean="0">
                <a:cs typeface="Arial" charset="0"/>
              </a:rPr>
              <a:t>However, this does not distinguish superior from average performers.</a:t>
            </a:r>
            <a:endParaRPr lang="da-DK" dirty="0"/>
          </a:p>
        </p:txBody>
      </p:sp>
      <p:cxnSp>
        <p:nvCxnSpPr>
          <p:cNvPr id="19" name="Straight Connector 18"/>
          <p:cNvCxnSpPr/>
          <p:nvPr/>
        </p:nvCxnSpPr>
        <p:spPr>
          <a:xfrm>
            <a:off x="6012160" y="4221088"/>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20" name="Rektangel 97"/>
          <p:cNvSpPr>
            <a:spLocks noChangeArrowheads="1"/>
          </p:cNvSpPr>
          <p:nvPr/>
        </p:nvSpPr>
        <p:spPr bwMode="auto">
          <a:xfrm>
            <a:off x="6588224" y="4293096"/>
            <a:ext cx="2448272" cy="1200329"/>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noProof="1" smtClean="0">
                <a:cs typeface="Arial" charset="0"/>
              </a:rPr>
              <a:t>These factors distinguish superior from average performers.</a:t>
            </a:r>
            <a:endParaRPr lang="da-DK" dirty="0"/>
          </a:p>
        </p:txBody>
      </p:sp>
      <p:sp>
        <p:nvSpPr>
          <p:cNvPr id="11" name="Footer Placeholder 10"/>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25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500"/>
                                        <p:tgtEl>
                                          <p:spTgt spid="10"/>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250"/>
                            </p:stCondLst>
                            <p:childTnLst>
                              <p:par>
                                <p:cTn id="21" presetID="47"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5250"/>
                            </p:stCondLst>
                            <p:childTnLst>
                              <p:par>
                                <p:cTn id="27" presetID="10" presetClass="entr" presetSubtype="0" fill="hold" nodeType="afterEffect">
                                  <p:stCondLst>
                                    <p:cond delay="15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500"/>
                                        <p:tgtEl>
                                          <p:spTgt spid="4"/>
                                        </p:tgtEl>
                                      </p:cBhvr>
                                    </p:animEffect>
                                  </p:childTnLst>
                                </p:cTn>
                              </p:par>
                            </p:childTnLst>
                          </p:cTn>
                        </p:par>
                        <p:par>
                          <p:cTn id="30" fill="hold">
                            <p:stCondLst>
                              <p:cond delay="8250"/>
                            </p:stCondLst>
                            <p:childTnLst>
                              <p:par>
                                <p:cTn id="31" presetID="10"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childTnLst>
                                </p:cTn>
                              </p:par>
                            </p:childTnLst>
                          </p:cTn>
                        </p:par>
                        <p:par>
                          <p:cTn id="34" fill="hold">
                            <p:stCondLst>
                              <p:cond delay="9250"/>
                            </p:stCondLst>
                            <p:childTnLst>
                              <p:par>
                                <p:cTn id="35" presetID="47"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grpSp>
        <p:nvGrpSpPr>
          <p:cNvPr id="17" name="Group 16"/>
          <p:cNvGrpSpPr/>
          <p:nvPr/>
        </p:nvGrpSpPr>
        <p:grpSpPr>
          <a:xfrm>
            <a:off x="323528" y="1124744"/>
            <a:ext cx="2381250" cy="5688632"/>
            <a:chOff x="323528" y="1124744"/>
            <a:chExt cx="2381250" cy="5688632"/>
          </a:xfrm>
        </p:grpSpPr>
        <p:sp>
          <p:nvSpPr>
            <p:cNvPr id="16" name="Can 15"/>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grpSp>
          <p:nvGrpSpPr>
            <p:cNvPr id="9" name="Group 29"/>
            <p:cNvGrpSpPr/>
            <p:nvPr/>
          </p:nvGrpSpPr>
          <p:grpSpPr>
            <a:xfrm>
              <a:off x="323528" y="1124744"/>
              <a:ext cx="2381250" cy="4896544"/>
              <a:chOff x="323528" y="1772816"/>
              <a:chExt cx="2381250" cy="3790930"/>
            </a:xfrm>
          </p:grpSpPr>
          <p:sp>
            <p:nvSpPr>
              <p:cNvPr id="10" name="Can 9"/>
              <p:cNvSpPr/>
              <p:nvPr/>
            </p:nvSpPr>
            <p:spPr>
              <a:xfrm>
                <a:off x="755576" y="4653136"/>
                <a:ext cx="1368152" cy="910610"/>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1" name="Can 10"/>
              <p:cNvSpPr/>
              <p:nvPr/>
            </p:nvSpPr>
            <p:spPr>
              <a:xfrm>
                <a:off x="755576" y="4030558"/>
                <a:ext cx="1368152" cy="910610"/>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2" name="Can 11"/>
              <p:cNvSpPr/>
              <p:nvPr/>
            </p:nvSpPr>
            <p:spPr>
              <a:xfrm>
                <a:off x="755576" y="3382486"/>
                <a:ext cx="1368152" cy="910610"/>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3" name="Can 12"/>
              <p:cNvSpPr/>
              <p:nvPr/>
            </p:nvSpPr>
            <p:spPr>
              <a:xfrm>
                <a:off x="755576" y="2734414"/>
                <a:ext cx="1368152" cy="910610"/>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sp>
            <p:nvSpPr>
              <p:cNvPr id="14" name="Can 13"/>
              <p:cNvSpPr/>
              <p:nvPr/>
            </p:nvSpPr>
            <p:spPr>
              <a:xfrm>
                <a:off x="755576" y="2086342"/>
                <a:ext cx="1368152" cy="910610"/>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pic>
            <p:nvPicPr>
              <p:cNvPr id="15" name="Picture 14"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772816"/>
                <a:ext cx="2381250" cy="504056"/>
              </a:xfrm>
              <a:prstGeom prst="rect">
                <a:avLst/>
              </a:prstGeom>
            </p:spPr>
          </p:pic>
        </p:grpSp>
      </p:grpSp>
      <p:grpSp>
        <p:nvGrpSpPr>
          <p:cNvPr id="18" name="Group 45"/>
          <p:cNvGrpSpPr/>
          <p:nvPr/>
        </p:nvGrpSpPr>
        <p:grpSpPr>
          <a:xfrm>
            <a:off x="9246105" y="3356992"/>
            <a:ext cx="4614927" cy="2448272"/>
            <a:chOff x="4349561" y="2871532"/>
            <a:chExt cx="6082943" cy="3080524"/>
          </a:xfrm>
        </p:grpSpPr>
        <p:pic>
          <p:nvPicPr>
            <p:cNvPr id="19" name="Picture 2"/>
            <p:cNvPicPr>
              <a:picLocks noChangeAspect="1" noChangeArrowheads="1"/>
            </p:cNvPicPr>
            <p:nvPr/>
          </p:nvPicPr>
          <p:blipFill>
            <a:blip r:embed="rId4" cstate="email">
              <a:clrChange>
                <a:clrFrom>
                  <a:srgbClr val="FDFDFD"/>
                </a:clrFrom>
                <a:clrTo>
                  <a:srgbClr val="FDFDFD">
                    <a:alpha val="0"/>
                  </a:srgbClr>
                </a:clrTo>
              </a:clrChange>
            </a:blip>
            <a:srcRect/>
            <a:stretch>
              <a:fillRect/>
            </a:stretch>
          </p:blipFill>
          <p:spPr bwMode="auto">
            <a:xfrm flipH="1">
              <a:off x="7308304" y="2871532"/>
              <a:ext cx="3124200" cy="3080524"/>
            </a:xfrm>
            <a:prstGeom prst="rect">
              <a:avLst/>
            </a:prstGeom>
            <a:noFill/>
            <a:ln w="9525">
              <a:noFill/>
              <a:miter lim="800000"/>
              <a:headEnd/>
              <a:tailEnd/>
            </a:ln>
          </p:spPr>
        </p:pic>
        <p:pic>
          <p:nvPicPr>
            <p:cNvPr id="20" name="Picture 19" descr="match-burning-md.png"/>
            <p:cNvPicPr>
              <a:picLocks noChangeAspect="1"/>
            </p:cNvPicPr>
            <p:nvPr/>
          </p:nvPicPr>
          <p:blipFill>
            <a:blip r:embed="rId5" cstate="print"/>
            <a:stretch>
              <a:fillRect/>
            </a:stretch>
          </p:blipFill>
          <p:spPr>
            <a:xfrm rot="18245546">
              <a:off x="5159671" y="2910603"/>
              <a:ext cx="1901997" cy="3522217"/>
            </a:xfrm>
            <a:prstGeom prst="rect">
              <a:avLst/>
            </a:prstGeom>
          </p:spPr>
        </p:pic>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1.94444E-6 -3.23699E-6 L -0.89722 -0.52439 " pathEditMode="relative" rAng="0" ptsTypes="AA">
                                      <p:cBhvr>
                                        <p:cTn id="10" dur="2000" fill="hold"/>
                                        <p:tgtEl>
                                          <p:spTgt spid="18"/>
                                        </p:tgtEl>
                                        <p:attrNameLst>
                                          <p:attrName>ppt_x</p:attrName>
                                          <p:attrName>ppt_y</p:attrName>
                                        </p:attrNameLst>
                                      </p:cBhvr>
                                      <p:rCtr x="-44900" y="-26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grpSp>
        <p:nvGrpSpPr>
          <p:cNvPr id="9" name="Group 8"/>
          <p:cNvGrpSpPr/>
          <p:nvPr/>
        </p:nvGrpSpPr>
        <p:grpSpPr>
          <a:xfrm>
            <a:off x="323528" y="1124744"/>
            <a:ext cx="2381250" cy="5688632"/>
            <a:chOff x="323528" y="1124744"/>
            <a:chExt cx="2381250" cy="5688632"/>
          </a:xfrm>
        </p:grpSpPr>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grpSp>
          <p:nvGrpSpPr>
            <p:cNvPr id="11" name="Group 29"/>
            <p:cNvGrpSpPr/>
            <p:nvPr/>
          </p:nvGrpSpPr>
          <p:grpSpPr>
            <a:xfrm>
              <a:off x="323528" y="1124744"/>
              <a:ext cx="2381250" cy="4896544"/>
              <a:chOff x="323528" y="1772816"/>
              <a:chExt cx="2381250" cy="3790930"/>
            </a:xfrm>
          </p:grpSpPr>
          <p:sp>
            <p:nvSpPr>
              <p:cNvPr id="12" name="Can 11"/>
              <p:cNvSpPr/>
              <p:nvPr/>
            </p:nvSpPr>
            <p:spPr>
              <a:xfrm>
                <a:off x="755576" y="4653136"/>
                <a:ext cx="1368152" cy="910610"/>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3" name="Can 12"/>
              <p:cNvSpPr/>
              <p:nvPr/>
            </p:nvSpPr>
            <p:spPr>
              <a:xfrm>
                <a:off x="755576" y="4030558"/>
                <a:ext cx="1368152" cy="910610"/>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4" name="Can 13"/>
              <p:cNvSpPr/>
              <p:nvPr/>
            </p:nvSpPr>
            <p:spPr>
              <a:xfrm>
                <a:off x="755576" y="3382486"/>
                <a:ext cx="1368152" cy="910610"/>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5" name="Can 14"/>
              <p:cNvSpPr/>
              <p:nvPr/>
            </p:nvSpPr>
            <p:spPr>
              <a:xfrm>
                <a:off x="755576" y="2734414"/>
                <a:ext cx="1368152" cy="910610"/>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sp>
            <p:nvSpPr>
              <p:cNvPr id="16" name="Can 15"/>
              <p:cNvSpPr/>
              <p:nvPr/>
            </p:nvSpPr>
            <p:spPr>
              <a:xfrm>
                <a:off x="755576" y="2086342"/>
                <a:ext cx="1368152" cy="910610"/>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772816"/>
                <a:ext cx="2381250" cy="504056"/>
              </a:xfrm>
              <a:prstGeom prst="rect">
                <a:avLst/>
              </a:prstGeom>
            </p:spPr>
          </p:pic>
        </p:grpSp>
      </p:grpSp>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sp>
        <p:nvSpPr>
          <p:cNvPr id="19" name="TextBox 18"/>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1000"/>
                                        <p:tgtEl>
                                          <p:spTgt spid="1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2" name="Can 11"/>
          <p:cNvSpPr/>
          <p:nvPr/>
        </p:nvSpPr>
        <p:spPr>
          <a:xfrm>
            <a:off x="755576" y="4845101"/>
            <a:ext cx="1368152" cy="1176187"/>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3" name="Can 12"/>
          <p:cNvSpPr/>
          <p:nvPr/>
        </p:nvSpPr>
        <p:spPr>
          <a:xfrm>
            <a:off x="755576" y="4040950"/>
            <a:ext cx="1368152" cy="1176187"/>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4" name="Can 13"/>
          <p:cNvSpPr/>
          <p:nvPr/>
        </p:nvSpPr>
        <p:spPr>
          <a:xfrm>
            <a:off x="755576" y="3203870"/>
            <a:ext cx="1368152" cy="1176187"/>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5" name="Can 14"/>
          <p:cNvSpPr/>
          <p:nvPr/>
        </p:nvSpPr>
        <p:spPr>
          <a:xfrm>
            <a:off x="755576" y="2366789"/>
            <a:ext cx="1368152" cy="1176187"/>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sp>
        <p:nvSpPr>
          <p:cNvPr id="16" name="Can 15"/>
          <p:cNvSpPr/>
          <p:nvPr/>
        </p:nvSpPr>
        <p:spPr>
          <a:xfrm>
            <a:off x="755576" y="1529709"/>
            <a:ext cx="1368152" cy="1176187"/>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grpSp>
        <p:nvGrpSpPr>
          <p:cNvPr id="19" name="Group 18"/>
          <p:cNvGrpSpPr/>
          <p:nvPr/>
        </p:nvGrpSpPr>
        <p:grpSpPr>
          <a:xfrm>
            <a:off x="323528" y="364594"/>
            <a:ext cx="2381250" cy="1411213"/>
            <a:chOff x="323528" y="364594"/>
            <a:chExt cx="2381250" cy="1411213"/>
          </a:xfrm>
        </p:grpSpPr>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grpSp>
        <p:nvGrpSpPr>
          <p:cNvPr id="20" name="Group 19"/>
          <p:cNvGrpSpPr/>
          <p:nvPr/>
        </p:nvGrpSpPr>
        <p:grpSpPr>
          <a:xfrm>
            <a:off x="323528" y="1153691"/>
            <a:ext cx="2381250" cy="1411213"/>
            <a:chOff x="323528" y="364594"/>
            <a:chExt cx="2381250" cy="1411213"/>
          </a:xfrm>
        </p:grpSpPr>
        <p:pic>
          <p:nvPicPr>
            <p:cNvPr id="21" name="Picture 20"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22" name="Picture 21"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sp>
        <p:nvSpPr>
          <p:cNvPr id="23" name="TextBox 22"/>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24" name="TextBox 23"/>
          <p:cNvSpPr txBox="1"/>
          <p:nvPr/>
        </p:nvSpPr>
        <p:spPr>
          <a:xfrm>
            <a:off x="2195736" y="2492896"/>
            <a:ext cx="6768752" cy="923330"/>
          </a:xfrm>
          <a:prstGeom prst="rect">
            <a:avLst/>
          </a:prstGeom>
          <a:noFill/>
        </p:spPr>
        <p:txBody>
          <a:bodyPr wrap="square" rtlCol="0">
            <a:spAutoFit/>
          </a:bodyPr>
          <a:lstStyle/>
          <a:p>
            <a:r>
              <a:rPr lang="en-IN" dirty="0" smtClean="0"/>
              <a:t>According to the MCBer research, twelve characteristics were identified related to managerial effectiveness, whereas seven were found to be threshold competencies.</a:t>
            </a:r>
            <a:endParaRPr lang="en-IN" dirty="0"/>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9"/>
                                        </p:tgtEl>
                                      </p:cBhvr>
                                    </p:animEffect>
                                    <p:anim calcmode="lin" valueType="num">
                                      <p:cBhvr>
                                        <p:cTn id="12" dur="1000"/>
                                        <p:tgtEl>
                                          <p:spTgt spid="19"/>
                                        </p:tgtEl>
                                        <p:attrNameLst>
                                          <p:attrName>ppt_x</p:attrName>
                                        </p:attrNameLst>
                                      </p:cBhvr>
                                      <p:tavLst>
                                        <p:tav tm="0">
                                          <p:val>
                                            <p:strVal val="ppt_x"/>
                                          </p:val>
                                        </p:tav>
                                        <p:tav tm="100000">
                                          <p:val>
                                            <p:strVal val="ppt_x"/>
                                          </p:val>
                                        </p:tav>
                                      </p:tavLst>
                                    </p:anim>
                                    <p:anim calcmode="lin" valueType="num">
                                      <p:cBhvr>
                                        <p:cTn id="13" dur="1000"/>
                                        <p:tgtEl>
                                          <p:spTgt spid="19"/>
                                        </p:tgtEl>
                                        <p:attrNameLst>
                                          <p:attrName>ppt_y</p:attrName>
                                        </p:attrNameLst>
                                      </p:cBhvr>
                                      <p:tavLst>
                                        <p:tav tm="0">
                                          <p:val>
                                            <p:strVal val="ppt_y"/>
                                          </p:val>
                                        </p:tav>
                                        <p:tav tm="100000">
                                          <p:val>
                                            <p:strVal val="ppt_y+.1"/>
                                          </p:val>
                                        </p:tav>
                                      </p:tavLst>
                                    </p:anim>
                                    <p:set>
                                      <p:cBhvr>
                                        <p:cTn id="14" dur="1" fill="hold">
                                          <p:stCondLst>
                                            <p:cond delay="999"/>
                                          </p:stCondLst>
                                        </p:cTn>
                                        <p:tgtEl>
                                          <p:spTgt spid="19"/>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lide(fromLeft)">
                                      <p:cBhvr>
                                        <p:cTn id="2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2" name="Can 11"/>
          <p:cNvSpPr/>
          <p:nvPr/>
        </p:nvSpPr>
        <p:spPr>
          <a:xfrm>
            <a:off x="755576" y="4845101"/>
            <a:ext cx="1368152" cy="1176187"/>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3" name="Can 12"/>
          <p:cNvSpPr/>
          <p:nvPr/>
        </p:nvSpPr>
        <p:spPr>
          <a:xfrm>
            <a:off x="755576" y="4040950"/>
            <a:ext cx="1368152" cy="1176187"/>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4" name="Can 13"/>
          <p:cNvSpPr/>
          <p:nvPr/>
        </p:nvSpPr>
        <p:spPr>
          <a:xfrm>
            <a:off x="755576" y="3203870"/>
            <a:ext cx="1368152" cy="1176187"/>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5" name="Can 14"/>
          <p:cNvSpPr/>
          <p:nvPr/>
        </p:nvSpPr>
        <p:spPr>
          <a:xfrm>
            <a:off x="755576" y="2366789"/>
            <a:ext cx="1368152" cy="1176187"/>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grpSp>
        <p:nvGrpSpPr>
          <p:cNvPr id="3" name="Group 18"/>
          <p:cNvGrpSpPr/>
          <p:nvPr/>
        </p:nvGrpSpPr>
        <p:grpSpPr>
          <a:xfrm>
            <a:off x="323528" y="1225699"/>
            <a:ext cx="2381250" cy="1411213"/>
            <a:chOff x="323528" y="364594"/>
            <a:chExt cx="2381250" cy="1411213"/>
          </a:xfrm>
        </p:grpSpPr>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grpSp>
        <p:nvGrpSpPr>
          <p:cNvPr id="4" name="Group 19"/>
          <p:cNvGrpSpPr/>
          <p:nvPr/>
        </p:nvGrpSpPr>
        <p:grpSpPr>
          <a:xfrm>
            <a:off x="323528" y="2089795"/>
            <a:ext cx="2381250" cy="1411213"/>
            <a:chOff x="323528" y="364594"/>
            <a:chExt cx="2381250" cy="1411213"/>
          </a:xfrm>
        </p:grpSpPr>
        <p:pic>
          <p:nvPicPr>
            <p:cNvPr id="21" name="Picture 20"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22" name="Picture 21"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sp>
        <p:nvSpPr>
          <p:cNvPr id="23" name="TextBox 22"/>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24" name="TextBox 23"/>
          <p:cNvSpPr txBox="1"/>
          <p:nvPr/>
        </p:nvSpPr>
        <p:spPr>
          <a:xfrm>
            <a:off x="2195736" y="2492896"/>
            <a:ext cx="6768752" cy="923330"/>
          </a:xfrm>
          <a:prstGeom prst="rect">
            <a:avLst/>
          </a:prstGeom>
          <a:noFill/>
        </p:spPr>
        <p:txBody>
          <a:bodyPr wrap="square" rtlCol="0">
            <a:spAutoFit/>
          </a:bodyPr>
          <a:lstStyle/>
          <a:p>
            <a:r>
              <a:rPr lang="en-IN" dirty="0" smtClean="0"/>
              <a:t>According to the MCBer research, twelve characteristics were identified related to managerial effectiveness, whereas seven were found to be threshold competencies.</a:t>
            </a:r>
            <a:endParaRPr lang="en-IN" dirty="0"/>
          </a:p>
        </p:txBody>
      </p:sp>
      <p:sp>
        <p:nvSpPr>
          <p:cNvPr id="25" name="TextBox 24"/>
          <p:cNvSpPr txBox="1"/>
          <p:nvPr/>
        </p:nvSpPr>
        <p:spPr>
          <a:xfrm>
            <a:off x="2195736" y="3502749"/>
            <a:ext cx="6768752" cy="646331"/>
          </a:xfrm>
          <a:prstGeom prst="rect">
            <a:avLst/>
          </a:prstGeom>
          <a:noFill/>
        </p:spPr>
        <p:txBody>
          <a:bodyPr wrap="square" rtlCol="0">
            <a:spAutoFit/>
          </a:bodyPr>
          <a:lstStyle/>
          <a:p>
            <a:r>
              <a:rPr lang="en-IN" dirty="0" smtClean="0"/>
              <a:t>Every job at any level in the organization would have a threshold competency.</a:t>
            </a:r>
            <a:endParaRPr lang="en-IN" dirty="0"/>
          </a:p>
        </p:txBody>
      </p:sp>
      <p:sp>
        <p:nvSpPr>
          <p:cNvPr id="9" name="Footer Placeholder 8"/>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with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lide(fromLeft)">
                                      <p:cBhvr>
                                        <p:cTn id="2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custDataLst>
              <p:tags r:id="rId2"/>
            </p:custDataLst>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grpSp>
        <p:nvGrpSpPr>
          <p:cNvPr id="10" name="Group 4"/>
          <p:cNvGrpSpPr>
            <a:grpSpLocks/>
          </p:cNvGrpSpPr>
          <p:nvPr>
            <p:custDataLst>
              <p:tags r:id="rId3"/>
            </p:custDataLst>
          </p:nvPr>
        </p:nvGrpSpPr>
        <p:grpSpPr bwMode="auto">
          <a:xfrm>
            <a:off x="4644008" y="980729"/>
            <a:ext cx="4248472" cy="1013362"/>
            <a:chOff x="5410200" y="1447800"/>
            <a:chExt cx="3133725" cy="1095375"/>
          </a:xfrm>
        </p:grpSpPr>
        <p:grpSp>
          <p:nvGrpSpPr>
            <p:cNvPr id="11" name="Group 2"/>
            <p:cNvGrpSpPr>
              <a:grpSpLocks/>
            </p:cNvGrpSpPr>
            <p:nvPr/>
          </p:nvGrpSpPr>
          <p:grpSpPr bwMode="auto">
            <a:xfrm>
              <a:off x="5410200" y="1447800"/>
              <a:ext cx="3133725" cy="1095375"/>
              <a:chOff x="5410200" y="1447800"/>
              <a:chExt cx="3133725" cy="1095375"/>
            </a:xfrm>
          </p:grpSpPr>
          <p:sp>
            <p:nvSpPr>
              <p:cNvPr id="13"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 name="Round Same Side Corner Rectangle 13"/>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5" name="Group 44"/>
          <p:cNvGrpSpPr>
            <a:grpSpLocks/>
          </p:cNvGrpSpPr>
          <p:nvPr>
            <p:custDataLst>
              <p:tags r:id="rId4"/>
            </p:custDataLst>
          </p:nvPr>
        </p:nvGrpSpPr>
        <p:grpSpPr bwMode="auto">
          <a:xfrm>
            <a:off x="4812283" y="1412776"/>
            <a:ext cx="432000" cy="403225"/>
            <a:chOff x="3294062" y="1631156"/>
            <a:chExt cx="460375" cy="460375"/>
          </a:xfrm>
        </p:grpSpPr>
        <p:sp>
          <p:nvSpPr>
            <p:cNvPr id="16"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7"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8"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PPTShape_0"/>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PPTShape_1"/>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22" name="Group 1"/>
          <p:cNvGrpSpPr>
            <a:grpSpLocks/>
          </p:cNvGrpSpPr>
          <p:nvPr>
            <p:custDataLst>
              <p:tags r:id="rId5"/>
            </p:custDataLst>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26"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33" name="Group 71"/>
          <p:cNvGrpSpPr>
            <a:grpSpLocks/>
          </p:cNvGrpSpPr>
          <p:nvPr>
            <p:custDataLst>
              <p:tags r:id="rId6"/>
            </p:custDataLst>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0" name="Group 103"/>
          <p:cNvGrpSpPr>
            <a:grpSpLocks/>
          </p:cNvGrpSpPr>
          <p:nvPr>
            <p:custDataLst>
              <p:tags r:id="rId7"/>
            </p:custDataLst>
          </p:nvPr>
        </p:nvGrpSpPr>
        <p:grpSpPr bwMode="auto">
          <a:xfrm>
            <a:off x="107504" y="2782465"/>
            <a:ext cx="2381250" cy="760413"/>
            <a:chOff x="381979" y="2383036"/>
            <a:chExt cx="2874402" cy="917333"/>
          </a:xfrm>
        </p:grpSpPr>
        <p:grpSp>
          <p:nvGrpSpPr>
            <p:cNvPr id="41"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8" name="Group 104"/>
          <p:cNvGrpSpPr>
            <a:grpSpLocks/>
          </p:cNvGrpSpPr>
          <p:nvPr>
            <p:custDataLst>
              <p:tags r:id="rId8"/>
            </p:custDataLst>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55" name="Group 111"/>
          <p:cNvGrpSpPr>
            <a:grpSpLocks/>
          </p:cNvGrpSpPr>
          <p:nvPr>
            <p:custDataLst>
              <p:tags r:id="rId9"/>
            </p:custDataLst>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62"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69" name="Group 79"/>
          <p:cNvGrpSpPr>
            <a:grpSpLocks/>
          </p:cNvGrpSpPr>
          <p:nvPr/>
        </p:nvGrpSpPr>
        <p:grpSpPr bwMode="auto">
          <a:xfrm>
            <a:off x="4644008" y="2132857"/>
            <a:ext cx="4248472" cy="1013362"/>
            <a:chOff x="5410200" y="1447800"/>
            <a:chExt cx="3133725" cy="1095375"/>
          </a:xfrm>
        </p:grpSpPr>
        <p:grpSp>
          <p:nvGrpSpPr>
            <p:cNvPr id="70" name="Group 80"/>
            <p:cNvGrpSpPr>
              <a:grpSpLocks/>
            </p:cNvGrpSpPr>
            <p:nvPr/>
          </p:nvGrpSpPr>
          <p:grpSpPr bwMode="auto">
            <a:xfrm>
              <a:off x="5410200" y="1447800"/>
              <a:ext cx="3133725" cy="1095375"/>
              <a:chOff x="5410200" y="1447800"/>
              <a:chExt cx="3133725" cy="1095375"/>
            </a:xfrm>
          </p:grpSpPr>
          <p:sp>
            <p:nvSpPr>
              <p:cNvPr id="72"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73" name="Round Same Side Corner Rectangle 72"/>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71"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74" name="PPTShape_2"/>
          <p:cNvGrpSpPr>
            <a:grpSpLocks/>
          </p:cNvGrpSpPr>
          <p:nvPr/>
        </p:nvGrpSpPr>
        <p:grpSpPr bwMode="auto">
          <a:xfrm>
            <a:off x="4812283" y="2583671"/>
            <a:ext cx="432000" cy="403225"/>
            <a:chOff x="3294062" y="1631156"/>
            <a:chExt cx="460375" cy="460375"/>
          </a:xfrm>
        </p:grpSpPr>
        <p:sp>
          <p:nvSpPr>
            <p:cNvPr id="75"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76"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77"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78" name="Group 93"/>
          <p:cNvGrpSpPr>
            <a:grpSpLocks/>
          </p:cNvGrpSpPr>
          <p:nvPr/>
        </p:nvGrpSpPr>
        <p:grpSpPr bwMode="auto">
          <a:xfrm>
            <a:off x="4644008" y="3284985"/>
            <a:ext cx="4248472" cy="1013362"/>
            <a:chOff x="5410200" y="1447800"/>
            <a:chExt cx="3133725" cy="1095375"/>
          </a:xfrm>
        </p:grpSpPr>
        <p:grpSp>
          <p:nvGrpSpPr>
            <p:cNvPr id="79" name="Group 95"/>
            <p:cNvGrpSpPr>
              <a:grpSpLocks/>
            </p:cNvGrpSpPr>
            <p:nvPr/>
          </p:nvGrpSpPr>
          <p:grpSpPr bwMode="auto">
            <a:xfrm>
              <a:off x="5410200" y="1447800"/>
              <a:ext cx="3133725" cy="1095375"/>
              <a:chOff x="5410200" y="1447800"/>
              <a:chExt cx="3133725" cy="1095375"/>
            </a:xfrm>
          </p:grpSpPr>
          <p:sp>
            <p:nvSpPr>
              <p:cNvPr id="81"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82" name="Round Same Side Corner Rectangle 81"/>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80"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83" name="PPTShape_4"/>
          <p:cNvGrpSpPr>
            <a:grpSpLocks/>
          </p:cNvGrpSpPr>
          <p:nvPr/>
        </p:nvGrpSpPr>
        <p:grpSpPr bwMode="auto">
          <a:xfrm>
            <a:off x="4812283" y="3717032"/>
            <a:ext cx="432000" cy="403225"/>
            <a:chOff x="3294062" y="1631156"/>
            <a:chExt cx="460375" cy="460375"/>
          </a:xfrm>
        </p:grpSpPr>
        <p:sp>
          <p:nvSpPr>
            <p:cNvPr id="84"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85"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86"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87" name="PPTShape_6"/>
          <p:cNvGrpSpPr>
            <a:grpSpLocks/>
          </p:cNvGrpSpPr>
          <p:nvPr/>
        </p:nvGrpSpPr>
        <p:grpSpPr bwMode="auto">
          <a:xfrm>
            <a:off x="4669904" y="4437113"/>
            <a:ext cx="4248472" cy="1013362"/>
            <a:chOff x="5410200" y="1447800"/>
            <a:chExt cx="3133725" cy="1095375"/>
          </a:xfrm>
        </p:grpSpPr>
        <p:grpSp>
          <p:nvGrpSpPr>
            <p:cNvPr id="88" name="Group 80"/>
            <p:cNvGrpSpPr>
              <a:grpSpLocks/>
            </p:cNvGrpSpPr>
            <p:nvPr/>
          </p:nvGrpSpPr>
          <p:grpSpPr bwMode="auto">
            <a:xfrm>
              <a:off x="5410200" y="1447800"/>
              <a:ext cx="3133725" cy="1095375"/>
              <a:chOff x="5410200" y="1447800"/>
              <a:chExt cx="3133725" cy="1095375"/>
            </a:xfrm>
          </p:grpSpPr>
          <p:sp>
            <p:nvSpPr>
              <p:cNvPr id="90"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91" name="Round Same Side Corner Rectangle 90"/>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89"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92" name="PPTShape_7"/>
          <p:cNvGrpSpPr>
            <a:grpSpLocks/>
          </p:cNvGrpSpPr>
          <p:nvPr/>
        </p:nvGrpSpPr>
        <p:grpSpPr bwMode="auto">
          <a:xfrm>
            <a:off x="4838179" y="4887927"/>
            <a:ext cx="432000" cy="403225"/>
            <a:chOff x="3294062" y="1631156"/>
            <a:chExt cx="460375" cy="460375"/>
          </a:xfrm>
        </p:grpSpPr>
        <p:sp>
          <p:nvSpPr>
            <p:cNvPr id="93"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94"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95"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96" name="PPTShape_9"/>
          <p:cNvGrpSpPr>
            <a:grpSpLocks/>
          </p:cNvGrpSpPr>
          <p:nvPr/>
        </p:nvGrpSpPr>
        <p:grpSpPr bwMode="auto">
          <a:xfrm>
            <a:off x="4669904" y="5589240"/>
            <a:ext cx="4248472" cy="1013362"/>
            <a:chOff x="5410200" y="1447800"/>
            <a:chExt cx="3133725" cy="1095375"/>
          </a:xfrm>
        </p:grpSpPr>
        <p:grpSp>
          <p:nvGrpSpPr>
            <p:cNvPr id="97" name="Group 95"/>
            <p:cNvGrpSpPr>
              <a:grpSpLocks/>
            </p:cNvGrpSpPr>
            <p:nvPr/>
          </p:nvGrpSpPr>
          <p:grpSpPr bwMode="auto">
            <a:xfrm>
              <a:off x="5410200" y="1447800"/>
              <a:ext cx="3133725" cy="1095375"/>
              <a:chOff x="5410200" y="1447800"/>
              <a:chExt cx="3133725" cy="1095375"/>
            </a:xfrm>
          </p:grpSpPr>
          <p:sp>
            <p:nvSpPr>
              <p:cNvPr id="99"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0" name="Round Same Side Corner Rectangle 99"/>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98"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01" name="PPTShape_10"/>
          <p:cNvGrpSpPr>
            <a:grpSpLocks/>
          </p:cNvGrpSpPr>
          <p:nvPr/>
        </p:nvGrpSpPr>
        <p:grpSpPr bwMode="auto">
          <a:xfrm>
            <a:off x="4838179" y="6040055"/>
            <a:ext cx="432000" cy="403225"/>
            <a:chOff x="3294062" y="1631156"/>
            <a:chExt cx="460375" cy="460375"/>
          </a:xfrm>
        </p:grpSpPr>
        <p:sp>
          <p:nvSpPr>
            <p:cNvPr id="102"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03"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04"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
        <p:nvSpPr>
          <p:cNvPr id="2" name="Footer Placeholder 1"/>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0-#ppt_w/2"/>
                                          </p:val>
                                        </p:tav>
                                        <p:tav tm="100000">
                                          <p:val>
                                            <p:strVal val="#ppt_x"/>
                                          </p:val>
                                        </p:tav>
                                      </p:tavLst>
                                    </p:anim>
                                    <p:anim calcmode="lin" valueType="num">
                                      <p:cBhvr additive="base">
                                        <p:cTn id="24" dur="500" fill="hold"/>
                                        <p:tgtEl>
                                          <p:spTgt spid="4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40"/>
                                        </p:tgtEl>
                                        <p:attrNameLst>
                                          <p:attrName>r</p:attrName>
                                        </p:attrNameLst>
                                      </p:cBhvr>
                                    </p:animRot>
                                    <p:animRot by="-240000">
                                      <p:cBhvr>
                                        <p:cTn id="28" dur="100" fill="hold">
                                          <p:stCondLst>
                                            <p:cond delay="100"/>
                                          </p:stCondLst>
                                        </p:cTn>
                                        <p:tgtEl>
                                          <p:spTgt spid="40"/>
                                        </p:tgtEl>
                                        <p:attrNameLst>
                                          <p:attrName>r</p:attrName>
                                        </p:attrNameLst>
                                      </p:cBhvr>
                                    </p:animRot>
                                    <p:animRot by="240000">
                                      <p:cBhvr>
                                        <p:cTn id="29" dur="100" fill="hold">
                                          <p:stCondLst>
                                            <p:cond delay="200"/>
                                          </p:stCondLst>
                                        </p:cTn>
                                        <p:tgtEl>
                                          <p:spTgt spid="40"/>
                                        </p:tgtEl>
                                        <p:attrNameLst>
                                          <p:attrName>r</p:attrName>
                                        </p:attrNameLst>
                                      </p:cBhvr>
                                    </p:animRot>
                                    <p:animRot by="-240000">
                                      <p:cBhvr>
                                        <p:cTn id="30" dur="100" fill="hold">
                                          <p:stCondLst>
                                            <p:cond delay="300"/>
                                          </p:stCondLst>
                                        </p:cTn>
                                        <p:tgtEl>
                                          <p:spTgt spid="40"/>
                                        </p:tgtEl>
                                        <p:attrNameLst>
                                          <p:attrName>r</p:attrName>
                                        </p:attrNameLst>
                                      </p:cBhvr>
                                    </p:animRot>
                                    <p:animRot by="120000">
                                      <p:cBhvr>
                                        <p:cTn id="31" dur="100" fill="hold">
                                          <p:stCondLst>
                                            <p:cond delay="400"/>
                                          </p:stCondLst>
                                        </p:cTn>
                                        <p:tgtEl>
                                          <p:spTgt spid="40"/>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2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1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62"/>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55"/>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33"/>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8"/>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62"/>
                                        </p:tgtEl>
                                        <p:attrNameLst>
                                          <p:attrName>r</p:attrName>
                                        </p:attrNameLst>
                                      </p:cBhvr>
                                    </p:animRot>
                                    <p:animRot by="-240000">
                                      <p:cBhvr>
                                        <p:cTn id="54" dur="100" fill="hold">
                                          <p:stCondLst>
                                            <p:cond delay="100"/>
                                          </p:stCondLst>
                                        </p:cTn>
                                        <p:tgtEl>
                                          <p:spTgt spid="62"/>
                                        </p:tgtEl>
                                        <p:attrNameLst>
                                          <p:attrName>r</p:attrName>
                                        </p:attrNameLst>
                                      </p:cBhvr>
                                    </p:animRot>
                                    <p:animRot by="240000">
                                      <p:cBhvr>
                                        <p:cTn id="55" dur="100" fill="hold">
                                          <p:stCondLst>
                                            <p:cond delay="200"/>
                                          </p:stCondLst>
                                        </p:cTn>
                                        <p:tgtEl>
                                          <p:spTgt spid="62"/>
                                        </p:tgtEl>
                                        <p:attrNameLst>
                                          <p:attrName>r</p:attrName>
                                        </p:attrNameLst>
                                      </p:cBhvr>
                                    </p:animRot>
                                    <p:animRot by="-240000">
                                      <p:cBhvr>
                                        <p:cTn id="56" dur="100" fill="hold">
                                          <p:stCondLst>
                                            <p:cond delay="300"/>
                                          </p:stCondLst>
                                        </p:cTn>
                                        <p:tgtEl>
                                          <p:spTgt spid="62"/>
                                        </p:tgtEl>
                                        <p:attrNameLst>
                                          <p:attrName>r</p:attrName>
                                        </p:attrNameLst>
                                      </p:cBhvr>
                                    </p:animRot>
                                    <p:animRot by="120000">
                                      <p:cBhvr>
                                        <p:cTn id="57" dur="100" fill="hold">
                                          <p:stCondLst>
                                            <p:cond delay="400"/>
                                          </p:stCondLst>
                                        </p:cTn>
                                        <p:tgtEl>
                                          <p:spTgt spid="62"/>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55"/>
                                        </p:tgtEl>
                                        <p:attrNameLst>
                                          <p:attrName>r</p:attrName>
                                        </p:attrNameLst>
                                      </p:cBhvr>
                                    </p:animRot>
                                    <p:animRot by="-240000">
                                      <p:cBhvr>
                                        <p:cTn id="60" dur="100" fill="hold">
                                          <p:stCondLst>
                                            <p:cond delay="100"/>
                                          </p:stCondLst>
                                        </p:cTn>
                                        <p:tgtEl>
                                          <p:spTgt spid="55"/>
                                        </p:tgtEl>
                                        <p:attrNameLst>
                                          <p:attrName>r</p:attrName>
                                        </p:attrNameLst>
                                      </p:cBhvr>
                                    </p:animRot>
                                    <p:animRot by="240000">
                                      <p:cBhvr>
                                        <p:cTn id="61" dur="100" fill="hold">
                                          <p:stCondLst>
                                            <p:cond delay="200"/>
                                          </p:stCondLst>
                                        </p:cTn>
                                        <p:tgtEl>
                                          <p:spTgt spid="55"/>
                                        </p:tgtEl>
                                        <p:attrNameLst>
                                          <p:attrName>r</p:attrName>
                                        </p:attrNameLst>
                                      </p:cBhvr>
                                    </p:animRot>
                                    <p:animRot by="-240000">
                                      <p:cBhvr>
                                        <p:cTn id="62" dur="100" fill="hold">
                                          <p:stCondLst>
                                            <p:cond delay="300"/>
                                          </p:stCondLst>
                                        </p:cTn>
                                        <p:tgtEl>
                                          <p:spTgt spid="55"/>
                                        </p:tgtEl>
                                        <p:attrNameLst>
                                          <p:attrName>r</p:attrName>
                                        </p:attrNameLst>
                                      </p:cBhvr>
                                    </p:animRot>
                                    <p:animRot by="120000">
                                      <p:cBhvr>
                                        <p:cTn id="63" dur="100" fill="hold">
                                          <p:stCondLst>
                                            <p:cond delay="400"/>
                                          </p:stCondLst>
                                        </p:cTn>
                                        <p:tgtEl>
                                          <p:spTgt spid="55"/>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8"/>
                                        </p:tgtEl>
                                        <p:attrNameLst>
                                          <p:attrName>r</p:attrName>
                                        </p:attrNameLst>
                                      </p:cBhvr>
                                    </p:animRot>
                                    <p:animRot by="-240000">
                                      <p:cBhvr>
                                        <p:cTn id="66" dur="100" fill="hold">
                                          <p:stCondLst>
                                            <p:cond delay="100"/>
                                          </p:stCondLst>
                                        </p:cTn>
                                        <p:tgtEl>
                                          <p:spTgt spid="48"/>
                                        </p:tgtEl>
                                        <p:attrNameLst>
                                          <p:attrName>r</p:attrName>
                                        </p:attrNameLst>
                                      </p:cBhvr>
                                    </p:animRot>
                                    <p:animRot by="240000">
                                      <p:cBhvr>
                                        <p:cTn id="67" dur="100" fill="hold">
                                          <p:stCondLst>
                                            <p:cond delay="200"/>
                                          </p:stCondLst>
                                        </p:cTn>
                                        <p:tgtEl>
                                          <p:spTgt spid="48"/>
                                        </p:tgtEl>
                                        <p:attrNameLst>
                                          <p:attrName>r</p:attrName>
                                        </p:attrNameLst>
                                      </p:cBhvr>
                                    </p:animRot>
                                    <p:animRot by="-240000">
                                      <p:cBhvr>
                                        <p:cTn id="68" dur="100" fill="hold">
                                          <p:stCondLst>
                                            <p:cond delay="300"/>
                                          </p:stCondLst>
                                        </p:cTn>
                                        <p:tgtEl>
                                          <p:spTgt spid="48"/>
                                        </p:tgtEl>
                                        <p:attrNameLst>
                                          <p:attrName>r</p:attrName>
                                        </p:attrNameLst>
                                      </p:cBhvr>
                                    </p:animRot>
                                    <p:animRot by="120000">
                                      <p:cBhvr>
                                        <p:cTn id="69" dur="100" fill="hold">
                                          <p:stCondLst>
                                            <p:cond delay="400"/>
                                          </p:stCondLst>
                                        </p:cTn>
                                        <p:tgtEl>
                                          <p:spTgt spid="48"/>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33"/>
                                        </p:tgtEl>
                                        <p:attrNameLst>
                                          <p:attrName>r</p:attrName>
                                        </p:attrNameLst>
                                      </p:cBhvr>
                                    </p:animRot>
                                    <p:animRot by="-240000">
                                      <p:cBhvr>
                                        <p:cTn id="72" dur="100" fill="hold">
                                          <p:stCondLst>
                                            <p:cond delay="100"/>
                                          </p:stCondLst>
                                        </p:cTn>
                                        <p:tgtEl>
                                          <p:spTgt spid="33"/>
                                        </p:tgtEl>
                                        <p:attrNameLst>
                                          <p:attrName>r</p:attrName>
                                        </p:attrNameLst>
                                      </p:cBhvr>
                                    </p:animRot>
                                    <p:animRot by="240000">
                                      <p:cBhvr>
                                        <p:cTn id="73" dur="100" fill="hold">
                                          <p:stCondLst>
                                            <p:cond delay="200"/>
                                          </p:stCondLst>
                                        </p:cTn>
                                        <p:tgtEl>
                                          <p:spTgt spid="33"/>
                                        </p:tgtEl>
                                        <p:attrNameLst>
                                          <p:attrName>r</p:attrName>
                                        </p:attrNameLst>
                                      </p:cBhvr>
                                    </p:animRot>
                                    <p:animRot by="-240000">
                                      <p:cBhvr>
                                        <p:cTn id="74" dur="100" fill="hold">
                                          <p:stCondLst>
                                            <p:cond delay="300"/>
                                          </p:stCondLst>
                                        </p:cTn>
                                        <p:tgtEl>
                                          <p:spTgt spid="33"/>
                                        </p:tgtEl>
                                        <p:attrNameLst>
                                          <p:attrName>r</p:attrName>
                                        </p:attrNameLst>
                                      </p:cBhvr>
                                    </p:animRot>
                                    <p:animRot by="120000">
                                      <p:cBhvr>
                                        <p:cTn id="75" dur="100" fill="hold">
                                          <p:stCondLst>
                                            <p:cond delay="400"/>
                                          </p:stCondLst>
                                        </p:cTn>
                                        <p:tgtEl>
                                          <p:spTgt spid="33"/>
                                        </p:tgtEl>
                                        <p:attrNameLst>
                                          <p:attrName>r</p:attrName>
                                        </p:attrNameLst>
                                      </p:cBhvr>
                                    </p:animRot>
                                  </p:childTnLst>
                                </p:cTn>
                              </p:par>
                            </p:childTnLst>
                          </p:cTn>
                        </p:par>
                        <p:par>
                          <p:cTn id="76" fill="hold">
                            <p:stCondLst>
                              <p:cond delay="2700"/>
                            </p:stCondLst>
                            <p:childTnLst>
                              <p:par>
                                <p:cTn id="77" presetID="12" presetClass="entr" presetSubtype="4" fill="hold"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p:tgtEl>
                                          <p:spTgt spid="15"/>
                                        </p:tgtEl>
                                        <p:attrNameLst>
                                          <p:attrName>ppt_y</p:attrName>
                                        </p:attrNameLst>
                                      </p:cBhvr>
                                      <p:tavLst>
                                        <p:tav tm="0">
                                          <p:val>
                                            <p:strVal val="#ppt_y+#ppt_h*1.125000"/>
                                          </p:val>
                                        </p:tav>
                                        <p:tav tm="100000">
                                          <p:val>
                                            <p:strVal val="#ppt_y"/>
                                          </p:val>
                                        </p:tav>
                                      </p:tavLst>
                                    </p:anim>
                                    <p:animEffect transition="in" filter="wipe(up)">
                                      <p:cBhvr>
                                        <p:cTn id="80" dur="1000"/>
                                        <p:tgtEl>
                                          <p:spTgt spid="15"/>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1000"/>
                                        <p:tgtEl>
                                          <p:spTgt spid="18"/>
                                        </p:tgtEl>
                                        <p:attrNameLst>
                                          <p:attrName>ppt_y</p:attrName>
                                        </p:attrNameLst>
                                      </p:cBhvr>
                                      <p:tavLst>
                                        <p:tav tm="0">
                                          <p:val>
                                            <p:strVal val="#ppt_y-#ppt_h*1.125000"/>
                                          </p:val>
                                        </p:tav>
                                        <p:tav tm="100000">
                                          <p:val>
                                            <p:strVal val="#ppt_y"/>
                                          </p:val>
                                        </p:tav>
                                      </p:tavLst>
                                    </p:anim>
                                    <p:animEffect transition="in" filter="wipe(down)">
                                      <p:cBhvr>
                                        <p:cTn id="84" dur="1000"/>
                                        <p:tgtEl>
                                          <p:spTgt spid="18"/>
                                        </p:tgtEl>
                                      </p:cBhvr>
                                    </p:animEffect>
                                  </p:childTnLst>
                                </p:cTn>
                              </p:par>
                              <p:par>
                                <p:cTn id="85" presetID="42"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strVal val="#ppt_x"/>
                                          </p:val>
                                        </p:tav>
                                        <p:tav tm="100000">
                                          <p:val>
                                            <p:strVal val="#ppt_x"/>
                                          </p:val>
                                        </p:tav>
                                      </p:tavLst>
                                    </p:anim>
                                    <p:anim calcmode="lin" valueType="num">
                                      <p:cBhvr>
                                        <p:cTn id="89" dur="500" fill="hold"/>
                                        <p:tgtEl>
                                          <p:spTgt spid="10"/>
                                        </p:tgtEl>
                                        <p:attrNameLst>
                                          <p:attrName>ppt_y</p:attrName>
                                        </p:attrNameLst>
                                      </p:cBhvr>
                                      <p:tavLst>
                                        <p:tav tm="0">
                                          <p:val>
                                            <p:strVal val="#ppt_y+.1"/>
                                          </p:val>
                                        </p:tav>
                                        <p:tav tm="100000">
                                          <p:val>
                                            <p:strVal val="#ppt_y"/>
                                          </p:val>
                                        </p:tav>
                                      </p:tavLst>
                                    </p:anim>
                                  </p:childTnLst>
                                </p:cTn>
                              </p:par>
                            </p:childTnLst>
                          </p:cTn>
                        </p:par>
                        <p:par>
                          <p:cTn id="90" fill="hold">
                            <p:stCondLst>
                              <p:cond delay="3700"/>
                            </p:stCondLst>
                            <p:childTnLst>
                              <p:par>
                                <p:cTn id="91" presetID="12" presetClass="entr" presetSubtype="4"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additive="base">
                                        <p:cTn id="93" dur="1000"/>
                                        <p:tgtEl>
                                          <p:spTgt spid="74"/>
                                        </p:tgtEl>
                                        <p:attrNameLst>
                                          <p:attrName>ppt_y</p:attrName>
                                        </p:attrNameLst>
                                      </p:cBhvr>
                                      <p:tavLst>
                                        <p:tav tm="0">
                                          <p:val>
                                            <p:strVal val="#ppt_y+#ppt_h*1.125000"/>
                                          </p:val>
                                        </p:tav>
                                        <p:tav tm="100000">
                                          <p:val>
                                            <p:strVal val="#ppt_y"/>
                                          </p:val>
                                        </p:tav>
                                      </p:tavLst>
                                    </p:anim>
                                    <p:animEffect transition="in" filter="wipe(up)">
                                      <p:cBhvr>
                                        <p:cTn id="94" dur="1000"/>
                                        <p:tgtEl>
                                          <p:spTgt spid="74"/>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1000"/>
                                        <p:tgtEl>
                                          <p:spTgt spid="77"/>
                                        </p:tgtEl>
                                        <p:attrNameLst>
                                          <p:attrName>ppt_y</p:attrName>
                                        </p:attrNameLst>
                                      </p:cBhvr>
                                      <p:tavLst>
                                        <p:tav tm="0">
                                          <p:val>
                                            <p:strVal val="#ppt_y-#ppt_h*1.125000"/>
                                          </p:val>
                                        </p:tav>
                                        <p:tav tm="100000">
                                          <p:val>
                                            <p:strVal val="#ppt_y"/>
                                          </p:val>
                                        </p:tav>
                                      </p:tavLst>
                                    </p:anim>
                                    <p:animEffect transition="in" filter="wipe(down)">
                                      <p:cBhvr>
                                        <p:cTn id="98" dur="1000"/>
                                        <p:tgtEl>
                                          <p:spTgt spid="77"/>
                                        </p:tgtEl>
                                      </p:cBhvr>
                                    </p:animEffect>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anim calcmode="lin" valueType="num">
                                      <p:cBhvr>
                                        <p:cTn id="102" dur="500" fill="hold"/>
                                        <p:tgtEl>
                                          <p:spTgt spid="69"/>
                                        </p:tgtEl>
                                        <p:attrNameLst>
                                          <p:attrName>ppt_x</p:attrName>
                                        </p:attrNameLst>
                                      </p:cBhvr>
                                      <p:tavLst>
                                        <p:tav tm="0">
                                          <p:val>
                                            <p:strVal val="#ppt_x"/>
                                          </p:val>
                                        </p:tav>
                                        <p:tav tm="100000">
                                          <p:val>
                                            <p:strVal val="#ppt_x"/>
                                          </p:val>
                                        </p:tav>
                                      </p:tavLst>
                                    </p:anim>
                                    <p:anim calcmode="lin" valueType="num">
                                      <p:cBhvr>
                                        <p:cTn id="103" dur="5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4700"/>
                            </p:stCondLst>
                            <p:childTnLst>
                              <p:par>
                                <p:cTn id="105" presetID="12" presetClass="entr" presetSubtype="4" fill="hold" nodeType="after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1000"/>
                                        <p:tgtEl>
                                          <p:spTgt spid="83"/>
                                        </p:tgtEl>
                                        <p:attrNameLst>
                                          <p:attrName>ppt_y</p:attrName>
                                        </p:attrNameLst>
                                      </p:cBhvr>
                                      <p:tavLst>
                                        <p:tav tm="0">
                                          <p:val>
                                            <p:strVal val="#ppt_y+#ppt_h*1.125000"/>
                                          </p:val>
                                        </p:tav>
                                        <p:tav tm="100000">
                                          <p:val>
                                            <p:strVal val="#ppt_y"/>
                                          </p:val>
                                        </p:tav>
                                      </p:tavLst>
                                    </p:anim>
                                    <p:animEffect transition="in" filter="wipe(up)">
                                      <p:cBhvr>
                                        <p:cTn id="108" dur="1000"/>
                                        <p:tgtEl>
                                          <p:spTgt spid="83"/>
                                        </p:tgtEl>
                                      </p:cBhvr>
                                    </p:animEffect>
                                  </p:childTnLst>
                                </p:cTn>
                              </p:par>
                              <p:par>
                                <p:cTn id="109" presetID="12" presetClass="entr" presetSubtype="1" fill="hold" grpId="0" nodeType="withEffect">
                                  <p:stCondLst>
                                    <p:cond delay="0"/>
                                  </p:stCondLst>
                                  <p:childTnLst>
                                    <p:set>
                                      <p:cBhvr>
                                        <p:cTn id="110" dur="1" fill="hold">
                                          <p:stCondLst>
                                            <p:cond delay="0"/>
                                          </p:stCondLst>
                                        </p:cTn>
                                        <p:tgtEl>
                                          <p:spTgt spid="86"/>
                                        </p:tgtEl>
                                        <p:attrNameLst>
                                          <p:attrName>style.visibility</p:attrName>
                                        </p:attrNameLst>
                                      </p:cBhvr>
                                      <p:to>
                                        <p:strVal val="visible"/>
                                      </p:to>
                                    </p:set>
                                    <p:anim calcmode="lin" valueType="num">
                                      <p:cBhvr additive="base">
                                        <p:cTn id="111" dur="1000"/>
                                        <p:tgtEl>
                                          <p:spTgt spid="86"/>
                                        </p:tgtEl>
                                        <p:attrNameLst>
                                          <p:attrName>ppt_y</p:attrName>
                                        </p:attrNameLst>
                                      </p:cBhvr>
                                      <p:tavLst>
                                        <p:tav tm="0">
                                          <p:val>
                                            <p:strVal val="#ppt_y-#ppt_h*1.125000"/>
                                          </p:val>
                                        </p:tav>
                                        <p:tav tm="100000">
                                          <p:val>
                                            <p:strVal val="#ppt_y"/>
                                          </p:val>
                                        </p:tav>
                                      </p:tavLst>
                                    </p:anim>
                                    <p:animEffect transition="in" filter="wipe(down)">
                                      <p:cBhvr>
                                        <p:cTn id="112" dur="1000"/>
                                        <p:tgtEl>
                                          <p:spTgt spid="86"/>
                                        </p:tgtEl>
                                      </p:cBhvr>
                                    </p:animEffect>
                                  </p:childTnLst>
                                </p:cTn>
                              </p:par>
                              <p:par>
                                <p:cTn id="113" presetID="42" presetClass="entr" presetSubtype="0" fill="hold"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anim calcmode="lin" valueType="num">
                                      <p:cBhvr>
                                        <p:cTn id="116" dur="500" fill="hold"/>
                                        <p:tgtEl>
                                          <p:spTgt spid="78"/>
                                        </p:tgtEl>
                                        <p:attrNameLst>
                                          <p:attrName>ppt_x</p:attrName>
                                        </p:attrNameLst>
                                      </p:cBhvr>
                                      <p:tavLst>
                                        <p:tav tm="0">
                                          <p:val>
                                            <p:strVal val="#ppt_x"/>
                                          </p:val>
                                        </p:tav>
                                        <p:tav tm="100000">
                                          <p:val>
                                            <p:strVal val="#ppt_x"/>
                                          </p:val>
                                        </p:tav>
                                      </p:tavLst>
                                    </p:anim>
                                    <p:anim calcmode="lin" valueType="num">
                                      <p:cBhvr>
                                        <p:cTn id="117" dur="5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5700"/>
                            </p:stCondLst>
                            <p:childTnLst>
                              <p:par>
                                <p:cTn id="119" presetID="12" presetClass="entr" presetSubtype="4" fill="hold" nodeType="afterEffect">
                                  <p:stCondLst>
                                    <p:cond delay="0"/>
                                  </p:stCondLst>
                                  <p:childTnLst>
                                    <p:set>
                                      <p:cBhvr>
                                        <p:cTn id="120" dur="1" fill="hold">
                                          <p:stCondLst>
                                            <p:cond delay="0"/>
                                          </p:stCondLst>
                                        </p:cTn>
                                        <p:tgtEl>
                                          <p:spTgt spid="92"/>
                                        </p:tgtEl>
                                        <p:attrNameLst>
                                          <p:attrName>style.visibility</p:attrName>
                                        </p:attrNameLst>
                                      </p:cBhvr>
                                      <p:to>
                                        <p:strVal val="visible"/>
                                      </p:to>
                                    </p:set>
                                    <p:anim calcmode="lin" valueType="num">
                                      <p:cBhvr additive="base">
                                        <p:cTn id="121" dur="1000"/>
                                        <p:tgtEl>
                                          <p:spTgt spid="92"/>
                                        </p:tgtEl>
                                        <p:attrNameLst>
                                          <p:attrName>ppt_y</p:attrName>
                                        </p:attrNameLst>
                                      </p:cBhvr>
                                      <p:tavLst>
                                        <p:tav tm="0">
                                          <p:val>
                                            <p:strVal val="#ppt_y+#ppt_h*1.125000"/>
                                          </p:val>
                                        </p:tav>
                                        <p:tav tm="100000">
                                          <p:val>
                                            <p:strVal val="#ppt_y"/>
                                          </p:val>
                                        </p:tav>
                                      </p:tavLst>
                                    </p:anim>
                                    <p:animEffect transition="in" filter="wipe(up)">
                                      <p:cBhvr>
                                        <p:cTn id="122" dur="1000"/>
                                        <p:tgtEl>
                                          <p:spTgt spid="92"/>
                                        </p:tgtEl>
                                      </p:cBhvr>
                                    </p:animEffect>
                                  </p:childTnLst>
                                </p:cTn>
                              </p:par>
                              <p:par>
                                <p:cTn id="123" presetID="12" presetClass="entr" presetSubtype="1" fill="hold" grpId="0" nodeType="withEffect">
                                  <p:stCondLst>
                                    <p:cond delay="0"/>
                                  </p:stCondLst>
                                  <p:childTnLst>
                                    <p:set>
                                      <p:cBhvr>
                                        <p:cTn id="124" dur="1" fill="hold">
                                          <p:stCondLst>
                                            <p:cond delay="0"/>
                                          </p:stCondLst>
                                        </p:cTn>
                                        <p:tgtEl>
                                          <p:spTgt spid="95"/>
                                        </p:tgtEl>
                                        <p:attrNameLst>
                                          <p:attrName>style.visibility</p:attrName>
                                        </p:attrNameLst>
                                      </p:cBhvr>
                                      <p:to>
                                        <p:strVal val="visible"/>
                                      </p:to>
                                    </p:set>
                                    <p:anim calcmode="lin" valueType="num">
                                      <p:cBhvr additive="base">
                                        <p:cTn id="125" dur="1000"/>
                                        <p:tgtEl>
                                          <p:spTgt spid="95"/>
                                        </p:tgtEl>
                                        <p:attrNameLst>
                                          <p:attrName>ppt_y</p:attrName>
                                        </p:attrNameLst>
                                      </p:cBhvr>
                                      <p:tavLst>
                                        <p:tav tm="0">
                                          <p:val>
                                            <p:strVal val="#ppt_y-#ppt_h*1.125000"/>
                                          </p:val>
                                        </p:tav>
                                        <p:tav tm="100000">
                                          <p:val>
                                            <p:strVal val="#ppt_y"/>
                                          </p:val>
                                        </p:tav>
                                      </p:tavLst>
                                    </p:anim>
                                    <p:animEffect transition="in" filter="wipe(down)">
                                      <p:cBhvr>
                                        <p:cTn id="126" dur="1000"/>
                                        <p:tgtEl>
                                          <p:spTgt spid="95"/>
                                        </p:tgtEl>
                                      </p:cBhvr>
                                    </p:animEffect>
                                  </p:childTnLst>
                                </p:cTn>
                              </p:par>
                              <p:par>
                                <p:cTn id="127" presetID="42" presetClass="entr" presetSubtype="0" fill="hold" nodeType="withEffect">
                                  <p:stCondLst>
                                    <p:cond delay="0"/>
                                  </p:stCondLst>
                                  <p:childTnLst>
                                    <p:set>
                                      <p:cBhvr>
                                        <p:cTn id="128" dur="1" fill="hold">
                                          <p:stCondLst>
                                            <p:cond delay="0"/>
                                          </p:stCondLst>
                                        </p:cTn>
                                        <p:tgtEl>
                                          <p:spTgt spid="87"/>
                                        </p:tgtEl>
                                        <p:attrNameLst>
                                          <p:attrName>style.visibility</p:attrName>
                                        </p:attrNameLst>
                                      </p:cBhvr>
                                      <p:to>
                                        <p:strVal val="visible"/>
                                      </p:to>
                                    </p:set>
                                    <p:animEffect transition="in" filter="fade">
                                      <p:cBhvr>
                                        <p:cTn id="129" dur="500"/>
                                        <p:tgtEl>
                                          <p:spTgt spid="87"/>
                                        </p:tgtEl>
                                      </p:cBhvr>
                                    </p:animEffect>
                                    <p:anim calcmode="lin" valueType="num">
                                      <p:cBhvr>
                                        <p:cTn id="130" dur="500" fill="hold"/>
                                        <p:tgtEl>
                                          <p:spTgt spid="87"/>
                                        </p:tgtEl>
                                        <p:attrNameLst>
                                          <p:attrName>ppt_x</p:attrName>
                                        </p:attrNameLst>
                                      </p:cBhvr>
                                      <p:tavLst>
                                        <p:tav tm="0">
                                          <p:val>
                                            <p:strVal val="#ppt_x"/>
                                          </p:val>
                                        </p:tav>
                                        <p:tav tm="100000">
                                          <p:val>
                                            <p:strVal val="#ppt_x"/>
                                          </p:val>
                                        </p:tav>
                                      </p:tavLst>
                                    </p:anim>
                                    <p:anim calcmode="lin" valueType="num">
                                      <p:cBhvr>
                                        <p:cTn id="131" dur="500" fill="hold"/>
                                        <p:tgtEl>
                                          <p:spTgt spid="87"/>
                                        </p:tgtEl>
                                        <p:attrNameLst>
                                          <p:attrName>ppt_y</p:attrName>
                                        </p:attrNameLst>
                                      </p:cBhvr>
                                      <p:tavLst>
                                        <p:tav tm="0">
                                          <p:val>
                                            <p:strVal val="#ppt_y+.1"/>
                                          </p:val>
                                        </p:tav>
                                        <p:tav tm="100000">
                                          <p:val>
                                            <p:strVal val="#ppt_y"/>
                                          </p:val>
                                        </p:tav>
                                      </p:tavLst>
                                    </p:anim>
                                  </p:childTnLst>
                                </p:cTn>
                              </p:par>
                            </p:childTnLst>
                          </p:cTn>
                        </p:par>
                        <p:par>
                          <p:cTn id="132" fill="hold">
                            <p:stCondLst>
                              <p:cond delay="6700"/>
                            </p:stCondLst>
                            <p:childTnLst>
                              <p:par>
                                <p:cTn id="133" presetID="12" presetClass="entr" presetSubtype="4" fill="hold" nodeType="afterEffect">
                                  <p:stCondLst>
                                    <p:cond delay="0"/>
                                  </p:stCondLst>
                                  <p:childTnLst>
                                    <p:set>
                                      <p:cBhvr>
                                        <p:cTn id="134" dur="1" fill="hold">
                                          <p:stCondLst>
                                            <p:cond delay="0"/>
                                          </p:stCondLst>
                                        </p:cTn>
                                        <p:tgtEl>
                                          <p:spTgt spid="101"/>
                                        </p:tgtEl>
                                        <p:attrNameLst>
                                          <p:attrName>style.visibility</p:attrName>
                                        </p:attrNameLst>
                                      </p:cBhvr>
                                      <p:to>
                                        <p:strVal val="visible"/>
                                      </p:to>
                                    </p:set>
                                    <p:anim calcmode="lin" valueType="num">
                                      <p:cBhvr additive="base">
                                        <p:cTn id="135" dur="1000"/>
                                        <p:tgtEl>
                                          <p:spTgt spid="101"/>
                                        </p:tgtEl>
                                        <p:attrNameLst>
                                          <p:attrName>ppt_y</p:attrName>
                                        </p:attrNameLst>
                                      </p:cBhvr>
                                      <p:tavLst>
                                        <p:tav tm="0">
                                          <p:val>
                                            <p:strVal val="#ppt_y+#ppt_h*1.125000"/>
                                          </p:val>
                                        </p:tav>
                                        <p:tav tm="100000">
                                          <p:val>
                                            <p:strVal val="#ppt_y"/>
                                          </p:val>
                                        </p:tav>
                                      </p:tavLst>
                                    </p:anim>
                                    <p:animEffect transition="in" filter="wipe(up)">
                                      <p:cBhvr>
                                        <p:cTn id="136" dur="1000"/>
                                        <p:tgtEl>
                                          <p:spTgt spid="101"/>
                                        </p:tgtEl>
                                      </p:cBhvr>
                                    </p:animEffect>
                                  </p:childTnLst>
                                </p:cTn>
                              </p:par>
                              <p:par>
                                <p:cTn id="137" presetID="12" presetClass="entr" presetSubtype="1"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 calcmode="lin" valueType="num">
                                      <p:cBhvr additive="base">
                                        <p:cTn id="139" dur="1000"/>
                                        <p:tgtEl>
                                          <p:spTgt spid="104"/>
                                        </p:tgtEl>
                                        <p:attrNameLst>
                                          <p:attrName>ppt_y</p:attrName>
                                        </p:attrNameLst>
                                      </p:cBhvr>
                                      <p:tavLst>
                                        <p:tav tm="0">
                                          <p:val>
                                            <p:strVal val="#ppt_y-#ppt_h*1.125000"/>
                                          </p:val>
                                        </p:tav>
                                        <p:tav tm="100000">
                                          <p:val>
                                            <p:strVal val="#ppt_y"/>
                                          </p:val>
                                        </p:tav>
                                      </p:tavLst>
                                    </p:anim>
                                    <p:animEffect transition="in" filter="wipe(down)">
                                      <p:cBhvr>
                                        <p:cTn id="140" dur="1000"/>
                                        <p:tgtEl>
                                          <p:spTgt spid="104"/>
                                        </p:tgtEl>
                                      </p:cBhvr>
                                    </p:animEffect>
                                  </p:childTnLst>
                                </p:cTn>
                              </p:par>
                              <p:par>
                                <p:cTn id="141" presetID="42" presetClass="entr" presetSubtype="0" fill="hold" nodeType="with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fade">
                                      <p:cBhvr>
                                        <p:cTn id="143" dur="500"/>
                                        <p:tgtEl>
                                          <p:spTgt spid="96"/>
                                        </p:tgtEl>
                                      </p:cBhvr>
                                    </p:animEffect>
                                    <p:anim calcmode="lin" valueType="num">
                                      <p:cBhvr>
                                        <p:cTn id="144" dur="500" fill="hold"/>
                                        <p:tgtEl>
                                          <p:spTgt spid="96"/>
                                        </p:tgtEl>
                                        <p:attrNameLst>
                                          <p:attrName>ppt_x</p:attrName>
                                        </p:attrNameLst>
                                      </p:cBhvr>
                                      <p:tavLst>
                                        <p:tav tm="0">
                                          <p:val>
                                            <p:strVal val="#ppt_x"/>
                                          </p:val>
                                        </p:tav>
                                        <p:tav tm="100000">
                                          <p:val>
                                            <p:strVal val="#ppt_x"/>
                                          </p:val>
                                        </p:tav>
                                      </p:tavLst>
                                    </p:anim>
                                    <p:anim calcmode="lin" valueType="num">
                                      <p:cBhvr>
                                        <p:cTn id="14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7" grpId="0"/>
      <p:bldP spid="86" grpId="0"/>
      <p:bldP spid="95"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2" name="Can 11"/>
          <p:cNvSpPr/>
          <p:nvPr/>
        </p:nvSpPr>
        <p:spPr>
          <a:xfrm>
            <a:off x="755576" y="4845101"/>
            <a:ext cx="1368152" cy="1176187"/>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3" name="Can 12"/>
          <p:cNvSpPr/>
          <p:nvPr/>
        </p:nvSpPr>
        <p:spPr>
          <a:xfrm>
            <a:off x="755576" y="4040950"/>
            <a:ext cx="1368152" cy="1176187"/>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4" name="Can 13"/>
          <p:cNvSpPr/>
          <p:nvPr/>
        </p:nvSpPr>
        <p:spPr>
          <a:xfrm>
            <a:off x="755576" y="3203870"/>
            <a:ext cx="1368152" cy="1176187"/>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grpSp>
        <p:nvGrpSpPr>
          <p:cNvPr id="3" name="Group 18"/>
          <p:cNvGrpSpPr/>
          <p:nvPr/>
        </p:nvGrpSpPr>
        <p:grpSpPr>
          <a:xfrm>
            <a:off x="323528" y="2060848"/>
            <a:ext cx="2381250" cy="1411213"/>
            <a:chOff x="323528" y="364594"/>
            <a:chExt cx="2381250" cy="1411213"/>
          </a:xfrm>
        </p:grpSpPr>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grpSp>
        <p:nvGrpSpPr>
          <p:cNvPr id="4" name="Group 19"/>
          <p:cNvGrpSpPr/>
          <p:nvPr/>
        </p:nvGrpSpPr>
        <p:grpSpPr>
          <a:xfrm>
            <a:off x="323528" y="2852936"/>
            <a:ext cx="2381250" cy="1411213"/>
            <a:chOff x="323528" y="364594"/>
            <a:chExt cx="2381250" cy="1411213"/>
          </a:xfrm>
        </p:grpSpPr>
        <p:pic>
          <p:nvPicPr>
            <p:cNvPr id="21" name="Picture 20"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22" name="Picture 21"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sp>
        <p:nvSpPr>
          <p:cNvPr id="23" name="TextBox 22"/>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24" name="TextBox 23"/>
          <p:cNvSpPr txBox="1"/>
          <p:nvPr/>
        </p:nvSpPr>
        <p:spPr>
          <a:xfrm>
            <a:off x="2195736" y="2492896"/>
            <a:ext cx="6768752" cy="923330"/>
          </a:xfrm>
          <a:prstGeom prst="rect">
            <a:avLst/>
          </a:prstGeom>
          <a:noFill/>
        </p:spPr>
        <p:txBody>
          <a:bodyPr wrap="square" rtlCol="0">
            <a:spAutoFit/>
          </a:bodyPr>
          <a:lstStyle/>
          <a:p>
            <a:r>
              <a:rPr lang="en-IN" dirty="0" smtClean="0"/>
              <a:t>According to the MCBer research, twelve characteristics were identified related to managerial effectiveness, whereas seven were found to be threshold competencies.</a:t>
            </a:r>
            <a:endParaRPr lang="en-IN" dirty="0"/>
          </a:p>
        </p:txBody>
      </p:sp>
      <p:sp>
        <p:nvSpPr>
          <p:cNvPr id="25" name="TextBox 24"/>
          <p:cNvSpPr txBox="1"/>
          <p:nvPr/>
        </p:nvSpPr>
        <p:spPr>
          <a:xfrm>
            <a:off x="2195736" y="3502749"/>
            <a:ext cx="6768752" cy="646331"/>
          </a:xfrm>
          <a:prstGeom prst="rect">
            <a:avLst/>
          </a:prstGeom>
          <a:noFill/>
        </p:spPr>
        <p:txBody>
          <a:bodyPr wrap="square" rtlCol="0">
            <a:spAutoFit/>
          </a:bodyPr>
          <a:lstStyle/>
          <a:p>
            <a:r>
              <a:rPr lang="en-IN" dirty="0" smtClean="0"/>
              <a:t>Every job at any level in the organization would have a threshold competency.</a:t>
            </a:r>
            <a:endParaRPr lang="en-IN" dirty="0"/>
          </a:p>
        </p:txBody>
      </p:sp>
      <p:sp>
        <p:nvSpPr>
          <p:cNvPr id="26" name="TextBox 25"/>
          <p:cNvSpPr txBox="1"/>
          <p:nvPr/>
        </p:nvSpPr>
        <p:spPr>
          <a:xfrm>
            <a:off x="2195736" y="4294837"/>
            <a:ext cx="6768752" cy="646331"/>
          </a:xfrm>
          <a:prstGeom prst="rect">
            <a:avLst/>
          </a:prstGeom>
          <a:noFill/>
        </p:spPr>
        <p:txBody>
          <a:bodyPr wrap="square" rtlCol="0">
            <a:spAutoFit/>
          </a:bodyPr>
          <a:lstStyle/>
          <a:p>
            <a:r>
              <a:rPr lang="en-IN" dirty="0" smtClean="0"/>
              <a:t>Threshold competency is the bare minimum required to perform the job.</a:t>
            </a:r>
            <a:endParaRPr lang="en-IN" dirty="0"/>
          </a:p>
        </p:txBody>
      </p:sp>
      <p:sp>
        <p:nvSpPr>
          <p:cNvPr id="9" name="Footer Placeholder 8"/>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lide(fromLeft)">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2" name="Can 11"/>
          <p:cNvSpPr/>
          <p:nvPr/>
        </p:nvSpPr>
        <p:spPr>
          <a:xfrm>
            <a:off x="755576" y="4845101"/>
            <a:ext cx="1368152" cy="1176187"/>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sp>
        <p:nvSpPr>
          <p:cNvPr id="13" name="Can 12"/>
          <p:cNvSpPr/>
          <p:nvPr/>
        </p:nvSpPr>
        <p:spPr>
          <a:xfrm>
            <a:off x="755576" y="4040950"/>
            <a:ext cx="1368152" cy="1176187"/>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grpSp>
        <p:nvGrpSpPr>
          <p:cNvPr id="3" name="Group 18"/>
          <p:cNvGrpSpPr/>
          <p:nvPr/>
        </p:nvGrpSpPr>
        <p:grpSpPr>
          <a:xfrm>
            <a:off x="323528" y="2852936"/>
            <a:ext cx="2381250" cy="1411213"/>
            <a:chOff x="323528" y="364594"/>
            <a:chExt cx="2381250" cy="1411213"/>
          </a:xfrm>
        </p:grpSpPr>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grpSp>
        <p:nvGrpSpPr>
          <p:cNvPr id="4" name="Group 19"/>
          <p:cNvGrpSpPr/>
          <p:nvPr/>
        </p:nvGrpSpPr>
        <p:grpSpPr>
          <a:xfrm>
            <a:off x="323528" y="3717032"/>
            <a:ext cx="2381250" cy="1411213"/>
            <a:chOff x="323528" y="364594"/>
            <a:chExt cx="2381250" cy="1411213"/>
          </a:xfrm>
        </p:grpSpPr>
        <p:pic>
          <p:nvPicPr>
            <p:cNvPr id="21" name="Picture 20"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22" name="Picture 21"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sp>
        <p:nvSpPr>
          <p:cNvPr id="23" name="TextBox 22"/>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24" name="TextBox 23"/>
          <p:cNvSpPr txBox="1"/>
          <p:nvPr/>
        </p:nvSpPr>
        <p:spPr>
          <a:xfrm>
            <a:off x="2195736" y="2492896"/>
            <a:ext cx="6768752" cy="923330"/>
          </a:xfrm>
          <a:prstGeom prst="rect">
            <a:avLst/>
          </a:prstGeom>
          <a:noFill/>
        </p:spPr>
        <p:txBody>
          <a:bodyPr wrap="square" rtlCol="0">
            <a:spAutoFit/>
          </a:bodyPr>
          <a:lstStyle/>
          <a:p>
            <a:r>
              <a:rPr lang="en-IN" dirty="0" smtClean="0"/>
              <a:t>According to the MCBer research, twelve characteristics were identified related to managerial effectiveness, whereas seven were found to be threshold competencies.</a:t>
            </a:r>
            <a:endParaRPr lang="en-IN" dirty="0"/>
          </a:p>
        </p:txBody>
      </p:sp>
      <p:sp>
        <p:nvSpPr>
          <p:cNvPr id="25" name="TextBox 24"/>
          <p:cNvSpPr txBox="1"/>
          <p:nvPr/>
        </p:nvSpPr>
        <p:spPr>
          <a:xfrm>
            <a:off x="2195736" y="3502749"/>
            <a:ext cx="6768752" cy="646331"/>
          </a:xfrm>
          <a:prstGeom prst="rect">
            <a:avLst/>
          </a:prstGeom>
          <a:noFill/>
        </p:spPr>
        <p:txBody>
          <a:bodyPr wrap="square" rtlCol="0">
            <a:spAutoFit/>
          </a:bodyPr>
          <a:lstStyle/>
          <a:p>
            <a:r>
              <a:rPr lang="en-IN" dirty="0" smtClean="0"/>
              <a:t>Every job at any level in the organization would have a threshold competency.</a:t>
            </a:r>
            <a:endParaRPr lang="en-IN" dirty="0"/>
          </a:p>
        </p:txBody>
      </p:sp>
      <p:sp>
        <p:nvSpPr>
          <p:cNvPr id="26" name="TextBox 25"/>
          <p:cNvSpPr txBox="1"/>
          <p:nvPr/>
        </p:nvSpPr>
        <p:spPr>
          <a:xfrm>
            <a:off x="2195736" y="4294837"/>
            <a:ext cx="6768752" cy="646331"/>
          </a:xfrm>
          <a:prstGeom prst="rect">
            <a:avLst/>
          </a:prstGeom>
          <a:noFill/>
        </p:spPr>
        <p:txBody>
          <a:bodyPr wrap="square" rtlCol="0">
            <a:spAutoFit/>
          </a:bodyPr>
          <a:lstStyle/>
          <a:p>
            <a:r>
              <a:rPr lang="en-IN" dirty="0" smtClean="0"/>
              <a:t>Threshold competency is the bare minimum required to perform the job.</a:t>
            </a:r>
            <a:endParaRPr lang="en-IN" dirty="0"/>
          </a:p>
        </p:txBody>
      </p:sp>
      <p:sp>
        <p:nvSpPr>
          <p:cNvPr id="27" name="TextBox 26"/>
          <p:cNvSpPr txBox="1"/>
          <p:nvPr/>
        </p:nvSpPr>
        <p:spPr>
          <a:xfrm>
            <a:off x="2195736" y="5157192"/>
            <a:ext cx="6768752" cy="369332"/>
          </a:xfrm>
          <a:prstGeom prst="rect">
            <a:avLst/>
          </a:prstGeom>
          <a:noFill/>
        </p:spPr>
        <p:txBody>
          <a:bodyPr wrap="square" rtlCol="0">
            <a:spAutoFit/>
          </a:bodyPr>
          <a:lstStyle/>
          <a:p>
            <a:r>
              <a:rPr lang="en-IN" dirty="0" smtClean="0"/>
              <a:t>It is summarized as a quality that a person needs in order to do a job.</a:t>
            </a:r>
            <a:endParaRPr lang="en-IN" dirty="0"/>
          </a:p>
        </p:txBody>
      </p:sp>
      <p:sp>
        <p:nvSpPr>
          <p:cNvPr id="9" name="Footer Placeholder 8"/>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3"/>
                                        </p:tgtEl>
                                      </p:cBhvr>
                                    </p:animEffect>
                                    <p:anim calcmode="lin" valueType="num">
                                      <p:cBhvr>
                                        <p:cTn id="12" dur="1000"/>
                                        <p:tgtEl>
                                          <p:spTgt spid="13"/>
                                        </p:tgtEl>
                                        <p:attrNameLst>
                                          <p:attrName>ppt_x</p:attrName>
                                        </p:attrNameLst>
                                      </p:cBhvr>
                                      <p:tavLst>
                                        <p:tav tm="0">
                                          <p:val>
                                            <p:strVal val="ppt_x"/>
                                          </p:val>
                                        </p:tav>
                                        <p:tav tm="100000">
                                          <p:val>
                                            <p:strVal val="ppt_x"/>
                                          </p:val>
                                        </p:tav>
                                      </p:tavLst>
                                    </p:anim>
                                    <p:anim calcmode="lin" valueType="num">
                                      <p:cBhvr>
                                        <p:cTn id="13" dur="1000"/>
                                        <p:tgtEl>
                                          <p:spTgt spid="13"/>
                                        </p:tgtEl>
                                        <p:attrNameLst>
                                          <p:attrName>ppt_y</p:attrName>
                                        </p:attrNameLst>
                                      </p:cBhvr>
                                      <p:tavLst>
                                        <p:tav tm="0">
                                          <p:val>
                                            <p:strVal val="ppt_y"/>
                                          </p:val>
                                        </p:tav>
                                        <p:tav tm="100000">
                                          <p:val>
                                            <p:strVal val="ppt_y+.1"/>
                                          </p:val>
                                        </p:tav>
                                      </p:tavLst>
                                    </p:anim>
                                    <p:set>
                                      <p:cBhvr>
                                        <p:cTn id="14" dur="1" fill="hold">
                                          <p:stCondLst>
                                            <p:cond delay="999"/>
                                          </p:stCondLst>
                                        </p:cTn>
                                        <p:tgtEl>
                                          <p:spTgt spid="13"/>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lide(fromLeft)">
                                      <p:cBhvr>
                                        <p:cTn id="2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a Threshold Competency?</a:t>
            </a:r>
            <a:endParaRPr lang="en-IN" sz="3200" dirty="0"/>
          </a:p>
        </p:txBody>
      </p:sp>
      <p:sp>
        <p:nvSpPr>
          <p:cNvPr id="10" name="Can 9"/>
          <p:cNvSpPr/>
          <p:nvPr/>
        </p:nvSpPr>
        <p:spPr>
          <a:xfrm>
            <a:off x="755576" y="5637189"/>
            <a:ext cx="1368152" cy="1176187"/>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2" name="Can 11"/>
          <p:cNvSpPr/>
          <p:nvPr/>
        </p:nvSpPr>
        <p:spPr>
          <a:xfrm>
            <a:off x="755576" y="4845101"/>
            <a:ext cx="1368152" cy="1176187"/>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p>
        </p:txBody>
      </p:sp>
      <p:grpSp>
        <p:nvGrpSpPr>
          <p:cNvPr id="3" name="Group 18"/>
          <p:cNvGrpSpPr/>
          <p:nvPr/>
        </p:nvGrpSpPr>
        <p:grpSpPr>
          <a:xfrm>
            <a:off x="323528" y="3673971"/>
            <a:ext cx="2381250" cy="1411213"/>
            <a:chOff x="323528" y="364594"/>
            <a:chExt cx="2381250" cy="1411213"/>
          </a:xfrm>
        </p:grpSpPr>
        <p:pic>
          <p:nvPicPr>
            <p:cNvPr id="17" name="Picture 1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18" name="Picture 1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grpSp>
        <p:nvGrpSpPr>
          <p:cNvPr id="4" name="Group 19"/>
          <p:cNvGrpSpPr/>
          <p:nvPr/>
        </p:nvGrpSpPr>
        <p:grpSpPr>
          <a:xfrm>
            <a:off x="323528" y="4466059"/>
            <a:ext cx="2381250" cy="1411213"/>
            <a:chOff x="323528" y="364594"/>
            <a:chExt cx="2381250" cy="1411213"/>
          </a:xfrm>
        </p:grpSpPr>
        <p:pic>
          <p:nvPicPr>
            <p:cNvPr id="21" name="Picture 20"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124744"/>
              <a:ext cx="2381250" cy="651063"/>
            </a:xfrm>
            <a:prstGeom prst="rect">
              <a:avLst/>
            </a:prstGeom>
          </p:spPr>
        </p:pic>
        <p:pic>
          <p:nvPicPr>
            <p:cNvPr id="22" name="Picture 21"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64594"/>
              <a:ext cx="1224136" cy="1224136"/>
            </a:xfrm>
            <a:prstGeom prst="rect">
              <a:avLst/>
            </a:prstGeom>
          </p:spPr>
        </p:pic>
      </p:grpSp>
      <p:sp>
        <p:nvSpPr>
          <p:cNvPr id="23" name="TextBox 22"/>
          <p:cNvSpPr txBox="1"/>
          <p:nvPr/>
        </p:nvSpPr>
        <p:spPr>
          <a:xfrm>
            <a:off x="2195736" y="1732746"/>
            <a:ext cx="6768752" cy="646331"/>
          </a:xfrm>
          <a:prstGeom prst="rect">
            <a:avLst/>
          </a:prstGeom>
          <a:noFill/>
        </p:spPr>
        <p:txBody>
          <a:bodyPr wrap="square" rtlCol="0">
            <a:spAutoFit/>
          </a:bodyPr>
          <a:lstStyle/>
          <a:p>
            <a:r>
              <a:rPr lang="en-IN" dirty="0" smtClean="0"/>
              <a:t>It is important to understand whether competencies are unique to a particular job or whether they are generic in nature.</a:t>
            </a:r>
            <a:endParaRPr lang="en-IN" dirty="0"/>
          </a:p>
        </p:txBody>
      </p:sp>
      <p:sp>
        <p:nvSpPr>
          <p:cNvPr id="24" name="TextBox 23"/>
          <p:cNvSpPr txBox="1"/>
          <p:nvPr/>
        </p:nvSpPr>
        <p:spPr>
          <a:xfrm>
            <a:off x="2195736" y="2492896"/>
            <a:ext cx="6768752" cy="923330"/>
          </a:xfrm>
          <a:prstGeom prst="rect">
            <a:avLst/>
          </a:prstGeom>
          <a:noFill/>
        </p:spPr>
        <p:txBody>
          <a:bodyPr wrap="square" rtlCol="0">
            <a:spAutoFit/>
          </a:bodyPr>
          <a:lstStyle/>
          <a:p>
            <a:r>
              <a:rPr lang="en-IN" dirty="0" smtClean="0"/>
              <a:t>According to the MCBer research, twelve characteristics were identified related to managerial effectiveness, whereas seven were found to be threshold competencies.</a:t>
            </a:r>
            <a:endParaRPr lang="en-IN" dirty="0"/>
          </a:p>
        </p:txBody>
      </p:sp>
      <p:sp>
        <p:nvSpPr>
          <p:cNvPr id="25" name="TextBox 24"/>
          <p:cNvSpPr txBox="1"/>
          <p:nvPr/>
        </p:nvSpPr>
        <p:spPr>
          <a:xfrm>
            <a:off x="2195736" y="3502749"/>
            <a:ext cx="6768752" cy="646331"/>
          </a:xfrm>
          <a:prstGeom prst="rect">
            <a:avLst/>
          </a:prstGeom>
          <a:noFill/>
        </p:spPr>
        <p:txBody>
          <a:bodyPr wrap="square" rtlCol="0">
            <a:spAutoFit/>
          </a:bodyPr>
          <a:lstStyle/>
          <a:p>
            <a:r>
              <a:rPr lang="en-IN" dirty="0" smtClean="0"/>
              <a:t>Every job at any level in the organization would have a threshold competency.</a:t>
            </a:r>
            <a:endParaRPr lang="en-IN" dirty="0"/>
          </a:p>
        </p:txBody>
      </p:sp>
      <p:sp>
        <p:nvSpPr>
          <p:cNvPr id="26" name="TextBox 25"/>
          <p:cNvSpPr txBox="1"/>
          <p:nvPr/>
        </p:nvSpPr>
        <p:spPr>
          <a:xfrm>
            <a:off x="2195736" y="4294837"/>
            <a:ext cx="6768752" cy="646331"/>
          </a:xfrm>
          <a:prstGeom prst="rect">
            <a:avLst/>
          </a:prstGeom>
          <a:noFill/>
        </p:spPr>
        <p:txBody>
          <a:bodyPr wrap="square" rtlCol="0">
            <a:spAutoFit/>
          </a:bodyPr>
          <a:lstStyle/>
          <a:p>
            <a:r>
              <a:rPr lang="en-IN" dirty="0" smtClean="0"/>
              <a:t>Threshold competency is the bare minimum required to perform the job.</a:t>
            </a:r>
            <a:endParaRPr lang="en-IN" dirty="0"/>
          </a:p>
        </p:txBody>
      </p:sp>
      <p:sp>
        <p:nvSpPr>
          <p:cNvPr id="27" name="TextBox 26"/>
          <p:cNvSpPr txBox="1"/>
          <p:nvPr/>
        </p:nvSpPr>
        <p:spPr>
          <a:xfrm>
            <a:off x="2195736" y="5157192"/>
            <a:ext cx="6768752" cy="369332"/>
          </a:xfrm>
          <a:prstGeom prst="rect">
            <a:avLst/>
          </a:prstGeom>
          <a:noFill/>
        </p:spPr>
        <p:txBody>
          <a:bodyPr wrap="square" rtlCol="0">
            <a:spAutoFit/>
          </a:bodyPr>
          <a:lstStyle/>
          <a:p>
            <a:r>
              <a:rPr lang="en-IN" dirty="0" smtClean="0"/>
              <a:t>It is summarized as a quality that a person needs in order to do a job.</a:t>
            </a:r>
            <a:endParaRPr lang="en-IN" dirty="0"/>
          </a:p>
        </p:txBody>
      </p:sp>
      <p:sp>
        <p:nvSpPr>
          <p:cNvPr id="28" name="TextBox 27"/>
          <p:cNvSpPr txBox="1"/>
          <p:nvPr/>
        </p:nvSpPr>
        <p:spPr>
          <a:xfrm>
            <a:off x="2195736" y="5818038"/>
            <a:ext cx="6768752" cy="923330"/>
          </a:xfrm>
          <a:prstGeom prst="rect">
            <a:avLst/>
          </a:prstGeom>
          <a:noFill/>
        </p:spPr>
        <p:txBody>
          <a:bodyPr wrap="square" rtlCol="0">
            <a:spAutoFit/>
          </a:bodyPr>
          <a:lstStyle/>
          <a:p>
            <a:r>
              <a:rPr lang="en-IN" dirty="0" smtClean="0"/>
              <a:t>It differs from competency, such that it does not offer any aid in distinguishing superior performance from average and poor performance.</a:t>
            </a:r>
            <a:endParaRPr lang="en-IN" dirty="0"/>
          </a:p>
        </p:txBody>
      </p:sp>
      <p:sp>
        <p:nvSpPr>
          <p:cNvPr id="9" name="Footer Placeholder 8"/>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slide(fromLeft)">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are Core Competencies?</a:t>
            </a:r>
            <a:endParaRPr lang="en-IN" sz="3200" dirty="0"/>
          </a:p>
        </p:txBody>
      </p:sp>
      <p:grpSp>
        <p:nvGrpSpPr>
          <p:cNvPr id="9" name="Group 17"/>
          <p:cNvGrpSpPr/>
          <p:nvPr/>
        </p:nvGrpSpPr>
        <p:grpSpPr>
          <a:xfrm>
            <a:off x="0" y="836712"/>
            <a:ext cx="9180512" cy="6026051"/>
            <a:chOff x="0" y="836712"/>
            <a:chExt cx="9180512" cy="6026051"/>
          </a:xfrm>
        </p:grpSpPr>
        <p:sp>
          <p:nvSpPr>
            <p:cNvPr id="10"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1"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pic>
        <p:nvPicPr>
          <p:cNvPr id="12" name="Picture 11" descr="puzzle-team.png"/>
          <p:cNvPicPr>
            <a:picLocks noChangeAspect="1"/>
          </p:cNvPicPr>
          <p:nvPr/>
        </p:nvPicPr>
        <p:blipFill>
          <a:blip r:embed="rId3" cstate="print"/>
          <a:stretch>
            <a:fillRect/>
          </a:stretch>
        </p:blipFill>
        <p:spPr>
          <a:xfrm>
            <a:off x="0" y="908720"/>
            <a:ext cx="4572000" cy="5949280"/>
          </a:xfrm>
          <a:prstGeom prst="rect">
            <a:avLst/>
          </a:prstGeom>
        </p:spPr>
      </p:pic>
      <p:sp>
        <p:nvSpPr>
          <p:cNvPr id="14" name="TextBox 13"/>
          <p:cNvSpPr txBox="1"/>
          <p:nvPr/>
        </p:nvSpPr>
        <p:spPr>
          <a:xfrm>
            <a:off x="4572000" y="1124744"/>
            <a:ext cx="4392488" cy="4401205"/>
          </a:xfrm>
          <a:prstGeom prst="rect">
            <a:avLst/>
          </a:prstGeom>
          <a:noFill/>
        </p:spPr>
        <p:txBody>
          <a:bodyPr wrap="square" rtlCol="0">
            <a:spAutoFit/>
          </a:bodyPr>
          <a:lstStyle/>
          <a:p>
            <a:pPr marL="457200" indent="-457200">
              <a:buFont typeface="Arial" pitchFamily="34" charset="0"/>
              <a:buChar char="•"/>
            </a:pPr>
            <a:r>
              <a:rPr lang="en-IN" sz="2000" dirty="0" smtClean="0">
                <a:solidFill>
                  <a:schemeClr val="bg1"/>
                </a:solidFill>
              </a:rPr>
              <a:t>‘Core Competencies’ are the competencies that help transcend any single business event within the organization.  </a:t>
            </a:r>
          </a:p>
          <a:p>
            <a:pPr marL="457200" indent="-457200">
              <a:buFont typeface="Arial" pitchFamily="34" charset="0"/>
              <a:buChar char="•"/>
            </a:pPr>
            <a:r>
              <a:rPr lang="en-IN" sz="2000" dirty="0" smtClean="0">
                <a:solidFill>
                  <a:schemeClr val="bg1"/>
                </a:solidFill>
              </a:rPr>
              <a:t>It is important for organizations to identify, develop and manage organizational core competencies that drive large enterprise critical projects. </a:t>
            </a:r>
          </a:p>
          <a:p>
            <a:pPr marL="457200" indent="-457200">
              <a:buFont typeface="Arial" pitchFamily="34" charset="0"/>
              <a:buChar char="•"/>
            </a:pPr>
            <a:r>
              <a:rPr lang="en-IN" sz="2000" dirty="0" smtClean="0">
                <a:solidFill>
                  <a:schemeClr val="bg1"/>
                </a:solidFill>
              </a:rPr>
              <a:t>This is so because some projects are so complex and massive that it is impossible for a single individual to possess the competencies required to successfully complete a project.</a:t>
            </a:r>
            <a:endParaRPr lang="en-IN" sz="2000" dirty="0">
              <a:solidFill>
                <a:schemeClr val="bg1"/>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are Workplace Competencies?</a:t>
            </a:r>
            <a:endParaRPr lang="en-IN" sz="3200" dirty="0"/>
          </a:p>
        </p:txBody>
      </p:sp>
      <p:grpSp>
        <p:nvGrpSpPr>
          <p:cNvPr id="9" name="Group 17"/>
          <p:cNvGrpSpPr/>
          <p:nvPr/>
        </p:nvGrpSpPr>
        <p:grpSpPr>
          <a:xfrm>
            <a:off x="0" y="836712"/>
            <a:ext cx="9180512" cy="6026051"/>
            <a:chOff x="0" y="836712"/>
            <a:chExt cx="9180512" cy="6026051"/>
          </a:xfrm>
        </p:grpSpPr>
        <p:sp>
          <p:nvSpPr>
            <p:cNvPr id="10"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1"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sp>
        <p:nvSpPr>
          <p:cNvPr id="12" name="TextBox 11"/>
          <p:cNvSpPr txBox="1"/>
          <p:nvPr/>
        </p:nvSpPr>
        <p:spPr>
          <a:xfrm>
            <a:off x="0" y="1484784"/>
            <a:ext cx="3779912" cy="2554545"/>
          </a:xfrm>
          <a:prstGeom prst="rect">
            <a:avLst/>
          </a:prstGeom>
          <a:noFill/>
        </p:spPr>
        <p:txBody>
          <a:bodyPr wrap="square" rtlCol="0">
            <a:spAutoFit/>
          </a:bodyPr>
          <a:lstStyle/>
          <a:p>
            <a:pPr marL="457200" indent="-457200">
              <a:buFont typeface="Arial" pitchFamily="34" charset="0"/>
              <a:buChar char="•"/>
            </a:pPr>
            <a:r>
              <a:rPr lang="en-IN" sz="2000" dirty="0" smtClean="0">
                <a:solidFill>
                  <a:schemeClr val="bg1"/>
                </a:solidFill>
              </a:rPr>
              <a:t>‘Workplace Competencies’ focus on individuals instead of the organization. </a:t>
            </a:r>
          </a:p>
          <a:p>
            <a:pPr marL="457200" indent="-457200">
              <a:buFont typeface="Arial" pitchFamily="34" charset="0"/>
              <a:buChar char="•"/>
            </a:pPr>
            <a:r>
              <a:rPr lang="en-IN" sz="2000" dirty="0" smtClean="0">
                <a:solidFill>
                  <a:schemeClr val="bg1"/>
                </a:solidFill>
              </a:rPr>
              <a:t>Therefore, workplace competencies may vary by job positions. </a:t>
            </a:r>
          </a:p>
          <a:p>
            <a:pPr marL="457200" indent="-457200">
              <a:buFont typeface="Arial" pitchFamily="34" charset="0"/>
              <a:buChar char="•"/>
            </a:pPr>
            <a:r>
              <a:rPr lang="en-IN" sz="2000" dirty="0" smtClean="0">
                <a:solidFill>
                  <a:schemeClr val="bg1"/>
                </a:solidFill>
              </a:rPr>
              <a:t>The unit of measure is people rather than the business.</a:t>
            </a:r>
          </a:p>
        </p:txBody>
      </p:sp>
      <p:pic>
        <p:nvPicPr>
          <p:cNvPr id="13" name="Picture 12" descr="man-cheerful-01.png"/>
          <p:cNvPicPr>
            <a:picLocks noChangeAspect="1"/>
          </p:cNvPicPr>
          <p:nvPr/>
        </p:nvPicPr>
        <p:blipFill>
          <a:blip r:embed="rId3" cstate="email"/>
          <a:srcRect/>
          <a:stretch>
            <a:fillRect/>
          </a:stretch>
        </p:blipFill>
        <p:spPr>
          <a:xfrm>
            <a:off x="3794175" y="980728"/>
            <a:ext cx="5349825" cy="5877272"/>
          </a:xfrm>
          <a:prstGeom prst="rect">
            <a:avLst/>
          </a:prstGeom>
        </p:spPr>
      </p:pic>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reningistvis.jpg"/>
          <p:cNvPicPr>
            <a:picLocks noChangeAspect="1"/>
          </p:cNvPicPr>
          <p:nvPr/>
        </p:nvPicPr>
        <p:blipFill>
          <a:blip r:embed="rId3" cstate="print">
            <a:lum bright="40000" contrast="-40000"/>
          </a:blip>
          <a:stretch>
            <a:fillRect/>
          </a:stretch>
        </p:blipFill>
        <p:spPr>
          <a:xfrm>
            <a:off x="0" y="908720"/>
            <a:ext cx="9144000" cy="5925091"/>
          </a:xfrm>
          <a:prstGeom prst="rect">
            <a:avLst/>
          </a:prstGeom>
        </p:spPr>
      </p:pic>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Core vs. Workplace Competencies</a:t>
            </a:r>
            <a:endParaRPr lang="en-IN" sz="3200" dirty="0"/>
          </a:p>
        </p:txBody>
      </p:sp>
      <p:graphicFrame>
        <p:nvGraphicFramePr>
          <p:cNvPr id="9" name="Table 8"/>
          <p:cNvGraphicFramePr>
            <a:graphicFrameLocks noGrp="1"/>
          </p:cNvGraphicFramePr>
          <p:nvPr/>
        </p:nvGraphicFramePr>
        <p:xfrm>
          <a:off x="1259632" y="1124744"/>
          <a:ext cx="6912768" cy="2225040"/>
        </p:xfrm>
        <a:graphic>
          <a:graphicData uri="http://schemas.openxmlformats.org/drawingml/2006/table">
            <a:tbl>
              <a:tblPr firstRow="1" bandRow="1">
                <a:effectLst>
                  <a:reflection blurRad="6350" stA="50000" endA="275" endPos="40000" dist="101600" dir="5400000" sy="-100000" algn="bl" rotWithShape="0"/>
                </a:effectLst>
                <a:tableStyleId>{2A488322-F2BA-4B5B-9748-0D474271808F}</a:tableStyleId>
              </a:tblPr>
              <a:tblGrid>
                <a:gridCol w="2304256"/>
                <a:gridCol w="2304256"/>
                <a:gridCol w="2304256"/>
              </a:tblGrid>
              <a:tr h="370840">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Core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Workplace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b="1" dirty="0" smtClean="0">
                          <a:solidFill>
                            <a:schemeClr val="tx1"/>
                          </a:solidFill>
                        </a:rPr>
                        <a:t>Scope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IN" dirty="0" smtClean="0">
                          <a:solidFill>
                            <a:schemeClr val="tx1"/>
                          </a:solidFill>
                        </a:rPr>
                        <a:t>Organization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Individual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b="1" dirty="0" smtClean="0">
                          <a:solidFill>
                            <a:schemeClr val="tx1"/>
                          </a:solidFill>
                        </a:rPr>
                        <a:t>Purpose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IN" dirty="0" smtClean="0">
                          <a:solidFill>
                            <a:schemeClr val="tx1"/>
                          </a:solidFill>
                        </a:rPr>
                        <a:t>Strategic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Tactical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b="1" dirty="0" smtClean="0">
                          <a:solidFill>
                            <a:schemeClr val="tx1"/>
                          </a:solidFill>
                        </a:rPr>
                        <a:t>Participant(s)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IN" dirty="0" smtClean="0">
                          <a:solidFill>
                            <a:schemeClr val="tx1"/>
                          </a:solidFill>
                        </a:rPr>
                        <a:t>Business Unit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Worker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b="1" dirty="0" smtClean="0">
                          <a:solidFill>
                            <a:schemeClr val="tx1"/>
                          </a:solidFill>
                        </a:rPr>
                        <a:t>Tasks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IN" dirty="0" smtClean="0">
                          <a:solidFill>
                            <a:schemeClr val="tx1"/>
                          </a:solidFill>
                        </a:rPr>
                        <a:t>Processes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Activities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IN" b="1" dirty="0" smtClean="0">
                          <a:solidFill>
                            <a:schemeClr val="tx1"/>
                          </a:solidFill>
                        </a:rPr>
                        <a:t>Competencies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IN" dirty="0" smtClean="0">
                          <a:solidFill>
                            <a:schemeClr val="tx1"/>
                          </a:solidFill>
                        </a:rPr>
                        <a:t>Global </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solidFill>
                            <a:schemeClr val="tx1"/>
                          </a:solidFill>
                        </a:rPr>
                        <a:t>Position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Who Identifies Competencies?</a:t>
            </a:r>
            <a:endParaRPr lang="en-IN" sz="3200" dirty="0"/>
          </a:p>
        </p:txBody>
      </p:sp>
      <p:grpSp>
        <p:nvGrpSpPr>
          <p:cNvPr id="3" name="Group 17"/>
          <p:cNvGrpSpPr/>
          <p:nvPr/>
        </p:nvGrpSpPr>
        <p:grpSpPr>
          <a:xfrm>
            <a:off x="0" y="836712"/>
            <a:ext cx="9180512" cy="6026051"/>
            <a:chOff x="0" y="836712"/>
            <a:chExt cx="9180512" cy="6026051"/>
          </a:xfrm>
        </p:grpSpPr>
        <p:sp>
          <p:nvSpPr>
            <p:cNvPr id="10"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1"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sp>
        <p:nvSpPr>
          <p:cNvPr id="12" name="TextBox 11"/>
          <p:cNvSpPr txBox="1"/>
          <p:nvPr/>
        </p:nvSpPr>
        <p:spPr>
          <a:xfrm>
            <a:off x="35496" y="1124744"/>
            <a:ext cx="4752528" cy="3785652"/>
          </a:xfrm>
          <a:prstGeom prst="rect">
            <a:avLst/>
          </a:prstGeom>
          <a:noFill/>
        </p:spPr>
        <p:txBody>
          <a:bodyPr wrap="square" rtlCol="0">
            <a:spAutoFit/>
          </a:bodyPr>
          <a:lstStyle/>
          <a:p>
            <a:r>
              <a:rPr lang="en-IN" sz="2000" dirty="0" smtClean="0">
                <a:solidFill>
                  <a:schemeClr val="bg1"/>
                </a:solidFill>
              </a:rPr>
              <a:t>Competencies can be identified by one of more of the following category of people:</a:t>
            </a:r>
          </a:p>
          <a:p>
            <a:pPr marL="457200" indent="-457200">
              <a:buFont typeface="Arial" pitchFamily="34" charset="0"/>
              <a:buChar char="•"/>
            </a:pPr>
            <a:r>
              <a:rPr lang="en-IN" sz="2000" dirty="0" smtClean="0">
                <a:solidFill>
                  <a:schemeClr val="bg1"/>
                </a:solidFill>
              </a:rPr>
              <a:t>Experts</a:t>
            </a:r>
          </a:p>
          <a:p>
            <a:pPr marL="457200" indent="-457200">
              <a:buFont typeface="Arial" pitchFamily="34" charset="0"/>
              <a:buChar char="•"/>
            </a:pPr>
            <a:r>
              <a:rPr lang="en-IN" sz="2000" dirty="0" smtClean="0">
                <a:solidFill>
                  <a:schemeClr val="bg1"/>
                </a:solidFill>
              </a:rPr>
              <a:t>HR Specialists</a:t>
            </a:r>
          </a:p>
          <a:p>
            <a:pPr marL="457200" indent="-457200">
              <a:buFont typeface="Arial" pitchFamily="34" charset="0"/>
              <a:buChar char="•"/>
            </a:pPr>
            <a:r>
              <a:rPr lang="en-IN" sz="2000" dirty="0" smtClean="0">
                <a:solidFill>
                  <a:schemeClr val="bg1"/>
                </a:solidFill>
              </a:rPr>
              <a:t>Job analysts</a:t>
            </a:r>
          </a:p>
          <a:p>
            <a:pPr marL="457200" indent="-457200">
              <a:buFont typeface="Arial" pitchFamily="34" charset="0"/>
              <a:buChar char="•"/>
            </a:pPr>
            <a:r>
              <a:rPr lang="en-IN" sz="2000" dirty="0" smtClean="0">
                <a:solidFill>
                  <a:schemeClr val="bg1"/>
                </a:solidFill>
              </a:rPr>
              <a:t>Psychologists</a:t>
            </a:r>
          </a:p>
          <a:p>
            <a:pPr marL="457200" indent="-457200">
              <a:buFont typeface="Arial" pitchFamily="34" charset="0"/>
              <a:buChar char="•"/>
            </a:pPr>
            <a:r>
              <a:rPr lang="en-IN" sz="2000" dirty="0" smtClean="0">
                <a:solidFill>
                  <a:schemeClr val="bg1"/>
                </a:solidFill>
              </a:rPr>
              <a:t>Industrial Engineers etc. </a:t>
            </a:r>
          </a:p>
          <a:p>
            <a:pPr marL="457200" indent="-457200">
              <a:buFont typeface="Arial" pitchFamily="34" charset="0"/>
              <a:buChar char="•"/>
            </a:pPr>
            <a:r>
              <a:rPr lang="en-IN" sz="2000" dirty="0" smtClean="0">
                <a:solidFill>
                  <a:schemeClr val="bg1"/>
                </a:solidFill>
              </a:rPr>
              <a:t>In consultation with: Line Managers, Current &amp; Past Role holders, Supervising Seniors, Reporting and Reviewing Officers, Internal Customers, Subordinates of the role holders</a:t>
            </a:r>
          </a:p>
        </p:txBody>
      </p:sp>
      <p:pic>
        <p:nvPicPr>
          <p:cNvPr id="13" name="Picture 12" descr="01_intro.jpg"/>
          <p:cNvPicPr>
            <a:picLocks noChangeAspect="1"/>
          </p:cNvPicPr>
          <p:nvPr/>
        </p:nvPicPr>
        <p:blipFill>
          <a:blip r:embed="rId3" cstate="print"/>
          <a:srcRect/>
          <a:stretch>
            <a:fillRect/>
          </a:stretch>
        </p:blipFill>
        <p:spPr>
          <a:xfrm>
            <a:off x="5004048" y="1206500"/>
            <a:ext cx="4139952" cy="5102820"/>
          </a:xfrm>
          <a:prstGeom prst="rect">
            <a:avLst/>
          </a:prstGeom>
        </p:spPr>
      </p:pic>
      <p:sp>
        <p:nvSpPr>
          <p:cNvPr id="4" name="Footer Placeholder 3"/>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hevron 24"/>
          <p:cNvSpPr/>
          <p:nvPr/>
        </p:nvSpPr>
        <p:spPr>
          <a:xfrm flipV="1">
            <a:off x="914400" y="4008431"/>
            <a:ext cx="8666018"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0800" dist="38100" dir="5400000" algn="t" rotWithShape="0">
              <a:prstClr val="black">
                <a:alpha val="40000"/>
              </a:prst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362908" y="4044228"/>
            <a:ext cx="425116" cy="523220"/>
          </a:xfrm>
          <a:prstGeom prst="rect">
            <a:avLst/>
          </a:prstGeom>
          <a:noFill/>
        </p:spPr>
        <p:txBody>
          <a:bodyPr wrap="none" rtlCol="0" anchor="ctr">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8" name="TextBox 7"/>
          <p:cNvSpPr txBox="1"/>
          <p:nvPr/>
        </p:nvSpPr>
        <p:spPr>
          <a:xfrm>
            <a:off x="7459252" y="4044228"/>
            <a:ext cx="425116" cy="523220"/>
          </a:xfrm>
          <a:prstGeom prst="rect">
            <a:avLst/>
          </a:prstGeom>
          <a:noFill/>
        </p:spPr>
        <p:txBody>
          <a:bodyPr wrap="none" rtlCol="0" anchor="ctr">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6" name="TextBox 5"/>
          <p:cNvSpPr txBox="1"/>
          <p:nvPr/>
        </p:nvSpPr>
        <p:spPr>
          <a:xfrm>
            <a:off x="1691680" y="4000674"/>
            <a:ext cx="492443" cy="646331"/>
          </a:xfrm>
          <a:prstGeom prst="rect">
            <a:avLst/>
          </a:prstGeom>
          <a:noFill/>
        </p:spPr>
        <p:txBody>
          <a:bodyPr wrap="none" rtlCol="0" anchor="ctr">
            <a:spAutoFit/>
          </a:bodyPr>
          <a:lstStyle/>
          <a:p>
            <a:r>
              <a:rPr lang="en-US" sz="3600" b="1" dirty="0" smtClean="0">
                <a:solidFill>
                  <a:schemeClr val="bg1">
                    <a:lumMod val="50000"/>
                  </a:schemeClr>
                </a:solidFill>
                <a:latin typeface="Rage Italic" pitchFamily="66" charset="0"/>
              </a:rPr>
              <a:t>•</a:t>
            </a:r>
            <a:endParaRPr lang="en-US" sz="3600" b="1" dirty="0">
              <a:solidFill>
                <a:schemeClr val="bg1">
                  <a:lumMod val="50000"/>
                </a:schemeClr>
              </a:solidFill>
              <a:latin typeface="Rage Italic" pitchFamily="66" charset="0"/>
            </a:endParaRPr>
          </a:p>
        </p:txBody>
      </p:sp>
      <p:grpSp>
        <p:nvGrpSpPr>
          <p:cNvPr id="9" name="Group 5"/>
          <p:cNvGrpSpPr/>
          <p:nvPr/>
        </p:nvGrpSpPr>
        <p:grpSpPr>
          <a:xfrm>
            <a:off x="0" y="0"/>
            <a:ext cx="9144000" cy="864000"/>
            <a:chOff x="0" y="0"/>
            <a:chExt cx="9144000" cy="1080120"/>
          </a:xfrm>
        </p:grpSpPr>
        <p:sp>
          <p:nvSpPr>
            <p:cNvPr id="10" name="Rectangle 9"/>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1" name="Rectangle 10"/>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12" name="Rectangle 11"/>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Myths about Competency</a:t>
            </a:r>
            <a:endParaRPr lang="en-IN" sz="3200" dirty="0"/>
          </a:p>
        </p:txBody>
      </p:sp>
      <p:cxnSp>
        <p:nvCxnSpPr>
          <p:cNvPr id="15" name="Straight Connector 14"/>
          <p:cNvCxnSpPr>
            <a:stCxn id="6" idx="2"/>
          </p:cNvCxnSpPr>
          <p:nvPr/>
        </p:nvCxnSpPr>
        <p:spPr>
          <a:xfrm>
            <a:off x="1937902" y="4647005"/>
            <a:ext cx="0" cy="59496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7544" y="5169966"/>
            <a:ext cx="2952328" cy="923330"/>
          </a:xfrm>
          <a:prstGeom prst="rect">
            <a:avLst/>
          </a:prstGeom>
          <a:noFill/>
        </p:spPr>
        <p:txBody>
          <a:bodyPr wrap="square" rtlCol="0">
            <a:spAutoFit/>
          </a:bodyPr>
          <a:lstStyle/>
          <a:p>
            <a:r>
              <a:rPr lang="en-IN" dirty="0" smtClean="0"/>
              <a:t>Competence is a state of being that provides a qualification to perform.</a:t>
            </a:r>
            <a:endParaRPr lang="en-IN" dirty="0"/>
          </a:p>
        </p:txBody>
      </p:sp>
      <p:sp>
        <p:nvSpPr>
          <p:cNvPr id="20" name="Rectangle 19"/>
          <p:cNvSpPr/>
          <p:nvPr/>
        </p:nvSpPr>
        <p:spPr>
          <a:xfrm>
            <a:off x="1331640" y="4017902"/>
            <a:ext cx="144016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1" name="Straight Connector 20"/>
          <p:cNvCxnSpPr/>
          <p:nvPr/>
        </p:nvCxnSpPr>
        <p:spPr>
          <a:xfrm flipH="1">
            <a:off x="4572000" y="4665910"/>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5856" y="5206038"/>
            <a:ext cx="2808312" cy="923330"/>
          </a:xfrm>
          <a:prstGeom prst="rect">
            <a:avLst/>
          </a:prstGeom>
          <a:noFill/>
        </p:spPr>
        <p:txBody>
          <a:bodyPr wrap="square" rtlCol="0">
            <a:spAutoFit/>
          </a:bodyPr>
          <a:lstStyle/>
          <a:p>
            <a:r>
              <a:rPr lang="en-IN" dirty="0" smtClean="0"/>
              <a:t>It is in relation to performance, a necessary but not sufficient condition.</a:t>
            </a:r>
            <a:endParaRPr lang="en-IN" dirty="0"/>
          </a:p>
        </p:txBody>
      </p:sp>
      <p:sp>
        <p:nvSpPr>
          <p:cNvPr id="23" name="Rectangle 22"/>
          <p:cNvSpPr/>
          <p:nvPr/>
        </p:nvSpPr>
        <p:spPr>
          <a:xfrm>
            <a:off x="3995936" y="4017838"/>
            <a:ext cx="1440160" cy="57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4" name="Straight Connector 23"/>
          <p:cNvCxnSpPr/>
          <p:nvPr/>
        </p:nvCxnSpPr>
        <p:spPr>
          <a:xfrm flipH="1">
            <a:off x="7740352" y="4665910"/>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56176" y="5241974"/>
            <a:ext cx="2952328" cy="923330"/>
          </a:xfrm>
          <a:prstGeom prst="rect">
            <a:avLst/>
          </a:prstGeom>
          <a:noFill/>
        </p:spPr>
        <p:txBody>
          <a:bodyPr wrap="square" rtlCol="0">
            <a:spAutoFit/>
          </a:bodyPr>
          <a:lstStyle/>
          <a:p>
            <a:r>
              <a:rPr lang="en-IN" dirty="0" smtClean="0"/>
              <a:t>Competencies cannot guarantee that workers will perform adequately.</a:t>
            </a:r>
            <a:endParaRPr lang="en-IN" dirty="0"/>
          </a:p>
        </p:txBody>
      </p:sp>
      <p:pic>
        <p:nvPicPr>
          <p:cNvPr id="19" name="Picture 18" descr="Banner-Myths-and-truth.jpg"/>
          <p:cNvPicPr>
            <a:picLocks noChangeAspect="1"/>
          </p:cNvPicPr>
          <p:nvPr/>
        </p:nvPicPr>
        <p:blipFill>
          <a:blip r:embed="rId4" cstate="print"/>
          <a:srcRect/>
          <a:stretch>
            <a:fillRect/>
          </a:stretch>
        </p:blipFill>
        <p:spPr>
          <a:xfrm>
            <a:off x="827584" y="908720"/>
            <a:ext cx="8316416" cy="3028950"/>
          </a:xfrm>
          <a:prstGeom prst="rect">
            <a:avLst/>
          </a:prstGeom>
        </p:spPr>
      </p:pic>
      <p:sp>
        <p:nvSpPr>
          <p:cNvPr id="2" name="Footer Placeholder 1"/>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extLst>
      <p:ext uri="{BB962C8B-B14F-4D97-AF65-F5344CB8AC3E}">
        <p14:creationId xmlns:p14="http://schemas.microsoft.com/office/powerpoint/2010/main" xmlns="" val="24850765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par>
                          <p:cTn id="22" fill="hold">
                            <p:stCondLst>
                              <p:cond delay="4000"/>
                            </p:stCondLst>
                            <p:childTnLst>
                              <p:par>
                                <p:cTn id="23" presetID="63" presetClass="path" presetSubtype="0" accel="50000" decel="50000" fill="hold" grpId="1" nodeType="afterEffect">
                                  <p:stCondLst>
                                    <p:cond delay="0"/>
                                  </p:stCondLst>
                                  <p:childTnLst>
                                    <p:animMotion origin="layout" path="M 4.44444E-6 -3.13916E-6 L 0.2835 0.00023 " pathEditMode="relative" rAng="0" ptsTypes="AA">
                                      <p:cBhvr>
                                        <p:cTn id="24" dur="1000" fill="hold"/>
                                        <p:tgtEl>
                                          <p:spTgt spid="20"/>
                                        </p:tgtEl>
                                        <p:attrNameLst>
                                          <p:attrName>ppt_x</p:attrName>
                                          <p:attrName>ppt_y</p:attrName>
                                        </p:attrNameLst>
                                      </p:cBhvr>
                                      <p:rCtr x="142" y="0"/>
                                    </p:animMotion>
                                  </p:childTnLst>
                                </p:cTn>
                              </p:par>
                            </p:childTnLst>
                          </p:cTn>
                        </p:par>
                        <p:par>
                          <p:cTn id="25" fill="hold">
                            <p:stCondLst>
                              <p:cond delay="5000"/>
                            </p:stCondLst>
                            <p:childTnLst>
                              <p:par>
                                <p:cTn id="26" presetID="47"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childTnLst>
                          </p:cTn>
                        </p:par>
                        <p:par>
                          <p:cTn id="35" fill="hold">
                            <p:stCondLst>
                              <p:cond delay="7000"/>
                            </p:stCondLst>
                            <p:childTnLst>
                              <p:par>
                                <p:cTn id="36" presetID="63" presetClass="path" presetSubtype="0" accel="50000" decel="50000" fill="hold" grpId="2" nodeType="afterEffect">
                                  <p:stCondLst>
                                    <p:cond delay="0"/>
                                  </p:stCondLst>
                                  <p:childTnLst>
                                    <p:animMotion origin="layout" path="M 0.2835 0.00023 L 0.60642 0.00023 " pathEditMode="relative" rAng="0" ptsTypes="AA">
                                      <p:cBhvr>
                                        <p:cTn id="37" dur="1000" fill="hold"/>
                                        <p:tgtEl>
                                          <p:spTgt spid="20"/>
                                        </p:tgtEl>
                                        <p:attrNameLst>
                                          <p:attrName>ppt_x</p:attrName>
                                          <p:attrName>ppt_y</p:attrName>
                                        </p:attrNameLst>
                                      </p:cBhvr>
                                      <p:rCtr x="161" y="0"/>
                                    </p:animMotion>
                                  </p:childTnLst>
                                </p:cTn>
                              </p:par>
                            </p:childTnLst>
                          </p:cTn>
                        </p:par>
                        <p:par>
                          <p:cTn id="38" fill="hold">
                            <p:stCondLst>
                              <p:cond delay="8000"/>
                            </p:stCondLst>
                            <p:childTnLst>
                              <p:par>
                                <p:cTn id="39" presetID="47"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0" grpId="1" animBg="1"/>
      <p:bldP spid="20" grpId="2" animBg="1"/>
      <p:bldP spid="22"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hevron 24"/>
          <p:cNvSpPr/>
          <p:nvPr/>
        </p:nvSpPr>
        <p:spPr>
          <a:xfrm flipV="1">
            <a:off x="-502920" y="4019463"/>
            <a:ext cx="10083338"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7785" dist="33020" dir="3180000" algn="ctr">
              <a:srgbClr val="000000">
                <a:alpha val="30000"/>
              </a:srgb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355976" y="4091464"/>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8" name="TextBox 7"/>
          <p:cNvSpPr txBox="1"/>
          <p:nvPr/>
        </p:nvSpPr>
        <p:spPr>
          <a:xfrm>
            <a:off x="7315236" y="4091464"/>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6" name="TextBox 5"/>
          <p:cNvSpPr txBox="1"/>
          <p:nvPr/>
        </p:nvSpPr>
        <p:spPr>
          <a:xfrm>
            <a:off x="1698612" y="4091464"/>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grpSp>
        <p:nvGrpSpPr>
          <p:cNvPr id="9" name="Group 5"/>
          <p:cNvGrpSpPr/>
          <p:nvPr/>
        </p:nvGrpSpPr>
        <p:grpSpPr>
          <a:xfrm>
            <a:off x="0" y="0"/>
            <a:ext cx="9144000" cy="864000"/>
            <a:chOff x="0" y="0"/>
            <a:chExt cx="9144000" cy="1080120"/>
          </a:xfrm>
        </p:grpSpPr>
        <p:sp>
          <p:nvSpPr>
            <p:cNvPr id="10" name="Rectangle 9"/>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1" name="Rectangle 10"/>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12" name="Rectangle 11"/>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Myths about Competency</a:t>
            </a:r>
            <a:endParaRPr lang="en-IN" sz="3200" dirty="0"/>
          </a:p>
        </p:txBody>
      </p:sp>
      <p:cxnSp>
        <p:nvCxnSpPr>
          <p:cNvPr id="23" name="Straight Connector 22"/>
          <p:cNvCxnSpPr/>
          <p:nvPr/>
        </p:nvCxnSpPr>
        <p:spPr>
          <a:xfrm>
            <a:off x="1937902" y="4658038"/>
            <a:ext cx="0" cy="59496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7544" y="5180999"/>
            <a:ext cx="2664296" cy="923330"/>
          </a:xfrm>
          <a:prstGeom prst="rect">
            <a:avLst/>
          </a:prstGeom>
          <a:noFill/>
        </p:spPr>
        <p:txBody>
          <a:bodyPr wrap="square" rtlCol="0">
            <a:spAutoFit/>
          </a:bodyPr>
          <a:lstStyle/>
          <a:p>
            <a:r>
              <a:rPr lang="en-IN" dirty="0" smtClean="0"/>
              <a:t>However, workers cannot perform to standards without competencies. </a:t>
            </a:r>
          </a:p>
        </p:txBody>
      </p:sp>
      <p:sp>
        <p:nvSpPr>
          <p:cNvPr id="26" name="Rectangle 25"/>
          <p:cNvSpPr/>
          <p:nvPr/>
        </p:nvSpPr>
        <p:spPr>
          <a:xfrm>
            <a:off x="1331640" y="4028935"/>
            <a:ext cx="144016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7" name="Straight Connector 26"/>
          <p:cNvCxnSpPr/>
          <p:nvPr/>
        </p:nvCxnSpPr>
        <p:spPr>
          <a:xfrm flipH="1">
            <a:off x="4572000" y="4676943"/>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75856" y="5217071"/>
            <a:ext cx="2808312" cy="1200329"/>
          </a:xfrm>
          <a:prstGeom prst="rect">
            <a:avLst/>
          </a:prstGeom>
          <a:noFill/>
        </p:spPr>
        <p:txBody>
          <a:bodyPr wrap="square" rtlCol="0">
            <a:spAutoFit/>
          </a:bodyPr>
          <a:lstStyle/>
          <a:p>
            <a:r>
              <a:rPr lang="en-IN" dirty="0" smtClean="0"/>
              <a:t>Extremely competent workers may fail on the job due to a variety of personal or environmental factors. </a:t>
            </a:r>
          </a:p>
        </p:txBody>
      </p:sp>
      <p:cxnSp>
        <p:nvCxnSpPr>
          <p:cNvPr id="29" name="Straight Connector 28"/>
          <p:cNvCxnSpPr/>
          <p:nvPr/>
        </p:nvCxnSpPr>
        <p:spPr>
          <a:xfrm flipH="1">
            <a:off x="7740352" y="4676943"/>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156176" y="5253007"/>
            <a:ext cx="2952328" cy="1200329"/>
          </a:xfrm>
          <a:prstGeom prst="rect">
            <a:avLst/>
          </a:prstGeom>
          <a:noFill/>
        </p:spPr>
        <p:txBody>
          <a:bodyPr wrap="square" rtlCol="0">
            <a:spAutoFit/>
          </a:bodyPr>
          <a:lstStyle/>
          <a:p>
            <a:r>
              <a:rPr lang="en-IN" dirty="0" smtClean="0"/>
              <a:t>Whereas, some others that lack competencies can make up for a lot of shortcomings with exceptionally hard work. </a:t>
            </a:r>
          </a:p>
        </p:txBody>
      </p:sp>
      <p:pic>
        <p:nvPicPr>
          <p:cNvPr id="18" name="Picture 17" descr="Banner-Myths-and-truth.jpg"/>
          <p:cNvPicPr>
            <a:picLocks noChangeAspect="1"/>
          </p:cNvPicPr>
          <p:nvPr/>
        </p:nvPicPr>
        <p:blipFill>
          <a:blip r:embed="rId4" cstate="print"/>
          <a:srcRect/>
          <a:stretch>
            <a:fillRect/>
          </a:stretch>
        </p:blipFill>
        <p:spPr>
          <a:xfrm>
            <a:off x="827584" y="908720"/>
            <a:ext cx="8316416" cy="3028950"/>
          </a:xfrm>
          <a:prstGeom prst="rect">
            <a:avLst/>
          </a:prstGeom>
        </p:spPr>
      </p:pic>
      <p:sp>
        <p:nvSpPr>
          <p:cNvPr id="2" name="Footer Placeholder 1"/>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extLst>
      <p:ext uri="{BB962C8B-B14F-4D97-AF65-F5344CB8AC3E}">
        <p14:creationId xmlns:p14="http://schemas.microsoft.com/office/powerpoint/2010/main" xmlns="" val="311561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par>
                          <p:cTn id="22" fill="hold">
                            <p:stCondLst>
                              <p:cond delay="4000"/>
                            </p:stCondLst>
                            <p:childTnLst>
                              <p:par>
                                <p:cTn id="23" presetID="63" presetClass="path" presetSubtype="0" accel="50000" decel="50000" fill="hold" grpId="1" nodeType="afterEffect">
                                  <p:stCondLst>
                                    <p:cond delay="0"/>
                                  </p:stCondLst>
                                  <p:childTnLst>
                                    <p:animMotion origin="layout" path="M 4.44444E-6 -3.13916E-6 L 0.2835 0.00023 " pathEditMode="relative" rAng="0" ptsTypes="AA">
                                      <p:cBhvr>
                                        <p:cTn id="24" dur="1000" fill="hold"/>
                                        <p:tgtEl>
                                          <p:spTgt spid="26"/>
                                        </p:tgtEl>
                                        <p:attrNameLst>
                                          <p:attrName>ppt_x</p:attrName>
                                          <p:attrName>ppt_y</p:attrName>
                                        </p:attrNameLst>
                                      </p:cBhvr>
                                      <p:rCtr x="142" y="0"/>
                                    </p:animMotion>
                                  </p:childTnLst>
                                </p:cTn>
                              </p:par>
                            </p:childTnLst>
                          </p:cTn>
                        </p:par>
                        <p:par>
                          <p:cTn id="25" fill="hold">
                            <p:stCondLst>
                              <p:cond delay="5000"/>
                            </p:stCondLst>
                            <p:childTnLst>
                              <p:par>
                                <p:cTn id="26" presetID="47"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childTnLst>
                          </p:cTn>
                        </p:par>
                        <p:par>
                          <p:cTn id="35" fill="hold">
                            <p:stCondLst>
                              <p:cond delay="7000"/>
                            </p:stCondLst>
                            <p:childTnLst>
                              <p:par>
                                <p:cTn id="36" presetID="63" presetClass="path" presetSubtype="0" accel="50000" decel="50000" fill="hold" grpId="2" nodeType="afterEffect">
                                  <p:stCondLst>
                                    <p:cond delay="0"/>
                                  </p:stCondLst>
                                  <p:childTnLst>
                                    <p:animMotion origin="layout" path="M 0.2835 0.00023 L 0.60642 0.00023 " pathEditMode="relative" rAng="0" ptsTypes="AA">
                                      <p:cBhvr>
                                        <p:cTn id="37" dur="1000" fill="hold"/>
                                        <p:tgtEl>
                                          <p:spTgt spid="26"/>
                                        </p:tgtEl>
                                        <p:attrNameLst>
                                          <p:attrName>ppt_x</p:attrName>
                                          <p:attrName>ppt_y</p:attrName>
                                        </p:attrNameLst>
                                      </p:cBhvr>
                                      <p:rCtr x="161" y="0"/>
                                    </p:animMotion>
                                  </p:childTnLst>
                                </p:cTn>
                              </p:par>
                            </p:childTnLst>
                          </p:cTn>
                        </p:par>
                        <p:par>
                          <p:cTn id="38" fill="hold">
                            <p:stCondLst>
                              <p:cond delay="8000"/>
                            </p:stCondLst>
                            <p:childTnLst>
                              <p:par>
                                <p:cTn id="39" presetID="47"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10" presetClass="entr" presetSubtype="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6" grpId="1" animBg="1"/>
      <p:bldP spid="26" grpId="2" animBg="1"/>
      <p:bldP spid="28"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hevron 24"/>
          <p:cNvSpPr/>
          <p:nvPr/>
        </p:nvSpPr>
        <p:spPr>
          <a:xfrm flipV="1">
            <a:off x="-311728" y="3994424"/>
            <a:ext cx="8998527" cy="636443"/>
          </a:xfrm>
          <a:prstGeom prst="chevron">
            <a:avLst>
              <a:gd name="adj" fmla="val 30408"/>
            </a:avLst>
          </a:prstGeom>
          <a:gradFill>
            <a:gsLst>
              <a:gs pos="0">
                <a:schemeClr val="bg1"/>
              </a:gs>
              <a:gs pos="36000">
                <a:srgbClr val="D5DBDD"/>
              </a:gs>
              <a:gs pos="73000">
                <a:srgbClr val="B2BEC2"/>
              </a:gs>
              <a:gs pos="100000">
                <a:srgbClr val="D5DBDD"/>
              </a:gs>
            </a:gsLst>
            <a:lin ang="16200000" scaled="0"/>
          </a:gradFill>
          <a:ln>
            <a:noFill/>
          </a:ln>
          <a:effectLst>
            <a:outerShdw blurRad="57785" dist="33020" dir="3180000" algn="ctr">
              <a:srgbClr val="000000">
                <a:alpha val="30000"/>
              </a:srgbClr>
            </a:outerShdw>
          </a:effectLst>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30860" y="4066425"/>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8" name="TextBox 7"/>
          <p:cNvSpPr txBox="1"/>
          <p:nvPr/>
        </p:nvSpPr>
        <p:spPr>
          <a:xfrm>
            <a:off x="7099212" y="4066425"/>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sp>
        <p:nvSpPr>
          <p:cNvPr id="6" name="TextBox 5"/>
          <p:cNvSpPr txBox="1"/>
          <p:nvPr/>
        </p:nvSpPr>
        <p:spPr>
          <a:xfrm>
            <a:off x="1338572" y="4066425"/>
            <a:ext cx="425116" cy="523220"/>
          </a:xfrm>
          <a:prstGeom prst="rect">
            <a:avLst/>
          </a:prstGeom>
          <a:noFill/>
        </p:spPr>
        <p:txBody>
          <a:bodyPr wrap="none" rtlCol="0">
            <a:spAutoFit/>
          </a:bodyPr>
          <a:lstStyle/>
          <a:p>
            <a:r>
              <a:rPr lang="en-US" sz="2800" b="1" dirty="0" smtClean="0">
                <a:solidFill>
                  <a:schemeClr val="bg1">
                    <a:lumMod val="50000"/>
                  </a:schemeClr>
                </a:solidFill>
                <a:latin typeface="Rage Italic" pitchFamily="66" charset="0"/>
              </a:rPr>
              <a:t>•</a:t>
            </a:r>
            <a:endParaRPr lang="en-US" sz="2800" b="1" dirty="0">
              <a:solidFill>
                <a:schemeClr val="bg1">
                  <a:lumMod val="50000"/>
                </a:schemeClr>
              </a:solidFill>
              <a:latin typeface="Rage Italic" pitchFamily="66" charset="0"/>
            </a:endParaRPr>
          </a:p>
        </p:txBody>
      </p:sp>
      <p:grpSp>
        <p:nvGrpSpPr>
          <p:cNvPr id="9" name="Group 5"/>
          <p:cNvGrpSpPr/>
          <p:nvPr/>
        </p:nvGrpSpPr>
        <p:grpSpPr>
          <a:xfrm>
            <a:off x="0" y="0"/>
            <a:ext cx="9144000" cy="864000"/>
            <a:chOff x="0" y="0"/>
            <a:chExt cx="9144000" cy="1080120"/>
          </a:xfrm>
        </p:grpSpPr>
        <p:sp>
          <p:nvSpPr>
            <p:cNvPr id="10" name="Rectangle 9"/>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11" name="Rectangle 10"/>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12" name="Rectangle 11"/>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Myths about Competency</a:t>
            </a:r>
            <a:endParaRPr lang="en-IN" sz="3200" dirty="0"/>
          </a:p>
        </p:txBody>
      </p:sp>
      <p:cxnSp>
        <p:nvCxnSpPr>
          <p:cNvPr id="14" name="Straight Connector 13"/>
          <p:cNvCxnSpPr/>
          <p:nvPr/>
        </p:nvCxnSpPr>
        <p:spPr>
          <a:xfrm>
            <a:off x="1505854" y="4632999"/>
            <a:ext cx="0" cy="59496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96" y="5155960"/>
            <a:ext cx="2664296" cy="923330"/>
          </a:xfrm>
          <a:prstGeom prst="rect">
            <a:avLst/>
          </a:prstGeom>
          <a:noFill/>
        </p:spPr>
        <p:txBody>
          <a:bodyPr wrap="square" rtlCol="0">
            <a:spAutoFit/>
          </a:bodyPr>
          <a:lstStyle/>
          <a:p>
            <a:r>
              <a:rPr lang="en-IN" dirty="0" smtClean="0"/>
              <a:t>Competence is necessary but it cannot guarantee results.</a:t>
            </a:r>
          </a:p>
        </p:txBody>
      </p:sp>
      <p:sp>
        <p:nvSpPr>
          <p:cNvPr id="16" name="Rectangle 15"/>
          <p:cNvSpPr/>
          <p:nvPr/>
        </p:nvSpPr>
        <p:spPr>
          <a:xfrm>
            <a:off x="899592" y="4003896"/>
            <a:ext cx="1440160" cy="57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7" name="Straight Connector 16"/>
          <p:cNvCxnSpPr/>
          <p:nvPr/>
        </p:nvCxnSpPr>
        <p:spPr>
          <a:xfrm flipH="1">
            <a:off x="4139952" y="4651904"/>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43808" y="5192032"/>
            <a:ext cx="2808312" cy="1477328"/>
          </a:xfrm>
          <a:prstGeom prst="rect">
            <a:avLst/>
          </a:prstGeom>
          <a:noFill/>
        </p:spPr>
        <p:txBody>
          <a:bodyPr wrap="square" rtlCol="0">
            <a:spAutoFit/>
          </a:bodyPr>
          <a:lstStyle/>
          <a:p>
            <a:r>
              <a:rPr lang="en-IN" dirty="0" smtClean="0"/>
              <a:t>Hence, it is important that organizations’ should not confuse competency measurement with performance measurement. </a:t>
            </a:r>
          </a:p>
        </p:txBody>
      </p:sp>
      <p:cxnSp>
        <p:nvCxnSpPr>
          <p:cNvPr id="19" name="Straight Connector 18"/>
          <p:cNvCxnSpPr/>
          <p:nvPr/>
        </p:nvCxnSpPr>
        <p:spPr>
          <a:xfrm flipH="1">
            <a:off x="7308304" y="4651904"/>
            <a:ext cx="0" cy="61213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24128" y="5227968"/>
            <a:ext cx="2952328" cy="1200329"/>
          </a:xfrm>
          <a:prstGeom prst="rect">
            <a:avLst/>
          </a:prstGeom>
          <a:noFill/>
        </p:spPr>
        <p:txBody>
          <a:bodyPr wrap="square" rtlCol="0">
            <a:spAutoFit/>
          </a:bodyPr>
          <a:lstStyle/>
          <a:p>
            <a:r>
              <a:rPr lang="en-IN" dirty="0" smtClean="0"/>
              <a:t>Competencies are about being qualified to do the work whereas performance is the result of the actual work.</a:t>
            </a:r>
          </a:p>
        </p:txBody>
      </p:sp>
      <p:pic>
        <p:nvPicPr>
          <p:cNvPr id="21" name="Picture 20" descr="Banner-Myths-and-truth.jpg"/>
          <p:cNvPicPr>
            <a:picLocks noChangeAspect="1"/>
          </p:cNvPicPr>
          <p:nvPr/>
        </p:nvPicPr>
        <p:blipFill>
          <a:blip r:embed="rId4" cstate="print"/>
          <a:srcRect/>
          <a:stretch>
            <a:fillRect/>
          </a:stretch>
        </p:blipFill>
        <p:spPr>
          <a:xfrm>
            <a:off x="827584" y="908720"/>
            <a:ext cx="8316416" cy="3028950"/>
          </a:xfrm>
          <a:prstGeom prst="rect">
            <a:avLst/>
          </a:prstGeom>
        </p:spPr>
      </p:pic>
      <p:sp>
        <p:nvSpPr>
          <p:cNvPr id="2" name="Footer Placeholder 1"/>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extLst>
      <p:ext uri="{BB962C8B-B14F-4D97-AF65-F5344CB8AC3E}">
        <p14:creationId xmlns:p14="http://schemas.microsoft.com/office/powerpoint/2010/main" xmlns="" val="1811244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par>
                          <p:cTn id="22" fill="hold">
                            <p:stCondLst>
                              <p:cond delay="4000"/>
                            </p:stCondLst>
                            <p:childTnLst>
                              <p:par>
                                <p:cTn id="23" presetID="63" presetClass="path" presetSubtype="0" accel="50000" decel="50000" fill="hold" grpId="1" nodeType="afterEffect">
                                  <p:stCondLst>
                                    <p:cond delay="0"/>
                                  </p:stCondLst>
                                  <p:childTnLst>
                                    <p:animMotion origin="layout" path="M 4.44444E-6 -3.13916E-6 L 0.2835 0.00023 " pathEditMode="relative" rAng="0" ptsTypes="AA">
                                      <p:cBhvr>
                                        <p:cTn id="24" dur="1000" fill="hold"/>
                                        <p:tgtEl>
                                          <p:spTgt spid="16"/>
                                        </p:tgtEl>
                                        <p:attrNameLst>
                                          <p:attrName>ppt_x</p:attrName>
                                          <p:attrName>ppt_y</p:attrName>
                                        </p:attrNameLst>
                                      </p:cBhvr>
                                      <p:rCtr x="142" y="0"/>
                                    </p:animMotion>
                                  </p:childTnLst>
                                </p:cTn>
                              </p:par>
                            </p:childTnLst>
                          </p:cTn>
                        </p:par>
                        <p:par>
                          <p:cTn id="25" fill="hold">
                            <p:stCondLst>
                              <p:cond delay="5000"/>
                            </p:stCondLst>
                            <p:childTnLst>
                              <p:par>
                                <p:cTn id="26" presetID="47"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childTnLst>
                                </p:cTn>
                              </p:par>
                            </p:childTnLst>
                          </p:cTn>
                        </p:par>
                        <p:par>
                          <p:cTn id="35" fill="hold">
                            <p:stCondLst>
                              <p:cond delay="7000"/>
                            </p:stCondLst>
                            <p:childTnLst>
                              <p:par>
                                <p:cTn id="36" presetID="63" presetClass="path" presetSubtype="0" accel="50000" decel="50000" fill="hold" grpId="2" nodeType="afterEffect">
                                  <p:stCondLst>
                                    <p:cond delay="0"/>
                                  </p:stCondLst>
                                  <p:childTnLst>
                                    <p:animMotion origin="layout" path="M 0.2835 0.00023 L 0.60642 0.00023 " pathEditMode="relative" rAng="0" ptsTypes="AA">
                                      <p:cBhvr>
                                        <p:cTn id="37" dur="1000" fill="hold"/>
                                        <p:tgtEl>
                                          <p:spTgt spid="16"/>
                                        </p:tgtEl>
                                        <p:attrNameLst>
                                          <p:attrName>ppt_x</p:attrName>
                                          <p:attrName>ppt_y</p:attrName>
                                        </p:attrNameLst>
                                      </p:cBhvr>
                                      <p:rCtr x="161" y="0"/>
                                    </p:animMotion>
                                  </p:childTnLst>
                                </p:cTn>
                              </p:par>
                            </p:childTnLst>
                          </p:cTn>
                        </p:par>
                        <p:par>
                          <p:cTn id="38" fill="hold">
                            <p:stCondLst>
                              <p:cond delay="8000"/>
                            </p:stCondLst>
                            <p:childTnLst>
                              <p:par>
                                <p:cTn id="39" presetID="47"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9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6" grpId="2" animBg="1"/>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nvGrpSpPr>
          <p:cNvPr id="9" name="Group 8"/>
          <p:cNvGrpSpPr>
            <a:grpSpLocks/>
          </p:cNvGrpSpPr>
          <p:nvPr/>
        </p:nvGrpSpPr>
        <p:grpSpPr bwMode="auto">
          <a:xfrm>
            <a:off x="4932040" y="1066800"/>
            <a:ext cx="3960440" cy="5314528"/>
            <a:chOff x="2705100" y="762000"/>
            <a:chExt cx="3581436" cy="4648200"/>
          </a:xfrm>
        </p:grpSpPr>
        <p:sp>
          <p:nvSpPr>
            <p:cNvPr id="10" name="Rounded Rectangle 9"/>
            <p:cNvSpPr>
              <a:spLocks noChangeArrowheads="1"/>
            </p:cNvSpPr>
            <p:nvPr/>
          </p:nvSpPr>
          <p:spPr bwMode="auto">
            <a:xfrm>
              <a:off x="2705100" y="762000"/>
              <a:ext cx="3581436" cy="4648200"/>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11" name="Rectangle 10"/>
            <p:cNvSpPr/>
            <p:nvPr/>
          </p:nvSpPr>
          <p:spPr>
            <a:xfrm>
              <a:off x="3009903" y="1143000"/>
              <a:ext cx="2895629"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2" name="Oval 11"/>
            <p:cNvSpPr/>
            <p:nvPr/>
          </p:nvSpPr>
          <p:spPr>
            <a:xfrm>
              <a:off x="4381500" y="5105400"/>
              <a:ext cx="228600" cy="22860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13" name="Freeform 12"/>
            <p:cNvSpPr/>
            <p:nvPr/>
          </p:nvSpPr>
          <p:spPr>
            <a:xfrm>
              <a:off x="2705100" y="762000"/>
              <a:ext cx="3581436" cy="4572000"/>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pic>
        <p:nvPicPr>
          <p:cNvPr id="14" name="Picture 13" descr="Man-face-skin-classify.png"/>
          <p:cNvPicPr>
            <a:picLocks noChangeAspect="1"/>
          </p:cNvPicPr>
          <p:nvPr/>
        </p:nvPicPr>
        <p:blipFill>
          <a:blip r:embed="rId3" cstate="print"/>
          <a:stretch>
            <a:fillRect/>
          </a:stretch>
        </p:blipFill>
        <p:spPr>
          <a:xfrm>
            <a:off x="5220072" y="1484784"/>
            <a:ext cx="3312368" cy="4464496"/>
          </a:xfrm>
          <a:prstGeom prst="rect">
            <a:avLst/>
          </a:prstGeom>
        </p:spPr>
      </p:pic>
      <p:sp>
        <p:nvSpPr>
          <p:cNvPr id="15" name="TextBox 14"/>
          <p:cNvSpPr txBox="1"/>
          <p:nvPr/>
        </p:nvSpPr>
        <p:spPr>
          <a:xfrm>
            <a:off x="0" y="1196752"/>
            <a:ext cx="4788024" cy="369332"/>
          </a:xfrm>
          <a:prstGeom prst="rect">
            <a:avLst/>
          </a:prstGeom>
          <a:solidFill>
            <a:srgbClr val="FF6699"/>
          </a:solidFill>
        </p:spPr>
        <p:txBody>
          <a:bodyPr wrap="square" rtlCol="0">
            <a:spAutoFit/>
          </a:bodyPr>
          <a:lstStyle/>
          <a:p>
            <a:r>
              <a:rPr lang="en-IN" dirty="0" smtClean="0"/>
              <a:t>David Schneider is a highly qualified individual.</a:t>
            </a:r>
            <a:endParaRPr lang="en-IN" dirty="0"/>
          </a:p>
        </p:txBody>
      </p:sp>
      <p:pic>
        <p:nvPicPr>
          <p:cNvPr id="16" name="Picture 15" descr="skills-knowledge.jpg"/>
          <p:cNvPicPr>
            <a:picLocks noChangeAspect="1"/>
          </p:cNvPicPr>
          <p:nvPr/>
        </p:nvPicPr>
        <p:blipFill>
          <a:blip r:embed="rId4" cstate="email"/>
          <a:stretch>
            <a:fillRect/>
          </a:stretch>
        </p:blipFill>
        <p:spPr>
          <a:xfrm>
            <a:off x="5220072" y="1484784"/>
            <a:ext cx="3312368" cy="4464496"/>
          </a:xfrm>
          <a:prstGeom prst="rect">
            <a:avLst/>
          </a:prstGeom>
        </p:spPr>
      </p:pic>
      <p:sp>
        <p:nvSpPr>
          <p:cNvPr id="18" name="12-Point Star 17"/>
          <p:cNvSpPr/>
          <p:nvPr/>
        </p:nvSpPr>
        <p:spPr>
          <a:xfrm rot="19918534">
            <a:off x="5198229" y="1765070"/>
            <a:ext cx="3433007" cy="1415856"/>
          </a:xfrm>
          <a:prstGeom prst="star12">
            <a:avLst>
              <a:gd name="adj" fmla="val 331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Sales Executive</a:t>
            </a:r>
            <a:endParaRPr lang="en-IN" sz="2800" dirty="0"/>
          </a:p>
        </p:txBody>
      </p:sp>
      <p:sp>
        <p:nvSpPr>
          <p:cNvPr id="19" name="TextBox 18"/>
          <p:cNvSpPr txBox="1"/>
          <p:nvPr/>
        </p:nvSpPr>
        <p:spPr>
          <a:xfrm>
            <a:off x="0" y="1774557"/>
            <a:ext cx="4788024" cy="646331"/>
          </a:xfrm>
          <a:prstGeom prst="rect">
            <a:avLst/>
          </a:prstGeom>
          <a:solidFill>
            <a:srgbClr val="F9AD6F"/>
          </a:solidFill>
        </p:spPr>
        <p:txBody>
          <a:bodyPr wrap="square" rtlCol="0">
            <a:spAutoFit/>
          </a:bodyPr>
          <a:lstStyle/>
          <a:p>
            <a:r>
              <a:rPr lang="en-IN" dirty="0" smtClean="0"/>
              <a:t>He has the right mix of skills and knowledge that is required to work as a Sales Executive.</a:t>
            </a:r>
            <a:endParaRPr lang="en-IN" dirty="0"/>
          </a:p>
        </p:txBody>
      </p:sp>
      <p:pic>
        <p:nvPicPr>
          <p:cNvPr id="20" name="Picture 19" descr="reality-expectation-gap.png"/>
          <p:cNvPicPr>
            <a:picLocks noChangeAspect="1"/>
          </p:cNvPicPr>
          <p:nvPr/>
        </p:nvPicPr>
        <p:blipFill>
          <a:blip r:embed="rId5" cstate="email"/>
          <a:stretch>
            <a:fillRect/>
          </a:stretch>
        </p:blipFill>
        <p:spPr>
          <a:xfrm>
            <a:off x="5220072" y="1484784"/>
            <a:ext cx="3312368" cy="4464496"/>
          </a:xfrm>
          <a:prstGeom prst="rect">
            <a:avLst/>
          </a:prstGeom>
        </p:spPr>
      </p:pic>
      <p:sp>
        <p:nvSpPr>
          <p:cNvPr id="21" name="TextBox 20"/>
          <p:cNvSpPr txBox="1"/>
          <p:nvPr/>
        </p:nvSpPr>
        <p:spPr>
          <a:xfrm>
            <a:off x="-36512" y="2564904"/>
            <a:ext cx="4788024" cy="923330"/>
          </a:xfrm>
          <a:prstGeom prst="rect">
            <a:avLst/>
          </a:prstGeom>
          <a:solidFill>
            <a:schemeClr val="accent5">
              <a:lumMod val="60000"/>
              <a:lumOff val="40000"/>
            </a:schemeClr>
          </a:solidFill>
        </p:spPr>
        <p:txBody>
          <a:bodyPr wrap="square" rtlCol="0">
            <a:spAutoFit/>
          </a:bodyPr>
          <a:lstStyle/>
          <a:p>
            <a:r>
              <a:rPr lang="en-IN" dirty="0" smtClean="0"/>
              <a:t>However, his actual job performance is nowhere near what is expected from a man possessing skills and knowledge that David has.</a:t>
            </a:r>
            <a:endParaRPr lang="en-IN" dirty="0"/>
          </a:p>
        </p:txBody>
      </p:sp>
      <p:grpSp>
        <p:nvGrpSpPr>
          <p:cNvPr id="24" name="Group 23"/>
          <p:cNvGrpSpPr/>
          <p:nvPr/>
        </p:nvGrpSpPr>
        <p:grpSpPr>
          <a:xfrm>
            <a:off x="5220072" y="1484784"/>
            <a:ext cx="3312368" cy="4464496"/>
            <a:chOff x="-2324552" y="1377056"/>
            <a:chExt cx="5080000" cy="3810000"/>
          </a:xfrm>
        </p:grpSpPr>
        <p:pic>
          <p:nvPicPr>
            <p:cNvPr id="22" name="Picture 21" descr="graph-down.jpg"/>
            <p:cNvPicPr>
              <a:picLocks noChangeAspect="1"/>
            </p:cNvPicPr>
            <p:nvPr/>
          </p:nvPicPr>
          <p:blipFill>
            <a:blip r:embed="rId6" cstate="print"/>
            <a:stretch>
              <a:fillRect/>
            </a:stretch>
          </p:blipFill>
          <p:spPr>
            <a:xfrm>
              <a:off x="-2324552" y="1377056"/>
              <a:ext cx="5080000" cy="3810000"/>
            </a:xfrm>
            <a:prstGeom prst="rect">
              <a:avLst/>
            </a:prstGeom>
          </p:spPr>
        </p:pic>
        <p:pic>
          <p:nvPicPr>
            <p:cNvPr id="23" name="Picture 22" descr="population-down-graph.jpg"/>
            <p:cNvPicPr>
              <a:picLocks noChangeAspect="1"/>
            </p:cNvPicPr>
            <p:nvPr/>
          </p:nvPicPr>
          <p:blipFill>
            <a:blip r:embed="rId7" cstate="print">
              <a:clrChange>
                <a:clrFrom>
                  <a:srgbClr val="FFFFFF"/>
                </a:clrFrom>
                <a:clrTo>
                  <a:srgbClr val="FFFFFF">
                    <a:alpha val="0"/>
                  </a:srgbClr>
                </a:clrTo>
              </a:clrChange>
            </a:blip>
            <a:srcRect/>
            <a:stretch>
              <a:fillRect/>
            </a:stretch>
          </p:blipFill>
          <p:spPr>
            <a:xfrm>
              <a:off x="-2268761" y="3356992"/>
              <a:ext cx="1711164" cy="1728192"/>
            </a:xfrm>
            <a:prstGeom prst="rect">
              <a:avLst/>
            </a:prstGeom>
          </p:spPr>
        </p:pic>
      </p:grpSp>
      <p:sp>
        <p:nvSpPr>
          <p:cNvPr id="25" name="TextBox 24"/>
          <p:cNvSpPr txBox="1"/>
          <p:nvPr/>
        </p:nvSpPr>
        <p:spPr>
          <a:xfrm>
            <a:off x="-36512" y="3657798"/>
            <a:ext cx="4788024" cy="923330"/>
          </a:xfrm>
          <a:prstGeom prst="rect">
            <a:avLst/>
          </a:prstGeom>
          <a:solidFill>
            <a:schemeClr val="accent3">
              <a:lumMod val="60000"/>
              <a:lumOff val="40000"/>
            </a:schemeClr>
          </a:solidFill>
        </p:spPr>
        <p:txBody>
          <a:bodyPr wrap="square" rtlCol="0">
            <a:spAutoFit/>
          </a:bodyPr>
          <a:lstStyle/>
          <a:p>
            <a:r>
              <a:rPr lang="en-IN" dirty="0" smtClean="0"/>
              <a:t>His actual job performance does not match the expected job behaviour of a man of David’s calibre.</a:t>
            </a:r>
            <a:endParaRPr lang="en-IN" dirty="0"/>
          </a:p>
        </p:txBody>
      </p:sp>
      <p:pic>
        <p:nvPicPr>
          <p:cNvPr id="26" name="Picture 25" descr="question-mark.jpg"/>
          <p:cNvPicPr>
            <a:picLocks noChangeAspect="1"/>
          </p:cNvPicPr>
          <p:nvPr/>
        </p:nvPicPr>
        <p:blipFill>
          <a:blip r:embed="rId8" cstate="email"/>
          <a:stretch>
            <a:fillRect/>
          </a:stretch>
        </p:blipFill>
        <p:spPr>
          <a:xfrm>
            <a:off x="5220072" y="1484784"/>
            <a:ext cx="3312368" cy="4464496"/>
          </a:xfrm>
          <a:prstGeom prst="rect">
            <a:avLst/>
          </a:prstGeom>
        </p:spPr>
      </p:pic>
      <p:sp>
        <p:nvSpPr>
          <p:cNvPr id="27" name="TextBox 26"/>
          <p:cNvSpPr txBox="1"/>
          <p:nvPr/>
        </p:nvSpPr>
        <p:spPr>
          <a:xfrm>
            <a:off x="-36512" y="4737918"/>
            <a:ext cx="4788024" cy="369332"/>
          </a:xfrm>
          <a:prstGeom prst="rect">
            <a:avLst/>
          </a:prstGeom>
          <a:solidFill>
            <a:schemeClr val="accent4">
              <a:lumMod val="60000"/>
              <a:lumOff val="40000"/>
            </a:schemeClr>
          </a:solidFill>
        </p:spPr>
        <p:txBody>
          <a:bodyPr wrap="square" rtlCol="0">
            <a:spAutoFit/>
          </a:bodyPr>
          <a:lstStyle/>
          <a:p>
            <a:r>
              <a:rPr lang="en-IN" dirty="0" smtClean="0"/>
              <a:t>So, what is wrong? </a:t>
            </a:r>
            <a:endParaRPr lang="en-IN" dirty="0"/>
          </a:p>
        </p:txBody>
      </p:sp>
      <p:grpSp>
        <p:nvGrpSpPr>
          <p:cNvPr id="31" name="Group 30"/>
          <p:cNvGrpSpPr/>
          <p:nvPr/>
        </p:nvGrpSpPr>
        <p:grpSpPr>
          <a:xfrm>
            <a:off x="5220072" y="1484784"/>
            <a:ext cx="3348000" cy="4512522"/>
            <a:chOff x="5220072" y="1484784"/>
            <a:chExt cx="3348000" cy="4512522"/>
          </a:xfrm>
        </p:grpSpPr>
        <p:pic>
          <p:nvPicPr>
            <p:cNvPr id="28" name="Picture 27" descr="Man-face-skin-classify.png"/>
            <p:cNvPicPr>
              <a:picLocks noChangeAspect="1"/>
            </p:cNvPicPr>
            <p:nvPr/>
          </p:nvPicPr>
          <p:blipFill>
            <a:blip r:embed="rId3" cstate="print"/>
            <a:stretch>
              <a:fillRect/>
            </a:stretch>
          </p:blipFill>
          <p:spPr>
            <a:xfrm>
              <a:off x="5220072" y="1484784"/>
              <a:ext cx="3348000" cy="4512522"/>
            </a:xfrm>
            <a:prstGeom prst="rect">
              <a:avLst/>
            </a:prstGeom>
          </p:spPr>
        </p:pic>
        <p:sp>
          <p:nvSpPr>
            <p:cNvPr id="29" name="Rectangle 28"/>
            <p:cNvSpPr/>
            <p:nvPr/>
          </p:nvSpPr>
          <p:spPr>
            <a:xfrm>
              <a:off x="5220072" y="4797152"/>
              <a:ext cx="2808312" cy="432048"/>
            </a:xfrm>
            <a:prstGeom prst="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Ideal candidate</a:t>
              </a:r>
              <a:endParaRPr lang="en-IN" sz="2000" dirty="0">
                <a:solidFill>
                  <a:schemeClr val="tx1"/>
                </a:solidFill>
              </a:endParaRPr>
            </a:p>
          </p:txBody>
        </p:sp>
        <p:sp>
          <p:nvSpPr>
            <p:cNvPr id="30" name="Rectangle 29"/>
            <p:cNvSpPr/>
            <p:nvPr/>
          </p:nvSpPr>
          <p:spPr>
            <a:xfrm>
              <a:off x="5220072" y="5373216"/>
              <a:ext cx="2448272" cy="432048"/>
            </a:xfrm>
            <a:prstGeom prst="rect">
              <a:avLst/>
            </a:prstGeom>
            <a:solidFill>
              <a:srgbClr val="F9AD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Low job performance</a:t>
              </a:r>
              <a:endParaRPr lang="en-IN" dirty="0">
                <a:solidFill>
                  <a:schemeClr val="tx1"/>
                </a:solidFill>
              </a:endParaRPr>
            </a:p>
          </p:txBody>
        </p:sp>
      </p:grpSp>
      <p:sp>
        <p:nvSpPr>
          <p:cNvPr id="32" name="TextBox 31"/>
          <p:cNvSpPr txBox="1"/>
          <p:nvPr/>
        </p:nvSpPr>
        <p:spPr>
          <a:xfrm>
            <a:off x="-36512" y="5229200"/>
            <a:ext cx="4788024" cy="923330"/>
          </a:xfrm>
          <a:prstGeom prst="rect">
            <a:avLst/>
          </a:prstGeom>
          <a:solidFill>
            <a:schemeClr val="bg2">
              <a:lumMod val="75000"/>
            </a:schemeClr>
          </a:solidFill>
        </p:spPr>
        <p:txBody>
          <a:bodyPr wrap="square" rtlCol="0">
            <a:spAutoFit/>
          </a:bodyPr>
          <a:lstStyle/>
          <a:p>
            <a:r>
              <a:rPr lang="en-IN" dirty="0" smtClean="0"/>
              <a:t>What is it that makes David an ideal candidate but stops him from actually performing on his job?</a:t>
            </a:r>
            <a:endParaRPr lang="en-IN" dirty="0"/>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par>
                                <p:cTn id="12" presetID="12" presetClass="entr" presetSubtype="8" fill="hold" grpId="0" nodeType="withEffect">
                                  <p:stCondLst>
                                    <p:cond delay="1500"/>
                                  </p:stCondLst>
                                  <p:childTnLst>
                                    <p:set>
                                      <p:cBhvr>
                                        <p:cTn id="13" dur="1" fill="hold">
                                          <p:stCondLst>
                                            <p:cond delay="0"/>
                                          </p:stCondLst>
                                        </p:cTn>
                                        <p:tgtEl>
                                          <p:spTgt spid="15"/>
                                        </p:tgtEl>
                                        <p:attrNameLst>
                                          <p:attrName>style.visibility</p:attrName>
                                        </p:attrNameLst>
                                      </p:cBhvr>
                                      <p:to>
                                        <p:strVal val="visible"/>
                                      </p:to>
                                    </p:set>
                                    <p:animEffect transition="in" filter="slide(fromLeft)">
                                      <p:cBhvr>
                                        <p:cTn id="14" dur="1000"/>
                                        <p:tgtEl>
                                          <p:spTgt spid="15"/>
                                        </p:tgtEl>
                                      </p:cBhvr>
                                    </p:animEffect>
                                  </p:childTnLst>
                                </p:cTn>
                              </p:par>
                            </p:childTnLst>
                          </p:cTn>
                        </p:par>
                        <p:par>
                          <p:cTn id="15" fill="hold">
                            <p:stCondLst>
                              <p:cond delay="4500"/>
                            </p:stCondLst>
                            <p:childTnLst>
                              <p:par>
                                <p:cTn id="16" presetID="10" presetClass="entr" presetSubtype="0" fill="hold" nodeType="afterEffect">
                                  <p:stCondLst>
                                    <p:cond delay="5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childTnLst>
                                </p:cTn>
                              </p:par>
                            </p:childTnLst>
                          </p:cTn>
                        </p:par>
                        <p:par>
                          <p:cTn id="19" fill="hold">
                            <p:stCondLst>
                              <p:cond delay="6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par>
                                <p:cTn id="23" presetID="12" presetClass="entr" presetSubtype="8" fill="hold" grpId="0" nodeType="withEffect">
                                  <p:stCondLst>
                                    <p:cond delay="250"/>
                                  </p:stCondLst>
                                  <p:childTnLst>
                                    <p:set>
                                      <p:cBhvr>
                                        <p:cTn id="24" dur="1" fill="hold">
                                          <p:stCondLst>
                                            <p:cond delay="0"/>
                                          </p:stCondLst>
                                        </p:cTn>
                                        <p:tgtEl>
                                          <p:spTgt spid="19"/>
                                        </p:tgtEl>
                                        <p:attrNameLst>
                                          <p:attrName>style.visibility</p:attrName>
                                        </p:attrNameLst>
                                      </p:cBhvr>
                                      <p:to>
                                        <p:strVal val="visible"/>
                                      </p:to>
                                    </p:set>
                                    <p:animEffect transition="in" filter="slide(fromLeft)">
                                      <p:cBhvr>
                                        <p:cTn id="25" dur="1000"/>
                                        <p:tgtEl>
                                          <p:spTgt spid="19"/>
                                        </p:tgtEl>
                                      </p:cBhvr>
                                    </p:animEffect>
                                  </p:childTnLst>
                                </p:cTn>
                              </p:par>
                            </p:childTnLst>
                          </p:cTn>
                        </p:par>
                        <p:par>
                          <p:cTn id="26" fill="hold">
                            <p:stCondLst>
                              <p:cond delay="7750"/>
                            </p:stCondLst>
                            <p:childTnLst>
                              <p:par>
                                <p:cTn id="27" presetID="10" presetClass="entr" presetSubtype="0" fill="hold" nodeType="afterEffect">
                                  <p:stCondLst>
                                    <p:cond delay="125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500"/>
                                        <p:tgtEl>
                                          <p:spTgt spid="20"/>
                                        </p:tgtEl>
                                      </p:cBhvr>
                                    </p:animEffect>
                                  </p:childTnLst>
                                </p:cTn>
                              </p:par>
                              <p:par>
                                <p:cTn id="30" presetID="12" presetClass="entr" presetSubtype="8" fill="hold" grpId="0" nodeType="withEffect">
                                  <p:stCondLst>
                                    <p:cond delay="1250"/>
                                  </p:stCondLst>
                                  <p:childTnLst>
                                    <p:set>
                                      <p:cBhvr>
                                        <p:cTn id="31" dur="1" fill="hold">
                                          <p:stCondLst>
                                            <p:cond delay="0"/>
                                          </p:stCondLst>
                                        </p:cTn>
                                        <p:tgtEl>
                                          <p:spTgt spid="21"/>
                                        </p:tgtEl>
                                        <p:attrNameLst>
                                          <p:attrName>style.visibility</p:attrName>
                                        </p:attrNameLst>
                                      </p:cBhvr>
                                      <p:to>
                                        <p:strVal val="visible"/>
                                      </p:to>
                                    </p:set>
                                    <p:animEffect transition="in" filter="slide(fromLeft)">
                                      <p:cBhvr>
                                        <p:cTn id="32" dur="1000"/>
                                        <p:tgtEl>
                                          <p:spTgt spid="21"/>
                                        </p:tgtEl>
                                      </p:cBhvr>
                                    </p:animEffect>
                                  </p:childTnLst>
                                </p:cTn>
                              </p:par>
                            </p:childTnLst>
                          </p:cTn>
                        </p:par>
                        <p:par>
                          <p:cTn id="33" fill="hold">
                            <p:stCondLst>
                              <p:cond delay="10500"/>
                            </p:stCondLst>
                            <p:childTnLst>
                              <p:par>
                                <p:cTn id="34" presetID="10" presetClass="entr" presetSubtype="0" fill="hold" nodeType="afterEffect">
                                  <p:stCondLst>
                                    <p:cond delay="15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500"/>
                                        <p:tgtEl>
                                          <p:spTgt spid="24"/>
                                        </p:tgtEl>
                                      </p:cBhvr>
                                    </p:animEffect>
                                  </p:childTnLst>
                                </p:cTn>
                              </p:par>
                              <p:par>
                                <p:cTn id="37" presetID="12" presetClass="entr" presetSubtype="8" fill="hold" grpId="0" nodeType="withEffect">
                                  <p:stCondLst>
                                    <p:cond delay="1000"/>
                                  </p:stCondLst>
                                  <p:childTnLst>
                                    <p:set>
                                      <p:cBhvr>
                                        <p:cTn id="38" dur="1" fill="hold">
                                          <p:stCondLst>
                                            <p:cond delay="0"/>
                                          </p:stCondLst>
                                        </p:cTn>
                                        <p:tgtEl>
                                          <p:spTgt spid="25"/>
                                        </p:tgtEl>
                                        <p:attrNameLst>
                                          <p:attrName>style.visibility</p:attrName>
                                        </p:attrNameLst>
                                      </p:cBhvr>
                                      <p:to>
                                        <p:strVal val="visible"/>
                                      </p:to>
                                    </p:set>
                                    <p:animEffect transition="in" filter="slide(fromLeft)">
                                      <p:cBhvr>
                                        <p:cTn id="39" dur="1000"/>
                                        <p:tgtEl>
                                          <p:spTgt spid="25"/>
                                        </p:tgtEl>
                                      </p:cBhvr>
                                    </p:animEffect>
                                  </p:childTnLst>
                                </p:cTn>
                              </p:par>
                            </p:childTnLst>
                          </p:cTn>
                        </p:par>
                        <p:par>
                          <p:cTn id="40" fill="hold">
                            <p:stCondLst>
                              <p:cond delay="13500"/>
                            </p:stCondLst>
                            <p:childTnLst>
                              <p:par>
                                <p:cTn id="41" presetID="10" presetClass="entr" presetSubtype="0" fill="hold" nodeType="afterEffect">
                                  <p:stCondLst>
                                    <p:cond delay="20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500"/>
                                        <p:tgtEl>
                                          <p:spTgt spid="26"/>
                                        </p:tgtEl>
                                      </p:cBhvr>
                                    </p:animEffect>
                                  </p:childTnLst>
                                </p:cTn>
                              </p:par>
                              <p:par>
                                <p:cTn id="44" presetID="12" presetClass="entr" presetSubtype="8" fill="hold" grpId="0" nodeType="withEffect">
                                  <p:stCondLst>
                                    <p:cond delay="1500"/>
                                  </p:stCondLst>
                                  <p:childTnLst>
                                    <p:set>
                                      <p:cBhvr>
                                        <p:cTn id="45" dur="1" fill="hold">
                                          <p:stCondLst>
                                            <p:cond delay="0"/>
                                          </p:stCondLst>
                                        </p:cTn>
                                        <p:tgtEl>
                                          <p:spTgt spid="27"/>
                                        </p:tgtEl>
                                        <p:attrNameLst>
                                          <p:attrName>style.visibility</p:attrName>
                                        </p:attrNameLst>
                                      </p:cBhvr>
                                      <p:to>
                                        <p:strVal val="visible"/>
                                      </p:to>
                                    </p:set>
                                    <p:animEffect transition="in" filter="slide(fromLeft)">
                                      <p:cBhvr>
                                        <p:cTn id="46" dur="1000"/>
                                        <p:tgtEl>
                                          <p:spTgt spid="27"/>
                                        </p:tgtEl>
                                      </p:cBhvr>
                                    </p:animEffect>
                                  </p:childTnLst>
                                </p:cTn>
                              </p:par>
                            </p:childTnLst>
                          </p:cTn>
                        </p:par>
                        <p:par>
                          <p:cTn id="47" fill="hold">
                            <p:stCondLst>
                              <p:cond delay="17000"/>
                            </p:stCondLst>
                            <p:childTnLst>
                              <p:par>
                                <p:cTn id="48" presetID="10" presetClass="entr" presetSubtype="0" fill="hold" nodeType="afterEffect">
                                  <p:stCondLst>
                                    <p:cond delay="75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32"/>
                                        </p:tgtEl>
                                        <p:attrNameLst>
                                          <p:attrName>style.visibility</p:attrName>
                                        </p:attrNameLst>
                                      </p:cBhvr>
                                      <p:to>
                                        <p:strVal val="visible"/>
                                      </p:to>
                                    </p:set>
                                    <p:animEffect transition="in" filter="slide(fromLeft)">
                                      <p:cBhvr>
                                        <p:cTn id="53"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1" grpId="0" animBg="1"/>
      <p:bldP spid="25" grpId="0" animBg="1"/>
      <p:bldP spid="27"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4915034"/>
            <a:ext cx="3491880" cy="1754326"/>
          </a:xfrm>
          <a:prstGeom prst="rect">
            <a:avLst/>
          </a:prstGeom>
          <a:noFill/>
        </p:spPr>
        <p:txBody>
          <a:bodyPr wrap="square" rtlCol="0">
            <a:spAutoFit/>
          </a:bodyPr>
          <a:lstStyle/>
          <a:p>
            <a:r>
              <a:rPr lang="en-IN" dirty="0" smtClean="0"/>
              <a:t>Things about which a person consistently thinks about or wants and that which causes action. Motives drive, direct or select behaviour towards certain actions or goals or away from others.</a:t>
            </a:r>
          </a:p>
        </p:txBody>
      </p:sp>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Types of Competency Characteristics </a:t>
            </a:r>
            <a:endParaRPr lang="en-IN" sz="3200" dirty="0"/>
          </a:p>
        </p:txBody>
      </p:sp>
      <p:sp>
        <p:nvSpPr>
          <p:cNvPr id="10" name="TextBox 9"/>
          <p:cNvSpPr txBox="1"/>
          <p:nvPr/>
        </p:nvSpPr>
        <p:spPr>
          <a:xfrm>
            <a:off x="755576" y="1052736"/>
            <a:ext cx="8064896" cy="369332"/>
          </a:xfrm>
          <a:prstGeom prst="rect">
            <a:avLst/>
          </a:prstGeom>
          <a:noFill/>
        </p:spPr>
        <p:txBody>
          <a:bodyPr wrap="square" rtlCol="0">
            <a:spAutoFit/>
          </a:bodyPr>
          <a:lstStyle/>
          <a:p>
            <a:r>
              <a:rPr lang="en-IN" dirty="0" smtClean="0"/>
              <a:t>There are five types of competency characteristics:</a:t>
            </a:r>
            <a:endParaRPr lang="en-IN" dirty="0"/>
          </a:p>
        </p:txBody>
      </p:sp>
      <p:pic>
        <p:nvPicPr>
          <p:cNvPr id="16" name="Picture 15" descr="plant_2_growing-4444px.png"/>
          <p:cNvPicPr>
            <a:picLocks noChangeAspect="1"/>
          </p:cNvPicPr>
          <p:nvPr/>
        </p:nvPicPr>
        <p:blipFill>
          <a:blip r:embed="rId3" cstate="email"/>
          <a:srcRect/>
          <a:stretch>
            <a:fillRect/>
          </a:stretch>
        </p:blipFill>
        <p:spPr>
          <a:xfrm>
            <a:off x="2699792" y="5517232"/>
            <a:ext cx="2736304" cy="1340768"/>
          </a:xfrm>
          <a:prstGeom prst="rect">
            <a:avLst/>
          </a:prstGeom>
        </p:spPr>
      </p:pic>
      <p:sp>
        <p:nvSpPr>
          <p:cNvPr id="19" name="Freeform 18"/>
          <p:cNvSpPr/>
          <p:nvPr/>
        </p:nvSpPr>
        <p:spPr>
          <a:xfrm>
            <a:off x="3901966" y="2278117"/>
            <a:ext cx="990599" cy="3276601"/>
          </a:xfrm>
          <a:custGeom>
            <a:avLst/>
            <a:gdLst>
              <a:gd name="connsiteX0" fmla="*/ 370489 w 990599"/>
              <a:gd name="connsiteY0" fmla="*/ 3255580 h 3276601"/>
              <a:gd name="connsiteX1" fmla="*/ 433551 w 990599"/>
              <a:gd name="connsiteY1" fmla="*/ 3113690 h 3276601"/>
              <a:gd name="connsiteX2" fmla="*/ 638503 w 990599"/>
              <a:gd name="connsiteY2" fmla="*/ 2987566 h 3276601"/>
              <a:gd name="connsiteX3" fmla="*/ 591206 w 990599"/>
              <a:gd name="connsiteY3" fmla="*/ 2751083 h 3276601"/>
              <a:gd name="connsiteX4" fmla="*/ 417786 w 990599"/>
              <a:gd name="connsiteY4" fmla="*/ 2593428 h 3276601"/>
              <a:gd name="connsiteX5" fmla="*/ 181303 w 990599"/>
              <a:gd name="connsiteY5" fmla="*/ 2435773 h 3276601"/>
              <a:gd name="connsiteX6" fmla="*/ 39413 w 990599"/>
              <a:gd name="connsiteY6" fmla="*/ 2215055 h 3276601"/>
              <a:gd name="connsiteX7" fmla="*/ 23648 w 990599"/>
              <a:gd name="connsiteY7" fmla="*/ 1947042 h 3276601"/>
              <a:gd name="connsiteX8" fmla="*/ 181303 w 990599"/>
              <a:gd name="connsiteY8" fmla="*/ 1726324 h 3276601"/>
              <a:gd name="connsiteX9" fmla="*/ 433551 w 990599"/>
              <a:gd name="connsiteY9" fmla="*/ 1631731 h 3276601"/>
              <a:gd name="connsiteX10" fmla="*/ 733096 w 990599"/>
              <a:gd name="connsiteY10" fmla="*/ 1426780 h 3276601"/>
              <a:gd name="connsiteX11" fmla="*/ 780393 w 990599"/>
              <a:gd name="connsiteY11" fmla="*/ 1079938 h 3276601"/>
              <a:gd name="connsiteX12" fmla="*/ 638503 w 990599"/>
              <a:gd name="connsiteY12" fmla="*/ 859221 h 3276601"/>
              <a:gd name="connsiteX13" fmla="*/ 402020 w 990599"/>
              <a:gd name="connsiteY13" fmla="*/ 591207 h 3276601"/>
              <a:gd name="connsiteX14" fmla="*/ 165537 w 990599"/>
              <a:gd name="connsiteY14" fmla="*/ 275897 h 3276601"/>
              <a:gd name="connsiteX15" fmla="*/ 134006 w 990599"/>
              <a:gd name="connsiteY15" fmla="*/ 7883 h 3276601"/>
              <a:gd name="connsiteX16" fmla="*/ 212834 w 990599"/>
              <a:gd name="connsiteY16" fmla="*/ 228600 h 3276601"/>
              <a:gd name="connsiteX17" fmla="*/ 370489 w 990599"/>
              <a:gd name="connsiteY17" fmla="*/ 386255 h 3276601"/>
              <a:gd name="connsiteX18" fmla="*/ 496613 w 990599"/>
              <a:gd name="connsiteY18" fmla="*/ 496614 h 3276601"/>
              <a:gd name="connsiteX19" fmla="*/ 622737 w 990599"/>
              <a:gd name="connsiteY19" fmla="*/ 638504 h 3276601"/>
              <a:gd name="connsiteX20" fmla="*/ 811924 w 990599"/>
              <a:gd name="connsiteY20" fmla="*/ 827690 h 3276601"/>
              <a:gd name="connsiteX21" fmla="*/ 906517 w 990599"/>
              <a:gd name="connsiteY21" fmla="*/ 985345 h 3276601"/>
              <a:gd name="connsiteX22" fmla="*/ 985344 w 990599"/>
              <a:gd name="connsiteY22" fmla="*/ 1190297 h 3276601"/>
              <a:gd name="connsiteX23" fmla="*/ 938048 w 990599"/>
              <a:gd name="connsiteY23" fmla="*/ 1379483 h 3276601"/>
              <a:gd name="connsiteX24" fmla="*/ 811924 w 990599"/>
              <a:gd name="connsiteY24" fmla="*/ 1600200 h 3276601"/>
              <a:gd name="connsiteX25" fmla="*/ 670034 w 990599"/>
              <a:gd name="connsiteY25" fmla="*/ 1694793 h 3276601"/>
              <a:gd name="connsiteX26" fmla="*/ 496613 w 990599"/>
              <a:gd name="connsiteY26" fmla="*/ 1742090 h 3276601"/>
              <a:gd name="connsiteX27" fmla="*/ 307427 w 990599"/>
              <a:gd name="connsiteY27" fmla="*/ 1868214 h 3276601"/>
              <a:gd name="connsiteX28" fmla="*/ 197068 w 990599"/>
              <a:gd name="connsiteY28" fmla="*/ 2073166 h 3276601"/>
              <a:gd name="connsiteX29" fmla="*/ 228600 w 990599"/>
              <a:gd name="connsiteY29" fmla="*/ 2199290 h 3276601"/>
              <a:gd name="connsiteX30" fmla="*/ 370489 w 990599"/>
              <a:gd name="connsiteY30" fmla="*/ 2325414 h 3276601"/>
              <a:gd name="connsiteX31" fmla="*/ 575441 w 990599"/>
              <a:gd name="connsiteY31" fmla="*/ 2514600 h 3276601"/>
              <a:gd name="connsiteX32" fmla="*/ 748862 w 990599"/>
              <a:gd name="connsiteY32" fmla="*/ 2672255 h 3276601"/>
              <a:gd name="connsiteX33" fmla="*/ 843455 w 990599"/>
              <a:gd name="connsiteY33" fmla="*/ 2877207 h 3276601"/>
              <a:gd name="connsiteX34" fmla="*/ 764627 w 990599"/>
              <a:gd name="connsiteY34" fmla="*/ 3097924 h 3276601"/>
              <a:gd name="connsiteX35" fmla="*/ 512379 w 990599"/>
              <a:gd name="connsiteY35" fmla="*/ 3239814 h 3276601"/>
              <a:gd name="connsiteX36" fmla="*/ 370489 w 990599"/>
              <a:gd name="connsiteY36" fmla="*/ 3255580 h 327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0599" h="3276601">
                <a:moveTo>
                  <a:pt x="370489" y="3255580"/>
                </a:moveTo>
                <a:cubicBezTo>
                  <a:pt x="357351" y="3234559"/>
                  <a:pt x="388882" y="3158359"/>
                  <a:pt x="433551" y="3113690"/>
                </a:cubicBezTo>
                <a:cubicBezTo>
                  <a:pt x="478220" y="3069021"/>
                  <a:pt x="612227" y="3048000"/>
                  <a:pt x="638503" y="2987566"/>
                </a:cubicBezTo>
                <a:cubicBezTo>
                  <a:pt x="664779" y="2927132"/>
                  <a:pt x="627992" y="2816773"/>
                  <a:pt x="591206" y="2751083"/>
                </a:cubicBezTo>
                <a:cubicBezTo>
                  <a:pt x="554420" y="2685393"/>
                  <a:pt x="486103" y="2645980"/>
                  <a:pt x="417786" y="2593428"/>
                </a:cubicBezTo>
                <a:cubicBezTo>
                  <a:pt x="349469" y="2540876"/>
                  <a:pt x="244365" y="2498835"/>
                  <a:pt x="181303" y="2435773"/>
                </a:cubicBezTo>
                <a:cubicBezTo>
                  <a:pt x="118241" y="2372711"/>
                  <a:pt x="65689" y="2296510"/>
                  <a:pt x="39413" y="2215055"/>
                </a:cubicBezTo>
                <a:cubicBezTo>
                  <a:pt x="13137" y="2133600"/>
                  <a:pt x="0" y="2028497"/>
                  <a:pt x="23648" y="1947042"/>
                </a:cubicBezTo>
                <a:cubicBezTo>
                  <a:pt x="47296" y="1865587"/>
                  <a:pt x="112986" y="1778876"/>
                  <a:pt x="181303" y="1726324"/>
                </a:cubicBezTo>
                <a:cubicBezTo>
                  <a:pt x="249620" y="1673772"/>
                  <a:pt x="341586" y="1681655"/>
                  <a:pt x="433551" y="1631731"/>
                </a:cubicBezTo>
                <a:cubicBezTo>
                  <a:pt x="525516" y="1581807"/>
                  <a:pt x="675289" y="1518745"/>
                  <a:pt x="733096" y="1426780"/>
                </a:cubicBezTo>
                <a:cubicBezTo>
                  <a:pt x="790903" y="1334815"/>
                  <a:pt x="796159" y="1174531"/>
                  <a:pt x="780393" y="1079938"/>
                </a:cubicBezTo>
                <a:cubicBezTo>
                  <a:pt x="764627" y="985345"/>
                  <a:pt x="701565" y="940676"/>
                  <a:pt x="638503" y="859221"/>
                </a:cubicBezTo>
                <a:cubicBezTo>
                  <a:pt x="575441" y="777766"/>
                  <a:pt x="480848" y="688428"/>
                  <a:pt x="402020" y="591207"/>
                </a:cubicBezTo>
                <a:cubicBezTo>
                  <a:pt x="323192" y="493986"/>
                  <a:pt x="210206" y="373117"/>
                  <a:pt x="165537" y="275897"/>
                </a:cubicBezTo>
                <a:cubicBezTo>
                  <a:pt x="120868" y="178677"/>
                  <a:pt x="126123" y="15766"/>
                  <a:pt x="134006" y="7883"/>
                </a:cubicBezTo>
                <a:cubicBezTo>
                  <a:pt x="141889" y="0"/>
                  <a:pt x="173420" y="165538"/>
                  <a:pt x="212834" y="228600"/>
                </a:cubicBezTo>
                <a:cubicBezTo>
                  <a:pt x="252248" y="291662"/>
                  <a:pt x="323193" y="341586"/>
                  <a:pt x="370489" y="386255"/>
                </a:cubicBezTo>
                <a:cubicBezTo>
                  <a:pt x="417786" y="430924"/>
                  <a:pt x="454572" y="454573"/>
                  <a:pt x="496613" y="496614"/>
                </a:cubicBezTo>
                <a:cubicBezTo>
                  <a:pt x="538654" y="538655"/>
                  <a:pt x="570185" y="583325"/>
                  <a:pt x="622737" y="638504"/>
                </a:cubicBezTo>
                <a:cubicBezTo>
                  <a:pt x="675289" y="693683"/>
                  <a:pt x="764627" y="769883"/>
                  <a:pt x="811924" y="827690"/>
                </a:cubicBezTo>
                <a:cubicBezTo>
                  <a:pt x="859221" y="885497"/>
                  <a:pt x="877614" y="924910"/>
                  <a:pt x="906517" y="985345"/>
                </a:cubicBezTo>
                <a:cubicBezTo>
                  <a:pt x="935420" y="1045780"/>
                  <a:pt x="980089" y="1124607"/>
                  <a:pt x="985344" y="1190297"/>
                </a:cubicBezTo>
                <a:cubicBezTo>
                  <a:pt x="990599" y="1255987"/>
                  <a:pt x="966951" y="1311166"/>
                  <a:pt x="938048" y="1379483"/>
                </a:cubicBezTo>
                <a:cubicBezTo>
                  <a:pt x="909145" y="1447800"/>
                  <a:pt x="856593" y="1547648"/>
                  <a:pt x="811924" y="1600200"/>
                </a:cubicBezTo>
                <a:cubicBezTo>
                  <a:pt x="767255" y="1652752"/>
                  <a:pt x="722586" y="1671145"/>
                  <a:pt x="670034" y="1694793"/>
                </a:cubicBezTo>
                <a:cubicBezTo>
                  <a:pt x="617482" y="1718441"/>
                  <a:pt x="557048" y="1713187"/>
                  <a:pt x="496613" y="1742090"/>
                </a:cubicBezTo>
                <a:cubicBezTo>
                  <a:pt x="436179" y="1770994"/>
                  <a:pt x="357351" y="1813035"/>
                  <a:pt x="307427" y="1868214"/>
                </a:cubicBezTo>
                <a:cubicBezTo>
                  <a:pt x="257503" y="1923393"/>
                  <a:pt x="210206" y="2017987"/>
                  <a:pt x="197068" y="2073166"/>
                </a:cubicBezTo>
                <a:cubicBezTo>
                  <a:pt x="183930" y="2128345"/>
                  <a:pt x="199697" y="2157249"/>
                  <a:pt x="228600" y="2199290"/>
                </a:cubicBezTo>
                <a:cubicBezTo>
                  <a:pt x="257503" y="2241331"/>
                  <a:pt x="312682" y="2272862"/>
                  <a:pt x="370489" y="2325414"/>
                </a:cubicBezTo>
                <a:cubicBezTo>
                  <a:pt x="428296" y="2377966"/>
                  <a:pt x="575441" y="2514600"/>
                  <a:pt x="575441" y="2514600"/>
                </a:cubicBezTo>
                <a:cubicBezTo>
                  <a:pt x="638503" y="2572407"/>
                  <a:pt x="704193" y="2611820"/>
                  <a:pt x="748862" y="2672255"/>
                </a:cubicBezTo>
                <a:cubicBezTo>
                  <a:pt x="793531" y="2732690"/>
                  <a:pt x="840828" y="2806262"/>
                  <a:pt x="843455" y="2877207"/>
                </a:cubicBezTo>
                <a:cubicBezTo>
                  <a:pt x="846082" y="2948152"/>
                  <a:pt x="819806" y="3037490"/>
                  <a:pt x="764627" y="3097924"/>
                </a:cubicBezTo>
                <a:cubicBezTo>
                  <a:pt x="709448" y="3158359"/>
                  <a:pt x="575441" y="3208283"/>
                  <a:pt x="512379" y="3239814"/>
                </a:cubicBezTo>
                <a:cubicBezTo>
                  <a:pt x="449317" y="3271345"/>
                  <a:pt x="383627" y="3276601"/>
                  <a:pt x="370489" y="3255580"/>
                </a:cubicBezTo>
                <a:close/>
              </a:path>
            </a:pathLst>
          </a:custGeom>
          <a:blipFill>
            <a:blip r:embed="rId4"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4" name="Straight Connector 23"/>
          <p:cNvCxnSpPr/>
          <p:nvPr/>
        </p:nvCxnSpPr>
        <p:spPr>
          <a:xfrm rot="5400000">
            <a:off x="3204793" y="4707184"/>
            <a:ext cx="0" cy="75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87824" y="3924056"/>
            <a:ext cx="1440160" cy="1620180"/>
            <a:chOff x="2987824" y="3924056"/>
            <a:chExt cx="1440160" cy="1620180"/>
          </a:xfrm>
        </p:grpSpPr>
        <p:pic>
          <p:nvPicPr>
            <p:cNvPr id="1027"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987824" y="3924056"/>
              <a:ext cx="1440160" cy="1620180"/>
            </a:xfrm>
            <a:prstGeom prst="rect">
              <a:avLst/>
            </a:prstGeom>
            <a:noFill/>
            <a:ln w="9525">
              <a:noFill/>
              <a:miter lim="800000"/>
              <a:headEnd/>
              <a:tailEnd/>
            </a:ln>
          </p:spPr>
        </p:pic>
        <p:sp>
          <p:nvSpPr>
            <p:cNvPr id="26" name="TextBox 25"/>
            <p:cNvSpPr txBox="1"/>
            <p:nvPr/>
          </p:nvSpPr>
          <p:spPr>
            <a:xfrm rot="2447487">
              <a:off x="3033347" y="4673836"/>
              <a:ext cx="1368152" cy="369332"/>
            </a:xfrm>
            <a:prstGeom prst="rect">
              <a:avLst/>
            </a:prstGeom>
            <a:noFill/>
          </p:spPr>
          <p:txBody>
            <a:bodyPr wrap="square" rtlCol="0">
              <a:spAutoFit/>
            </a:bodyPr>
            <a:lstStyle/>
            <a:p>
              <a:pPr algn="ctr"/>
              <a:r>
                <a:rPr lang="en-US" b="1" dirty="0" smtClean="0">
                  <a:solidFill>
                    <a:schemeClr val="bg1"/>
                  </a:solidFill>
                </a:rPr>
                <a:t>Motives</a:t>
              </a:r>
              <a:endParaRPr lang="en-IN" b="1" dirty="0">
                <a:solidFill>
                  <a:schemeClr val="bg1"/>
                </a:solidFill>
              </a:endParaRPr>
            </a:p>
          </p:txBody>
        </p:sp>
      </p:grpSp>
      <p:grpSp>
        <p:nvGrpSpPr>
          <p:cNvPr id="28" name="Group 27"/>
          <p:cNvGrpSpPr/>
          <p:nvPr/>
        </p:nvGrpSpPr>
        <p:grpSpPr>
          <a:xfrm flipH="1">
            <a:off x="4427984" y="3212976"/>
            <a:ext cx="1440160" cy="1620180"/>
            <a:chOff x="2987824" y="3924056"/>
            <a:chExt cx="1440160" cy="1620180"/>
          </a:xfrm>
        </p:grpSpPr>
        <p:pic>
          <p:nvPicPr>
            <p:cNvPr id="29"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987824" y="3924056"/>
              <a:ext cx="1440160" cy="1620180"/>
            </a:xfrm>
            <a:prstGeom prst="rect">
              <a:avLst/>
            </a:prstGeom>
            <a:noFill/>
            <a:ln w="9525">
              <a:noFill/>
              <a:miter lim="800000"/>
              <a:headEnd/>
              <a:tailEnd/>
            </a:ln>
          </p:spPr>
        </p:pic>
        <p:sp>
          <p:nvSpPr>
            <p:cNvPr id="30" name="TextBox 29"/>
            <p:cNvSpPr txBox="1"/>
            <p:nvPr/>
          </p:nvSpPr>
          <p:spPr>
            <a:xfrm rot="2447487">
              <a:off x="3033347" y="4673836"/>
              <a:ext cx="1368152" cy="369332"/>
            </a:xfrm>
            <a:prstGeom prst="rect">
              <a:avLst/>
            </a:prstGeom>
            <a:noFill/>
          </p:spPr>
          <p:txBody>
            <a:bodyPr wrap="square" rtlCol="0">
              <a:spAutoFit/>
            </a:bodyPr>
            <a:lstStyle/>
            <a:p>
              <a:pPr algn="ctr"/>
              <a:r>
                <a:rPr lang="en-US" b="1" dirty="0" smtClean="0">
                  <a:solidFill>
                    <a:schemeClr val="bg1"/>
                  </a:solidFill>
                </a:rPr>
                <a:t>Traits</a:t>
              </a:r>
              <a:endParaRPr lang="en-IN" b="1" dirty="0">
                <a:solidFill>
                  <a:schemeClr val="bg1"/>
                </a:solidFill>
              </a:endParaRPr>
            </a:p>
          </p:txBody>
        </p:sp>
      </p:grpSp>
      <p:sp>
        <p:nvSpPr>
          <p:cNvPr id="31" name="TextBox 30"/>
          <p:cNvSpPr txBox="1"/>
          <p:nvPr/>
        </p:nvSpPr>
        <p:spPr>
          <a:xfrm>
            <a:off x="6156176" y="3729806"/>
            <a:ext cx="3203848" cy="923330"/>
          </a:xfrm>
          <a:prstGeom prst="rect">
            <a:avLst/>
          </a:prstGeom>
          <a:noFill/>
        </p:spPr>
        <p:txBody>
          <a:bodyPr wrap="square" rtlCol="0">
            <a:spAutoFit/>
          </a:bodyPr>
          <a:lstStyle/>
          <a:p>
            <a:r>
              <a:rPr lang="en-IN" dirty="0" smtClean="0"/>
              <a:t>Physical characteristics and consistent responses to situations or information.</a:t>
            </a:r>
          </a:p>
        </p:txBody>
      </p:sp>
      <p:cxnSp>
        <p:nvCxnSpPr>
          <p:cNvPr id="32" name="Straight Connector 31"/>
          <p:cNvCxnSpPr/>
          <p:nvPr/>
        </p:nvCxnSpPr>
        <p:spPr>
          <a:xfrm rot="5400000">
            <a:off x="5742088" y="3555056"/>
            <a:ext cx="0" cy="75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rot="21262246">
            <a:off x="2703774" y="2462173"/>
            <a:ext cx="1440160" cy="1620180"/>
            <a:chOff x="2987824" y="3924056"/>
            <a:chExt cx="1440160" cy="1620180"/>
          </a:xfrm>
        </p:grpSpPr>
        <p:pic>
          <p:nvPicPr>
            <p:cNvPr id="34"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987824" y="3924056"/>
              <a:ext cx="1440160" cy="1620180"/>
            </a:xfrm>
            <a:prstGeom prst="rect">
              <a:avLst/>
            </a:prstGeom>
            <a:noFill/>
            <a:ln w="9525">
              <a:noFill/>
              <a:miter lim="800000"/>
              <a:headEnd/>
              <a:tailEnd/>
            </a:ln>
          </p:spPr>
        </p:pic>
        <p:sp>
          <p:nvSpPr>
            <p:cNvPr id="35" name="TextBox 34"/>
            <p:cNvSpPr txBox="1"/>
            <p:nvPr/>
          </p:nvSpPr>
          <p:spPr>
            <a:xfrm rot="2447487">
              <a:off x="3033347" y="4673836"/>
              <a:ext cx="1368152" cy="369332"/>
            </a:xfrm>
            <a:prstGeom prst="rect">
              <a:avLst/>
            </a:prstGeom>
            <a:noFill/>
          </p:spPr>
          <p:txBody>
            <a:bodyPr wrap="square" rtlCol="0">
              <a:spAutoFit/>
            </a:bodyPr>
            <a:lstStyle/>
            <a:p>
              <a:pPr algn="ctr"/>
              <a:r>
                <a:rPr lang="en-US" b="1" dirty="0" smtClean="0">
                  <a:solidFill>
                    <a:schemeClr val="bg1"/>
                  </a:solidFill>
                </a:rPr>
                <a:t>Self-concept</a:t>
              </a:r>
              <a:endParaRPr lang="en-IN" b="1" dirty="0">
                <a:solidFill>
                  <a:schemeClr val="bg1"/>
                </a:solidFill>
              </a:endParaRPr>
            </a:p>
          </p:txBody>
        </p:sp>
      </p:grpSp>
      <p:sp>
        <p:nvSpPr>
          <p:cNvPr id="36" name="TextBox 35"/>
          <p:cNvSpPr txBox="1"/>
          <p:nvPr/>
        </p:nvSpPr>
        <p:spPr>
          <a:xfrm>
            <a:off x="251520" y="3068960"/>
            <a:ext cx="2448272" cy="646331"/>
          </a:xfrm>
          <a:prstGeom prst="rect">
            <a:avLst/>
          </a:prstGeom>
          <a:noFill/>
        </p:spPr>
        <p:txBody>
          <a:bodyPr wrap="square" rtlCol="0">
            <a:spAutoFit/>
          </a:bodyPr>
          <a:lstStyle/>
          <a:p>
            <a:r>
              <a:rPr lang="en-IN" dirty="0" smtClean="0"/>
              <a:t>A person’s attitudes, values or self-image.</a:t>
            </a:r>
          </a:p>
        </p:txBody>
      </p:sp>
      <p:cxnSp>
        <p:nvCxnSpPr>
          <p:cNvPr id="37" name="Straight Connector 36"/>
          <p:cNvCxnSpPr/>
          <p:nvPr/>
        </p:nvCxnSpPr>
        <p:spPr>
          <a:xfrm rot="5400000">
            <a:off x="2717752" y="2894210"/>
            <a:ext cx="0" cy="75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a:off x="4499992" y="1340768"/>
            <a:ext cx="1440160" cy="1620180"/>
            <a:chOff x="2987824" y="3924056"/>
            <a:chExt cx="1440160" cy="1620180"/>
          </a:xfrm>
        </p:grpSpPr>
        <p:pic>
          <p:nvPicPr>
            <p:cNvPr id="39"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987824" y="3924056"/>
              <a:ext cx="1440160" cy="1620180"/>
            </a:xfrm>
            <a:prstGeom prst="rect">
              <a:avLst/>
            </a:prstGeom>
            <a:noFill/>
            <a:ln w="9525">
              <a:noFill/>
              <a:miter lim="800000"/>
              <a:headEnd/>
              <a:tailEnd/>
            </a:ln>
          </p:spPr>
        </p:pic>
        <p:sp>
          <p:nvSpPr>
            <p:cNvPr id="40" name="TextBox 39"/>
            <p:cNvSpPr txBox="1"/>
            <p:nvPr/>
          </p:nvSpPr>
          <p:spPr>
            <a:xfrm rot="2447487">
              <a:off x="3033347" y="4673836"/>
              <a:ext cx="1368152" cy="369332"/>
            </a:xfrm>
            <a:prstGeom prst="rect">
              <a:avLst/>
            </a:prstGeom>
            <a:noFill/>
          </p:spPr>
          <p:txBody>
            <a:bodyPr wrap="square" rtlCol="0">
              <a:spAutoFit/>
            </a:bodyPr>
            <a:lstStyle/>
            <a:p>
              <a:pPr algn="ctr"/>
              <a:r>
                <a:rPr lang="en-US" b="1" dirty="0" smtClean="0">
                  <a:solidFill>
                    <a:schemeClr val="bg1"/>
                  </a:solidFill>
                </a:rPr>
                <a:t>Knowledge</a:t>
              </a:r>
              <a:endParaRPr lang="en-IN" b="1" dirty="0">
                <a:solidFill>
                  <a:schemeClr val="bg1"/>
                </a:solidFill>
              </a:endParaRPr>
            </a:p>
          </p:txBody>
        </p:sp>
      </p:grpSp>
      <p:sp>
        <p:nvSpPr>
          <p:cNvPr id="41" name="TextBox 40"/>
          <p:cNvSpPr txBox="1"/>
          <p:nvPr/>
        </p:nvSpPr>
        <p:spPr>
          <a:xfrm>
            <a:off x="6228184" y="1857598"/>
            <a:ext cx="3203848" cy="646331"/>
          </a:xfrm>
          <a:prstGeom prst="rect">
            <a:avLst/>
          </a:prstGeom>
          <a:noFill/>
        </p:spPr>
        <p:txBody>
          <a:bodyPr wrap="square" rtlCol="0">
            <a:spAutoFit/>
          </a:bodyPr>
          <a:lstStyle/>
          <a:p>
            <a:r>
              <a:rPr lang="en-IN" dirty="0" smtClean="0"/>
              <a:t>Information a person has in specific content areas.</a:t>
            </a:r>
          </a:p>
        </p:txBody>
      </p:sp>
      <p:cxnSp>
        <p:nvCxnSpPr>
          <p:cNvPr id="42" name="Straight Connector 41"/>
          <p:cNvCxnSpPr/>
          <p:nvPr/>
        </p:nvCxnSpPr>
        <p:spPr>
          <a:xfrm rot="5400000">
            <a:off x="5886104" y="1826864"/>
            <a:ext cx="0" cy="75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rot="19925700">
            <a:off x="2347120" y="1151529"/>
            <a:ext cx="1440160" cy="1620180"/>
            <a:chOff x="2987824" y="3924056"/>
            <a:chExt cx="1440160" cy="1620180"/>
          </a:xfrm>
        </p:grpSpPr>
        <p:pic>
          <p:nvPicPr>
            <p:cNvPr id="44" name="Picture 3"/>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2987824" y="3924056"/>
              <a:ext cx="1440160" cy="1620180"/>
            </a:xfrm>
            <a:prstGeom prst="rect">
              <a:avLst/>
            </a:prstGeom>
            <a:noFill/>
            <a:ln w="9525">
              <a:noFill/>
              <a:miter lim="800000"/>
              <a:headEnd/>
              <a:tailEnd/>
            </a:ln>
          </p:spPr>
        </p:pic>
        <p:sp>
          <p:nvSpPr>
            <p:cNvPr id="45" name="TextBox 44"/>
            <p:cNvSpPr txBox="1"/>
            <p:nvPr/>
          </p:nvSpPr>
          <p:spPr>
            <a:xfrm rot="2447487">
              <a:off x="3033347" y="4673836"/>
              <a:ext cx="1368152" cy="369332"/>
            </a:xfrm>
            <a:prstGeom prst="rect">
              <a:avLst/>
            </a:prstGeom>
            <a:noFill/>
          </p:spPr>
          <p:txBody>
            <a:bodyPr wrap="square" rtlCol="0">
              <a:spAutoFit/>
            </a:bodyPr>
            <a:lstStyle/>
            <a:p>
              <a:pPr algn="ctr"/>
              <a:r>
                <a:rPr lang="en-US" b="1" dirty="0" smtClean="0">
                  <a:solidFill>
                    <a:schemeClr val="bg1"/>
                  </a:solidFill>
                </a:rPr>
                <a:t>Skill</a:t>
              </a:r>
              <a:endParaRPr lang="en-IN" b="1" dirty="0">
                <a:solidFill>
                  <a:schemeClr val="bg1"/>
                </a:solidFill>
              </a:endParaRPr>
            </a:p>
          </p:txBody>
        </p:sp>
      </p:grpSp>
      <p:sp>
        <p:nvSpPr>
          <p:cNvPr id="46" name="TextBox 45"/>
          <p:cNvSpPr txBox="1"/>
          <p:nvPr/>
        </p:nvSpPr>
        <p:spPr>
          <a:xfrm>
            <a:off x="0" y="1772816"/>
            <a:ext cx="2448272" cy="923330"/>
          </a:xfrm>
          <a:prstGeom prst="rect">
            <a:avLst/>
          </a:prstGeom>
          <a:noFill/>
        </p:spPr>
        <p:txBody>
          <a:bodyPr wrap="square" rtlCol="0">
            <a:spAutoFit/>
          </a:bodyPr>
          <a:lstStyle/>
          <a:p>
            <a:r>
              <a:rPr lang="en-IN" dirty="0" smtClean="0"/>
              <a:t>The ability to perform a certain physical or mental task.</a:t>
            </a:r>
          </a:p>
        </p:txBody>
      </p:sp>
      <p:cxnSp>
        <p:nvCxnSpPr>
          <p:cNvPr id="47" name="Straight Connector 46"/>
          <p:cNvCxnSpPr/>
          <p:nvPr/>
        </p:nvCxnSpPr>
        <p:spPr>
          <a:xfrm rot="5400000">
            <a:off x="2429720" y="1754856"/>
            <a:ext cx="0" cy="756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4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childTnLst>
                          </p:cTn>
                        </p:par>
                        <p:par>
                          <p:cTn id="26" fill="hold">
                            <p:stCondLst>
                              <p:cond delay="90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2000"/>
                                        <p:tgtEl>
                                          <p:spTgt spid="25"/>
                                        </p:tgtEl>
                                      </p:cBhvr>
                                    </p:animEffect>
                                  </p:childTnLst>
                                </p:cTn>
                              </p:par>
                            </p:childTnLst>
                          </p:cTn>
                        </p:par>
                        <p:par>
                          <p:cTn id="30" fill="hold">
                            <p:stCondLst>
                              <p:cond delay="11000"/>
                            </p:stCondLst>
                            <p:childTnLst>
                              <p:par>
                                <p:cTn id="31" presetID="10" presetClass="entr" presetSubtype="0" fill="hold" nodeType="afterEffect">
                                  <p:stCondLst>
                                    <p:cond delay="125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0"/>
                                        <p:tgtEl>
                                          <p:spTgt spid="28"/>
                                        </p:tgtEl>
                                      </p:cBhvr>
                                    </p:animEffect>
                                  </p:childTnLst>
                                </p:cTn>
                              </p:par>
                            </p:childTnLst>
                          </p:cTn>
                        </p:par>
                        <p:par>
                          <p:cTn id="34" fill="hold">
                            <p:stCondLst>
                              <p:cond delay="1425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childTnLst>
                          </p:cTn>
                        </p:par>
                        <p:par>
                          <p:cTn id="38" fill="hold">
                            <p:stCondLst>
                              <p:cond delay="1625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2000"/>
                                        <p:tgtEl>
                                          <p:spTgt spid="31"/>
                                        </p:tgtEl>
                                      </p:cBhvr>
                                    </p:animEffect>
                                  </p:childTnLst>
                                </p:cTn>
                              </p:par>
                            </p:childTnLst>
                          </p:cTn>
                        </p:par>
                        <p:par>
                          <p:cTn id="42" fill="hold">
                            <p:stCondLst>
                              <p:cond delay="18250"/>
                            </p:stCondLst>
                            <p:childTnLst>
                              <p:par>
                                <p:cTn id="43" presetID="10"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2000"/>
                                        <p:tgtEl>
                                          <p:spTgt spid="33"/>
                                        </p:tgtEl>
                                      </p:cBhvr>
                                    </p:animEffect>
                                  </p:childTnLst>
                                </p:cTn>
                              </p:par>
                            </p:childTnLst>
                          </p:cTn>
                        </p:par>
                        <p:par>
                          <p:cTn id="46" fill="hold">
                            <p:stCondLst>
                              <p:cond delay="2025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2000"/>
                                        <p:tgtEl>
                                          <p:spTgt spid="37"/>
                                        </p:tgtEl>
                                      </p:cBhvr>
                                    </p:animEffect>
                                  </p:childTnLst>
                                </p:cTn>
                              </p:par>
                            </p:childTnLst>
                          </p:cTn>
                        </p:par>
                        <p:par>
                          <p:cTn id="50" fill="hold">
                            <p:stCondLst>
                              <p:cond delay="2225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000"/>
                                        <p:tgtEl>
                                          <p:spTgt spid="36"/>
                                        </p:tgtEl>
                                      </p:cBhvr>
                                    </p:animEffect>
                                  </p:childTnLst>
                                </p:cTn>
                              </p:par>
                            </p:childTnLst>
                          </p:cTn>
                        </p:par>
                        <p:par>
                          <p:cTn id="54" fill="hold">
                            <p:stCondLst>
                              <p:cond delay="24250"/>
                            </p:stCondLst>
                            <p:childTnLst>
                              <p:par>
                                <p:cTn id="55" presetID="10" presetClass="entr" presetSubtype="0"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2000"/>
                                        <p:tgtEl>
                                          <p:spTgt spid="38"/>
                                        </p:tgtEl>
                                      </p:cBhvr>
                                    </p:animEffect>
                                  </p:childTnLst>
                                </p:cTn>
                              </p:par>
                            </p:childTnLst>
                          </p:cTn>
                        </p:par>
                        <p:par>
                          <p:cTn id="58" fill="hold">
                            <p:stCondLst>
                              <p:cond delay="26250"/>
                            </p:stCondLst>
                            <p:childTnLst>
                              <p:par>
                                <p:cTn id="59" presetID="10"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2000"/>
                                        <p:tgtEl>
                                          <p:spTgt spid="42"/>
                                        </p:tgtEl>
                                      </p:cBhvr>
                                    </p:animEffect>
                                  </p:childTnLst>
                                </p:cTn>
                              </p:par>
                            </p:childTnLst>
                          </p:cTn>
                        </p:par>
                        <p:par>
                          <p:cTn id="62" fill="hold">
                            <p:stCondLst>
                              <p:cond delay="2825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2000"/>
                                        <p:tgtEl>
                                          <p:spTgt spid="41"/>
                                        </p:tgtEl>
                                      </p:cBhvr>
                                    </p:animEffect>
                                  </p:childTnLst>
                                </p:cTn>
                              </p:par>
                            </p:childTnLst>
                          </p:cTn>
                        </p:par>
                        <p:par>
                          <p:cTn id="66" fill="hold">
                            <p:stCondLst>
                              <p:cond delay="30250"/>
                            </p:stCondLst>
                            <p:childTnLst>
                              <p:par>
                                <p:cTn id="67" presetID="10"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2000"/>
                                        <p:tgtEl>
                                          <p:spTgt spid="43"/>
                                        </p:tgtEl>
                                      </p:cBhvr>
                                    </p:animEffect>
                                  </p:childTnLst>
                                </p:cTn>
                              </p:par>
                            </p:childTnLst>
                          </p:cTn>
                        </p:par>
                        <p:par>
                          <p:cTn id="70" fill="hold">
                            <p:stCondLst>
                              <p:cond delay="32250"/>
                            </p:stCondLst>
                            <p:childTnLst>
                              <p:par>
                                <p:cTn id="71" presetID="10"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2000"/>
                                        <p:tgtEl>
                                          <p:spTgt spid="47"/>
                                        </p:tgtEl>
                                      </p:cBhvr>
                                    </p:animEffect>
                                  </p:childTnLst>
                                </p:cTn>
                              </p:par>
                            </p:childTnLst>
                          </p:cTn>
                        </p:par>
                        <p:par>
                          <p:cTn id="74" fill="hold">
                            <p:stCondLst>
                              <p:cond delay="34250"/>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P spid="19" grpId="0" animBg="1"/>
      <p:bldP spid="31" grpId="0"/>
      <p:bldP spid="36" grpId="0"/>
      <p:bldP spid="41"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1" name="Group 1"/>
          <p:cNvGrpSpPr>
            <a:grpSpLocks/>
          </p:cNvGrpSpPr>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5"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2" name="Group 71"/>
          <p:cNvGrpSpPr>
            <a:grpSpLocks/>
          </p:cNvGrpSpPr>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26" name="Group 103"/>
          <p:cNvGrpSpPr>
            <a:grpSpLocks/>
          </p:cNvGrpSpPr>
          <p:nvPr/>
        </p:nvGrpSpPr>
        <p:grpSpPr bwMode="auto">
          <a:xfrm>
            <a:off x="107504" y="2782465"/>
            <a:ext cx="2381250" cy="760413"/>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1" name="Group 111"/>
          <p:cNvGrpSpPr>
            <a:grpSpLocks/>
          </p:cNvGrpSpPr>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8"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97" name="Footer Placeholder 96"/>
          <p:cNvSpPr>
            <a:spLocks noGrp="1"/>
          </p:cNvSpPr>
          <p:nvPr>
            <p:ph type="ftr" sz="quarter" idx="11"/>
          </p:nvPr>
        </p:nvSpPr>
        <p:spPr/>
        <p:txBody>
          <a:bodyPr/>
          <a:lstStyle/>
          <a:p>
            <a:r>
              <a:rPr lang="en-IN" dirty="0" smtClean="0"/>
              <a:t>© ManagementStudyGuide.com. All rights reserved.</a:t>
            </a:r>
            <a:endParaRPr lang="en-IN" dirty="0"/>
          </a:p>
        </p:txBody>
      </p:sp>
      <p:grpSp>
        <p:nvGrpSpPr>
          <p:cNvPr id="105" name="Group 4"/>
          <p:cNvGrpSpPr>
            <a:grpSpLocks/>
          </p:cNvGrpSpPr>
          <p:nvPr>
            <p:custDataLst>
              <p:tags r:id="rId2"/>
            </p:custDataLst>
          </p:nvPr>
        </p:nvGrpSpPr>
        <p:grpSpPr bwMode="auto">
          <a:xfrm>
            <a:off x="4644008" y="980729"/>
            <a:ext cx="4248472" cy="1013362"/>
            <a:chOff x="5410200" y="1447800"/>
            <a:chExt cx="3133725" cy="1095375"/>
          </a:xfrm>
        </p:grpSpPr>
        <p:grpSp>
          <p:nvGrpSpPr>
            <p:cNvPr id="106" name="Group 2"/>
            <p:cNvGrpSpPr>
              <a:grpSpLocks/>
            </p:cNvGrpSpPr>
            <p:nvPr/>
          </p:nvGrpSpPr>
          <p:grpSpPr bwMode="auto">
            <a:xfrm>
              <a:off x="5410200" y="1447800"/>
              <a:ext cx="3133725" cy="1095375"/>
              <a:chOff x="5410200" y="1447800"/>
              <a:chExt cx="3133725" cy="1095375"/>
            </a:xfrm>
          </p:grpSpPr>
          <p:sp>
            <p:nvSpPr>
              <p:cNvPr id="108"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9" name="Round Same Side Corner Rectangle 108"/>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07"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0" name="Group 44"/>
          <p:cNvGrpSpPr>
            <a:grpSpLocks/>
          </p:cNvGrpSpPr>
          <p:nvPr>
            <p:custDataLst>
              <p:tags r:id="rId3"/>
            </p:custDataLst>
          </p:nvPr>
        </p:nvGrpSpPr>
        <p:grpSpPr bwMode="auto">
          <a:xfrm>
            <a:off x="4812283" y="1412776"/>
            <a:ext cx="432000" cy="403225"/>
            <a:chOff x="3294062" y="1631156"/>
            <a:chExt cx="460375" cy="460375"/>
          </a:xfrm>
        </p:grpSpPr>
        <p:sp>
          <p:nvSpPr>
            <p:cNvPr id="111"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12"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13"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grpSp>
        <p:nvGrpSpPr>
          <p:cNvPr id="114" name="Group 79"/>
          <p:cNvGrpSpPr>
            <a:grpSpLocks/>
          </p:cNvGrpSpPr>
          <p:nvPr/>
        </p:nvGrpSpPr>
        <p:grpSpPr bwMode="auto">
          <a:xfrm>
            <a:off x="4644008" y="2132857"/>
            <a:ext cx="4248472" cy="1013362"/>
            <a:chOff x="5410200" y="1447800"/>
            <a:chExt cx="3133725" cy="1095375"/>
          </a:xfrm>
        </p:grpSpPr>
        <p:grpSp>
          <p:nvGrpSpPr>
            <p:cNvPr id="115" name="Group 80"/>
            <p:cNvGrpSpPr>
              <a:grpSpLocks/>
            </p:cNvGrpSpPr>
            <p:nvPr/>
          </p:nvGrpSpPr>
          <p:grpSpPr bwMode="auto">
            <a:xfrm>
              <a:off x="5410200" y="1447800"/>
              <a:ext cx="3133725" cy="1095375"/>
              <a:chOff x="5410200" y="1447800"/>
              <a:chExt cx="3133725" cy="1095375"/>
            </a:xfrm>
          </p:grpSpPr>
          <p:sp>
            <p:nvSpPr>
              <p:cNvPr id="117"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18" name="Round Same Side Corner Rectangle 117"/>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16"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9" name="PPTShape_2"/>
          <p:cNvGrpSpPr>
            <a:grpSpLocks/>
          </p:cNvGrpSpPr>
          <p:nvPr/>
        </p:nvGrpSpPr>
        <p:grpSpPr bwMode="auto">
          <a:xfrm>
            <a:off x="4812283" y="2583671"/>
            <a:ext cx="432000" cy="403225"/>
            <a:chOff x="3294062" y="1631156"/>
            <a:chExt cx="460375" cy="460375"/>
          </a:xfrm>
        </p:grpSpPr>
        <p:sp>
          <p:nvSpPr>
            <p:cNvPr id="12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21"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122"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123" name="Group 93"/>
          <p:cNvGrpSpPr>
            <a:grpSpLocks/>
          </p:cNvGrpSpPr>
          <p:nvPr/>
        </p:nvGrpSpPr>
        <p:grpSpPr bwMode="auto">
          <a:xfrm>
            <a:off x="4644008" y="3284985"/>
            <a:ext cx="4248472" cy="1013362"/>
            <a:chOff x="5410200" y="1447800"/>
            <a:chExt cx="3133725" cy="1095375"/>
          </a:xfrm>
        </p:grpSpPr>
        <p:grpSp>
          <p:nvGrpSpPr>
            <p:cNvPr id="124" name="Group 95"/>
            <p:cNvGrpSpPr>
              <a:grpSpLocks/>
            </p:cNvGrpSpPr>
            <p:nvPr/>
          </p:nvGrpSpPr>
          <p:grpSpPr bwMode="auto">
            <a:xfrm>
              <a:off x="5410200" y="1447800"/>
              <a:ext cx="3133725" cy="1095375"/>
              <a:chOff x="5410200" y="1447800"/>
              <a:chExt cx="3133725" cy="1095375"/>
            </a:xfrm>
          </p:grpSpPr>
          <p:sp>
            <p:nvSpPr>
              <p:cNvPr id="126"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27" name="Round Same Side Corner Rectangle 126"/>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5"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28" name="PPTShape_4"/>
          <p:cNvGrpSpPr>
            <a:grpSpLocks/>
          </p:cNvGrpSpPr>
          <p:nvPr/>
        </p:nvGrpSpPr>
        <p:grpSpPr bwMode="auto">
          <a:xfrm>
            <a:off x="4812283" y="3717032"/>
            <a:ext cx="432000" cy="403225"/>
            <a:chOff x="3294062" y="1631156"/>
            <a:chExt cx="460375" cy="460375"/>
          </a:xfrm>
        </p:grpSpPr>
        <p:sp>
          <p:nvSpPr>
            <p:cNvPr id="129"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0"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131"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132" name="PPTShape_6"/>
          <p:cNvGrpSpPr>
            <a:grpSpLocks/>
          </p:cNvGrpSpPr>
          <p:nvPr/>
        </p:nvGrpSpPr>
        <p:grpSpPr bwMode="auto">
          <a:xfrm>
            <a:off x="4669904" y="4437113"/>
            <a:ext cx="4248472" cy="1013362"/>
            <a:chOff x="5410200" y="1447800"/>
            <a:chExt cx="3133725" cy="1095375"/>
          </a:xfrm>
        </p:grpSpPr>
        <p:grpSp>
          <p:nvGrpSpPr>
            <p:cNvPr id="133" name="Group 80"/>
            <p:cNvGrpSpPr>
              <a:grpSpLocks/>
            </p:cNvGrpSpPr>
            <p:nvPr/>
          </p:nvGrpSpPr>
          <p:grpSpPr bwMode="auto">
            <a:xfrm>
              <a:off x="5410200" y="1447800"/>
              <a:ext cx="3133725" cy="1095375"/>
              <a:chOff x="5410200" y="1447800"/>
              <a:chExt cx="3133725" cy="1095375"/>
            </a:xfrm>
          </p:grpSpPr>
          <p:sp>
            <p:nvSpPr>
              <p:cNvPr id="135"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36" name="Round Same Side Corner Rectangle 135"/>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34"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37" name="PPTShape_7"/>
          <p:cNvGrpSpPr>
            <a:grpSpLocks/>
          </p:cNvGrpSpPr>
          <p:nvPr/>
        </p:nvGrpSpPr>
        <p:grpSpPr bwMode="auto">
          <a:xfrm>
            <a:off x="4838179" y="4887927"/>
            <a:ext cx="432000" cy="403225"/>
            <a:chOff x="3294062" y="1631156"/>
            <a:chExt cx="460375" cy="460375"/>
          </a:xfrm>
        </p:grpSpPr>
        <p:sp>
          <p:nvSpPr>
            <p:cNvPr id="138"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9"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140"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141" name="PPTShape_9"/>
          <p:cNvGrpSpPr>
            <a:grpSpLocks/>
          </p:cNvGrpSpPr>
          <p:nvPr/>
        </p:nvGrpSpPr>
        <p:grpSpPr bwMode="auto">
          <a:xfrm>
            <a:off x="4669904" y="5589240"/>
            <a:ext cx="4248472" cy="1013362"/>
            <a:chOff x="5410200" y="1447800"/>
            <a:chExt cx="3133725" cy="1095375"/>
          </a:xfrm>
        </p:grpSpPr>
        <p:grpSp>
          <p:nvGrpSpPr>
            <p:cNvPr id="142" name="Group 95"/>
            <p:cNvGrpSpPr>
              <a:grpSpLocks/>
            </p:cNvGrpSpPr>
            <p:nvPr/>
          </p:nvGrpSpPr>
          <p:grpSpPr bwMode="auto">
            <a:xfrm>
              <a:off x="5410200" y="1447800"/>
              <a:ext cx="3133725" cy="1095375"/>
              <a:chOff x="5410200" y="1447800"/>
              <a:chExt cx="3133725" cy="1095375"/>
            </a:xfrm>
          </p:grpSpPr>
          <p:sp>
            <p:nvSpPr>
              <p:cNvPr id="144"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5" name="Round Same Side Corner Rectangle 144"/>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43"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46" name="PPTShape_10"/>
          <p:cNvGrpSpPr>
            <a:grpSpLocks/>
          </p:cNvGrpSpPr>
          <p:nvPr/>
        </p:nvGrpSpPr>
        <p:grpSpPr bwMode="auto">
          <a:xfrm>
            <a:off x="4838179" y="6040055"/>
            <a:ext cx="432000" cy="403225"/>
            <a:chOff x="3294062" y="1631156"/>
            <a:chExt cx="460375" cy="460375"/>
          </a:xfrm>
        </p:grpSpPr>
        <p:sp>
          <p:nvSpPr>
            <p:cNvPr id="14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48"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49"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26"/>
                                        </p:tgtEl>
                                        <p:attrNameLst>
                                          <p:attrName>r</p:attrName>
                                        </p:attrNameLst>
                                      </p:cBhvr>
                                    </p:animRot>
                                    <p:animRot by="-240000">
                                      <p:cBhvr>
                                        <p:cTn id="28" dur="100" fill="hold">
                                          <p:stCondLst>
                                            <p:cond delay="100"/>
                                          </p:stCondLst>
                                        </p:cTn>
                                        <p:tgtEl>
                                          <p:spTgt spid="26"/>
                                        </p:tgtEl>
                                        <p:attrNameLst>
                                          <p:attrName>r</p:attrName>
                                        </p:attrNameLst>
                                      </p:cBhvr>
                                    </p:animRot>
                                    <p:animRot by="240000">
                                      <p:cBhvr>
                                        <p:cTn id="29" dur="100" fill="hold">
                                          <p:stCondLst>
                                            <p:cond delay="200"/>
                                          </p:stCondLst>
                                        </p:cTn>
                                        <p:tgtEl>
                                          <p:spTgt spid="26"/>
                                        </p:tgtEl>
                                        <p:attrNameLst>
                                          <p:attrName>r</p:attrName>
                                        </p:attrNameLst>
                                      </p:cBhvr>
                                    </p:animRot>
                                    <p:animRot by="-240000">
                                      <p:cBhvr>
                                        <p:cTn id="30" dur="100" fill="hold">
                                          <p:stCondLst>
                                            <p:cond delay="300"/>
                                          </p:stCondLst>
                                        </p:cTn>
                                        <p:tgtEl>
                                          <p:spTgt spid="26"/>
                                        </p:tgtEl>
                                        <p:attrNameLst>
                                          <p:attrName>r</p:attrName>
                                        </p:attrNameLst>
                                      </p:cBhvr>
                                    </p:animRot>
                                    <p:animRot by="120000">
                                      <p:cBhvr>
                                        <p:cTn id="31" dur="100" fill="hold">
                                          <p:stCondLst>
                                            <p:cond delay="400"/>
                                          </p:stCondLst>
                                        </p:cTn>
                                        <p:tgtEl>
                                          <p:spTgt spid="26"/>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1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1"/>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2"/>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48"/>
                                        </p:tgtEl>
                                        <p:attrNameLst>
                                          <p:attrName>r</p:attrName>
                                        </p:attrNameLst>
                                      </p:cBhvr>
                                    </p:animRot>
                                    <p:animRot by="-240000">
                                      <p:cBhvr>
                                        <p:cTn id="54" dur="100" fill="hold">
                                          <p:stCondLst>
                                            <p:cond delay="100"/>
                                          </p:stCondLst>
                                        </p:cTn>
                                        <p:tgtEl>
                                          <p:spTgt spid="48"/>
                                        </p:tgtEl>
                                        <p:attrNameLst>
                                          <p:attrName>r</p:attrName>
                                        </p:attrNameLst>
                                      </p:cBhvr>
                                    </p:animRot>
                                    <p:animRot by="240000">
                                      <p:cBhvr>
                                        <p:cTn id="55" dur="100" fill="hold">
                                          <p:stCondLst>
                                            <p:cond delay="200"/>
                                          </p:stCondLst>
                                        </p:cTn>
                                        <p:tgtEl>
                                          <p:spTgt spid="48"/>
                                        </p:tgtEl>
                                        <p:attrNameLst>
                                          <p:attrName>r</p:attrName>
                                        </p:attrNameLst>
                                      </p:cBhvr>
                                    </p:animRot>
                                    <p:animRot by="-240000">
                                      <p:cBhvr>
                                        <p:cTn id="56" dur="100" fill="hold">
                                          <p:stCondLst>
                                            <p:cond delay="300"/>
                                          </p:stCondLst>
                                        </p:cTn>
                                        <p:tgtEl>
                                          <p:spTgt spid="48"/>
                                        </p:tgtEl>
                                        <p:attrNameLst>
                                          <p:attrName>r</p:attrName>
                                        </p:attrNameLst>
                                      </p:cBhvr>
                                    </p:animRot>
                                    <p:animRot by="120000">
                                      <p:cBhvr>
                                        <p:cTn id="57" dur="100" fill="hold">
                                          <p:stCondLst>
                                            <p:cond delay="400"/>
                                          </p:stCondLst>
                                        </p:cTn>
                                        <p:tgtEl>
                                          <p:spTgt spid="48"/>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1"/>
                                        </p:tgtEl>
                                        <p:attrNameLst>
                                          <p:attrName>r</p:attrName>
                                        </p:attrNameLst>
                                      </p:cBhvr>
                                    </p:animRot>
                                    <p:animRot by="-240000">
                                      <p:cBhvr>
                                        <p:cTn id="60" dur="100" fill="hold">
                                          <p:stCondLst>
                                            <p:cond delay="100"/>
                                          </p:stCondLst>
                                        </p:cTn>
                                        <p:tgtEl>
                                          <p:spTgt spid="41"/>
                                        </p:tgtEl>
                                        <p:attrNameLst>
                                          <p:attrName>r</p:attrName>
                                        </p:attrNameLst>
                                      </p:cBhvr>
                                    </p:animRot>
                                    <p:animRot by="240000">
                                      <p:cBhvr>
                                        <p:cTn id="61" dur="100" fill="hold">
                                          <p:stCondLst>
                                            <p:cond delay="200"/>
                                          </p:stCondLst>
                                        </p:cTn>
                                        <p:tgtEl>
                                          <p:spTgt spid="41"/>
                                        </p:tgtEl>
                                        <p:attrNameLst>
                                          <p:attrName>r</p:attrName>
                                        </p:attrNameLst>
                                      </p:cBhvr>
                                    </p:animRot>
                                    <p:animRot by="-240000">
                                      <p:cBhvr>
                                        <p:cTn id="62" dur="100" fill="hold">
                                          <p:stCondLst>
                                            <p:cond delay="300"/>
                                          </p:stCondLst>
                                        </p:cTn>
                                        <p:tgtEl>
                                          <p:spTgt spid="41"/>
                                        </p:tgtEl>
                                        <p:attrNameLst>
                                          <p:attrName>r</p:attrName>
                                        </p:attrNameLst>
                                      </p:cBhvr>
                                    </p:animRot>
                                    <p:animRot by="120000">
                                      <p:cBhvr>
                                        <p:cTn id="63" dur="100" fill="hold">
                                          <p:stCondLst>
                                            <p:cond delay="400"/>
                                          </p:stCondLst>
                                        </p:cTn>
                                        <p:tgtEl>
                                          <p:spTgt spid="41"/>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2"/>
                                        </p:tgtEl>
                                        <p:attrNameLst>
                                          <p:attrName>r</p:attrName>
                                        </p:attrNameLst>
                                      </p:cBhvr>
                                    </p:animRot>
                                    <p:animRot by="-240000">
                                      <p:cBhvr>
                                        <p:cTn id="72" dur="100" fill="hold">
                                          <p:stCondLst>
                                            <p:cond delay="100"/>
                                          </p:stCondLst>
                                        </p:cTn>
                                        <p:tgtEl>
                                          <p:spTgt spid="22"/>
                                        </p:tgtEl>
                                        <p:attrNameLst>
                                          <p:attrName>r</p:attrName>
                                        </p:attrNameLst>
                                      </p:cBhvr>
                                    </p:animRot>
                                    <p:animRot by="240000">
                                      <p:cBhvr>
                                        <p:cTn id="73" dur="100" fill="hold">
                                          <p:stCondLst>
                                            <p:cond delay="200"/>
                                          </p:stCondLst>
                                        </p:cTn>
                                        <p:tgtEl>
                                          <p:spTgt spid="22"/>
                                        </p:tgtEl>
                                        <p:attrNameLst>
                                          <p:attrName>r</p:attrName>
                                        </p:attrNameLst>
                                      </p:cBhvr>
                                    </p:animRot>
                                    <p:animRot by="-240000">
                                      <p:cBhvr>
                                        <p:cTn id="74" dur="100" fill="hold">
                                          <p:stCondLst>
                                            <p:cond delay="300"/>
                                          </p:stCondLst>
                                        </p:cTn>
                                        <p:tgtEl>
                                          <p:spTgt spid="22"/>
                                        </p:tgtEl>
                                        <p:attrNameLst>
                                          <p:attrName>r</p:attrName>
                                        </p:attrNameLst>
                                      </p:cBhvr>
                                    </p:animRot>
                                    <p:animRot by="120000">
                                      <p:cBhvr>
                                        <p:cTn id="75" dur="100" fill="hold">
                                          <p:stCondLst>
                                            <p:cond delay="400"/>
                                          </p:stCondLst>
                                        </p:cTn>
                                        <p:tgtEl>
                                          <p:spTgt spid="22"/>
                                        </p:tgtEl>
                                        <p:attrNameLst>
                                          <p:attrName>r</p:attrName>
                                        </p:attrNameLst>
                                      </p:cBhvr>
                                    </p:animRot>
                                  </p:childTnLst>
                                </p:cTn>
                              </p:par>
                            </p:childTnLst>
                          </p:cTn>
                        </p:par>
                        <p:par>
                          <p:cTn id="76" fill="hold">
                            <p:stCondLst>
                              <p:cond delay="2700"/>
                            </p:stCondLst>
                            <p:childTnLst>
                              <p:par>
                                <p:cTn id="77" presetID="1" presetClass="emph" presetSubtype="2" fill="hold" nodeType="afterEffect">
                                  <p:stCondLst>
                                    <p:cond delay="0"/>
                                  </p:stCondLst>
                                  <p:childTnLst>
                                    <p:animClr clrSpc="rgb" dir="cw">
                                      <p:cBhvr>
                                        <p:cTn id="78" dur="2000" fill="hold"/>
                                        <p:tgtEl>
                                          <p:spTgt spid="140"/>
                                        </p:tgtEl>
                                        <p:attrNameLst>
                                          <p:attrName>fillcolor</p:attrName>
                                        </p:attrNameLst>
                                      </p:cBhvr>
                                      <p:to>
                                        <a:srgbClr val="75FF75"/>
                                      </p:to>
                                    </p:animClr>
                                    <p:set>
                                      <p:cBhvr>
                                        <p:cTn id="79" dur="2000" fill="hold"/>
                                        <p:tgtEl>
                                          <p:spTgt spid="140"/>
                                        </p:tgtEl>
                                        <p:attrNameLst>
                                          <p:attrName>fill.type</p:attrName>
                                        </p:attrNameLst>
                                      </p:cBhvr>
                                      <p:to>
                                        <p:strVal val="solid"/>
                                      </p:to>
                                    </p:set>
                                    <p:set>
                                      <p:cBhvr>
                                        <p:cTn id="80" dur="2000" fill="hold"/>
                                        <p:tgtEl>
                                          <p:spTgt spid="1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Iceberg Model </a:t>
            </a:r>
            <a:endParaRPr lang="en-IN" sz="3200" dirty="0"/>
          </a:p>
        </p:txBody>
      </p:sp>
      <p:grpSp>
        <p:nvGrpSpPr>
          <p:cNvPr id="9" name="Group 17"/>
          <p:cNvGrpSpPr/>
          <p:nvPr/>
        </p:nvGrpSpPr>
        <p:grpSpPr>
          <a:xfrm>
            <a:off x="0" y="836712"/>
            <a:ext cx="9180512" cy="6026051"/>
            <a:chOff x="0" y="836712"/>
            <a:chExt cx="9180512" cy="6026051"/>
          </a:xfrm>
        </p:grpSpPr>
        <p:sp>
          <p:nvSpPr>
            <p:cNvPr id="10"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1"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pic>
        <p:nvPicPr>
          <p:cNvPr id="13" name="Picture 12" descr="icebergff.png"/>
          <p:cNvPicPr>
            <a:picLocks noChangeAspect="1"/>
          </p:cNvPicPr>
          <p:nvPr/>
        </p:nvPicPr>
        <p:blipFill>
          <a:blip r:embed="rId3" cstate="print"/>
          <a:stretch>
            <a:fillRect/>
          </a:stretch>
        </p:blipFill>
        <p:spPr>
          <a:xfrm>
            <a:off x="3519264" y="1052736"/>
            <a:ext cx="5805264" cy="5805264"/>
          </a:xfrm>
          <a:prstGeom prst="rect">
            <a:avLst/>
          </a:prstGeom>
        </p:spPr>
      </p:pic>
      <p:sp>
        <p:nvSpPr>
          <p:cNvPr id="14" name="TextBox 13"/>
          <p:cNvSpPr txBox="1"/>
          <p:nvPr/>
        </p:nvSpPr>
        <p:spPr>
          <a:xfrm>
            <a:off x="179512" y="1124744"/>
            <a:ext cx="3491880" cy="1323439"/>
          </a:xfrm>
          <a:prstGeom prst="rect">
            <a:avLst/>
          </a:prstGeom>
          <a:noFill/>
        </p:spPr>
        <p:txBody>
          <a:bodyPr wrap="square" rtlCol="0">
            <a:spAutoFit/>
          </a:bodyPr>
          <a:lstStyle/>
          <a:p>
            <a:r>
              <a:rPr lang="en-IN" sz="2000" dirty="0" smtClean="0">
                <a:solidFill>
                  <a:schemeClr val="bg1"/>
                </a:solidFill>
              </a:rPr>
              <a:t>The Iceberg Model for competencies takes the help of an iceberg to explain the concept of competency.</a:t>
            </a:r>
          </a:p>
        </p:txBody>
      </p:sp>
      <p:pic>
        <p:nvPicPr>
          <p:cNvPr id="15" name="Picture 14" descr="icebergff.png"/>
          <p:cNvPicPr>
            <a:picLocks noChangeAspect="1"/>
          </p:cNvPicPr>
          <p:nvPr/>
        </p:nvPicPr>
        <p:blipFill>
          <a:blip r:embed="rId4" cstate="print"/>
          <a:srcRect/>
          <a:stretch>
            <a:fillRect/>
          </a:stretch>
        </p:blipFill>
        <p:spPr>
          <a:xfrm>
            <a:off x="3491880" y="1008112"/>
            <a:ext cx="5805264" cy="1916832"/>
          </a:xfrm>
          <a:prstGeom prst="rect">
            <a:avLst/>
          </a:prstGeom>
          <a:effectLst>
            <a:glow rad="228600">
              <a:schemeClr val="accent2">
                <a:satMod val="175000"/>
                <a:alpha val="40000"/>
              </a:schemeClr>
            </a:glow>
          </a:effectLst>
        </p:spPr>
      </p:pic>
      <p:pic>
        <p:nvPicPr>
          <p:cNvPr id="16" name="Picture 15" descr="icebergff.png"/>
          <p:cNvPicPr>
            <a:picLocks noChangeAspect="1"/>
          </p:cNvPicPr>
          <p:nvPr/>
        </p:nvPicPr>
        <p:blipFill>
          <a:blip r:embed="rId3" cstate="print"/>
          <a:srcRect t="33491"/>
          <a:stretch>
            <a:fillRect/>
          </a:stretch>
        </p:blipFill>
        <p:spPr>
          <a:xfrm>
            <a:off x="3519264" y="2924944"/>
            <a:ext cx="5805264" cy="3861048"/>
          </a:xfrm>
          <a:prstGeom prst="rect">
            <a:avLst/>
          </a:prstGeom>
          <a:effectLst>
            <a:glow rad="228600">
              <a:schemeClr val="accent6">
                <a:satMod val="175000"/>
                <a:alpha val="40000"/>
              </a:schemeClr>
            </a:glow>
          </a:effectLst>
        </p:spPr>
      </p:pic>
      <p:sp>
        <p:nvSpPr>
          <p:cNvPr id="17" name="TextBox 16"/>
          <p:cNvSpPr txBox="1"/>
          <p:nvPr/>
        </p:nvSpPr>
        <p:spPr>
          <a:xfrm>
            <a:off x="179512" y="2636912"/>
            <a:ext cx="3491880" cy="1323439"/>
          </a:xfrm>
          <a:prstGeom prst="rect">
            <a:avLst/>
          </a:prstGeom>
          <a:noFill/>
        </p:spPr>
        <p:txBody>
          <a:bodyPr wrap="square" rtlCol="0">
            <a:spAutoFit/>
          </a:bodyPr>
          <a:lstStyle/>
          <a:p>
            <a:r>
              <a:rPr lang="en-IN" sz="2000" dirty="0" smtClean="0">
                <a:solidFill>
                  <a:schemeClr val="bg1"/>
                </a:solidFill>
              </a:rPr>
              <a:t>An iceberg has just one-ninth of its volume above water and the rest remains beneath the surface in the sea.</a:t>
            </a:r>
          </a:p>
        </p:txBody>
      </p:sp>
      <p:sp>
        <p:nvSpPr>
          <p:cNvPr id="19" name="TextBox 18"/>
          <p:cNvSpPr txBox="1"/>
          <p:nvPr/>
        </p:nvSpPr>
        <p:spPr>
          <a:xfrm>
            <a:off x="144016" y="4077072"/>
            <a:ext cx="3491880" cy="2554545"/>
          </a:xfrm>
          <a:prstGeom prst="rect">
            <a:avLst/>
          </a:prstGeom>
          <a:noFill/>
        </p:spPr>
        <p:txBody>
          <a:bodyPr wrap="square" rtlCol="0">
            <a:spAutoFit/>
          </a:bodyPr>
          <a:lstStyle/>
          <a:p>
            <a:r>
              <a:rPr lang="en-IN" sz="2000" dirty="0" smtClean="0">
                <a:solidFill>
                  <a:schemeClr val="bg1"/>
                </a:solidFill>
              </a:rPr>
              <a:t>Similarly, a competency also has some components which are visible like knowledge and skills but other behavioural components like attitude, traits, thinking styles, self-image, organizational fit etc. are hidden or beneath the surface.</a:t>
            </a:r>
          </a:p>
        </p:txBody>
      </p:sp>
      <p:sp>
        <p:nvSpPr>
          <p:cNvPr id="20" name="Rounded Rectangle 19"/>
          <p:cNvSpPr/>
          <p:nvPr/>
        </p:nvSpPr>
        <p:spPr>
          <a:xfrm>
            <a:off x="5436096" y="1988840"/>
            <a:ext cx="1872208" cy="720080"/>
          </a:xfrm>
          <a:prstGeom prst="round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Knowledge &amp; Skills</a:t>
            </a:r>
            <a:endParaRPr lang="en-IN" sz="2000" dirty="0">
              <a:solidFill>
                <a:schemeClr val="tx1"/>
              </a:solidFill>
            </a:endParaRPr>
          </a:p>
        </p:txBody>
      </p:sp>
      <p:sp>
        <p:nvSpPr>
          <p:cNvPr id="21" name="Rounded Rectangle 20"/>
          <p:cNvSpPr/>
          <p:nvPr/>
        </p:nvSpPr>
        <p:spPr>
          <a:xfrm>
            <a:off x="5364088" y="3140968"/>
            <a:ext cx="1872208" cy="1584000"/>
          </a:xfrm>
          <a:prstGeom prst="roundRect">
            <a:avLst>
              <a:gd name="adj" fmla="val 8326"/>
            </a:avLst>
          </a:prstGeom>
          <a:solidFill>
            <a:srgbClr val="F9AD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Attitude, Traits, Thinking styles, Self-image, Organizational fit</a:t>
            </a:r>
            <a:endParaRPr lang="en-IN" sz="2000" dirty="0">
              <a:solidFill>
                <a:schemeClr val="tx1"/>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par>
                          <p:cTn id="26" fill="hold">
                            <p:stCondLst>
                              <p:cond delay="6500"/>
                            </p:stCondLst>
                            <p:childTnLst>
                              <p:par>
                                <p:cTn id="27" presetID="10" presetClass="entr" presetSubtype="0" fill="hold" grpId="0" nodeType="afterEffect">
                                  <p:stCondLst>
                                    <p:cond delay="1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2"/>
            <a:ext cx="7992888" cy="612000"/>
          </a:xfrm>
          <a:prstGeom prst="rect">
            <a:avLst/>
          </a:prstGeom>
          <a:solidFill>
            <a:srgbClr val="FFFFFF">
              <a:alpha val="69804"/>
            </a:srgbClr>
          </a:solidFill>
        </p:spPr>
        <p:txBody>
          <a:bodyPr wrap="square" rtlCol="0">
            <a:spAutoFit/>
          </a:bodyPr>
          <a:lstStyle/>
          <a:p>
            <a:r>
              <a:rPr lang="en-IN" sz="2600" dirty="0" smtClean="0"/>
              <a:t>Competency Studies of L.M. Spencer and S.M. Spencer</a:t>
            </a:r>
            <a:endParaRPr lang="en-IN" sz="2600" dirty="0"/>
          </a:p>
        </p:txBody>
      </p:sp>
      <p:pic>
        <p:nvPicPr>
          <p:cNvPr id="44" name="Picture 73"/>
          <p:cNvPicPr>
            <a:picLocks noChangeAspect="1" noChangeArrowheads="1"/>
          </p:cNvPicPr>
          <p:nvPr/>
        </p:nvPicPr>
        <p:blipFill>
          <a:blip r:embed="rId3" cstate="email"/>
          <a:srcRect/>
          <a:stretch>
            <a:fillRect/>
          </a:stretch>
        </p:blipFill>
        <p:spPr bwMode="auto">
          <a:xfrm>
            <a:off x="-6350" y="2246313"/>
            <a:ext cx="9156700" cy="2316162"/>
          </a:xfrm>
          <a:prstGeom prst="rect">
            <a:avLst/>
          </a:prstGeom>
          <a:noFill/>
          <a:ln w="9525">
            <a:noFill/>
            <a:miter lim="800000"/>
            <a:headEnd/>
            <a:tailEnd/>
          </a:ln>
        </p:spPr>
      </p:pic>
      <p:sp>
        <p:nvSpPr>
          <p:cNvPr id="63" name="Rectangle 51"/>
          <p:cNvSpPr>
            <a:spLocks noChangeArrowheads="1"/>
          </p:cNvSpPr>
          <p:nvPr/>
        </p:nvSpPr>
        <p:spPr bwMode="auto">
          <a:xfrm>
            <a:off x="0" y="4991100"/>
            <a:ext cx="9144000" cy="1866900"/>
          </a:xfrm>
          <a:prstGeom prst="rect">
            <a:avLst/>
          </a:prstGeom>
          <a:solidFill>
            <a:srgbClr val="BFBFBF"/>
          </a:solidFill>
          <a:ln w="9525">
            <a:noFill/>
            <a:miter lim="800000"/>
            <a:headEnd/>
            <a:tailEnd/>
          </a:ln>
        </p:spPr>
        <p:txBody>
          <a:bodyPr anchor="ctr"/>
          <a:lstStyle/>
          <a:p>
            <a:pPr algn="ctr" defTabSz="914400"/>
            <a:endParaRPr lang="nb-NO">
              <a:solidFill>
                <a:srgbClr val="FFFFFF"/>
              </a:solidFill>
              <a:latin typeface="Calibri" pitchFamily="34" charset="0"/>
            </a:endParaRPr>
          </a:p>
        </p:txBody>
      </p:sp>
      <p:sp>
        <p:nvSpPr>
          <p:cNvPr id="73" name="Rektangel 52"/>
          <p:cNvSpPr>
            <a:spLocks noChangeArrowheads="1"/>
          </p:cNvSpPr>
          <p:nvPr/>
        </p:nvSpPr>
        <p:spPr bwMode="auto">
          <a:xfrm>
            <a:off x="3382963" y="5121275"/>
            <a:ext cx="4285381" cy="1631216"/>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151616"/>
                </a:solidFill>
                <a:latin typeface="Calibri" pitchFamily="34" charset="0"/>
                <a:cs typeface="Arial" charset="0"/>
              </a:rPr>
              <a:t>L.M Spencer and S.M. Spencer gave the definition and structure of the competence as five types of competence characteristics in the Iceberg Model.</a:t>
            </a:r>
            <a:endParaRPr lang="en-IN" sz="1100" noProof="1">
              <a:solidFill>
                <a:srgbClr val="080808"/>
              </a:solidFill>
              <a:latin typeface="Calibri" pitchFamily="34" charset="0"/>
              <a:cs typeface="Arial" charset="0"/>
            </a:endParaRPr>
          </a:p>
        </p:txBody>
      </p:sp>
      <p:sp>
        <p:nvSpPr>
          <p:cNvPr id="77" name="Rectangle 76"/>
          <p:cNvSpPr/>
          <p:nvPr/>
        </p:nvSpPr>
        <p:spPr>
          <a:xfrm>
            <a:off x="0" y="4724400"/>
            <a:ext cx="9159875" cy="292100"/>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nvGrpSpPr>
          <p:cNvPr id="3" name="Group 81"/>
          <p:cNvGrpSpPr>
            <a:grpSpLocks/>
          </p:cNvGrpSpPr>
          <p:nvPr/>
        </p:nvGrpSpPr>
        <p:grpSpPr bwMode="auto">
          <a:xfrm>
            <a:off x="687388" y="4678363"/>
            <a:ext cx="80962" cy="385762"/>
            <a:chOff x="687388" y="4678363"/>
            <a:chExt cx="80962" cy="385762"/>
          </a:xfrm>
        </p:grpSpPr>
        <p:sp>
          <p:nvSpPr>
            <p:cNvPr id="79" name="Rectangle 78"/>
            <p:cNvSpPr/>
            <p:nvPr/>
          </p:nvSpPr>
          <p:spPr bwMode="auto">
            <a:xfrm rot="2700000">
              <a:off x="6873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0" name="Rectangle 79"/>
            <p:cNvSpPr/>
            <p:nvPr/>
          </p:nvSpPr>
          <p:spPr bwMode="auto">
            <a:xfrm rot="2700000">
              <a:off x="6873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4" name="Group 82"/>
          <p:cNvGrpSpPr>
            <a:grpSpLocks/>
          </p:cNvGrpSpPr>
          <p:nvPr/>
        </p:nvGrpSpPr>
        <p:grpSpPr bwMode="auto">
          <a:xfrm>
            <a:off x="3443288" y="4678363"/>
            <a:ext cx="80962" cy="385762"/>
            <a:chOff x="3443288" y="4678363"/>
            <a:chExt cx="80962" cy="385762"/>
          </a:xfrm>
        </p:grpSpPr>
        <p:sp>
          <p:nvSpPr>
            <p:cNvPr id="82" name="Rectangle 81"/>
            <p:cNvSpPr/>
            <p:nvPr/>
          </p:nvSpPr>
          <p:spPr bwMode="auto">
            <a:xfrm rot="2700000">
              <a:off x="34432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3" name="Rectangle 82"/>
            <p:cNvSpPr/>
            <p:nvPr/>
          </p:nvSpPr>
          <p:spPr bwMode="auto">
            <a:xfrm rot="2700000">
              <a:off x="34432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9" name="Group 83"/>
          <p:cNvGrpSpPr>
            <a:grpSpLocks/>
          </p:cNvGrpSpPr>
          <p:nvPr/>
        </p:nvGrpSpPr>
        <p:grpSpPr bwMode="auto">
          <a:xfrm>
            <a:off x="6186488" y="4678363"/>
            <a:ext cx="80962" cy="385762"/>
            <a:chOff x="6186488" y="4678363"/>
            <a:chExt cx="80962" cy="385762"/>
          </a:xfrm>
        </p:grpSpPr>
        <p:sp>
          <p:nvSpPr>
            <p:cNvPr id="85" name="Rectangle 84"/>
            <p:cNvSpPr/>
            <p:nvPr/>
          </p:nvSpPr>
          <p:spPr bwMode="auto">
            <a:xfrm rot="2700000">
              <a:off x="61864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6" name="Rectangle 85"/>
            <p:cNvSpPr/>
            <p:nvPr/>
          </p:nvSpPr>
          <p:spPr bwMode="auto">
            <a:xfrm rot="2700000">
              <a:off x="61864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sp>
        <p:nvSpPr>
          <p:cNvPr id="87" name="TextBox 86"/>
          <p:cNvSpPr txBox="1"/>
          <p:nvPr/>
        </p:nvSpPr>
        <p:spPr>
          <a:xfrm>
            <a:off x="1233488" y="4718050"/>
            <a:ext cx="1158875" cy="27622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nb-NO" sz="1200" b="1" dirty="0" smtClean="0">
              <a:solidFill>
                <a:schemeClr val="bg1"/>
              </a:solidFill>
              <a:latin typeface="Calibri" charset="0"/>
            </a:endParaRPr>
          </a:p>
        </p:txBody>
      </p:sp>
      <p:grpSp>
        <p:nvGrpSpPr>
          <p:cNvPr id="10" name="Group 139"/>
          <p:cNvGrpSpPr/>
          <p:nvPr/>
        </p:nvGrpSpPr>
        <p:grpSpPr>
          <a:xfrm>
            <a:off x="5561013" y="1257300"/>
            <a:ext cx="1335087" cy="4052888"/>
            <a:chOff x="5561013" y="1257300"/>
            <a:chExt cx="1335087" cy="4052888"/>
          </a:xfrm>
        </p:grpSpPr>
        <p:sp>
          <p:nvSpPr>
            <p:cNvPr id="91"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11" name="Group 137"/>
            <p:cNvGrpSpPr/>
            <p:nvPr/>
          </p:nvGrpSpPr>
          <p:grpSpPr>
            <a:xfrm>
              <a:off x="5561013" y="1270742"/>
              <a:ext cx="1335087" cy="4039446"/>
              <a:chOff x="5561013" y="1270742"/>
              <a:chExt cx="1335087" cy="4039446"/>
            </a:xfrm>
          </p:grpSpPr>
          <p:sp>
            <p:nvSpPr>
              <p:cNvPr id="93" name="Trapezoid 92"/>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14" name="Picture 77"/>
              <p:cNvPicPr>
                <a:picLocks noChangeAspect="1" noChangeArrowheads="1"/>
              </p:cNvPicPr>
              <p:nvPr/>
            </p:nvPicPr>
            <p:blipFill>
              <a:blip r:embed="rId4" cstate="email"/>
              <a:srcRect/>
              <a:stretch>
                <a:fillRect/>
              </a:stretch>
            </p:blipFill>
            <p:spPr bwMode="auto">
              <a:xfrm>
                <a:off x="5561013" y="3090863"/>
                <a:ext cx="1335087" cy="2219325"/>
              </a:xfrm>
              <a:prstGeom prst="rect">
                <a:avLst/>
              </a:prstGeom>
              <a:noFill/>
              <a:ln w="9525">
                <a:noFill/>
                <a:miter lim="800000"/>
                <a:headEnd/>
                <a:tailEnd/>
              </a:ln>
            </p:spPr>
          </p:pic>
          <p:pic>
            <p:nvPicPr>
              <p:cNvPr id="121" name="Picture 120" descr="icebergff.png"/>
              <p:cNvPicPr>
                <a:picLocks noChangeAspect="1"/>
              </p:cNvPicPr>
              <p:nvPr/>
            </p:nvPicPr>
            <p:blipFill>
              <a:blip r:embed="rId5" cstate="email"/>
              <a:stretch>
                <a:fillRect/>
              </a:stretch>
            </p:blipFill>
            <p:spPr>
              <a:xfrm>
                <a:off x="5580112" y="1700808"/>
                <a:ext cx="1224136" cy="1399013"/>
              </a:xfrm>
              <a:prstGeom prst="rect">
                <a:avLst/>
              </a:prstGeom>
            </p:spPr>
          </p:pic>
        </p:grpSp>
      </p:grpSp>
      <p:grpSp>
        <p:nvGrpSpPr>
          <p:cNvPr id="13" name="Group 136"/>
          <p:cNvGrpSpPr/>
          <p:nvPr/>
        </p:nvGrpSpPr>
        <p:grpSpPr>
          <a:xfrm>
            <a:off x="6911975" y="1609725"/>
            <a:ext cx="920750" cy="2771775"/>
            <a:chOff x="6911975" y="1609725"/>
            <a:chExt cx="920750" cy="2771775"/>
          </a:xfrm>
        </p:grpSpPr>
        <p:grpSp>
          <p:nvGrpSpPr>
            <p:cNvPr id="14" name="Group 115"/>
            <p:cNvGrpSpPr/>
            <p:nvPr/>
          </p:nvGrpSpPr>
          <p:grpSpPr>
            <a:xfrm>
              <a:off x="6911975" y="1609725"/>
              <a:ext cx="920750" cy="2771775"/>
              <a:chOff x="6911975" y="1609725"/>
              <a:chExt cx="920750" cy="2771775"/>
            </a:xfrm>
          </p:grpSpPr>
          <p:sp>
            <p:nvSpPr>
              <p:cNvPr id="90" name="Trapezoid 118"/>
              <p:cNvSpPr>
                <a:spLocks/>
              </p:cNvSpPr>
              <p:nvPr/>
            </p:nvSpPr>
            <p:spPr bwMode="auto">
              <a:xfrm rot="5400000">
                <a:off x="6631781" y="1899444"/>
                <a:ext cx="1487488" cy="908050"/>
              </a:xfrm>
              <a:custGeom>
                <a:avLst/>
                <a:gdLst>
                  <a:gd name="T0" fmla="*/ 0 w 1487488"/>
                  <a:gd name="T1" fmla="*/ 908050 h 908050"/>
                  <a:gd name="T2" fmla="*/ 227013 w 1487488"/>
                  <a:gd name="T3" fmla="*/ 0 h 908050"/>
                  <a:gd name="T4" fmla="*/ 1260476 w 1487488"/>
                  <a:gd name="T5" fmla="*/ 0 h 908050"/>
                  <a:gd name="T6" fmla="*/ 1487488 w 1487488"/>
                  <a:gd name="T7" fmla="*/ 908050 h 908050"/>
                  <a:gd name="T8" fmla="*/ 0 w 1487488"/>
                  <a:gd name="T9" fmla="*/ 908050 h 908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7488" h="908050">
                    <a:moveTo>
                      <a:pt x="0" y="908050"/>
                    </a:moveTo>
                    <a:lnTo>
                      <a:pt x="227013" y="0"/>
                    </a:lnTo>
                    <a:lnTo>
                      <a:pt x="1260476" y="0"/>
                    </a:lnTo>
                    <a:lnTo>
                      <a:pt x="1487488" y="908050"/>
                    </a:lnTo>
                    <a:lnTo>
                      <a:pt x="0" y="908050"/>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sp>
            <p:nvSpPr>
              <p:cNvPr id="92" name="Trapezoid 91"/>
              <p:cNvSpPr/>
              <p:nvPr/>
            </p:nvSpPr>
            <p:spPr>
              <a:xfrm rot="5400000">
                <a:off x="6631388" y="1908663"/>
                <a:ext cx="1487996" cy="907770"/>
              </a:xfrm>
              <a:prstGeom prst="trapezoid">
                <a:avLst/>
              </a:prstGeom>
              <a:gradFill>
                <a:gsLst>
                  <a:gs pos="0">
                    <a:schemeClr val="tx2">
                      <a:lumMod val="50000"/>
                    </a:schemeClr>
                  </a:gs>
                  <a:gs pos="99000">
                    <a:schemeClr val="tx2">
                      <a:lumMod val="75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15" name="Picture 78"/>
              <p:cNvPicPr>
                <a:picLocks noChangeAspect="1" noChangeArrowheads="1"/>
              </p:cNvPicPr>
              <p:nvPr/>
            </p:nvPicPr>
            <p:blipFill>
              <a:blip r:embed="rId6" cstate="email"/>
              <a:srcRect/>
              <a:stretch>
                <a:fillRect/>
              </a:stretch>
            </p:blipFill>
            <p:spPr bwMode="auto">
              <a:xfrm>
                <a:off x="6911975" y="2857500"/>
                <a:ext cx="920750" cy="1524000"/>
              </a:xfrm>
              <a:prstGeom prst="rect">
                <a:avLst/>
              </a:prstGeom>
              <a:noFill/>
              <a:ln w="9525">
                <a:noFill/>
                <a:miter lim="800000"/>
                <a:headEnd/>
                <a:tailEnd/>
              </a:ln>
            </p:spPr>
          </p:pic>
        </p:grpSp>
        <p:pic>
          <p:nvPicPr>
            <p:cNvPr id="1026" name="Picture 2"/>
            <p:cNvPicPr>
              <a:picLocks noChangeAspect="1" noChangeArrowheads="1"/>
            </p:cNvPicPr>
            <p:nvPr/>
          </p:nvPicPr>
          <p:blipFill>
            <a:blip r:embed="rId7" cstate="email">
              <a:clrChange>
                <a:clrFrom>
                  <a:srgbClr val="FEFEFE"/>
                </a:clrFrom>
                <a:clrTo>
                  <a:srgbClr val="FEFEFE">
                    <a:alpha val="0"/>
                  </a:srgbClr>
                </a:clrTo>
              </a:clrChange>
            </a:blip>
            <a:srcRect/>
            <a:stretch>
              <a:fillRect/>
            </a:stretch>
          </p:blipFill>
          <p:spPr bwMode="auto">
            <a:xfrm>
              <a:off x="7020272" y="1844824"/>
              <a:ext cx="698111" cy="936104"/>
            </a:xfrm>
            <a:prstGeom prst="rect">
              <a:avLst/>
            </a:prstGeom>
            <a:noFill/>
            <a:ln w="9525">
              <a:noFill/>
              <a:miter lim="800000"/>
              <a:headEnd/>
              <a:tailEnd/>
            </a:ln>
          </p:spPr>
        </p:pic>
      </p:grpSp>
      <p:grpSp>
        <p:nvGrpSpPr>
          <p:cNvPr id="16" name="Group 135"/>
          <p:cNvGrpSpPr/>
          <p:nvPr/>
        </p:nvGrpSpPr>
        <p:grpSpPr>
          <a:xfrm>
            <a:off x="7884368" y="1844824"/>
            <a:ext cx="720080" cy="1979687"/>
            <a:chOff x="7884368" y="1844824"/>
            <a:chExt cx="720080" cy="1979687"/>
          </a:xfrm>
        </p:grpSpPr>
        <p:grpSp>
          <p:nvGrpSpPr>
            <p:cNvPr id="17" name="Group 116"/>
            <p:cNvGrpSpPr/>
            <p:nvPr/>
          </p:nvGrpSpPr>
          <p:grpSpPr>
            <a:xfrm>
              <a:off x="7884368" y="1844824"/>
              <a:ext cx="720080" cy="1979687"/>
              <a:chOff x="6911975" y="1609725"/>
              <a:chExt cx="920750" cy="2771775"/>
            </a:xfrm>
          </p:grpSpPr>
          <p:sp>
            <p:nvSpPr>
              <p:cNvPr id="118" name="Trapezoid 118"/>
              <p:cNvSpPr>
                <a:spLocks/>
              </p:cNvSpPr>
              <p:nvPr/>
            </p:nvSpPr>
            <p:spPr bwMode="auto">
              <a:xfrm rot="5400000">
                <a:off x="6631781" y="1899444"/>
                <a:ext cx="1487488" cy="908050"/>
              </a:xfrm>
              <a:custGeom>
                <a:avLst/>
                <a:gdLst>
                  <a:gd name="T0" fmla="*/ 0 w 1487488"/>
                  <a:gd name="T1" fmla="*/ 908050 h 908050"/>
                  <a:gd name="T2" fmla="*/ 227013 w 1487488"/>
                  <a:gd name="T3" fmla="*/ 0 h 908050"/>
                  <a:gd name="T4" fmla="*/ 1260476 w 1487488"/>
                  <a:gd name="T5" fmla="*/ 0 h 908050"/>
                  <a:gd name="T6" fmla="*/ 1487488 w 1487488"/>
                  <a:gd name="T7" fmla="*/ 908050 h 908050"/>
                  <a:gd name="T8" fmla="*/ 0 w 1487488"/>
                  <a:gd name="T9" fmla="*/ 908050 h 908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7488" h="908050">
                    <a:moveTo>
                      <a:pt x="0" y="908050"/>
                    </a:moveTo>
                    <a:lnTo>
                      <a:pt x="227013" y="0"/>
                    </a:lnTo>
                    <a:lnTo>
                      <a:pt x="1260476" y="0"/>
                    </a:lnTo>
                    <a:lnTo>
                      <a:pt x="1487488" y="908050"/>
                    </a:lnTo>
                    <a:lnTo>
                      <a:pt x="0" y="908050"/>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sp>
            <p:nvSpPr>
              <p:cNvPr id="119" name="Trapezoid 118"/>
              <p:cNvSpPr/>
              <p:nvPr/>
            </p:nvSpPr>
            <p:spPr>
              <a:xfrm rot="5400000">
                <a:off x="6631388" y="1908663"/>
                <a:ext cx="1487996" cy="907770"/>
              </a:xfrm>
              <a:prstGeom prst="trapezoid">
                <a:avLst/>
              </a:prstGeom>
              <a:gradFill>
                <a:gsLst>
                  <a:gs pos="0">
                    <a:schemeClr val="tx2">
                      <a:lumMod val="50000"/>
                    </a:schemeClr>
                  </a:gs>
                  <a:gs pos="99000">
                    <a:schemeClr val="tx2">
                      <a:lumMod val="75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20" name="Picture 78"/>
              <p:cNvPicPr>
                <a:picLocks noChangeAspect="1" noChangeArrowheads="1"/>
              </p:cNvPicPr>
              <p:nvPr/>
            </p:nvPicPr>
            <p:blipFill>
              <a:blip r:embed="rId8" cstate="email"/>
              <a:srcRect/>
              <a:stretch>
                <a:fillRect/>
              </a:stretch>
            </p:blipFill>
            <p:spPr bwMode="auto">
              <a:xfrm>
                <a:off x="6911975" y="2857500"/>
                <a:ext cx="920750" cy="1524000"/>
              </a:xfrm>
              <a:prstGeom prst="rect">
                <a:avLst/>
              </a:prstGeom>
              <a:noFill/>
              <a:ln w="9525">
                <a:noFill/>
                <a:miter lim="800000"/>
                <a:headEnd/>
                <a:tailEnd/>
              </a:ln>
            </p:spPr>
          </p:pic>
        </p:grpSp>
        <p:pic>
          <p:nvPicPr>
            <p:cNvPr id="1027" name="Picture 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7947692" y="2060848"/>
              <a:ext cx="584748" cy="576064"/>
            </a:xfrm>
            <a:prstGeom prst="rect">
              <a:avLst/>
            </a:prstGeom>
            <a:noFill/>
            <a:ln w="9525">
              <a:noFill/>
              <a:miter lim="800000"/>
              <a:headEnd/>
              <a:tailEnd/>
            </a:ln>
          </p:spPr>
        </p:pic>
      </p:grpSp>
      <p:grpSp>
        <p:nvGrpSpPr>
          <p:cNvPr id="18" name="Group 147"/>
          <p:cNvGrpSpPr/>
          <p:nvPr/>
        </p:nvGrpSpPr>
        <p:grpSpPr>
          <a:xfrm>
            <a:off x="5580112" y="1268760"/>
            <a:ext cx="1335087" cy="4052888"/>
            <a:chOff x="5580112" y="1268760"/>
            <a:chExt cx="1335087" cy="4052888"/>
          </a:xfrm>
        </p:grpSpPr>
        <p:grpSp>
          <p:nvGrpSpPr>
            <p:cNvPr id="19" name="Group 140"/>
            <p:cNvGrpSpPr/>
            <p:nvPr/>
          </p:nvGrpSpPr>
          <p:grpSpPr>
            <a:xfrm>
              <a:off x="5580112" y="1268760"/>
              <a:ext cx="1335087" cy="4052888"/>
              <a:chOff x="5561013" y="1257300"/>
              <a:chExt cx="1335087" cy="4052888"/>
            </a:xfrm>
          </p:grpSpPr>
          <p:sp>
            <p:nvSpPr>
              <p:cNvPr id="142"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20" name="Group 137"/>
              <p:cNvGrpSpPr/>
              <p:nvPr/>
            </p:nvGrpSpPr>
            <p:grpSpPr>
              <a:xfrm>
                <a:off x="5561013" y="1270742"/>
                <a:ext cx="1335087" cy="4039446"/>
                <a:chOff x="5561013" y="1270742"/>
                <a:chExt cx="1335087" cy="4039446"/>
              </a:xfrm>
            </p:grpSpPr>
            <p:sp>
              <p:nvSpPr>
                <p:cNvPr id="144" name="Trapezoid 143"/>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45" name="Picture 77"/>
                <p:cNvPicPr>
                  <a:picLocks noChangeAspect="1" noChangeArrowheads="1"/>
                </p:cNvPicPr>
                <p:nvPr/>
              </p:nvPicPr>
              <p:blipFill>
                <a:blip r:embed="rId4" cstate="email"/>
                <a:srcRect/>
                <a:stretch>
                  <a:fillRect/>
                </a:stretch>
              </p:blipFill>
              <p:spPr bwMode="auto">
                <a:xfrm>
                  <a:off x="5561013" y="3090863"/>
                  <a:ext cx="1335087" cy="2219325"/>
                </a:xfrm>
                <a:prstGeom prst="rect">
                  <a:avLst/>
                </a:prstGeom>
                <a:noFill/>
                <a:ln w="9525">
                  <a:noFill/>
                  <a:miter lim="800000"/>
                  <a:headEnd/>
                  <a:tailEnd/>
                </a:ln>
              </p:spPr>
            </p:pic>
          </p:grpSp>
        </p:grpSp>
        <p:pic>
          <p:nvPicPr>
            <p:cNvPr id="147" name="Picture 2"/>
            <p:cNvPicPr>
              <a:picLocks noChangeAspect="1" noChangeArrowheads="1"/>
            </p:cNvPicPr>
            <p:nvPr/>
          </p:nvPicPr>
          <p:blipFill>
            <a:blip r:embed="rId10" cstate="email">
              <a:clrChange>
                <a:clrFrom>
                  <a:srgbClr val="FEFEFE"/>
                </a:clrFrom>
                <a:clrTo>
                  <a:srgbClr val="FEFEFE">
                    <a:alpha val="0"/>
                  </a:srgbClr>
                </a:clrTo>
              </a:clrChange>
            </a:blip>
            <a:srcRect/>
            <a:stretch>
              <a:fillRect/>
            </a:stretch>
          </p:blipFill>
          <p:spPr bwMode="auto">
            <a:xfrm>
              <a:off x="5724128" y="1628799"/>
              <a:ext cx="1008112" cy="1351787"/>
            </a:xfrm>
            <a:prstGeom prst="rect">
              <a:avLst/>
            </a:prstGeom>
            <a:noFill/>
            <a:ln w="9525">
              <a:noFill/>
              <a:miter lim="800000"/>
              <a:headEnd/>
              <a:tailEnd/>
            </a:ln>
          </p:spPr>
        </p:pic>
      </p:grpSp>
      <p:grpSp>
        <p:nvGrpSpPr>
          <p:cNvPr id="21" name="Group 155"/>
          <p:cNvGrpSpPr/>
          <p:nvPr/>
        </p:nvGrpSpPr>
        <p:grpSpPr>
          <a:xfrm>
            <a:off x="6948264" y="1628800"/>
            <a:ext cx="920750" cy="2771775"/>
            <a:chOff x="6948264" y="1628800"/>
            <a:chExt cx="920750" cy="2771775"/>
          </a:xfrm>
        </p:grpSpPr>
        <p:grpSp>
          <p:nvGrpSpPr>
            <p:cNvPr id="22" name="Group 115"/>
            <p:cNvGrpSpPr/>
            <p:nvPr/>
          </p:nvGrpSpPr>
          <p:grpSpPr>
            <a:xfrm>
              <a:off x="6948264" y="1628800"/>
              <a:ext cx="920750" cy="2771775"/>
              <a:chOff x="6911975" y="1609725"/>
              <a:chExt cx="920750" cy="2771775"/>
            </a:xfrm>
          </p:grpSpPr>
          <p:sp>
            <p:nvSpPr>
              <p:cNvPr id="152" name="Trapezoid 118"/>
              <p:cNvSpPr>
                <a:spLocks/>
              </p:cNvSpPr>
              <p:nvPr/>
            </p:nvSpPr>
            <p:spPr bwMode="auto">
              <a:xfrm rot="5400000">
                <a:off x="6631781" y="1899444"/>
                <a:ext cx="1487488" cy="908050"/>
              </a:xfrm>
              <a:custGeom>
                <a:avLst/>
                <a:gdLst>
                  <a:gd name="T0" fmla="*/ 0 w 1487488"/>
                  <a:gd name="T1" fmla="*/ 908050 h 908050"/>
                  <a:gd name="T2" fmla="*/ 227013 w 1487488"/>
                  <a:gd name="T3" fmla="*/ 0 h 908050"/>
                  <a:gd name="T4" fmla="*/ 1260476 w 1487488"/>
                  <a:gd name="T5" fmla="*/ 0 h 908050"/>
                  <a:gd name="T6" fmla="*/ 1487488 w 1487488"/>
                  <a:gd name="T7" fmla="*/ 908050 h 908050"/>
                  <a:gd name="T8" fmla="*/ 0 w 1487488"/>
                  <a:gd name="T9" fmla="*/ 908050 h 908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7488" h="908050">
                    <a:moveTo>
                      <a:pt x="0" y="908050"/>
                    </a:moveTo>
                    <a:lnTo>
                      <a:pt x="227013" y="0"/>
                    </a:lnTo>
                    <a:lnTo>
                      <a:pt x="1260476" y="0"/>
                    </a:lnTo>
                    <a:lnTo>
                      <a:pt x="1487488" y="908050"/>
                    </a:lnTo>
                    <a:lnTo>
                      <a:pt x="0" y="908050"/>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sp>
            <p:nvSpPr>
              <p:cNvPr id="153" name="Trapezoid 152"/>
              <p:cNvSpPr/>
              <p:nvPr/>
            </p:nvSpPr>
            <p:spPr>
              <a:xfrm rot="5400000">
                <a:off x="6631388" y="1908663"/>
                <a:ext cx="1487996" cy="907770"/>
              </a:xfrm>
              <a:prstGeom prst="trapezoid">
                <a:avLst/>
              </a:prstGeom>
              <a:gradFill>
                <a:gsLst>
                  <a:gs pos="0">
                    <a:schemeClr val="tx2">
                      <a:lumMod val="50000"/>
                    </a:schemeClr>
                  </a:gs>
                  <a:gs pos="99000">
                    <a:schemeClr val="tx2">
                      <a:lumMod val="75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54" name="Picture 78"/>
              <p:cNvPicPr>
                <a:picLocks noChangeAspect="1" noChangeArrowheads="1"/>
              </p:cNvPicPr>
              <p:nvPr/>
            </p:nvPicPr>
            <p:blipFill>
              <a:blip r:embed="rId6" cstate="email"/>
              <a:srcRect/>
              <a:stretch>
                <a:fillRect/>
              </a:stretch>
            </p:blipFill>
            <p:spPr bwMode="auto">
              <a:xfrm>
                <a:off x="6911975" y="2857500"/>
                <a:ext cx="920750" cy="1524000"/>
              </a:xfrm>
              <a:prstGeom prst="rect">
                <a:avLst/>
              </a:prstGeom>
              <a:noFill/>
              <a:ln w="9525">
                <a:noFill/>
                <a:miter lim="800000"/>
                <a:headEnd/>
                <a:tailEnd/>
              </a:ln>
            </p:spPr>
          </p:pic>
        </p:grpSp>
        <p:pic>
          <p:nvPicPr>
            <p:cNvPr id="155" name="Picture 3"/>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7020271" y="1988840"/>
              <a:ext cx="730935" cy="720080"/>
            </a:xfrm>
            <a:prstGeom prst="rect">
              <a:avLst/>
            </a:prstGeom>
            <a:noFill/>
            <a:ln w="9525">
              <a:noFill/>
              <a:miter lim="800000"/>
              <a:headEnd/>
              <a:tailEnd/>
            </a:ln>
          </p:spPr>
        </p:pic>
      </p:grpSp>
      <p:grpSp>
        <p:nvGrpSpPr>
          <p:cNvPr id="23" name="Group 138"/>
          <p:cNvGrpSpPr/>
          <p:nvPr/>
        </p:nvGrpSpPr>
        <p:grpSpPr>
          <a:xfrm>
            <a:off x="3530600" y="1054100"/>
            <a:ext cx="2019300" cy="4463132"/>
            <a:chOff x="3530600" y="1054100"/>
            <a:chExt cx="2019300" cy="4463132"/>
          </a:xfrm>
        </p:grpSpPr>
        <p:pic>
          <p:nvPicPr>
            <p:cNvPr id="45" name="Kombinationstegning 8"/>
            <p:cNvPicPr>
              <a:picLocks noChangeArrowheads="1"/>
            </p:cNvPicPr>
            <p:nvPr/>
          </p:nvPicPr>
          <p:blipFill>
            <a:blip r:embed="rId12" cstate="email"/>
            <a:srcRect/>
            <a:stretch>
              <a:fillRect/>
            </a:stretch>
          </p:blipFill>
          <p:spPr bwMode="auto">
            <a:xfrm>
              <a:off x="3638550" y="3590925"/>
              <a:ext cx="1804988" cy="1309688"/>
            </a:xfrm>
            <a:prstGeom prst="rect">
              <a:avLst/>
            </a:prstGeom>
            <a:noFill/>
            <a:ln w="9525">
              <a:noFill/>
              <a:miter lim="800000"/>
              <a:headEnd/>
              <a:tailEnd/>
            </a:ln>
          </p:spPr>
        </p:pic>
        <p:sp>
          <p:nvSpPr>
            <p:cNvPr id="52" name="Rounded Rectangle 51"/>
            <p:cNvSpPr>
              <a:spLocks noChangeArrowheads="1"/>
            </p:cNvSpPr>
            <p:nvPr/>
          </p:nvSpPr>
          <p:spPr bwMode="auto">
            <a:xfrm>
              <a:off x="3556000" y="1054100"/>
              <a:ext cx="1981200" cy="2552700"/>
            </a:xfrm>
            <a:prstGeom prst="roundRect">
              <a:avLst>
                <a:gd name="adj" fmla="val 8667"/>
              </a:avLst>
            </a:prstGeom>
            <a:gradFill rotWithShape="1">
              <a:gsLst>
                <a:gs pos="0">
                  <a:srgbClr val="800000"/>
                </a:gs>
                <a:gs pos="80000">
                  <a:srgbClr val="FF0000"/>
                </a:gs>
                <a:gs pos="100000">
                  <a:srgbClr val="800000"/>
                </a:gs>
              </a:gsLst>
              <a:lin ang="5400000"/>
            </a:gradFill>
            <a:ln w="9525">
              <a:solidFill>
                <a:srgbClr val="800000"/>
              </a:solidFill>
              <a:round/>
              <a:headEnd/>
              <a:tailEnd/>
            </a:ln>
            <a:effectLst>
              <a:outerShdw dist="23000" dir="5400000" rotWithShape="0">
                <a:srgbClr val="808080">
                  <a:alpha val="34999"/>
                </a:srgbClr>
              </a:outerShdw>
            </a:effectLst>
          </p:spPr>
          <p:txBody>
            <a:bodyPr anchor="ctr"/>
            <a:lstStyle/>
            <a:p>
              <a:pPr algn="ctr" defTabSz="914400">
                <a:defRPr/>
              </a:pPr>
              <a:endParaRPr lang="nb-NO">
                <a:solidFill>
                  <a:srgbClr val="FFFFFF"/>
                </a:solidFill>
                <a:latin typeface="Calibri" charset="0"/>
                <a:ea typeface="ＭＳ Ｐゴシック" charset="0"/>
                <a:cs typeface="ＭＳ Ｐゴシック" charset="0"/>
              </a:endParaRPr>
            </a:p>
          </p:txBody>
        </p:sp>
        <p:sp>
          <p:nvSpPr>
            <p:cNvPr id="54" name="Rounded Rectangle 53"/>
            <p:cNvSpPr/>
            <p:nvPr/>
          </p:nvSpPr>
          <p:spPr>
            <a:xfrm>
              <a:off x="3556000" y="1054100"/>
              <a:ext cx="1981200" cy="2565400"/>
            </a:xfrm>
            <a:prstGeom prst="roundRect">
              <a:avLst>
                <a:gd name="adj" fmla="val 8667"/>
              </a:avLst>
            </a:prstGeom>
            <a:gradFill rotWithShape="1">
              <a:gsLst>
                <a:gs pos="23000">
                  <a:srgbClr val="800000"/>
                </a:gs>
                <a:gs pos="100000">
                  <a:srgbClr val="800000"/>
                </a:gs>
                <a:gs pos="96000">
                  <a:srgbClr val="F50736"/>
                </a:gs>
              </a:gsLst>
              <a:lin ang="16200000" scaled="0"/>
            </a:gradFill>
            <a:ln w="9525" cap="flat" cmpd="sng" algn="ctr">
              <a:solidFill>
                <a:srgbClr val="1F497D">
                  <a:lumMod val="50000"/>
                </a:srgbClr>
              </a:solidFill>
              <a:prstDash val="solid"/>
            </a:ln>
            <a:effectLst>
              <a:outerShdw blurRad="40000" dist="23000" dir="5400000" rotWithShape="0">
                <a:srgbClr val="000000">
                  <a:alpha val="35000"/>
                </a:srgbClr>
              </a:outerShdw>
              <a:softEdge rad="762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nb-NO" sz="1800" smtClean="0">
                <a:solidFill>
                  <a:srgbClr val="FFFFFF"/>
                </a:solidFill>
                <a:latin typeface="Calibri" charset="0"/>
              </a:endParaRPr>
            </a:p>
          </p:txBody>
        </p:sp>
        <p:sp>
          <p:nvSpPr>
            <p:cNvPr id="58" name="Rounded Rectangle 19"/>
            <p:cNvSpPr>
              <a:spLocks noChangeArrowheads="1"/>
            </p:cNvSpPr>
            <p:nvPr/>
          </p:nvSpPr>
          <p:spPr bwMode="auto">
            <a:xfrm>
              <a:off x="3530600" y="1054100"/>
              <a:ext cx="2006600" cy="1473200"/>
            </a:xfrm>
            <a:prstGeom prst="roundRect">
              <a:avLst>
                <a:gd name="adj" fmla="val 16667"/>
              </a:avLst>
            </a:prstGeom>
            <a:gradFill rotWithShape="1">
              <a:gsLst>
                <a:gs pos="0">
                  <a:srgbClr val="FFFFFF">
                    <a:alpha val="3998"/>
                  </a:srgbClr>
                </a:gs>
                <a:gs pos="100000">
                  <a:srgbClr val="FFFFFF">
                    <a:alpha val="15999"/>
                  </a:srgbClr>
                </a:gs>
              </a:gsLst>
              <a:lin ang="5400000"/>
            </a:gradFill>
            <a:ln w="9525">
              <a:noFill/>
              <a:round/>
              <a:headEnd/>
              <a:tailEnd/>
            </a:ln>
          </p:spPr>
          <p:txBody>
            <a:bodyPr anchor="ctr"/>
            <a:lstStyle/>
            <a:p>
              <a:pPr algn="ctr" defTabSz="914400"/>
              <a:endParaRPr lang="nb-NO">
                <a:solidFill>
                  <a:srgbClr val="FFFFFF"/>
                </a:solidFill>
                <a:latin typeface="Calibri" pitchFamily="34" charset="0"/>
              </a:endParaRPr>
            </a:p>
          </p:txBody>
        </p:sp>
        <p:pic>
          <p:nvPicPr>
            <p:cNvPr id="113" name="Picture 76"/>
            <p:cNvPicPr>
              <a:picLocks noChangeAspect="1" noChangeArrowheads="1"/>
            </p:cNvPicPr>
            <p:nvPr/>
          </p:nvPicPr>
          <p:blipFill>
            <a:blip r:embed="rId13" cstate="email"/>
            <a:srcRect/>
            <a:stretch>
              <a:fillRect/>
            </a:stretch>
          </p:blipFill>
          <p:spPr bwMode="auto">
            <a:xfrm>
              <a:off x="3556000" y="3594100"/>
              <a:ext cx="1993900" cy="1923132"/>
            </a:xfrm>
            <a:prstGeom prst="rect">
              <a:avLst/>
            </a:prstGeom>
            <a:noFill/>
            <a:ln w="9525">
              <a:noFill/>
              <a:miter lim="800000"/>
              <a:headEnd/>
              <a:tailEnd/>
            </a:ln>
          </p:spPr>
        </p:pic>
      </p:grpSp>
      <p:pic>
        <p:nvPicPr>
          <p:cNvPr id="157" name="Picture 156" descr="icebergff.png"/>
          <p:cNvPicPr>
            <a:picLocks noChangeAspect="1"/>
          </p:cNvPicPr>
          <p:nvPr/>
        </p:nvPicPr>
        <p:blipFill>
          <a:blip r:embed="rId14" cstate="email"/>
          <a:stretch>
            <a:fillRect/>
          </a:stretch>
        </p:blipFill>
        <p:spPr>
          <a:xfrm>
            <a:off x="3563888" y="1196752"/>
            <a:ext cx="2016224" cy="2304256"/>
          </a:xfrm>
          <a:prstGeom prst="rect">
            <a:avLst/>
          </a:prstGeom>
        </p:spPr>
      </p:pic>
      <p:sp>
        <p:nvSpPr>
          <p:cNvPr id="24" name="Footer Placeholder 23"/>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61111E-6 -0.01041 L -0.19688 -0.01018 " pathEditMode="relative" rAng="0" ptsTypes="AA">
                                      <p:cBhvr>
                                        <p:cTn id="6" dur="2000" fill="hold"/>
                                        <p:tgtEl>
                                          <p:spTgt spid="10"/>
                                        </p:tgtEl>
                                        <p:attrNameLst>
                                          <p:attrName>ppt_x</p:attrName>
                                          <p:attrName>ppt_y</p:attrName>
                                        </p:attrNameLst>
                                      </p:cBhvr>
                                      <p:rCtr x="-98" y="0"/>
                                    </p:animMotion>
                                  </p:childTnLst>
                                </p:cTn>
                              </p:par>
                              <p:par>
                                <p:cTn id="7" presetID="35" presetClass="path" presetSubtype="0" accel="50000" decel="50000" fill="hold" nodeType="withEffect">
                                  <p:stCondLst>
                                    <p:cond delay="0"/>
                                  </p:stCondLst>
                                  <p:childTnLst>
                                    <p:animMotion origin="layout" path="M 0 0.03125 L -0.12517 0.03148 " pathEditMode="relative" rAng="0" ptsTypes="AA">
                                      <p:cBhvr>
                                        <p:cTn id="8" dur="2000" fill="hold"/>
                                        <p:tgtEl>
                                          <p:spTgt spid="13"/>
                                        </p:tgtEl>
                                        <p:attrNameLst>
                                          <p:attrName>ppt_x</p:attrName>
                                          <p:attrName>ppt_y</p:attrName>
                                        </p:attrNameLst>
                                      </p:cBhvr>
                                      <p:rCtr x="-63" y="0"/>
                                    </p:animMotion>
                                  </p:childTnLst>
                                </p:cTn>
                              </p:par>
                              <p:par>
                                <p:cTn id="9" presetID="35" presetClass="path" presetSubtype="0" accel="50000" decel="50000" fill="hold" nodeType="withEffect">
                                  <p:stCondLst>
                                    <p:cond delay="0"/>
                                  </p:stCondLst>
                                  <p:childTnLst>
                                    <p:animMotion origin="layout" path="M -0.00087 0.05209 L -0.09531 0.05487 " pathEditMode="relative" rAng="0" ptsTypes="AA">
                                      <p:cBhvr>
                                        <p:cTn id="10" dur="2000" fill="hold"/>
                                        <p:tgtEl>
                                          <p:spTgt spid="16"/>
                                        </p:tgtEl>
                                        <p:attrNameLst>
                                          <p:attrName>ppt_x</p:attrName>
                                          <p:attrName>ppt_y</p:attrName>
                                        </p:attrNameLst>
                                      </p:cBhvr>
                                      <p:rCtr x="-47" y="1"/>
                                    </p:animMotion>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1000"/>
                                        <p:tgtEl>
                                          <p:spTgt spid="157"/>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2"/>
            <a:ext cx="7992888" cy="612000"/>
          </a:xfrm>
          <a:prstGeom prst="rect">
            <a:avLst/>
          </a:prstGeom>
          <a:solidFill>
            <a:srgbClr val="FFFFFF">
              <a:alpha val="69804"/>
            </a:srgbClr>
          </a:solidFill>
        </p:spPr>
        <p:txBody>
          <a:bodyPr wrap="square" rtlCol="0">
            <a:spAutoFit/>
          </a:bodyPr>
          <a:lstStyle/>
          <a:p>
            <a:r>
              <a:rPr lang="en-IN" sz="2600" dirty="0" smtClean="0"/>
              <a:t>Competency Studies of L.M. Spencer and S.M. Spencer</a:t>
            </a:r>
            <a:endParaRPr lang="en-IN" sz="2600" dirty="0"/>
          </a:p>
        </p:txBody>
      </p:sp>
      <p:pic>
        <p:nvPicPr>
          <p:cNvPr id="44" name="Picture 73"/>
          <p:cNvPicPr>
            <a:picLocks noChangeAspect="1" noChangeArrowheads="1"/>
          </p:cNvPicPr>
          <p:nvPr/>
        </p:nvPicPr>
        <p:blipFill>
          <a:blip r:embed="rId3" cstate="email"/>
          <a:srcRect/>
          <a:stretch>
            <a:fillRect/>
          </a:stretch>
        </p:blipFill>
        <p:spPr bwMode="auto">
          <a:xfrm>
            <a:off x="-6350" y="2246313"/>
            <a:ext cx="9156700" cy="2316162"/>
          </a:xfrm>
          <a:prstGeom prst="rect">
            <a:avLst/>
          </a:prstGeom>
          <a:noFill/>
          <a:ln w="9525">
            <a:noFill/>
            <a:miter lim="800000"/>
            <a:headEnd/>
            <a:tailEnd/>
          </a:ln>
        </p:spPr>
      </p:pic>
      <p:sp>
        <p:nvSpPr>
          <p:cNvPr id="63" name="Rectangle 51"/>
          <p:cNvSpPr>
            <a:spLocks noChangeArrowheads="1"/>
          </p:cNvSpPr>
          <p:nvPr/>
        </p:nvSpPr>
        <p:spPr bwMode="auto">
          <a:xfrm>
            <a:off x="0" y="4991100"/>
            <a:ext cx="9144000" cy="1866900"/>
          </a:xfrm>
          <a:prstGeom prst="rect">
            <a:avLst/>
          </a:prstGeom>
          <a:solidFill>
            <a:srgbClr val="BFBFBF"/>
          </a:solidFill>
          <a:ln w="9525">
            <a:noFill/>
            <a:miter lim="800000"/>
            <a:headEnd/>
            <a:tailEnd/>
          </a:ln>
        </p:spPr>
        <p:txBody>
          <a:bodyPr anchor="ctr"/>
          <a:lstStyle/>
          <a:p>
            <a:pPr algn="ctr" defTabSz="914400"/>
            <a:endParaRPr lang="nb-NO">
              <a:solidFill>
                <a:srgbClr val="FFFFFF"/>
              </a:solidFill>
              <a:latin typeface="Calibri" pitchFamily="34" charset="0"/>
            </a:endParaRPr>
          </a:p>
        </p:txBody>
      </p:sp>
      <p:sp>
        <p:nvSpPr>
          <p:cNvPr id="73" name="Rektangel 52"/>
          <p:cNvSpPr>
            <a:spLocks noChangeArrowheads="1"/>
          </p:cNvSpPr>
          <p:nvPr/>
        </p:nvSpPr>
        <p:spPr bwMode="auto">
          <a:xfrm>
            <a:off x="3382963" y="5121275"/>
            <a:ext cx="4861445" cy="1631216"/>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151616"/>
                </a:solidFill>
                <a:latin typeface="Calibri" pitchFamily="34" charset="0"/>
                <a:cs typeface="Arial" charset="0"/>
              </a:rPr>
              <a:t>Hence, competence is an individual underlying characteristic and is a fairly deep and enduring part of a person personality and can predict behavior in a wide variety of situation and job tasks.</a:t>
            </a:r>
            <a:endParaRPr lang="en-IN" sz="1100" noProof="1">
              <a:solidFill>
                <a:srgbClr val="080808"/>
              </a:solidFill>
              <a:latin typeface="Calibri" pitchFamily="34" charset="0"/>
              <a:cs typeface="Arial" charset="0"/>
            </a:endParaRPr>
          </a:p>
        </p:txBody>
      </p:sp>
      <p:sp>
        <p:nvSpPr>
          <p:cNvPr id="77" name="Rectangle 76"/>
          <p:cNvSpPr/>
          <p:nvPr/>
        </p:nvSpPr>
        <p:spPr>
          <a:xfrm>
            <a:off x="0" y="4724400"/>
            <a:ext cx="9159875" cy="292100"/>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nvGrpSpPr>
          <p:cNvPr id="3" name="Group 81"/>
          <p:cNvGrpSpPr>
            <a:grpSpLocks/>
          </p:cNvGrpSpPr>
          <p:nvPr/>
        </p:nvGrpSpPr>
        <p:grpSpPr bwMode="auto">
          <a:xfrm>
            <a:off x="687388" y="4678363"/>
            <a:ext cx="80962" cy="385762"/>
            <a:chOff x="687388" y="4678363"/>
            <a:chExt cx="80962" cy="385762"/>
          </a:xfrm>
        </p:grpSpPr>
        <p:sp>
          <p:nvSpPr>
            <p:cNvPr id="79" name="Rectangle 78"/>
            <p:cNvSpPr/>
            <p:nvPr/>
          </p:nvSpPr>
          <p:spPr bwMode="auto">
            <a:xfrm rot="2700000">
              <a:off x="6873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0" name="Rectangle 79"/>
            <p:cNvSpPr/>
            <p:nvPr/>
          </p:nvSpPr>
          <p:spPr bwMode="auto">
            <a:xfrm rot="2700000">
              <a:off x="6873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4" name="Group 82"/>
          <p:cNvGrpSpPr>
            <a:grpSpLocks/>
          </p:cNvGrpSpPr>
          <p:nvPr/>
        </p:nvGrpSpPr>
        <p:grpSpPr bwMode="auto">
          <a:xfrm>
            <a:off x="3443288" y="4678363"/>
            <a:ext cx="80962" cy="385762"/>
            <a:chOff x="3443288" y="4678363"/>
            <a:chExt cx="80962" cy="385762"/>
          </a:xfrm>
        </p:grpSpPr>
        <p:sp>
          <p:nvSpPr>
            <p:cNvPr id="82" name="Rectangle 81"/>
            <p:cNvSpPr/>
            <p:nvPr/>
          </p:nvSpPr>
          <p:spPr bwMode="auto">
            <a:xfrm rot="2700000">
              <a:off x="34432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3" name="Rectangle 82"/>
            <p:cNvSpPr/>
            <p:nvPr/>
          </p:nvSpPr>
          <p:spPr bwMode="auto">
            <a:xfrm rot="2700000">
              <a:off x="34432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9" name="Group 83"/>
          <p:cNvGrpSpPr>
            <a:grpSpLocks/>
          </p:cNvGrpSpPr>
          <p:nvPr/>
        </p:nvGrpSpPr>
        <p:grpSpPr bwMode="auto">
          <a:xfrm>
            <a:off x="6186488" y="4678363"/>
            <a:ext cx="80962" cy="385762"/>
            <a:chOff x="6186488" y="4678363"/>
            <a:chExt cx="80962" cy="385762"/>
          </a:xfrm>
        </p:grpSpPr>
        <p:sp>
          <p:nvSpPr>
            <p:cNvPr id="85" name="Rectangle 84"/>
            <p:cNvSpPr/>
            <p:nvPr/>
          </p:nvSpPr>
          <p:spPr bwMode="auto">
            <a:xfrm rot="2700000">
              <a:off x="61864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6" name="Rectangle 85"/>
            <p:cNvSpPr/>
            <p:nvPr/>
          </p:nvSpPr>
          <p:spPr bwMode="auto">
            <a:xfrm rot="2700000">
              <a:off x="61864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sp>
        <p:nvSpPr>
          <p:cNvPr id="87" name="TextBox 86"/>
          <p:cNvSpPr txBox="1"/>
          <p:nvPr/>
        </p:nvSpPr>
        <p:spPr>
          <a:xfrm>
            <a:off x="1233488" y="4718050"/>
            <a:ext cx="1158875" cy="27622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nb-NO" sz="1200" b="1" dirty="0" smtClean="0">
              <a:solidFill>
                <a:schemeClr val="bg1"/>
              </a:solidFill>
              <a:latin typeface="Calibri" charset="0"/>
            </a:endParaRPr>
          </a:p>
        </p:txBody>
      </p:sp>
      <p:grpSp>
        <p:nvGrpSpPr>
          <p:cNvPr id="10" name="Group 134"/>
          <p:cNvGrpSpPr/>
          <p:nvPr/>
        </p:nvGrpSpPr>
        <p:grpSpPr>
          <a:xfrm>
            <a:off x="-2268760" y="4221088"/>
            <a:ext cx="1905305" cy="1872208"/>
            <a:chOff x="794487" y="2420888"/>
            <a:chExt cx="1905305" cy="1872208"/>
          </a:xfrm>
        </p:grpSpPr>
        <p:pic>
          <p:nvPicPr>
            <p:cNvPr id="133" name="Picture 132" descr="performance1.png"/>
            <p:cNvPicPr>
              <a:picLocks noChangeAspect="1"/>
            </p:cNvPicPr>
            <p:nvPr/>
          </p:nvPicPr>
          <p:blipFill>
            <a:blip r:embed="rId4" cstate="email"/>
            <a:srcRect/>
            <a:stretch>
              <a:fillRect/>
            </a:stretch>
          </p:blipFill>
          <p:spPr>
            <a:xfrm>
              <a:off x="794487" y="2420888"/>
              <a:ext cx="1905305" cy="1584176"/>
            </a:xfrm>
            <a:prstGeom prst="rect">
              <a:avLst/>
            </a:prstGeom>
          </p:spPr>
        </p:pic>
        <p:sp>
          <p:nvSpPr>
            <p:cNvPr id="134" name="Rectangle 133"/>
            <p:cNvSpPr/>
            <p:nvPr/>
          </p:nvSpPr>
          <p:spPr>
            <a:xfrm>
              <a:off x="1259632" y="3933056"/>
              <a:ext cx="1440160" cy="360040"/>
            </a:xfrm>
            <a:prstGeom prst="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Performance</a:t>
              </a:r>
              <a:endParaRPr lang="en-IN" sz="1600" dirty="0">
                <a:solidFill>
                  <a:schemeClr val="tx1"/>
                </a:solidFill>
              </a:endParaRPr>
            </a:p>
          </p:txBody>
        </p:sp>
      </p:grpSp>
      <p:grpSp>
        <p:nvGrpSpPr>
          <p:cNvPr id="11" name="Group 147"/>
          <p:cNvGrpSpPr/>
          <p:nvPr/>
        </p:nvGrpSpPr>
        <p:grpSpPr>
          <a:xfrm>
            <a:off x="5580112" y="1268760"/>
            <a:ext cx="1335087" cy="4052888"/>
            <a:chOff x="5580112" y="1268760"/>
            <a:chExt cx="1335087" cy="4052888"/>
          </a:xfrm>
        </p:grpSpPr>
        <p:grpSp>
          <p:nvGrpSpPr>
            <p:cNvPr id="12" name="Group 140"/>
            <p:cNvGrpSpPr/>
            <p:nvPr/>
          </p:nvGrpSpPr>
          <p:grpSpPr>
            <a:xfrm>
              <a:off x="5580112" y="1268760"/>
              <a:ext cx="1335087" cy="4052888"/>
              <a:chOff x="5561013" y="1257300"/>
              <a:chExt cx="1335087" cy="4052888"/>
            </a:xfrm>
          </p:grpSpPr>
          <p:sp>
            <p:nvSpPr>
              <p:cNvPr id="142"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13" name="Group 137"/>
              <p:cNvGrpSpPr/>
              <p:nvPr/>
            </p:nvGrpSpPr>
            <p:grpSpPr>
              <a:xfrm>
                <a:off x="5561013" y="1270742"/>
                <a:ext cx="1335087" cy="4039446"/>
                <a:chOff x="5561013" y="1270742"/>
                <a:chExt cx="1335087" cy="4039446"/>
              </a:xfrm>
            </p:grpSpPr>
            <p:sp>
              <p:nvSpPr>
                <p:cNvPr id="144" name="Trapezoid 143"/>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45" name="Picture 77"/>
                <p:cNvPicPr>
                  <a:picLocks noChangeAspect="1" noChangeArrowheads="1"/>
                </p:cNvPicPr>
                <p:nvPr/>
              </p:nvPicPr>
              <p:blipFill>
                <a:blip r:embed="rId5" cstate="email"/>
                <a:srcRect/>
                <a:stretch>
                  <a:fillRect/>
                </a:stretch>
              </p:blipFill>
              <p:spPr bwMode="auto">
                <a:xfrm>
                  <a:off x="5561013" y="3090863"/>
                  <a:ext cx="1335087" cy="2219325"/>
                </a:xfrm>
                <a:prstGeom prst="rect">
                  <a:avLst/>
                </a:prstGeom>
                <a:noFill/>
                <a:ln w="9525">
                  <a:noFill/>
                  <a:miter lim="800000"/>
                  <a:headEnd/>
                  <a:tailEnd/>
                </a:ln>
              </p:spPr>
            </p:pic>
          </p:grpSp>
        </p:grpSp>
        <p:pic>
          <p:nvPicPr>
            <p:cNvPr id="147" name="Picture 2"/>
            <p:cNvPicPr>
              <a:picLocks noChangeAspect="1" noChangeArrowheads="1"/>
            </p:cNvPicPr>
            <p:nvPr/>
          </p:nvPicPr>
          <p:blipFill>
            <a:blip r:embed="rId6" cstate="email">
              <a:clrChange>
                <a:clrFrom>
                  <a:srgbClr val="FEFEFE"/>
                </a:clrFrom>
                <a:clrTo>
                  <a:srgbClr val="FEFEFE">
                    <a:alpha val="0"/>
                  </a:srgbClr>
                </a:clrTo>
              </a:clrChange>
            </a:blip>
            <a:srcRect/>
            <a:stretch>
              <a:fillRect/>
            </a:stretch>
          </p:blipFill>
          <p:spPr bwMode="auto">
            <a:xfrm>
              <a:off x="5724128" y="1628799"/>
              <a:ext cx="1008112" cy="1351787"/>
            </a:xfrm>
            <a:prstGeom prst="rect">
              <a:avLst/>
            </a:prstGeom>
            <a:noFill/>
            <a:ln w="9525">
              <a:noFill/>
              <a:miter lim="800000"/>
              <a:headEnd/>
              <a:tailEnd/>
            </a:ln>
          </p:spPr>
        </p:pic>
      </p:grpSp>
      <p:grpSp>
        <p:nvGrpSpPr>
          <p:cNvPr id="14" name="Group 155"/>
          <p:cNvGrpSpPr/>
          <p:nvPr/>
        </p:nvGrpSpPr>
        <p:grpSpPr>
          <a:xfrm>
            <a:off x="6948264" y="1628800"/>
            <a:ext cx="920750" cy="2771775"/>
            <a:chOff x="6948264" y="1628800"/>
            <a:chExt cx="920750" cy="2771775"/>
          </a:xfrm>
        </p:grpSpPr>
        <p:grpSp>
          <p:nvGrpSpPr>
            <p:cNvPr id="15" name="Group 115"/>
            <p:cNvGrpSpPr/>
            <p:nvPr/>
          </p:nvGrpSpPr>
          <p:grpSpPr>
            <a:xfrm>
              <a:off x="6948264" y="1628800"/>
              <a:ext cx="920750" cy="2771775"/>
              <a:chOff x="6911975" y="1609725"/>
              <a:chExt cx="920750" cy="2771775"/>
            </a:xfrm>
          </p:grpSpPr>
          <p:sp>
            <p:nvSpPr>
              <p:cNvPr id="152" name="Trapezoid 118"/>
              <p:cNvSpPr>
                <a:spLocks/>
              </p:cNvSpPr>
              <p:nvPr/>
            </p:nvSpPr>
            <p:spPr bwMode="auto">
              <a:xfrm rot="5400000">
                <a:off x="6631781" y="1899444"/>
                <a:ext cx="1487488" cy="908050"/>
              </a:xfrm>
              <a:custGeom>
                <a:avLst/>
                <a:gdLst>
                  <a:gd name="T0" fmla="*/ 0 w 1487488"/>
                  <a:gd name="T1" fmla="*/ 908050 h 908050"/>
                  <a:gd name="T2" fmla="*/ 227013 w 1487488"/>
                  <a:gd name="T3" fmla="*/ 0 h 908050"/>
                  <a:gd name="T4" fmla="*/ 1260476 w 1487488"/>
                  <a:gd name="T5" fmla="*/ 0 h 908050"/>
                  <a:gd name="T6" fmla="*/ 1487488 w 1487488"/>
                  <a:gd name="T7" fmla="*/ 908050 h 908050"/>
                  <a:gd name="T8" fmla="*/ 0 w 1487488"/>
                  <a:gd name="T9" fmla="*/ 908050 h 908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7488" h="908050">
                    <a:moveTo>
                      <a:pt x="0" y="908050"/>
                    </a:moveTo>
                    <a:lnTo>
                      <a:pt x="227013" y="0"/>
                    </a:lnTo>
                    <a:lnTo>
                      <a:pt x="1260476" y="0"/>
                    </a:lnTo>
                    <a:lnTo>
                      <a:pt x="1487488" y="908050"/>
                    </a:lnTo>
                    <a:lnTo>
                      <a:pt x="0" y="908050"/>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sp>
            <p:nvSpPr>
              <p:cNvPr id="153" name="Trapezoid 152"/>
              <p:cNvSpPr/>
              <p:nvPr/>
            </p:nvSpPr>
            <p:spPr>
              <a:xfrm rot="5400000">
                <a:off x="6631388" y="1908663"/>
                <a:ext cx="1487996" cy="907770"/>
              </a:xfrm>
              <a:prstGeom prst="trapezoid">
                <a:avLst/>
              </a:prstGeom>
              <a:gradFill>
                <a:gsLst>
                  <a:gs pos="0">
                    <a:schemeClr val="tx2">
                      <a:lumMod val="50000"/>
                    </a:schemeClr>
                  </a:gs>
                  <a:gs pos="99000">
                    <a:schemeClr val="tx2">
                      <a:lumMod val="75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54" name="Picture 78"/>
              <p:cNvPicPr>
                <a:picLocks noChangeAspect="1" noChangeArrowheads="1"/>
              </p:cNvPicPr>
              <p:nvPr/>
            </p:nvPicPr>
            <p:blipFill>
              <a:blip r:embed="rId7" cstate="email"/>
              <a:srcRect/>
              <a:stretch>
                <a:fillRect/>
              </a:stretch>
            </p:blipFill>
            <p:spPr bwMode="auto">
              <a:xfrm>
                <a:off x="6911975" y="2857500"/>
                <a:ext cx="920750" cy="1524000"/>
              </a:xfrm>
              <a:prstGeom prst="rect">
                <a:avLst/>
              </a:prstGeom>
              <a:noFill/>
              <a:ln w="9525">
                <a:noFill/>
                <a:miter lim="800000"/>
                <a:headEnd/>
                <a:tailEnd/>
              </a:ln>
            </p:spPr>
          </p:pic>
        </p:grpSp>
        <p:pic>
          <p:nvPicPr>
            <p:cNvPr id="155" name="Picture 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7020271" y="1988840"/>
              <a:ext cx="730935" cy="720080"/>
            </a:xfrm>
            <a:prstGeom prst="rect">
              <a:avLst/>
            </a:prstGeom>
            <a:noFill/>
            <a:ln w="9525">
              <a:noFill/>
              <a:miter lim="800000"/>
              <a:headEnd/>
              <a:tailEnd/>
            </a:ln>
          </p:spPr>
        </p:pic>
      </p:grpSp>
      <p:grpSp>
        <p:nvGrpSpPr>
          <p:cNvPr id="16" name="Group 73"/>
          <p:cNvGrpSpPr/>
          <p:nvPr/>
        </p:nvGrpSpPr>
        <p:grpSpPr>
          <a:xfrm>
            <a:off x="3530600" y="1054100"/>
            <a:ext cx="2049512" cy="4463132"/>
            <a:chOff x="3530600" y="1054100"/>
            <a:chExt cx="2049512" cy="4463132"/>
          </a:xfrm>
        </p:grpSpPr>
        <p:grpSp>
          <p:nvGrpSpPr>
            <p:cNvPr id="17" name="Group 138"/>
            <p:cNvGrpSpPr/>
            <p:nvPr/>
          </p:nvGrpSpPr>
          <p:grpSpPr>
            <a:xfrm>
              <a:off x="3530600" y="1054100"/>
              <a:ext cx="2019300" cy="4463132"/>
              <a:chOff x="3530600" y="1054100"/>
              <a:chExt cx="2019300" cy="4463132"/>
            </a:xfrm>
          </p:grpSpPr>
          <p:pic>
            <p:nvPicPr>
              <p:cNvPr id="45" name="Kombinationstegning 8"/>
              <p:cNvPicPr>
                <a:picLocks noChangeArrowheads="1"/>
              </p:cNvPicPr>
              <p:nvPr/>
            </p:nvPicPr>
            <p:blipFill>
              <a:blip r:embed="rId9" cstate="email"/>
              <a:srcRect/>
              <a:stretch>
                <a:fillRect/>
              </a:stretch>
            </p:blipFill>
            <p:spPr bwMode="auto">
              <a:xfrm>
                <a:off x="3638550" y="3590925"/>
                <a:ext cx="1804988" cy="1309688"/>
              </a:xfrm>
              <a:prstGeom prst="rect">
                <a:avLst/>
              </a:prstGeom>
              <a:noFill/>
              <a:ln w="9525">
                <a:noFill/>
                <a:miter lim="800000"/>
                <a:headEnd/>
                <a:tailEnd/>
              </a:ln>
            </p:spPr>
          </p:pic>
          <p:sp>
            <p:nvSpPr>
              <p:cNvPr id="52" name="Rounded Rectangle 51"/>
              <p:cNvSpPr>
                <a:spLocks noChangeArrowheads="1"/>
              </p:cNvSpPr>
              <p:nvPr/>
            </p:nvSpPr>
            <p:spPr bwMode="auto">
              <a:xfrm>
                <a:off x="3556000" y="1054100"/>
                <a:ext cx="1981200" cy="2552700"/>
              </a:xfrm>
              <a:prstGeom prst="roundRect">
                <a:avLst>
                  <a:gd name="adj" fmla="val 8667"/>
                </a:avLst>
              </a:prstGeom>
              <a:gradFill rotWithShape="1">
                <a:gsLst>
                  <a:gs pos="0">
                    <a:srgbClr val="800000"/>
                  </a:gs>
                  <a:gs pos="80000">
                    <a:srgbClr val="FF0000"/>
                  </a:gs>
                  <a:gs pos="100000">
                    <a:srgbClr val="800000"/>
                  </a:gs>
                </a:gsLst>
                <a:lin ang="5400000"/>
              </a:gradFill>
              <a:ln w="9525">
                <a:solidFill>
                  <a:srgbClr val="800000"/>
                </a:solidFill>
                <a:round/>
                <a:headEnd/>
                <a:tailEnd/>
              </a:ln>
              <a:effectLst>
                <a:outerShdw dist="23000" dir="5400000" rotWithShape="0">
                  <a:srgbClr val="808080">
                    <a:alpha val="34999"/>
                  </a:srgbClr>
                </a:outerShdw>
              </a:effectLst>
            </p:spPr>
            <p:txBody>
              <a:bodyPr anchor="ctr"/>
              <a:lstStyle/>
              <a:p>
                <a:pPr algn="ctr" defTabSz="914400">
                  <a:defRPr/>
                </a:pPr>
                <a:endParaRPr lang="nb-NO">
                  <a:solidFill>
                    <a:srgbClr val="FFFFFF"/>
                  </a:solidFill>
                  <a:latin typeface="Calibri" charset="0"/>
                  <a:ea typeface="ＭＳ Ｐゴシック" charset="0"/>
                  <a:cs typeface="ＭＳ Ｐゴシック" charset="0"/>
                </a:endParaRPr>
              </a:p>
            </p:txBody>
          </p:sp>
          <p:sp>
            <p:nvSpPr>
              <p:cNvPr id="54" name="Rounded Rectangle 53"/>
              <p:cNvSpPr/>
              <p:nvPr/>
            </p:nvSpPr>
            <p:spPr>
              <a:xfrm>
                <a:off x="3556000" y="1054100"/>
                <a:ext cx="1981200" cy="2565400"/>
              </a:xfrm>
              <a:prstGeom prst="roundRect">
                <a:avLst>
                  <a:gd name="adj" fmla="val 8667"/>
                </a:avLst>
              </a:prstGeom>
              <a:gradFill rotWithShape="1">
                <a:gsLst>
                  <a:gs pos="23000">
                    <a:srgbClr val="800000"/>
                  </a:gs>
                  <a:gs pos="100000">
                    <a:srgbClr val="800000"/>
                  </a:gs>
                  <a:gs pos="96000">
                    <a:srgbClr val="F50736"/>
                  </a:gs>
                </a:gsLst>
                <a:lin ang="16200000" scaled="0"/>
              </a:gradFill>
              <a:ln w="9525" cap="flat" cmpd="sng" algn="ctr">
                <a:solidFill>
                  <a:srgbClr val="1F497D">
                    <a:lumMod val="50000"/>
                  </a:srgbClr>
                </a:solidFill>
                <a:prstDash val="solid"/>
              </a:ln>
              <a:effectLst>
                <a:outerShdw blurRad="40000" dist="23000" dir="5400000" rotWithShape="0">
                  <a:srgbClr val="000000">
                    <a:alpha val="35000"/>
                  </a:srgbClr>
                </a:outerShdw>
                <a:softEdge rad="762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nb-NO" sz="1800" smtClean="0">
                  <a:solidFill>
                    <a:srgbClr val="FFFFFF"/>
                  </a:solidFill>
                  <a:latin typeface="Calibri" charset="0"/>
                </a:endParaRPr>
              </a:p>
            </p:txBody>
          </p:sp>
          <p:sp>
            <p:nvSpPr>
              <p:cNvPr id="58" name="Rounded Rectangle 19"/>
              <p:cNvSpPr>
                <a:spLocks noChangeArrowheads="1"/>
              </p:cNvSpPr>
              <p:nvPr/>
            </p:nvSpPr>
            <p:spPr bwMode="auto">
              <a:xfrm>
                <a:off x="3530600" y="1054100"/>
                <a:ext cx="2006600" cy="1473200"/>
              </a:xfrm>
              <a:prstGeom prst="roundRect">
                <a:avLst>
                  <a:gd name="adj" fmla="val 16667"/>
                </a:avLst>
              </a:prstGeom>
              <a:gradFill rotWithShape="1">
                <a:gsLst>
                  <a:gs pos="0">
                    <a:srgbClr val="FFFFFF">
                      <a:alpha val="3998"/>
                    </a:srgbClr>
                  </a:gs>
                  <a:gs pos="100000">
                    <a:srgbClr val="FFFFFF">
                      <a:alpha val="15999"/>
                    </a:srgbClr>
                  </a:gs>
                </a:gsLst>
                <a:lin ang="5400000"/>
              </a:gradFill>
              <a:ln w="9525">
                <a:noFill/>
                <a:round/>
                <a:headEnd/>
                <a:tailEnd/>
              </a:ln>
            </p:spPr>
            <p:txBody>
              <a:bodyPr anchor="ctr"/>
              <a:lstStyle/>
              <a:p>
                <a:pPr algn="ctr" defTabSz="914400"/>
                <a:endParaRPr lang="nb-NO">
                  <a:solidFill>
                    <a:srgbClr val="FFFFFF"/>
                  </a:solidFill>
                  <a:latin typeface="Calibri" pitchFamily="34" charset="0"/>
                </a:endParaRPr>
              </a:p>
            </p:txBody>
          </p:sp>
          <p:pic>
            <p:nvPicPr>
              <p:cNvPr id="113" name="Picture 76"/>
              <p:cNvPicPr>
                <a:picLocks noChangeAspect="1" noChangeArrowheads="1"/>
              </p:cNvPicPr>
              <p:nvPr/>
            </p:nvPicPr>
            <p:blipFill>
              <a:blip r:embed="rId10" cstate="email"/>
              <a:srcRect/>
              <a:stretch>
                <a:fillRect/>
              </a:stretch>
            </p:blipFill>
            <p:spPr bwMode="auto">
              <a:xfrm>
                <a:off x="3556000" y="3594100"/>
                <a:ext cx="1993900" cy="1923132"/>
              </a:xfrm>
              <a:prstGeom prst="rect">
                <a:avLst/>
              </a:prstGeom>
              <a:noFill/>
              <a:ln w="9525">
                <a:noFill/>
                <a:miter lim="800000"/>
                <a:headEnd/>
                <a:tailEnd/>
              </a:ln>
            </p:spPr>
          </p:pic>
        </p:grpSp>
        <p:pic>
          <p:nvPicPr>
            <p:cNvPr id="157" name="Picture 156" descr="icebergff.png"/>
            <p:cNvPicPr>
              <a:picLocks noChangeAspect="1"/>
            </p:cNvPicPr>
            <p:nvPr/>
          </p:nvPicPr>
          <p:blipFill>
            <a:blip r:embed="rId11" cstate="email"/>
            <a:stretch>
              <a:fillRect/>
            </a:stretch>
          </p:blipFill>
          <p:spPr>
            <a:xfrm>
              <a:off x="3563888" y="1196752"/>
              <a:ext cx="2016224" cy="2304256"/>
            </a:xfrm>
            <a:prstGeom prst="rect">
              <a:avLst/>
            </a:prstGeom>
          </p:spPr>
        </p:pic>
      </p:grpSp>
      <p:grpSp>
        <p:nvGrpSpPr>
          <p:cNvPr id="18" name="Group 139"/>
          <p:cNvGrpSpPr/>
          <p:nvPr/>
        </p:nvGrpSpPr>
        <p:grpSpPr>
          <a:xfrm flipH="1">
            <a:off x="2123728" y="1268760"/>
            <a:ext cx="1335087" cy="4052888"/>
            <a:chOff x="5561013" y="1257300"/>
            <a:chExt cx="1335087" cy="4052888"/>
          </a:xfrm>
        </p:grpSpPr>
        <p:sp>
          <p:nvSpPr>
            <p:cNvPr id="68"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19" name="Group 137"/>
            <p:cNvGrpSpPr/>
            <p:nvPr/>
          </p:nvGrpSpPr>
          <p:grpSpPr>
            <a:xfrm>
              <a:off x="5561013" y="1270742"/>
              <a:ext cx="1335087" cy="4039446"/>
              <a:chOff x="5561013" y="1270742"/>
              <a:chExt cx="1335087" cy="4039446"/>
            </a:xfrm>
          </p:grpSpPr>
          <p:sp>
            <p:nvSpPr>
              <p:cNvPr id="70" name="Trapezoid 69"/>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71" name="Picture 77"/>
              <p:cNvPicPr>
                <a:picLocks noChangeAspect="1" noChangeArrowheads="1"/>
              </p:cNvPicPr>
              <p:nvPr/>
            </p:nvPicPr>
            <p:blipFill>
              <a:blip r:embed="rId5" cstate="email"/>
              <a:srcRect/>
              <a:stretch>
                <a:fillRect/>
              </a:stretch>
            </p:blipFill>
            <p:spPr bwMode="auto">
              <a:xfrm>
                <a:off x="5561013" y="3090863"/>
                <a:ext cx="1335087" cy="2219325"/>
              </a:xfrm>
              <a:prstGeom prst="rect">
                <a:avLst/>
              </a:prstGeom>
              <a:noFill/>
              <a:ln w="9525">
                <a:noFill/>
                <a:miter lim="800000"/>
                <a:headEnd/>
                <a:tailEnd/>
              </a:ln>
            </p:spPr>
          </p:pic>
          <p:pic>
            <p:nvPicPr>
              <p:cNvPr id="72" name="Picture 71" descr="icebergff.png"/>
              <p:cNvPicPr>
                <a:picLocks noChangeAspect="1"/>
              </p:cNvPicPr>
              <p:nvPr/>
            </p:nvPicPr>
            <p:blipFill>
              <a:blip r:embed="rId12" cstate="email"/>
              <a:stretch>
                <a:fillRect/>
              </a:stretch>
            </p:blipFill>
            <p:spPr>
              <a:xfrm flipH="1">
                <a:off x="5580112" y="1700808"/>
                <a:ext cx="1224136" cy="1399013"/>
              </a:xfrm>
              <a:prstGeom prst="rect">
                <a:avLst/>
              </a:prstGeom>
            </p:spPr>
          </p:pic>
        </p:grpSp>
      </p:grpSp>
      <p:grpSp>
        <p:nvGrpSpPr>
          <p:cNvPr id="20" name="Group 74"/>
          <p:cNvGrpSpPr/>
          <p:nvPr/>
        </p:nvGrpSpPr>
        <p:grpSpPr>
          <a:xfrm>
            <a:off x="3563888" y="1052736"/>
            <a:ext cx="2019300" cy="4463132"/>
            <a:chOff x="3530600" y="1054100"/>
            <a:chExt cx="2019300" cy="4463132"/>
          </a:xfrm>
        </p:grpSpPr>
        <p:pic>
          <p:nvPicPr>
            <p:cNvPr id="76" name="Kombinationstegning 8"/>
            <p:cNvPicPr>
              <a:picLocks noChangeArrowheads="1"/>
            </p:cNvPicPr>
            <p:nvPr/>
          </p:nvPicPr>
          <p:blipFill>
            <a:blip r:embed="rId9" cstate="email"/>
            <a:srcRect/>
            <a:stretch>
              <a:fillRect/>
            </a:stretch>
          </p:blipFill>
          <p:spPr bwMode="auto">
            <a:xfrm>
              <a:off x="3638550" y="3590925"/>
              <a:ext cx="1804988" cy="1309688"/>
            </a:xfrm>
            <a:prstGeom prst="rect">
              <a:avLst/>
            </a:prstGeom>
            <a:noFill/>
            <a:ln w="9525">
              <a:noFill/>
              <a:miter lim="800000"/>
              <a:headEnd/>
              <a:tailEnd/>
            </a:ln>
          </p:spPr>
        </p:pic>
        <p:sp>
          <p:nvSpPr>
            <p:cNvPr id="78" name="Rounded Rectangle 77"/>
            <p:cNvSpPr>
              <a:spLocks noChangeArrowheads="1"/>
            </p:cNvSpPr>
            <p:nvPr/>
          </p:nvSpPr>
          <p:spPr bwMode="auto">
            <a:xfrm>
              <a:off x="3556000" y="1054100"/>
              <a:ext cx="1981200" cy="2552700"/>
            </a:xfrm>
            <a:prstGeom prst="roundRect">
              <a:avLst>
                <a:gd name="adj" fmla="val 8667"/>
              </a:avLst>
            </a:prstGeom>
            <a:gradFill rotWithShape="1">
              <a:gsLst>
                <a:gs pos="0">
                  <a:srgbClr val="800000"/>
                </a:gs>
                <a:gs pos="80000">
                  <a:srgbClr val="FF0000"/>
                </a:gs>
                <a:gs pos="100000">
                  <a:srgbClr val="800000"/>
                </a:gs>
              </a:gsLst>
              <a:lin ang="5400000"/>
            </a:gradFill>
            <a:ln w="9525">
              <a:solidFill>
                <a:srgbClr val="800000"/>
              </a:solidFill>
              <a:round/>
              <a:headEnd/>
              <a:tailEnd/>
            </a:ln>
            <a:effectLst>
              <a:outerShdw dist="23000" dir="5400000" rotWithShape="0">
                <a:srgbClr val="808080">
                  <a:alpha val="34999"/>
                </a:srgbClr>
              </a:outerShdw>
            </a:effectLst>
          </p:spPr>
          <p:txBody>
            <a:bodyPr anchor="ctr"/>
            <a:lstStyle/>
            <a:p>
              <a:pPr algn="ctr" defTabSz="914400">
                <a:defRPr/>
              </a:pPr>
              <a:endParaRPr lang="nb-NO">
                <a:solidFill>
                  <a:srgbClr val="FFFFFF"/>
                </a:solidFill>
                <a:latin typeface="Calibri" charset="0"/>
                <a:ea typeface="ＭＳ Ｐゴシック" charset="0"/>
                <a:cs typeface="ＭＳ Ｐゴシック" charset="0"/>
              </a:endParaRPr>
            </a:p>
          </p:txBody>
        </p:sp>
        <p:sp>
          <p:nvSpPr>
            <p:cNvPr id="81" name="Rounded Rectangle 80"/>
            <p:cNvSpPr/>
            <p:nvPr/>
          </p:nvSpPr>
          <p:spPr>
            <a:xfrm>
              <a:off x="3556000" y="1054100"/>
              <a:ext cx="1981200" cy="2565400"/>
            </a:xfrm>
            <a:prstGeom prst="roundRect">
              <a:avLst>
                <a:gd name="adj" fmla="val 8667"/>
              </a:avLst>
            </a:prstGeom>
            <a:gradFill rotWithShape="1">
              <a:gsLst>
                <a:gs pos="23000">
                  <a:srgbClr val="800000"/>
                </a:gs>
                <a:gs pos="100000">
                  <a:srgbClr val="800000"/>
                </a:gs>
                <a:gs pos="96000">
                  <a:srgbClr val="F50736"/>
                </a:gs>
              </a:gsLst>
              <a:lin ang="16200000" scaled="0"/>
            </a:gradFill>
            <a:ln w="9525" cap="flat" cmpd="sng" algn="ctr">
              <a:solidFill>
                <a:srgbClr val="1F497D">
                  <a:lumMod val="50000"/>
                </a:srgbClr>
              </a:solidFill>
              <a:prstDash val="solid"/>
            </a:ln>
            <a:effectLst>
              <a:outerShdw blurRad="40000" dist="23000" dir="5400000" rotWithShape="0">
                <a:srgbClr val="000000">
                  <a:alpha val="35000"/>
                </a:srgbClr>
              </a:outerShdw>
              <a:softEdge rad="762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nb-NO" sz="1800" smtClean="0">
                <a:solidFill>
                  <a:srgbClr val="FFFFFF"/>
                </a:solidFill>
                <a:latin typeface="Calibri" charset="0"/>
              </a:endParaRPr>
            </a:p>
          </p:txBody>
        </p:sp>
        <p:sp>
          <p:nvSpPr>
            <p:cNvPr id="84" name="Rounded Rectangle 19"/>
            <p:cNvSpPr>
              <a:spLocks noChangeArrowheads="1"/>
            </p:cNvSpPr>
            <p:nvPr/>
          </p:nvSpPr>
          <p:spPr bwMode="auto">
            <a:xfrm>
              <a:off x="3530600" y="1054100"/>
              <a:ext cx="2006600" cy="1473200"/>
            </a:xfrm>
            <a:prstGeom prst="roundRect">
              <a:avLst>
                <a:gd name="adj" fmla="val 16667"/>
              </a:avLst>
            </a:prstGeom>
            <a:gradFill rotWithShape="1">
              <a:gsLst>
                <a:gs pos="0">
                  <a:srgbClr val="FFFFFF">
                    <a:alpha val="3998"/>
                  </a:srgbClr>
                </a:gs>
                <a:gs pos="100000">
                  <a:srgbClr val="FFFFFF">
                    <a:alpha val="15999"/>
                  </a:srgbClr>
                </a:gs>
              </a:gsLst>
              <a:lin ang="5400000"/>
            </a:gradFill>
            <a:ln w="9525">
              <a:noFill/>
              <a:round/>
              <a:headEnd/>
              <a:tailEnd/>
            </a:ln>
          </p:spPr>
          <p:txBody>
            <a:bodyPr anchor="ctr"/>
            <a:lstStyle/>
            <a:p>
              <a:pPr algn="ctr" defTabSz="914400"/>
              <a:endParaRPr lang="nb-NO">
                <a:solidFill>
                  <a:srgbClr val="FFFFFF"/>
                </a:solidFill>
                <a:latin typeface="Calibri" pitchFamily="34" charset="0"/>
              </a:endParaRPr>
            </a:p>
          </p:txBody>
        </p:sp>
        <p:pic>
          <p:nvPicPr>
            <p:cNvPr id="88" name="Picture 76"/>
            <p:cNvPicPr>
              <a:picLocks noChangeAspect="1" noChangeArrowheads="1"/>
            </p:cNvPicPr>
            <p:nvPr/>
          </p:nvPicPr>
          <p:blipFill>
            <a:blip r:embed="rId10" cstate="email"/>
            <a:srcRect/>
            <a:stretch>
              <a:fillRect/>
            </a:stretch>
          </p:blipFill>
          <p:spPr bwMode="auto">
            <a:xfrm>
              <a:off x="3556000" y="3594100"/>
              <a:ext cx="1993900" cy="1923132"/>
            </a:xfrm>
            <a:prstGeom prst="rect">
              <a:avLst/>
            </a:prstGeom>
            <a:noFill/>
            <a:ln w="9525">
              <a:noFill/>
              <a:miter lim="800000"/>
              <a:headEnd/>
              <a:tailEnd/>
            </a:ln>
          </p:spPr>
        </p:pic>
      </p:grpSp>
      <p:grpSp>
        <p:nvGrpSpPr>
          <p:cNvPr id="21" name="Group 126"/>
          <p:cNvGrpSpPr/>
          <p:nvPr/>
        </p:nvGrpSpPr>
        <p:grpSpPr>
          <a:xfrm>
            <a:off x="3779912" y="1268760"/>
            <a:ext cx="1656184" cy="2232248"/>
            <a:chOff x="539552" y="2132856"/>
            <a:chExt cx="1656184" cy="2232248"/>
          </a:xfrm>
        </p:grpSpPr>
        <p:pic>
          <p:nvPicPr>
            <p:cNvPr id="122" name="Picture 121" descr="employeeremrk.jpg"/>
            <p:cNvPicPr>
              <a:picLocks noChangeAspect="1"/>
            </p:cNvPicPr>
            <p:nvPr/>
          </p:nvPicPr>
          <p:blipFill>
            <a:blip r:embed="rId13" cstate="email"/>
            <a:stretch>
              <a:fillRect/>
            </a:stretch>
          </p:blipFill>
          <p:spPr>
            <a:xfrm>
              <a:off x="539552" y="2132856"/>
              <a:ext cx="1656184" cy="2232248"/>
            </a:xfrm>
            <a:prstGeom prst="rect">
              <a:avLst/>
            </a:prstGeom>
          </p:spPr>
        </p:pic>
        <p:sp>
          <p:nvSpPr>
            <p:cNvPr id="123" name="Rectangle 122"/>
            <p:cNvSpPr/>
            <p:nvPr/>
          </p:nvSpPr>
          <p:spPr>
            <a:xfrm>
              <a:off x="539552" y="3140968"/>
              <a:ext cx="1440160" cy="360040"/>
            </a:xfrm>
            <a:prstGeom prst="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Characteristic</a:t>
              </a:r>
              <a:endParaRPr lang="en-IN" sz="1600" dirty="0">
                <a:solidFill>
                  <a:schemeClr val="tx1"/>
                </a:solidFill>
              </a:endParaRPr>
            </a:p>
          </p:txBody>
        </p:sp>
        <p:sp>
          <p:nvSpPr>
            <p:cNvPr id="125" name="Rectangle 124"/>
            <p:cNvSpPr/>
            <p:nvPr/>
          </p:nvSpPr>
          <p:spPr>
            <a:xfrm>
              <a:off x="539552" y="3573016"/>
              <a:ext cx="1224000" cy="360040"/>
            </a:xfrm>
            <a:prstGeom prst="rect">
              <a:avLst/>
            </a:prstGeom>
            <a:solidFill>
              <a:srgbClr val="F9AD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Personality </a:t>
              </a:r>
              <a:endParaRPr lang="en-IN" sz="1600" dirty="0">
                <a:solidFill>
                  <a:schemeClr val="tx1"/>
                </a:solidFill>
              </a:endParaRPr>
            </a:p>
          </p:txBody>
        </p:sp>
        <p:sp>
          <p:nvSpPr>
            <p:cNvPr id="126" name="Rectangle 125"/>
            <p:cNvSpPr/>
            <p:nvPr/>
          </p:nvSpPr>
          <p:spPr>
            <a:xfrm>
              <a:off x="539552" y="4005064"/>
              <a:ext cx="1008000" cy="360040"/>
            </a:xfrm>
            <a:prstGeom prst="rect">
              <a:avLst/>
            </a:prstGeom>
            <a:solidFill>
              <a:schemeClr val="bg2">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Behavior</a:t>
              </a:r>
              <a:endParaRPr lang="en-IN" sz="1600" dirty="0">
                <a:solidFill>
                  <a:schemeClr val="tx1"/>
                </a:solidFill>
              </a:endParaRPr>
            </a:p>
          </p:txBody>
        </p:sp>
      </p:grpSp>
      <p:grpSp>
        <p:nvGrpSpPr>
          <p:cNvPr id="22" name="Group 93"/>
          <p:cNvGrpSpPr/>
          <p:nvPr/>
        </p:nvGrpSpPr>
        <p:grpSpPr>
          <a:xfrm>
            <a:off x="5580112" y="1268760"/>
            <a:ext cx="1335087" cy="4052888"/>
            <a:chOff x="5580112" y="1268760"/>
            <a:chExt cx="1335087" cy="4052888"/>
          </a:xfrm>
        </p:grpSpPr>
        <p:grpSp>
          <p:nvGrpSpPr>
            <p:cNvPr id="23" name="Group 139"/>
            <p:cNvGrpSpPr/>
            <p:nvPr/>
          </p:nvGrpSpPr>
          <p:grpSpPr>
            <a:xfrm>
              <a:off x="5580112" y="1268760"/>
              <a:ext cx="1335087" cy="4052888"/>
              <a:chOff x="5561013" y="1257300"/>
              <a:chExt cx="1335087" cy="4052888"/>
            </a:xfrm>
          </p:grpSpPr>
          <p:sp>
            <p:nvSpPr>
              <p:cNvPr id="91"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24" name="Group 137"/>
              <p:cNvGrpSpPr/>
              <p:nvPr/>
            </p:nvGrpSpPr>
            <p:grpSpPr>
              <a:xfrm>
                <a:off x="5561013" y="1270742"/>
                <a:ext cx="1335087" cy="4039446"/>
                <a:chOff x="5561013" y="1270742"/>
                <a:chExt cx="1335087" cy="4039446"/>
              </a:xfrm>
            </p:grpSpPr>
            <p:sp>
              <p:nvSpPr>
                <p:cNvPr id="93" name="Trapezoid 92"/>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14" name="Picture 77"/>
                <p:cNvPicPr>
                  <a:picLocks noChangeAspect="1" noChangeArrowheads="1"/>
                </p:cNvPicPr>
                <p:nvPr/>
              </p:nvPicPr>
              <p:blipFill>
                <a:blip r:embed="rId5" cstate="email"/>
                <a:srcRect/>
                <a:stretch>
                  <a:fillRect/>
                </a:stretch>
              </p:blipFill>
              <p:spPr bwMode="auto">
                <a:xfrm>
                  <a:off x="5561013" y="3090863"/>
                  <a:ext cx="1335087" cy="2219325"/>
                </a:xfrm>
                <a:prstGeom prst="rect">
                  <a:avLst/>
                </a:prstGeom>
                <a:noFill/>
                <a:ln w="9525">
                  <a:noFill/>
                  <a:miter lim="800000"/>
                  <a:headEnd/>
                  <a:tailEnd/>
                </a:ln>
              </p:spPr>
            </p:pic>
          </p:grpSp>
        </p:grpSp>
        <p:pic>
          <p:nvPicPr>
            <p:cNvPr id="89" name="Picture 3"/>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5652120" y="1844824"/>
              <a:ext cx="1096403" cy="1080120"/>
            </a:xfrm>
            <a:prstGeom prst="rect">
              <a:avLst/>
            </a:prstGeom>
            <a:noFill/>
            <a:ln w="9525">
              <a:noFill/>
              <a:miter lim="800000"/>
              <a:headEnd/>
              <a:tailEnd/>
            </a:ln>
          </p:spPr>
        </p:pic>
      </p:grpSp>
      <p:sp>
        <p:nvSpPr>
          <p:cNvPr id="25" name="Footer Placeholder 24"/>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7 4.81481E-6 L -0.20278 4.81481E-6 " pathEditMode="relative" rAng="0" ptsTypes="AA">
                                      <p:cBhvr>
                                        <p:cTn id="6" dur="2000" fill="hold"/>
                                        <p:tgtEl>
                                          <p:spTgt spid="16"/>
                                        </p:tgtEl>
                                        <p:attrNameLst>
                                          <p:attrName>ppt_x</p:attrName>
                                          <p:attrName>ppt_y</p:attrName>
                                        </p:attrNameLst>
                                      </p:cBhvr>
                                      <p:rCtr x="-101" y="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par>
                                <p:cTn id="14" presetID="35" presetClass="path" presetSubtype="0" accel="50000" decel="50000" fill="hold" nodeType="withEffect">
                                  <p:stCondLst>
                                    <p:cond delay="0"/>
                                  </p:stCondLst>
                                  <p:childTnLst>
                                    <p:animMotion origin="layout" path="M 0.0059 -4.07407E-6 L -0.18507 -0.00138 " pathEditMode="relative" rAng="0" ptsTypes="AA">
                                      <p:cBhvr>
                                        <p:cTn id="15" dur="2000" fill="hold"/>
                                        <p:tgtEl>
                                          <p:spTgt spid="11"/>
                                        </p:tgtEl>
                                        <p:attrNameLst>
                                          <p:attrName>ppt_x</p:attrName>
                                          <p:attrName>ppt_y</p:attrName>
                                        </p:attrNameLst>
                                      </p:cBhvr>
                                      <p:rCtr x="-95" y="-1"/>
                                    </p:animMotion>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0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35" presetClass="path" presetSubtype="0" accel="50000" decel="50000" fill="hold" nodeType="withEffect">
                                  <p:stCondLst>
                                    <p:cond delay="0"/>
                                  </p:stCondLst>
                                  <p:childTnLst>
                                    <p:animMotion origin="layout" path="M 0.02361 0.04328 L -0.12118 0.04074 " pathEditMode="relative" rAng="0" ptsTypes="AA">
                                      <p:cBhvr>
                                        <p:cTn id="23" dur="2000" fill="hold"/>
                                        <p:tgtEl>
                                          <p:spTgt spid="14"/>
                                        </p:tgtEl>
                                        <p:attrNameLst>
                                          <p:attrName>ppt_x</p:attrName>
                                          <p:attrName>ppt_y</p:attrName>
                                        </p:attrNameLst>
                                      </p:cBhvr>
                                      <p:rCtr x="-72" y="-1"/>
                                    </p:animMotion>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2"/>
            <a:ext cx="7992888" cy="612000"/>
          </a:xfrm>
          <a:prstGeom prst="rect">
            <a:avLst/>
          </a:prstGeom>
          <a:solidFill>
            <a:srgbClr val="FFFFFF">
              <a:alpha val="69804"/>
            </a:srgbClr>
          </a:solidFill>
        </p:spPr>
        <p:txBody>
          <a:bodyPr wrap="square" rtlCol="0">
            <a:spAutoFit/>
          </a:bodyPr>
          <a:lstStyle/>
          <a:p>
            <a:r>
              <a:rPr lang="en-IN" sz="2600" dirty="0" smtClean="0"/>
              <a:t>Competency Studies of L.M. Spencer and S.M. Spencer</a:t>
            </a:r>
            <a:endParaRPr lang="en-IN" sz="2600" dirty="0"/>
          </a:p>
        </p:txBody>
      </p:sp>
      <p:pic>
        <p:nvPicPr>
          <p:cNvPr id="44" name="Picture 73"/>
          <p:cNvPicPr>
            <a:picLocks noChangeAspect="1" noChangeArrowheads="1"/>
          </p:cNvPicPr>
          <p:nvPr/>
        </p:nvPicPr>
        <p:blipFill>
          <a:blip r:embed="rId3" cstate="email"/>
          <a:srcRect/>
          <a:stretch>
            <a:fillRect/>
          </a:stretch>
        </p:blipFill>
        <p:spPr bwMode="auto">
          <a:xfrm>
            <a:off x="-6350" y="2246313"/>
            <a:ext cx="9156700" cy="2316162"/>
          </a:xfrm>
          <a:prstGeom prst="rect">
            <a:avLst/>
          </a:prstGeom>
          <a:noFill/>
          <a:ln w="9525">
            <a:noFill/>
            <a:miter lim="800000"/>
            <a:headEnd/>
            <a:tailEnd/>
          </a:ln>
        </p:spPr>
      </p:pic>
      <p:sp>
        <p:nvSpPr>
          <p:cNvPr id="63" name="Rectangle 51"/>
          <p:cNvSpPr>
            <a:spLocks noChangeArrowheads="1"/>
          </p:cNvSpPr>
          <p:nvPr/>
        </p:nvSpPr>
        <p:spPr bwMode="auto">
          <a:xfrm>
            <a:off x="0" y="4991100"/>
            <a:ext cx="9144000" cy="1866900"/>
          </a:xfrm>
          <a:prstGeom prst="rect">
            <a:avLst/>
          </a:prstGeom>
          <a:solidFill>
            <a:srgbClr val="BFBFBF"/>
          </a:solidFill>
          <a:ln w="9525">
            <a:noFill/>
            <a:miter lim="800000"/>
            <a:headEnd/>
            <a:tailEnd/>
          </a:ln>
        </p:spPr>
        <p:txBody>
          <a:bodyPr anchor="ctr"/>
          <a:lstStyle/>
          <a:p>
            <a:pPr algn="ctr" defTabSz="914400"/>
            <a:endParaRPr lang="nb-NO">
              <a:solidFill>
                <a:srgbClr val="FFFFFF"/>
              </a:solidFill>
              <a:latin typeface="Calibri" pitchFamily="34" charset="0"/>
            </a:endParaRPr>
          </a:p>
        </p:txBody>
      </p:sp>
      <p:sp>
        <p:nvSpPr>
          <p:cNvPr id="73" name="Rektangel 52"/>
          <p:cNvSpPr>
            <a:spLocks noChangeArrowheads="1"/>
          </p:cNvSpPr>
          <p:nvPr/>
        </p:nvSpPr>
        <p:spPr bwMode="auto">
          <a:xfrm>
            <a:off x="3382963" y="5121275"/>
            <a:ext cx="4861445" cy="1631216"/>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151616"/>
                </a:solidFill>
                <a:latin typeface="Calibri" pitchFamily="34" charset="0"/>
                <a:cs typeface="Arial" charset="0"/>
              </a:rPr>
              <a:t>Competence is causally related to effective and superior performance in a job or situation and actually predicts who does something well or poorly as measured on a specific criterion or standard.</a:t>
            </a:r>
            <a:endParaRPr lang="en-IN" sz="1100" noProof="1">
              <a:solidFill>
                <a:srgbClr val="080808"/>
              </a:solidFill>
              <a:latin typeface="Calibri" pitchFamily="34" charset="0"/>
              <a:cs typeface="Arial" charset="0"/>
            </a:endParaRPr>
          </a:p>
        </p:txBody>
      </p:sp>
      <p:sp>
        <p:nvSpPr>
          <p:cNvPr id="77" name="Rectangle 76"/>
          <p:cNvSpPr/>
          <p:nvPr/>
        </p:nvSpPr>
        <p:spPr>
          <a:xfrm>
            <a:off x="0" y="4724400"/>
            <a:ext cx="9159875" cy="292100"/>
          </a:xfrm>
          <a:prstGeom prst="rect">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nvGrpSpPr>
          <p:cNvPr id="3" name="Group 81"/>
          <p:cNvGrpSpPr>
            <a:grpSpLocks/>
          </p:cNvGrpSpPr>
          <p:nvPr/>
        </p:nvGrpSpPr>
        <p:grpSpPr bwMode="auto">
          <a:xfrm>
            <a:off x="687388" y="4678363"/>
            <a:ext cx="80962" cy="385762"/>
            <a:chOff x="687388" y="4678363"/>
            <a:chExt cx="80962" cy="385762"/>
          </a:xfrm>
        </p:grpSpPr>
        <p:sp>
          <p:nvSpPr>
            <p:cNvPr id="79" name="Rectangle 78"/>
            <p:cNvSpPr/>
            <p:nvPr/>
          </p:nvSpPr>
          <p:spPr bwMode="auto">
            <a:xfrm rot="2700000">
              <a:off x="6873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0" name="Rectangle 79"/>
            <p:cNvSpPr/>
            <p:nvPr/>
          </p:nvSpPr>
          <p:spPr bwMode="auto">
            <a:xfrm rot="2700000">
              <a:off x="6873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4" name="Group 82"/>
          <p:cNvGrpSpPr>
            <a:grpSpLocks/>
          </p:cNvGrpSpPr>
          <p:nvPr/>
        </p:nvGrpSpPr>
        <p:grpSpPr bwMode="auto">
          <a:xfrm>
            <a:off x="3443288" y="4678363"/>
            <a:ext cx="80962" cy="385762"/>
            <a:chOff x="3443288" y="4678363"/>
            <a:chExt cx="80962" cy="385762"/>
          </a:xfrm>
        </p:grpSpPr>
        <p:sp>
          <p:nvSpPr>
            <p:cNvPr id="82" name="Rectangle 81"/>
            <p:cNvSpPr/>
            <p:nvPr/>
          </p:nvSpPr>
          <p:spPr bwMode="auto">
            <a:xfrm rot="2700000">
              <a:off x="34432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3" name="Rectangle 82"/>
            <p:cNvSpPr/>
            <p:nvPr/>
          </p:nvSpPr>
          <p:spPr bwMode="auto">
            <a:xfrm rot="2700000">
              <a:off x="34432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grpSp>
        <p:nvGrpSpPr>
          <p:cNvPr id="9" name="Group 83"/>
          <p:cNvGrpSpPr>
            <a:grpSpLocks/>
          </p:cNvGrpSpPr>
          <p:nvPr/>
        </p:nvGrpSpPr>
        <p:grpSpPr bwMode="auto">
          <a:xfrm>
            <a:off x="6186488" y="4678363"/>
            <a:ext cx="80962" cy="385762"/>
            <a:chOff x="6186488" y="4678363"/>
            <a:chExt cx="80962" cy="385762"/>
          </a:xfrm>
        </p:grpSpPr>
        <p:sp>
          <p:nvSpPr>
            <p:cNvPr id="85" name="Rectangle 84"/>
            <p:cNvSpPr/>
            <p:nvPr/>
          </p:nvSpPr>
          <p:spPr bwMode="auto">
            <a:xfrm rot="2700000">
              <a:off x="6186488" y="4983163"/>
              <a:ext cx="80962" cy="8096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sp>
          <p:nvSpPr>
            <p:cNvPr id="86" name="Rectangle 85"/>
            <p:cNvSpPr/>
            <p:nvPr/>
          </p:nvSpPr>
          <p:spPr bwMode="auto">
            <a:xfrm rot="2700000">
              <a:off x="6186488" y="4678363"/>
              <a:ext cx="80962" cy="8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0"/>
                <a:cs typeface="ＭＳ Ｐゴシック" charset="0"/>
              </a:endParaRPr>
            </a:p>
          </p:txBody>
        </p:sp>
      </p:grpSp>
      <p:sp>
        <p:nvSpPr>
          <p:cNvPr id="87" name="TextBox 86"/>
          <p:cNvSpPr txBox="1"/>
          <p:nvPr/>
        </p:nvSpPr>
        <p:spPr>
          <a:xfrm>
            <a:off x="1233488" y="4718050"/>
            <a:ext cx="1158875" cy="27622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endParaRPr lang="nb-NO" sz="1200" b="1" dirty="0" smtClean="0">
              <a:solidFill>
                <a:schemeClr val="bg1"/>
              </a:solidFill>
              <a:latin typeface="Calibri" charset="0"/>
            </a:endParaRPr>
          </a:p>
        </p:txBody>
      </p:sp>
      <p:grpSp>
        <p:nvGrpSpPr>
          <p:cNvPr id="10" name="Group 139"/>
          <p:cNvGrpSpPr/>
          <p:nvPr/>
        </p:nvGrpSpPr>
        <p:grpSpPr>
          <a:xfrm flipH="1">
            <a:off x="2123728" y="1268760"/>
            <a:ext cx="1335087" cy="4052888"/>
            <a:chOff x="5561013" y="1257300"/>
            <a:chExt cx="1335087" cy="4052888"/>
          </a:xfrm>
        </p:grpSpPr>
        <p:sp>
          <p:nvSpPr>
            <p:cNvPr id="68"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11" name="Group 137"/>
            <p:cNvGrpSpPr/>
            <p:nvPr/>
          </p:nvGrpSpPr>
          <p:grpSpPr>
            <a:xfrm>
              <a:off x="5561013" y="1270742"/>
              <a:ext cx="1335087" cy="4039446"/>
              <a:chOff x="5561013" y="1270742"/>
              <a:chExt cx="1335087" cy="4039446"/>
            </a:xfrm>
          </p:grpSpPr>
          <p:sp>
            <p:nvSpPr>
              <p:cNvPr id="70" name="Trapezoid 69"/>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71" name="Picture 77"/>
              <p:cNvPicPr>
                <a:picLocks noChangeAspect="1" noChangeArrowheads="1"/>
              </p:cNvPicPr>
              <p:nvPr/>
            </p:nvPicPr>
            <p:blipFill>
              <a:blip r:embed="rId4" cstate="email"/>
              <a:srcRect/>
              <a:stretch>
                <a:fillRect/>
              </a:stretch>
            </p:blipFill>
            <p:spPr bwMode="auto">
              <a:xfrm>
                <a:off x="5561013" y="3090863"/>
                <a:ext cx="1335087" cy="2219325"/>
              </a:xfrm>
              <a:prstGeom prst="rect">
                <a:avLst/>
              </a:prstGeom>
              <a:noFill/>
              <a:ln w="9525">
                <a:noFill/>
                <a:miter lim="800000"/>
                <a:headEnd/>
                <a:tailEnd/>
              </a:ln>
            </p:spPr>
          </p:pic>
          <p:pic>
            <p:nvPicPr>
              <p:cNvPr id="72" name="Picture 71" descr="icebergff.png"/>
              <p:cNvPicPr>
                <a:picLocks noChangeAspect="1"/>
              </p:cNvPicPr>
              <p:nvPr/>
            </p:nvPicPr>
            <p:blipFill>
              <a:blip r:embed="rId5" cstate="email"/>
              <a:stretch>
                <a:fillRect/>
              </a:stretch>
            </p:blipFill>
            <p:spPr>
              <a:xfrm flipH="1">
                <a:off x="5580112" y="1700808"/>
                <a:ext cx="1224136" cy="1399013"/>
              </a:xfrm>
              <a:prstGeom prst="rect">
                <a:avLst/>
              </a:prstGeom>
            </p:spPr>
          </p:pic>
        </p:grpSp>
      </p:grpSp>
      <p:grpSp>
        <p:nvGrpSpPr>
          <p:cNvPr id="12" name="Group 104"/>
          <p:cNvGrpSpPr/>
          <p:nvPr/>
        </p:nvGrpSpPr>
        <p:grpSpPr>
          <a:xfrm>
            <a:off x="3491880" y="1124744"/>
            <a:ext cx="2019300" cy="4463132"/>
            <a:chOff x="3563888" y="1052736"/>
            <a:chExt cx="2019300" cy="4463132"/>
          </a:xfrm>
        </p:grpSpPr>
        <p:grpSp>
          <p:nvGrpSpPr>
            <p:cNvPr id="13" name="Group 74"/>
            <p:cNvGrpSpPr/>
            <p:nvPr/>
          </p:nvGrpSpPr>
          <p:grpSpPr>
            <a:xfrm>
              <a:off x="3563888" y="1052736"/>
              <a:ext cx="2019300" cy="4463132"/>
              <a:chOff x="3530600" y="1054100"/>
              <a:chExt cx="2019300" cy="4463132"/>
            </a:xfrm>
          </p:grpSpPr>
          <p:pic>
            <p:nvPicPr>
              <p:cNvPr id="76" name="Kombinationstegning 8"/>
              <p:cNvPicPr>
                <a:picLocks noChangeArrowheads="1"/>
              </p:cNvPicPr>
              <p:nvPr/>
            </p:nvPicPr>
            <p:blipFill>
              <a:blip r:embed="rId6" cstate="email"/>
              <a:srcRect/>
              <a:stretch>
                <a:fillRect/>
              </a:stretch>
            </p:blipFill>
            <p:spPr bwMode="auto">
              <a:xfrm>
                <a:off x="3638550" y="3590925"/>
                <a:ext cx="1804988" cy="1309688"/>
              </a:xfrm>
              <a:prstGeom prst="rect">
                <a:avLst/>
              </a:prstGeom>
              <a:noFill/>
              <a:ln w="9525">
                <a:noFill/>
                <a:miter lim="800000"/>
                <a:headEnd/>
                <a:tailEnd/>
              </a:ln>
            </p:spPr>
          </p:pic>
          <p:sp>
            <p:nvSpPr>
              <p:cNvPr id="78" name="Rounded Rectangle 77"/>
              <p:cNvSpPr>
                <a:spLocks noChangeArrowheads="1"/>
              </p:cNvSpPr>
              <p:nvPr/>
            </p:nvSpPr>
            <p:spPr bwMode="auto">
              <a:xfrm>
                <a:off x="3556000" y="1054100"/>
                <a:ext cx="1981200" cy="2552700"/>
              </a:xfrm>
              <a:prstGeom prst="roundRect">
                <a:avLst>
                  <a:gd name="adj" fmla="val 8667"/>
                </a:avLst>
              </a:prstGeom>
              <a:gradFill rotWithShape="1">
                <a:gsLst>
                  <a:gs pos="0">
                    <a:srgbClr val="800000"/>
                  </a:gs>
                  <a:gs pos="80000">
                    <a:srgbClr val="FF0000"/>
                  </a:gs>
                  <a:gs pos="100000">
                    <a:srgbClr val="800000"/>
                  </a:gs>
                </a:gsLst>
                <a:lin ang="5400000"/>
              </a:gradFill>
              <a:ln w="9525">
                <a:solidFill>
                  <a:srgbClr val="800000"/>
                </a:solidFill>
                <a:round/>
                <a:headEnd/>
                <a:tailEnd/>
              </a:ln>
              <a:effectLst>
                <a:outerShdw dist="23000" dir="5400000" rotWithShape="0">
                  <a:srgbClr val="808080">
                    <a:alpha val="34999"/>
                  </a:srgbClr>
                </a:outerShdw>
              </a:effectLst>
            </p:spPr>
            <p:txBody>
              <a:bodyPr anchor="ctr"/>
              <a:lstStyle/>
              <a:p>
                <a:pPr algn="ctr" defTabSz="914400">
                  <a:defRPr/>
                </a:pPr>
                <a:endParaRPr lang="nb-NO">
                  <a:solidFill>
                    <a:srgbClr val="FFFFFF"/>
                  </a:solidFill>
                  <a:latin typeface="Calibri" charset="0"/>
                  <a:ea typeface="ＭＳ Ｐゴシック" charset="0"/>
                  <a:cs typeface="ＭＳ Ｐゴシック" charset="0"/>
                </a:endParaRPr>
              </a:p>
            </p:txBody>
          </p:sp>
          <p:sp>
            <p:nvSpPr>
              <p:cNvPr id="81" name="Rounded Rectangle 80"/>
              <p:cNvSpPr/>
              <p:nvPr/>
            </p:nvSpPr>
            <p:spPr>
              <a:xfrm>
                <a:off x="3556000" y="1054100"/>
                <a:ext cx="1981200" cy="2565400"/>
              </a:xfrm>
              <a:prstGeom prst="roundRect">
                <a:avLst>
                  <a:gd name="adj" fmla="val 8667"/>
                </a:avLst>
              </a:prstGeom>
              <a:gradFill rotWithShape="1">
                <a:gsLst>
                  <a:gs pos="23000">
                    <a:srgbClr val="800000"/>
                  </a:gs>
                  <a:gs pos="100000">
                    <a:srgbClr val="800000"/>
                  </a:gs>
                  <a:gs pos="96000">
                    <a:srgbClr val="F50736"/>
                  </a:gs>
                </a:gsLst>
                <a:lin ang="16200000" scaled="0"/>
              </a:gradFill>
              <a:ln w="9525" cap="flat" cmpd="sng" algn="ctr">
                <a:solidFill>
                  <a:srgbClr val="1F497D">
                    <a:lumMod val="50000"/>
                  </a:srgbClr>
                </a:solidFill>
                <a:prstDash val="solid"/>
              </a:ln>
              <a:effectLst>
                <a:outerShdw blurRad="40000" dist="23000" dir="5400000" rotWithShape="0">
                  <a:srgbClr val="000000">
                    <a:alpha val="35000"/>
                  </a:srgbClr>
                </a:outerShdw>
                <a:softEdge rad="762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nb-NO" sz="1800" smtClean="0">
                  <a:solidFill>
                    <a:srgbClr val="FFFFFF"/>
                  </a:solidFill>
                  <a:latin typeface="Calibri" charset="0"/>
                </a:endParaRPr>
              </a:p>
            </p:txBody>
          </p:sp>
          <p:sp>
            <p:nvSpPr>
              <p:cNvPr id="84" name="Rounded Rectangle 19"/>
              <p:cNvSpPr>
                <a:spLocks noChangeArrowheads="1"/>
              </p:cNvSpPr>
              <p:nvPr/>
            </p:nvSpPr>
            <p:spPr bwMode="auto">
              <a:xfrm>
                <a:off x="3530600" y="1054100"/>
                <a:ext cx="2006600" cy="1473200"/>
              </a:xfrm>
              <a:prstGeom prst="roundRect">
                <a:avLst>
                  <a:gd name="adj" fmla="val 16667"/>
                </a:avLst>
              </a:prstGeom>
              <a:gradFill rotWithShape="1">
                <a:gsLst>
                  <a:gs pos="0">
                    <a:srgbClr val="FFFFFF">
                      <a:alpha val="3998"/>
                    </a:srgbClr>
                  </a:gs>
                  <a:gs pos="100000">
                    <a:srgbClr val="FFFFFF">
                      <a:alpha val="15999"/>
                    </a:srgbClr>
                  </a:gs>
                </a:gsLst>
                <a:lin ang="5400000"/>
              </a:gradFill>
              <a:ln w="9525">
                <a:noFill/>
                <a:round/>
                <a:headEnd/>
                <a:tailEnd/>
              </a:ln>
            </p:spPr>
            <p:txBody>
              <a:bodyPr anchor="ctr"/>
              <a:lstStyle/>
              <a:p>
                <a:pPr algn="ctr" defTabSz="914400"/>
                <a:endParaRPr lang="nb-NO">
                  <a:solidFill>
                    <a:srgbClr val="FFFFFF"/>
                  </a:solidFill>
                  <a:latin typeface="Calibri" pitchFamily="34" charset="0"/>
                </a:endParaRPr>
              </a:p>
            </p:txBody>
          </p:sp>
          <p:pic>
            <p:nvPicPr>
              <p:cNvPr id="88" name="Picture 76"/>
              <p:cNvPicPr>
                <a:picLocks noChangeAspect="1" noChangeArrowheads="1"/>
              </p:cNvPicPr>
              <p:nvPr/>
            </p:nvPicPr>
            <p:blipFill>
              <a:blip r:embed="rId7" cstate="email"/>
              <a:srcRect/>
              <a:stretch>
                <a:fillRect/>
              </a:stretch>
            </p:blipFill>
            <p:spPr bwMode="auto">
              <a:xfrm>
                <a:off x="3556000" y="3594100"/>
                <a:ext cx="1993900" cy="1923132"/>
              </a:xfrm>
              <a:prstGeom prst="rect">
                <a:avLst/>
              </a:prstGeom>
              <a:noFill/>
              <a:ln w="9525">
                <a:noFill/>
                <a:miter lim="800000"/>
                <a:headEnd/>
                <a:tailEnd/>
              </a:ln>
            </p:spPr>
          </p:pic>
        </p:grpSp>
        <p:grpSp>
          <p:nvGrpSpPr>
            <p:cNvPr id="14" name="Group 126"/>
            <p:cNvGrpSpPr/>
            <p:nvPr/>
          </p:nvGrpSpPr>
          <p:grpSpPr>
            <a:xfrm>
              <a:off x="3779912" y="1268760"/>
              <a:ext cx="1656184" cy="2232248"/>
              <a:chOff x="539552" y="2132856"/>
              <a:chExt cx="1656184" cy="2232248"/>
            </a:xfrm>
          </p:grpSpPr>
          <p:pic>
            <p:nvPicPr>
              <p:cNvPr id="122" name="Picture 121" descr="employeeremrk.jpg"/>
              <p:cNvPicPr>
                <a:picLocks noChangeAspect="1"/>
              </p:cNvPicPr>
              <p:nvPr/>
            </p:nvPicPr>
            <p:blipFill>
              <a:blip r:embed="rId8" cstate="email"/>
              <a:stretch>
                <a:fillRect/>
              </a:stretch>
            </p:blipFill>
            <p:spPr>
              <a:xfrm>
                <a:off x="539552" y="2132856"/>
                <a:ext cx="1656184" cy="2232248"/>
              </a:xfrm>
              <a:prstGeom prst="rect">
                <a:avLst/>
              </a:prstGeom>
            </p:spPr>
          </p:pic>
          <p:sp>
            <p:nvSpPr>
              <p:cNvPr id="123" name="Rectangle 122"/>
              <p:cNvSpPr/>
              <p:nvPr/>
            </p:nvSpPr>
            <p:spPr>
              <a:xfrm>
                <a:off x="539552" y="3140968"/>
                <a:ext cx="1440160" cy="360040"/>
              </a:xfrm>
              <a:prstGeom prst="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Characteristic</a:t>
                </a:r>
                <a:endParaRPr lang="en-IN" sz="1600" dirty="0">
                  <a:solidFill>
                    <a:schemeClr val="tx1"/>
                  </a:solidFill>
                </a:endParaRPr>
              </a:p>
            </p:txBody>
          </p:sp>
          <p:sp>
            <p:nvSpPr>
              <p:cNvPr id="125" name="Rectangle 124"/>
              <p:cNvSpPr/>
              <p:nvPr/>
            </p:nvSpPr>
            <p:spPr>
              <a:xfrm>
                <a:off x="539552" y="3573016"/>
                <a:ext cx="1224000" cy="360040"/>
              </a:xfrm>
              <a:prstGeom prst="rect">
                <a:avLst/>
              </a:prstGeom>
              <a:solidFill>
                <a:srgbClr val="F9AD6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Personality </a:t>
                </a:r>
                <a:endParaRPr lang="en-IN" sz="1600" dirty="0">
                  <a:solidFill>
                    <a:schemeClr val="tx1"/>
                  </a:solidFill>
                </a:endParaRPr>
              </a:p>
            </p:txBody>
          </p:sp>
          <p:sp>
            <p:nvSpPr>
              <p:cNvPr id="126" name="Rectangle 125"/>
              <p:cNvSpPr/>
              <p:nvPr/>
            </p:nvSpPr>
            <p:spPr>
              <a:xfrm>
                <a:off x="539552" y="4005064"/>
                <a:ext cx="1008000" cy="360040"/>
              </a:xfrm>
              <a:prstGeom prst="rect">
                <a:avLst/>
              </a:prstGeom>
              <a:solidFill>
                <a:schemeClr val="bg2">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Behavior</a:t>
                </a:r>
                <a:endParaRPr lang="en-IN" sz="1600" dirty="0">
                  <a:solidFill>
                    <a:schemeClr val="tx1"/>
                  </a:solidFill>
                </a:endParaRPr>
              </a:p>
            </p:txBody>
          </p:sp>
        </p:grpSp>
      </p:grpSp>
      <p:grpSp>
        <p:nvGrpSpPr>
          <p:cNvPr id="15" name="Group 93"/>
          <p:cNvGrpSpPr/>
          <p:nvPr/>
        </p:nvGrpSpPr>
        <p:grpSpPr>
          <a:xfrm>
            <a:off x="5580112" y="1248320"/>
            <a:ext cx="1335087" cy="4052888"/>
            <a:chOff x="5580112" y="1268760"/>
            <a:chExt cx="1335087" cy="4052888"/>
          </a:xfrm>
        </p:grpSpPr>
        <p:grpSp>
          <p:nvGrpSpPr>
            <p:cNvPr id="16" name="Group 139"/>
            <p:cNvGrpSpPr/>
            <p:nvPr/>
          </p:nvGrpSpPr>
          <p:grpSpPr>
            <a:xfrm>
              <a:off x="5580112" y="1268760"/>
              <a:ext cx="1335087" cy="4052888"/>
              <a:chOff x="5561013" y="1257300"/>
              <a:chExt cx="1335087" cy="4052888"/>
            </a:xfrm>
          </p:grpSpPr>
          <p:sp>
            <p:nvSpPr>
              <p:cNvPr id="91"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17" name="Group 137"/>
              <p:cNvGrpSpPr/>
              <p:nvPr/>
            </p:nvGrpSpPr>
            <p:grpSpPr>
              <a:xfrm>
                <a:off x="5561013" y="1270742"/>
                <a:ext cx="1335087" cy="4039446"/>
                <a:chOff x="5561013" y="1270742"/>
                <a:chExt cx="1335087" cy="4039446"/>
              </a:xfrm>
            </p:grpSpPr>
            <p:sp>
              <p:nvSpPr>
                <p:cNvPr id="93" name="Trapezoid 92"/>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14" name="Picture 77"/>
                <p:cNvPicPr>
                  <a:picLocks noChangeAspect="1" noChangeArrowheads="1"/>
                </p:cNvPicPr>
                <p:nvPr/>
              </p:nvPicPr>
              <p:blipFill>
                <a:blip r:embed="rId4" cstate="email"/>
                <a:srcRect/>
                <a:stretch>
                  <a:fillRect/>
                </a:stretch>
              </p:blipFill>
              <p:spPr bwMode="auto">
                <a:xfrm>
                  <a:off x="5561013" y="3090863"/>
                  <a:ext cx="1335087" cy="2219325"/>
                </a:xfrm>
                <a:prstGeom prst="rect">
                  <a:avLst/>
                </a:prstGeom>
                <a:noFill/>
                <a:ln w="9525">
                  <a:noFill/>
                  <a:miter lim="800000"/>
                  <a:headEnd/>
                  <a:tailEnd/>
                </a:ln>
              </p:spPr>
            </p:pic>
          </p:grpSp>
        </p:grpSp>
        <p:pic>
          <p:nvPicPr>
            <p:cNvPr id="89" name="Picture 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652120" y="1844824"/>
              <a:ext cx="1096403" cy="1080120"/>
            </a:xfrm>
            <a:prstGeom prst="rect">
              <a:avLst/>
            </a:prstGeom>
            <a:noFill/>
            <a:ln w="9525">
              <a:noFill/>
              <a:miter lim="800000"/>
              <a:headEnd/>
              <a:tailEnd/>
            </a:ln>
          </p:spPr>
        </p:pic>
      </p:grpSp>
      <p:grpSp>
        <p:nvGrpSpPr>
          <p:cNvPr id="18" name="Group 95"/>
          <p:cNvGrpSpPr/>
          <p:nvPr/>
        </p:nvGrpSpPr>
        <p:grpSpPr>
          <a:xfrm>
            <a:off x="1115616" y="1628800"/>
            <a:ext cx="920750" cy="2771775"/>
            <a:chOff x="1115616" y="1628800"/>
            <a:chExt cx="920750" cy="2771775"/>
          </a:xfrm>
        </p:grpSpPr>
        <p:grpSp>
          <p:nvGrpSpPr>
            <p:cNvPr id="19" name="Group 115"/>
            <p:cNvGrpSpPr/>
            <p:nvPr/>
          </p:nvGrpSpPr>
          <p:grpSpPr>
            <a:xfrm flipH="1">
              <a:off x="1115616" y="1628800"/>
              <a:ext cx="920750" cy="2771775"/>
              <a:chOff x="6911975" y="1609725"/>
              <a:chExt cx="920750" cy="2771775"/>
            </a:xfrm>
          </p:grpSpPr>
          <p:sp>
            <p:nvSpPr>
              <p:cNvPr id="90" name="Trapezoid 118"/>
              <p:cNvSpPr>
                <a:spLocks/>
              </p:cNvSpPr>
              <p:nvPr/>
            </p:nvSpPr>
            <p:spPr bwMode="auto">
              <a:xfrm rot="5400000">
                <a:off x="6631781" y="1899444"/>
                <a:ext cx="1487488" cy="908050"/>
              </a:xfrm>
              <a:custGeom>
                <a:avLst/>
                <a:gdLst>
                  <a:gd name="T0" fmla="*/ 0 w 1487488"/>
                  <a:gd name="T1" fmla="*/ 908050 h 908050"/>
                  <a:gd name="T2" fmla="*/ 227013 w 1487488"/>
                  <a:gd name="T3" fmla="*/ 0 h 908050"/>
                  <a:gd name="T4" fmla="*/ 1260476 w 1487488"/>
                  <a:gd name="T5" fmla="*/ 0 h 908050"/>
                  <a:gd name="T6" fmla="*/ 1487488 w 1487488"/>
                  <a:gd name="T7" fmla="*/ 908050 h 908050"/>
                  <a:gd name="T8" fmla="*/ 0 w 1487488"/>
                  <a:gd name="T9" fmla="*/ 908050 h 9080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7488" h="908050">
                    <a:moveTo>
                      <a:pt x="0" y="908050"/>
                    </a:moveTo>
                    <a:lnTo>
                      <a:pt x="227013" y="0"/>
                    </a:lnTo>
                    <a:lnTo>
                      <a:pt x="1260476" y="0"/>
                    </a:lnTo>
                    <a:lnTo>
                      <a:pt x="1487488" y="908050"/>
                    </a:lnTo>
                    <a:lnTo>
                      <a:pt x="0" y="908050"/>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sp>
            <p:nvSpPr>
              <p:cNvPr id="92" name="Trapezoid 91"/>
              <p:cNvSpPr/>
              <p:nvPr/>
            </p:nvSpPr>
            <p:spPr>
              <a:xfrm rot="5400000">
                <a:off x="6631388" y="1908663"/>
                <a:ext cx="1487996" cy="907770"/>
              </a:xfrm>
              <a:prstGeom prst="trapezoid">
                <a:avLst/>
              </a:prstGeom>
              <a:gradFill>
                <a:gsLst>
                  <a:gs pos="0">
                    <a:schemeClr val="tx2">
                      <a:lumMod val="50000"/>
                    </a:schemeClr>
                  </a:gs>
                  <a:gs pos="99000">
                    <a:schemeClr val="tx2">
                      <a:lumMod val="75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94" name="Picture 78"/>
              <p:cNvPicPr>
                <a:picLocks noChangeAspect="1" noChangeArrowheads="1"/>
              </p:cNvPicPr>
              <p:nvPr/>
            </p:nvPicPr>
            <p:blipFill>
              <a:blip r:embed="rId10" cstate="email"/>
              <a:srcRect/>
              <a:stretch>
                <a:fillRect/>
              </a:stretch>
            </p:blipFill>
            <p:spPr bwMode="auto">
              <a:xfrm>
                <a:off x="6911975" y="2857500"/>
                <a:ext cx="920750" cy="1524000"/>
              </a:xfrm>
              <a:prstGeom prst="rect">
                <a:avLst/>
              </a:prstGeom>
              <a:noFill/>
              <a:ln w="9525">
                <a:noFill/>
                <a:miter lim="800000"/>
                <a:headEnd/>
                <a:tailEnd/>
              </a:ln>
            </p:spPr>
          </p:pic>
        </p:grpSp>
        <p:pic>
          <p:nvPicPr>
            <p:cNvPr id="95" name="Picture 94" descr="icebergff.png"/>
            <p:cNvPicPr>
              <a:picLocks noChangeAspect="1"/>
            </p:cNvPicPr>
            <p:nvPr/>
          </p:nvPicPr>
          <p:blipFill>
            <a:blip r:embed="rId11" cstate="email"/>
            <a:stretch>
              <a:fillRect/>
            </a:stretch>
          </p:blipFill>
          <p:spPr>
            <a:xfrm>
              <a:off x="1187624" y="1844825"/>
              <a:ext cx="819091" cy="936104"/>
            </a:xfrm>
            <a:prstGeom prst="rect">
              <a:avLst/>
            </a:prstGeom>
          </p:spPr>
        </p:pic>
      </p:grpSp>
      <p:grpSp>
        <p:nvGrpSpPr>
          <p:cNvPr id="20" name="Group 103"/>
          <p:cNvGrpSpPr/>
          <p:nvPr/>
        </p:nvGrpSpPr>
        <p:grpSpPr>
          <a:xfrm>
            <a:off x="2123728" y="1268760"/>
            <a:ext cx="1335087" cy="4052888"/>
            <a:chOff x="2123728" y="1268760"/>
            <a:chExt cx="1335087" cy="4052888"/>
          </a:xfrm>
        </p:grpSpPr>
        <p:grpSp>
          <p:nvGrpSpPr>
            <p:cNvPr id="21" name="Group 139"/>
            <p:cNvGrpSpPr/>
            <p:nvPr/>
          </p:nvGrpSpPr>
          <p:grpSpPr>
            <a:xfrm flipH="1">
              <a:off x="2123728" y="1268760"/>
              <a:ext cx="1335087" cy="4052888"/>
              <a:chOff x="5561013" y="1257300"/>
              <a:chExt cx="1335087" cy="4052888"/>
            </a:xfrm>
          </p:grpSpPr>
          <p:sp>
            <p:nvSpPr>
              <p:cNvPr id="98" name="Trapezoid 119"/>
              <p:cNvSpPr>
                <a:spLocks/>
              </p:cNvSpPr>
              <p:nvPr/>
            </p:nvSpPr>
            <p:spPr bwMode="auto">
              <a:xfrm rot="5400000">
                <a:off x="5137150" y="1682750"/>
                <a:ext cx="2179638" cy="1328738"/>
              </a:xfrm>
              <a:custGeom>
                <a:avLst/>
                <a:gdLst>
                  <a:gd name="T0" fmla="*/ 0 w 2179638"/>
                  <a:gd name="T1" fmla="*/ 1328738 h 1328738"/>
                  <a:gd name="T2" fmla="*/ 332185 w 2179638"/>
                  <a:gd name="T3" fmla="*/ 0 h 1328738"/>
                  <a:gd name="T4" fmla="*/ 1847454 w 2179638"/>
                  <a:gd name="T5" fmla="*/ 0 h 1328738"/>
                  <a:gd name="T6" fmla="*/ 2179638 w 2179638"/>
                  <a:gd name="T7" fmla="*/ 1328738 h 1328738"/>
                  <a:gd name="T8" fmla="*/ 0 w 2179638"/>
                  <a:gd name="T9" fmla="*/ 1328738 h 13287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9638" h="1328738">
                    <a:moveTo>
                      <a:pt x="0" y="1328738"/>
                    </a:moveTo>
                    <a:lnTo>
                      <a:pt x="332185" y="0"/>
                    </a:lnTo>
                    <a:lnTo>
                      <a:pt x="1847454" y="0"/>
                    </a:lnTo>
                    <a:lnTo>
                      <a:pt x="2179638" y="1328738"/>
                    </a:lnTo>
                    <a:lnTo>
                      <a:pt x="0" y="1328738"/>
                    </a:lnTo>
                    <a:close/>
                  </a:path>
                </a:pathLst>
              </a:custGeom>
              <a:solidFill>
                <a:srgbClr val="696C6F"/>
              </a:solidFill>
              <a:ln w="9525" cap="flat" cmpd="sng">
                <a:solidFill>
                  <a:srgbClr val="A0A2A4"/>
                </a:solidFill>
                <a:prstDash val="solid"/>
                <a:round/>
                <a:headEnd/>
                <a:tailEnd/>
              </a:ln>
              <a:effectLst>
                <a:outerShdw dist="23000" dir="5400000" rotWithShape="0">
                  <a:srgbClr val="000000">
                    <a:alpha val="34999"/>
                  </a:srgbClr>
                </a:outerShdw>
              </a:effectLst>
            </p:spPr>
            <p:txBody>
              <a:bodyPr anchor="ctr"/>
              <a:lstStyle/>
              <a:p>
                <a:pPr>
                  <a:defRPr/>
                </a:pPr>
                <a:endParaRPr lang="en-GB" dirty="0">
                  <a:latin typeface="Arial" pitchFamily="34" charset="0"/>
                </a:endParaRPr>
              </a:p>
            </p:txBody>
          </p:sp>
          <p:grpSp>
            <p:nvGrpSpPr>
              <p:cNvPr id="22" name="Group 137"/>
              <p:cNvGrpSpPr/>
              <p:nvPr/>
            </p:nvGrpSpPr>
            <p:grpSpPr>
              <a:xfrm>
                <a:off x="5561013" y="1270742"/>
                <a:ext cx="1335087" cy="4039446"/>
                <a:chOff x="5561013" y="1270742"/>
                <a:chExt cx="1335087" cy="4039446"/>
              </a:xfrm>
            </p:grpSpPr>
            <p:sp>
              <p:nvSpPr>
                <p:cNvPr id="100" name="Trapezoid 99"/>
                <p:cNvSpPr/>
                <p:nvPr/>
              </p:nvSpPr>
              <p:spPr>
                <a:xfrm rot="5400000">
                  <a:off x="5137867" y="1695475"/>
                  <a:ext cx="2178469" cy="1329003"/>
                </a:xfrm>
                <a:prstGeom prst="trapezoid">
                  <a:avLst/>
                </a:prstGeom>
                <a:gradFill>
                  <a:gsLst>
                    <a:gs pos="0">
                      <a:schemeClr val="tx2">
                        <a:lumMod val="75000"/>
                      </a:schemeClr>
                    </a:gs>
                    <a:gs pos="100000">
                      <a:schemeClr val="tx2">
                        <a:lumMod val="90000"/>
                      </a:schemeClr>
                    </a:gs>
                  </a:gsLst>
                  <a:lin ang="5400000" scaled="0"/>
                </a:gradFill>
                <a:ln>
                  <a:noFill/>
                </a:ln>
                <a:effectLst>
                  <a:outerShdw blurRad="40000" dist="23000" dir="5400000" rotWithShape="0">
                    <a:srgbClr val="000000">
                      <a:alpha val="35000"/>
                    </a:srgbClr>
                  </a:outerShdw>
                  <a:softEdge rad="50800"/>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nb-NO" sz="1800" smtClean="0">
                    <a:solidFill>
                      <a:srgbClr val="FFFFFF"/>
                    </a:solidFill>
                    <a:latin typeface="Calibri" charset="0"/>
                  </a:endParaRPr>
                </a:p>
              </p:txBody>
            </p:sp>
            <p:pic>
              <p:nvPicPr>
                <p:cNvPr id="101" name="Picture 77"/>
                <p:cNvPicPr>
                  <a:picLocks noChangeAspect="1" noChangeArrowheads="1"/>
                </p:cNvPicPr>
                <p:nvPr/>
              </p:nvPicPr>
              <p:blipFill>
                <a:blip r:embed="rId4" cstate="email"/>
                <a:srcRect/>
                <a:stretch>
                  <a:fillRect/>
                </a:stretch>
              </p:blipFill>
              <p:spPr bwMode="auto">
                <a:xfrm>
                  <a:off x="5561013" y="3090863"/>
                  <a:ext cx="1335087" cy="2219325"/>
                </a:xfrm>
                <a:prstGeom prst="rect">
                  <a:avLst/>
                </a:prstGeom>
                <a:noFill/>
                <a:ln w="9525">
                  <a:noFill/>
                  <a:miter lim="800000"/>
                  <a:headEnd/>
                  <a:tailEnd/>
                </a:ln>
              </p:spPr>
            </p:pic>
          </p:grpSp>
        </p:grpSp>
        <p:pic>
          <p:nvPicPr>
            <p:cNvPr id="103" name="Picture 2"/>
            <p:cNvPicPr>
              <a:picLocks noChangeAspect="1" noChangeArrowheads="1"/>
            </p:cNvPicPr>
            <p:nvPr/>
          </p:nvPicPr>
          <p:blipFill>
            <a:blip r:embed="rId12" cstate="email">
              <a:clrChange>
                <a:clrFrom>
                  <a:srgbClr val="FEFEFE"/>
                </a:clrFrom>
                <a:clrTo>
                  <a:srgbClr val="FEFEFE">
                    <a:alpha val="0"/>
                  </a:srgbClr>
                </a:clrTo>
              </a:clrChange>
            </a:blip>
            <a:srcRect/>
            <a:stretch>
              <a:fillRect/>
            </a:stretch>
          </p:blipFill>
          <p:spPr bwMode="auto">
            <a:xfrm>
              <a:off x="2339752" y="1628800"/>
              <a:ext cx="1008112" cy="1351787"/>
            </a:xfrm>
            <a:prstGeom prst="rect">
              <a:avLst/>
            </a:prstGeom>
            <a:noFill/>
            <a:ln w="9525">
              <a:noFill/>
              <a:miter lim="800000"/>
              <a:headEnd/>
              <a:tailEnd/>
            </a:ln>
          </p:spPr>
        </p:pic>
      </p:grpSp>
      <p:grpSp>
        <p:nvGrpSpPr>
          <p:cNvPr id="23" name="Group 105"/>
          <p:cNvGrpSpPr/>
          <p:nvPr/>
        </p:nvGrpSpPr>
        <p:grpSpPr>
          <a:xfrm>
            <a:off x="3530600" y="1054100"/>
            <a:ext cx="2019300" cy="4463132"/>
            <a:chOff x="3530600" y="1054100"/>
            <a:chExt cx="2019300" cy="4463132"/>
          </a:xfrm>
        </p:grpSpPr>
        <p:pic>
          <p:nvPicPr>
            <p:cNvPr id="107" name="Kombinationstegning 8"/>
            <p:cNvPicPr>
              <a:picLocks noChangeArrowheads="1"/>
            </p:cNvPicPr>
            <p:nvPr/>
          </p:nvPicPr>
          <p:blipFill>
            <a:blip r:embed="rId6" cstate="email"/>
            <a:srcRect/>
            <a:stretch>
              <a:fillRect/>
            </a:stretch>
          </p:blipFill>
          <p:spPr bwMode="auto">
            <a:xfrm>
              <a:off x="3638550" y="3590925"/>
              <a:ext cx="1804988" cy="1309688"/>
            </a:xfrm>
            <a:prstGeom prst="rect">
              <a:avLst/>
            </a:prstGeom>
            <a:noFill/>
            <a:ln w="9525">
              <a:noFill/>
              <a:miter lim="800000"/>
              <a:headEnd/>
              <a:tailEnd/>
            </a:ln>
          </p:spPr>
        </p:pic>
        <p:sp>
          <p:nvSpPr>
            <p:cNvPr id="108" name="Rounded Rectangle 107"/>
            <p:cNvSpPr>
              <a:spLocks noChangeArrowheads="1"/>
            </p:cNvSpPr>
            <p:nvPr/>
          </p:nvSpPr>
          <p:spPr bwMode="auto">
            <a:xfrm>
              <a:off x="3556000" y="1054100"/>
              <a:ext cx="1981200" cy="2552700"/>
            </a:xfrm>
            <a:prstGeom prst="roundRect">
              <a:avLst>
                <a:gd name="adj" fmla="val 8667"/>
              </a:avLst>
            </a:prstGeom>
            <a:gradFill rotWithShape="1">
              <a:gsLst>
                <a:gs pos="0">
                  <a:srgbClr val="800000"/>
                </a:gs>
                <a:gs pos="80000">
                  <a:srgbClr val="FF0000"/>
                </a:gs>
                <a:gs pos="100000">
                  <a:srgbClr val="800000"/>
                </a:gs>
              </a:gsLst>
              <a:lin ang="5400000"/>
            </a:gradFill>
            <a:ln w="9525">
              <a:solidFill>
                <a:srgbClr val="800000"/>
              </a:solidFill>
              <a:round/>
              <a:headEnd/>
              <a:tailEnd/>
            </a:ln>
            <a:effectLst>
              <a:outerShdw dist="23000" dir="5400000" rotWithShape="0">
                <a:srgbClr val="808080">
                  <a:alpha val="34999"/>
                </a:srgbClr>
              </a:outerShdw>
            </a:effectLst>
          </p:spPr>
          <p:txBody>
            <a:bodyPr anchor="ctr"/>
            <a:lstStyle/>
            <a:p>
              <a:pPr algn="ctr" defTabSz="914400">
                <a:defRPr/>
              </a:pPr>
              <a:endParaRPr lang="nb-NO">
                <a:solidFill>
                  <a:srgbClr val="FFFFFF"/>
                </a:solidFill>
                <a:latin typeface="Calibri" charset="0"/>
                <a:ea typeface="ＭＳ Ｐゴシック" charset="0"/>
                <a:cs typeface="ＭＳ Ｐゴシック" charset="0"/>
              </a:endParaRPr>
            </a:p>
          </p:txBody>
        </p:sp>
        <p:sp>
          <p:nvSpPr>
            <p:cNvPr id="109" name="Rounded Rectangle 108"/>
            <p:cNvSpPr/>
            <p:nvPr/>
          </p:nvSpPr>
          <p:spPr>
            <a:xfrm>
              <a:off x="3556000" y="1054100"/>
              <a:ext cx="1981200" cy="2565400"/>
            </a:xfrm>
            <a:prstGeom prst="roundRect">
              <a:avLst>
                <a:gd name="adj" fmla="val 8667"/>
              </a:avLst>
            </a:prstGeom>
            <a:gradFill rotWithShape="1">
              <a:gsLst>
                <a:gs pos="23000">
                  <a:srgbClr val="800000"/>
                </a:gs>
                <a:gs pos="100000">
                  <a:srgbClr val="800000"/>
                </a:gs>
                <a:gs pos="96000">
                  <a:srgbClr val="F50736"/>
                </a:gs>
              </a:gsLst>
              <a:lin ang="16200000" scaled="0"/>
            </a:gradFill>
            <a:ln w="9525" cap="flat" cmpd="sng" algn="ctr">
              <a:solidFill>
                <a:srgbClr val="1F497D">
                  <a:lumMod val="50000"/>
                </a:srgbClr>
              </a:solidFill>
              <a:prstDash val="solid"/>
            </a:ln>
            <a:effectLst>
              <a:outerShdw blurRad="40000" dist="23000" dir="5400000" rotWithShape="0">
                <a:srgbClr val="000000">
                  <a:alpha val="35000"/>
                </a:srgbClr>
              </a:outerShdw>
              <a:softEdge rad="76200"/>
            </a:effec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endParaRPr lang="nb-NO" sz="1800" smtClean="0">
                <a:solidFill>
                  <a:srgbClr val="FFFFFF"/>
                </a:solidFill>
                <a:latin typeface="Calibri" charset="0"/>
              </a:endParaRPr>
            </a:p>
          </p:txBody>
        </p:sp>
        <p:sp>
          <p:nvSpPr>
            <p:cNvPr id="110" name="Rounded Rectangle 19"/>
            <p:cNvSpPr>
              <a:spLocks noChangeArrowheads="1"/>
            </p:cNvSpPr>
            <p:nvPr/>
          </p:nvSpPr>
          <p:spPr bwMode="auto">
            <a:xfrm>
              <a:off x="3530600" y="1054100"/>
              <a:ext cx="2006600" cy="1473200"/>
            </a:xfrm>
            <a:prstGeom prst="roundRect">
              <a:avLst>
                <a:gd name="adj" fmla="val 16667"/>
              </a:avLst>
            </a:prstGeom>
            <a:gradFill rotWithShape="1">
              <a:gsLst>
                <a:gs pos="0">
                  <a:srgbClr val="FFFFFF">
                    <a:alpha val="3998"/>
                  </a:srgbClr>
                </a:gs>
                <a:gs pos="100000">
                  <a:srgbClr val="FFFFFF">
                    <a:alpha val="15999"/>
                  </a:srgbClr>
                </a:gs>
              </a:gsLst>
              <a:lin ang="5400000"/>
            </a:gradFill>
            <a:ln w="9525">
              <a:noFill/>
              <a:round/>
              <a:headEnd/>
              <a:tailEnd/>
            </a:ln>
          </p:spPr>
          <p:txBody>
            <a:bodyPr anchor="ctr"/>
            <a:lstStyle/>
            <a:p>
              <a:pPr algn="ctr" defTabSz="914400"/>
              <a:endParaRPr lang="nb-NO">
                <a:solidFill>
                  <a:srgbClr val="FFFFFF"/>
                </a:solidFill>
                <a:latin typeface="Calibri" pitchFamily="34" charset="0"/>
              </a:endParaRPr>
            </a:p>
          </p:txBody>
        </p:sp>
        <p:pic>
          <p:nvPicPr>
            <p:cNvPr id="111" name="Picture 76"/>
            <p:cNvPicPr>
              <a:picLocks noChangeAspect="1" noChangeArrowheads="1"/>
            </p:cNvPicPr>
            <p:nvPr/>
          </p:nvPicPr>
          <p:blipFill>
            <a:blip r:embed="rId7" cstate="email"/>
            <a:srcRect/>
            <a:stretch>
              <a:fillRect/>
            </a:stretch>
          </p:blipFill>
          <p:spPr bwMode="auto">
            <a:xfrm>
              <a:off x="3556000" y="3594100"/>
              <a:ext cx="1993900" cy="1923132"/>
            </a:xfrm>
            <a:prstGeom prst="rect">
              <a:avLst/>
            </a:prstGeom>
            <a:noFill/>
            <a:ln w="9525">
              <a:noFill/>
              <a:miter lim="800000"/>
              <a:headEnd/>
              <a:tailEnd/>
            </a:ln>
          </p:spPr>
        </p:pic>
      </p:grpSp>
      <p:grpSp>
        <p:nvGrpSpPr>
          <p:cNvPr id="24" name="Group 134"/>
          <p:cNvGrpSpPr/>
          <p:nvPr/>
        </p:nvGrpSpPr>
        <p:grpSpPr>
          <a:xfrm>
            <a:off x="3563888" y="1340768"/>
            <a:ext cx="1905305" cy="1872208"/>
            <a:chOff x="794487" y="2420888"/>
            <a:chExt cx="1905305" cy="1872208"/>
          </a:xfrm>
        </p:grpSpPr>
        <p:pic>
          <p:nvPicPr>
            <p:cNvPr id="133" name="Picture 132" descr="performance1.png"/>
            <p:cNvPicPr>
              <a:picLocks noChangeAspect="1"/>
            </p:cNvPicPr>
            <p:nvPr/>
          </p:nvPicPr>
          <p:blipFill>
            <a:blip r:embed="rId13" cstate="email"/>
            <a:srcRect/>
            <a:stretch>
              <a:fillRect/>
            </a:stretch>
          </p:blipFill>
          <p:spPr>
            <a:xfrm>
              <a:off x="794487" y="2420888"/>
              <a:ext cx="1905305" cy="1584176"/>
            </a:xfrm>
            <a:prstGeom prst="rect">
              <a:avLst/>
            </a:prstGeom>
          </p:spPr>
        </p:pic>
        <p:sp>
          <p:nvSpPr>
            <p:cNvPr id="134" name="Rectangle 133"/>
            <p:cNvSpPr/>
            <p:nvPr/>
          </p:nvSpPr>
          <p:spPr>
            <a:xfrm>
              <a:off x="1259632" y="3933056"/>
              <a:ext cx="1440160" cy="360040"/>
            </a:xfrm>
            <a:prstGeom prst="rect">
              <a:avLst/>
            </a:prstGeom>
            <a:solidFill>
              <a:srgbClr val="FF669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Performance</a:t>
              </a:r>
              <a:endParaRPr lang="en-IN" sz="1600" dirty="0">
                <a:solidFill>
                  <a:schemeClr val="tx1"/>
                </a:solidFill>
              </a:endParaRPr>
            </a:p>
          </p:txBody>
        </p:sp>
      </p:grpSp>
      <p:sp>
        <p:nvSpPr>
          <p:cNvPr id="25" name="Footer Placeholder 24"/>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4.07407E-6 L -0.12813 -0.00138 " pathEditMode="relative" rAng="0" ptsTypes="AA">
                                      <p:cBhvr>
                                        <p:cTn id="6" dur="2000" fill="hold"/>
                                        <p:tgtEl>
                                          <p:spTgt spid="10"/>
                                        </p:tgtEl>
                                        <p:attrNameLst>
                                          <p:attrName>ppt_x</p:attrName>
                                          <p:attrName>ppt_y</p:attrName>
                                        </p:attrNameLst>
                                      </p:cBhvr>
                                      <p:rCtr x="-64" y="-1"/>
                                    </p:animMotion>
                                  </p:childTnLst>
                                </p:cTn>
                              </p:par>
                              <p:par>
                                <p:cTn id="7" presetID="10" presetClass="exit" presetSubtype="0" fill="hold"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35" presetClass="path" presetSubtype="0" accel="50000" decel="50000" fill="hold" nodeType="withEffect">
                                  <p:stCondLst>
                                    <p:cond delay="0"/>
                                  </p:stCondLst>
                                  <p:childTnLst>
                                    <p:animMotion origin="layout" path="M 0.00208 0.00139 L -0.19496 0.00139 " pathEditMode="relative" rAng="0" ptsTypes="AA">
                                      <p:cBhvr>
                                        <p:cTn id="14" dur="2000" fill="hold"/>
                                        <p:tgtEl>
                                          <p:spTgt spid="12"/>
                                        </p:tgtEl>
                                        <p:attrNameLst>
                                          <p:attrName>ppt_x</p:attrName>
                                          <p:attrName>ppt_y</p:attrName>
                                        </p:attrNameLst>
                                      </p:cBhvr>
                                      <p:rCtr x="-99" y="0"/>
                                    </p:animMotion>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par>
                                <p:cTn id="18" presetID="10" presetClass="exit" presetSubtype="0" fill="hold"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par>
                                <p:cTn id="21" presetID="35" presetClass="path" presetSubtype="0" accel="50000" decel="50000" fill="hold" nodeType="withEffect">
                                  <p:stCondLst>
                                    <p:cond delay="0"/>
                                  </p:stCondLst>
                                  <p:childTnLst>
                                    <p:animMotion origin="layout" path="M 0.01024 0.0118 L -0.18872 0.01042 " pathEditMode="relative" rAng="0" ptsTypes="AA">
                                      <p:cBhvr>
                                        <p:cTn id="22" dur="2000" fill="hold"/>
                                        <p:tgtEl>
                                          <p:spTgt spid="15"/>
                                        </p:tgtEl>
                                        <p:attrNameLst>
                                          <p:attrName>ppt_x</p:attrName>
                                          <p:attrName>ppt_y</p:attrName>
                                        </p:attrNameLst>
                                      </p:cBhvr>
                                      <p:rCtr x="-99" y="-1"/>
                                    </p:animMotion>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Components of the Iceberg Model</a:t>
            </a:r>
            <a:endParaRPr lang="en-IN" sz="3200" dirty="0"/>
          </a:p>
        </p:txBody>
      </p:sp>
      <p:grpSp>
        <p:nvGrpSpPr>
          <p:cNvPr id="10" name="Group 9"/>
          <p:cNvGrpSpPr/>
          <p:nvPr/>
        </p:nvGrpSpPr>
        <p:grpSpPr>
          <a:xfrm>
            <a:off x="107504" y="1412776"/>
            <a:ext cx="4752528" cy="4752528"/>
            <a:chOff x="737828" y="0"/>
            <a:chExt cx="4752528" cy="4752528"/>
          </a:xfrm>
          <a:scene3d>
            <a:camera prst="orthographicFront">
              <a:rot lat="0" lon="0" rev="0"/>
            </a:camera>
            <a:lightRig rig="contrasting" dir="t">
              <a:rot lat="0" lon="0" rev="1200000"/>
            </a:lightRig>
          </a:scene3d>
        </p:grpSpPr>
        <p:sp>
          <p:nvSpPr>
            <p:cNvPr id="20" name="Oval 19"/>
            <p:cNvSpPr/>
            <p:nvPr/>
          </p:nvSpPr>
          <p:spPr>
            <a:xfrm>
              <a:off x="737828" y="0"/>
              <a:ext cx="4752528" cy="475252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dirty="0"/>
            </a:p>
          </p:txBody>
        </p:sp>
        <p:sp>
          <p:nvSpPr>
            <p:cNvPr id="21" name="Oval 4"/>
            <p:cNvSpPr/>
            <p:nvPr/>
          </p:nvSpPr>
          <p:spPr>
            <a:xfrm>
              <a:off x="2449688" y="237626"/>
              <a:ext cx="1328806" cy="7128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Traits</a:t>
              </a:r>
              <a:endParaRPr lang="en-IN" sz="1800" kern="1200" dirty="0">
                <a:solidFill>
                  <a:schemeClr val="tx1"/>
                </a:solidFill>
              </a:endParaRPr>
            </a:p>
          </p:txBody>
        </p:sp>
      </p:grpSp>
      <p:grpSp>
        <p:nvGrpSpPr>
          <p:cNvPr id="11" name="Group 10"/>
          <p:cNvGrpSpPr/>
          <p:nvPr/>
        </p:nvGrpSpPr>
        <p:grpSpPr>
          <a:xfrm>
            <a:off x="582756" y="2363281"/>
            <a:ext cx="3802022" cy="3802022"/>
            <a:chOff x="1213080" y="950505"/>
            <a:chExt cx="3802022" cy="3802022"/>
          </a:xfrm>
          <a:scene3d>
            <a:camera prst="orthographicFront">
              <a:rot lat="0" lon="0" rev="0"/>
            </a:camera>
            <a:lightRig rig="contrasting" dir="t">
              <a:rot lat="0" lon="0" rev="1200000"/>
            </a:lightRig>
          </a:scene3d>
        </p:grpSpPr>
        <p:sp>
          <p:nvSpPr>
            <p:cNvPr id="18" name="Oval 17"/>
            <p:cNvSpPr/>
            <p:nvPr/>
          </p:nvSpPr>
          <p:spPr>
            <a:xfrm>
              <a:off x="1213080" y="950505"/>
              <a:ext cx="3802022" cy="380202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sp>
        <p:sp>
          <p:nvSpPr>
            <p:cNvPr id="19" name="Oval 6"/>
            <p:cNvSpPr/>
            <p:nvPr/>
          </p:nvSpPr>
          <p:spPr>
            <a:xfrm>
              <a:off x="2449688" y="1178626"/>
              <a:ext cx="1328806" cy="6843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Self  Image</a:t>
              </a:r>
              <a:endParaRPr lang="en-IN" sz="1800" kern="1200" dirty="0">
                <a:solidFill>
                  <a:schemeClr val="tx1"/>
                </a:solidFill>
              </a:endParaRPr>
            </a:p>
          </p:txBody>
        </p:sp>
      </p:grpSp>
      <p:grpSp>
        <p:nvGrpSpPr>
          <p:cNvPr id="12" name="Group 11"/>
          <p:cNvGrpSpPr/>
          <p:nvPr/>
        </p:nvGrpSpPr>
        <p:grpSpPr>
          <a:xfrm>
            <a:off x="1058009" y="3313787"/>
            <a:ext cx="2851516" cy="2851516"/>
            <a:chOff x="1688333" y="1901011"/>
            <a:chExt cx="2851516" cy="2851516"/>
          </a:xfrm>
          <a:scene3d>
            <a:camera prst="orthographicFront">
              <a:rot lat="0" lon="0" rev="0"/>
            </a:camera>
            <a:lightRig rig="contrasting" dir="t">
              <a:rot lat="0" lon="0" rev="1200000"/>
            </a:lightRig>
          </a:scene3d>
        </p:grpSpPr>
        <p:sp>
          <p:nvSpPr>
            <p:cNvPr id="16" name="Oval 15"/>
            <p:cNvSpPr/>
            <p:nvPr/>
          </p:nvSpPr>
          <p:spPr>
            <a:xfrm>
              <a:off x="1688333" y="1901011"/>
              <a:ext cx="2851516" cy="285151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sp>
        <p:sp>
          <p:nvSpPr>
            <p:cNvPr id="17" name="Oval 8"/>
            <p:cNvSpPr/>
            <p:nvPr/>
          </p:nvSpPr>
          <p:spPr>
            <a:xfrm>
              <a:off x="2449688" y="2114874"/>
              <a:ext cx="1328806" cy="6415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Skill</a:t>
              </a:r>
              <a:endParaRPr lang="en-IN" sz="1800" kern="1200" dirty="0">
                <a:solidFill>
                  <a:schemeClr val="tx1"/>
                </a:solidFill>
              </a:endParaRPr>
            </a:p>
          </p:txBody>
        </p:sp>
      </p:grpSp>
      <p:grpSp>
        <p:nvGrpSpPr>
          <p:cNvPr id="13" name="Group 12"/>
          <p:cNvGrpSpPr/>
          <p:nvPr/>
        </p:nvGrpSpPr>
        <p:grpSpPr>
          <a:xfrm>
            <a:off x="1533262" y="4264292"/>
            <a:ext cx="1901011" cy="1901011"/>
            <a:chOff x="2163586" y="2851516"/>
            <a:chExt cx="1901011" cy="1901011"/>
          </a:xfrm>
          <a:scene3d>
            <a:camera prst="orthographicFront">
              <a:rot lat="0" lon="0" rev="0"/>
            </a:camera>
            <a:lightRig rig="contrasting" dir="t">
              <a:rot lat="0" lon="0" rev="1200000"/>
            </a:lightRig>
          </a:scene3d>
        </p:grpSpPr>
        <p:sp>
          <p:nvSpPr>
            <p:cNvPr id="14" name="Oval 13"/>
            <p:cNvSpPr/>
            <p:nvPr/>
          </p:nvSpPr>
          <p:spPr>
            <a:xfrm>
              <a:off x="2163586" y="2851516"/>
              <a:ext cx="1901011" cy="190101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Oval 10"/>
            <p:cNvSpPr/>
            <p:nvPr/>
          </p:nvSpPr>
          <p:spPr>
            <a:xfrm>
              <a:off x="2441983" y="3326769"/>
              <a:ext cx="1344217" cy="9505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Knowledge</a:t>
              </a:r>
              <a:endParaRPr lang="en-IN" sz="1800" kern="1200" dirty="0">
                <a:solidFill>
                  <a:schemeClr val="tx1"/>
                </a:solidFill>
              </a:endParaRPr>
            </a:p>
          </p:txBody>
        </p:sp>
      </p:grpSp>
      <p:sp>
        <p:nvSpPr>
          <p:cNvPr id="22" name="TextBox 21"/>
          <p:cNvSpPr txBox="1"/>
          <p:nvPr/>
        </p:nvSpPr>
        <p:spPr>
          <a:xfrm>
            <a:off x="5148064" y="5385990"/>
            <a:ext cx="3779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Content knowledge / information in field of work, - from education to experience</a:t>
            </a:r>
          </a:p>
        </p:txBody>
      </p:sp>
      <p:cxnSp>
        <p:nvCxnSpPr>
          <p:cNvPr id="23" name="Straight Connector 22"/>
          <p:cNvCxnSpPr/>
          <p:nvPr/>
        </p:nvCxnSpPr>
        <p:spPr>
          <a:xfrm rot="5400000">
            <a:off x="4031864" y="4401232"/>
            <a:ext cx="0" cy="223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20024" y="4077072"/>
            <a:ext cx="3779912" cy="923330"/>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Ability to do something well; most easily trained on - e.g. technical skills to use knowledge</a:t>
            </a:r>
          </a:p>
        </p:txBody>
      </p:sp>
      <p:cxnSp>
        <p:nvCxnSpPr>
          <p:cNvPr id="25" name="Straight Connector 24"/>
          <p:cNvCxnSpPr/>
          <p:nvPr/>
        </p:nvCxnSpPr>
        <p:spPr>
          <a:xfrm rot="5400000">
            <a:off x="4103824" y="3092314"/>
            <a:ext cx="0" cy="223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20024" y="2660719"/>
            <a:ext cx="3779912" cy="1200329"/>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How people see/view themselves; identity; worth - e.g. an expert, a learner, leader, manager, agent, innovator</a:t>
            </a:r>
          </a:p>
        </p:txBody>
      </p:sp>
      <p:cxnSp>
        <p:nvCxnSpPr>
          <p:cNvPr id="27" name="Straight Connector 26"/>
          <p:cNvCxnSpPr/>
          <p:nvPr/>
        </p:nvCxnSpPr>
        <p:spPr>
          <a:xfrm rot="5400000">
            <a:off x="4103824" y="1940186"/>
            <a:ext cx="0" cy="223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220024" y="1268760"/>
            <a:ext cx="3779912" cy="1200329"/>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IN" dirty="0" smtClean="0"/>
              <a:t>Habitual / enduring characteristics</a:t>
            </a:r>
          </a:p>
          <a:p>
            <a:r>
              <a:rPr lang="en-IN" dirty="0" smtClean="0"/>
              <a:t>- e.g. flexibility, self - control, good listener, builds trust, engages &amp; inspires, mindset</a:t>
            </a:r>
          </a:p>
        </p:txBody>
      </p:sp>
      <p:cxnSp>
        <p:nvCxnSpPr>
          <p:cNvPr id="29" name="Straight Connector 28"/>
          <p:cNvCxnSpPr/>
          <p:nvPr/>
        </p:nvCxnSpPr>
        <p:spPr>
          <a:xfrm rot="5400000">
            <a:off x="4103824" y="572034"/>
            <a:ext cx="0" cy="2232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Importance of Iceberg Model</a:t>
            </a:r>
            <a:endParaRPr lang="en-IN" sz="3200" dirty="0"/>
          </a:p>
        </p:txBody>
      </p:sp>
      <p:pic>
        <p:nvPicPr>
          <p:cNvPr id="9" name="Picture 8" descr="iceberg.png"/>
          <p:cNvPicPr>
            <a:picLocks noChangeAspect="1"/>
          </p:cNvPicPr>
          <p:nvPr/>
        </p:nvPicPr>
        <p:blipFill>
          <a:blip r:embed="rId3" cstate="print"/>
          <a:stretch>
            <a:fillRect/>
          </a:stretch>
        </p:blipFill>
        <p:spPr>
          <a:xfrm>
            <a:off x="3857625" y="1340768"/>
            <a:ext cx="5286375" cy="5000625"/>
          </a:xfrm>
          <a:prstGeom prst="rect">
            <a:avLst/>
          </a:prstGeom>
        </p:spPr>
      </p:pic>
      <p:sp>
        <p:nvSpPr>
          <p:cNvPr id="10" name="Rectangle 9"/>
          <p:cNvSpPr/>
          <p:nvPr/>
        </p:nvSpPr>
        <p:spPr>
          <a:xfrm>
            <a:off x="4211960" y="-27384"/>
            <a:ext cx="4530856" cy="6876000"/>
          </a:xfrm>
          <a:prstGeom prst="rect">
            <a:avLst/>
          </a:prstGeom>
          <a:solidFill>
            <a:srgbClr val="FF00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4104683" y="1700808"/>
            <a:ext cx="4715789" cy="3600400"/>
          </a:xfrm>
          <a:prstGeom prst="rect">
            <a:avLst/>
          </a:prstGeom>
          <a:noFill/>
          <a:ln w="28575">
            <a:solidFill>
              <a:schemeClr val="tx1">
                <a:alpha val="3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ounded Rectangle 11"/>
          <p:cNvSpPr/>
          <p:nvPr/>
        </p:nvSpPr>
        <p:spPr>
          <a:xfrm>
            <a:off x="395536" y="1412776"/>
            <a:ext cx="3600400" cy="1584176"/>
          </a:xfrm>
          <a:prstGeom prst="roundRect">
            <a:avLst>
              <a:gd name="adj" fmla="val 4269"/>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It is important to understand that there is a relation between the competencies which are above the surface and those which lie beneath in an iceberg. </a:t>
            </a:r>
            <a:endParaRPr lang="en-IN" dirty="0">
              <a:solidFill>
                <a:schemeClr val="tx1"/>
              </a:solidFill>
            </a:endParaRPr>
          </a:p>
        </p:txBody>
      </p:sp>
      <p:sp>
        <p:nvSpPr>
          <p:cNvPr id="13" name="Rounded Rectangle 12"/>
          <p:cNvSpPr/>
          <p:nvPr/>
        </p:nvSpPr>
        <p:spPr>
          <a:xfrm>
            <a:off x="395536" y="3789040"/>
            <a:ext cx="3600400" cy="1872208"/>
          </a:xfrm>
          <a:prstGeom prst="roundRect">
            <a:avLst>
              <a:gd name="adj" fmla="val 4269"/>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The aspects of competencies which lie below the surface like attitude, traits, thinking styles etc. directly influence the usage of knowledge and skills to complete a job effectively.</a:t>
            </a:r>
            <a:endParaRPr lang="en-IN" dirty="0">
              <a:solidFill>
                <a:schemeClr val="tx1"/>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0" nodeType="withEffect">
                                  <p:stCondLst>
                                    <p:cond delay="0"/>
                                  </p:stCondLst>
                                  <p:childTnLst>
                                    <p:animMotion origin="layout" path="M 0 0  L 0 0.33302  E" pathEditMode="relative" ptsTypes="">
                                      <p:cBhvr>
                                        <p:cTn id="9" dur="2000" spd="-100000" fill="hold"/>
                                        <p:tgtEl>
                                          <p:spTgt spid="10"/>
                                        </p:tgtEl>
                                        <p:attrNameLst>
                                          <p:attrName>ppt_x</p:attrName>
                                          <p:attrName>ppt_y</p:attrName>
                                        </p:attrNameLst>
                                      </p:cBhvr>
                                    </p:animMotion>
                                  </p:childTnLst>
                                </p:cTn>
                              </p:par>
                              <p:par>
                                <p:cTn id="10" presetID="10" presetClass="entr" presetSubtype="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0" presetClass="path" presetSubtype="0" accel="50000" decel="50000" fill="hold" grpId="0" nodeType="withEffect">
                                  <p:stCondLst>
                                    <p:cond delay="0"/>
                                  </p:stCondLst>
                                  <p:childTnLst>
                                    <p:animMotion origin="layout" path="M -0.90261 -4.07956E-6 L 0.19479 -4.07956E-6 L 1.38889E-6 -4.07956E-6 " pathEditMode="relative" ptsTypes="AAA">
                                      <p:cBhvr>
                                        <p:cTn id="14" dur="2000" fill="hold"/>
                                        <p:tgtEl>
                                          <p:spTgt spid="11"/>
                                        </p:tgtEl>
                                        <p:attrNameLst>
                                          <p:attrName>ppt_x</p:attrName>
                                          <p:attrName>ppt_y</p:attrName>
                                        </p:attrNameLst>
                                      </p:cBhvr>
                                    </p:animMotion>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2000"/>
                            </p:stCondLst>
                            <p:childTnLst>
                              <p:par>
                                <p:cTn id="19" presetID="12" presetClass="entr" presetSubtype="2" fill="hold" grpId="0" nodeType="afterEffect">
                                  <p:stCondLst>
                                    <p:cond delay="1750"/>
                                  </p:stCondLst>
                                  <p:childTnLst>
                                    <p:set>
                                      <p:cBhvr>
                                        <p:cTn id="20" dur="1" fill="hold">
                                          <p:stCondLst>
                                            <p:cond delay="0"/>
                                          </p:stCondLst>
                                        </p:cTn>
                                        <p:tgtEl>
                                          <p:spTgt spid="13"/>
                                        </p:tgtEl>
                                        <p:attrNameLst>
                                          <p:attrName>style.visibility</p:attrName>
                                        </p:attrNameLst>
                                      </p:cBhvr>
                                      <p:to>
                                        <p:strVal val="visible"/>
                                      </p:to>
                                    </p:set>
                                    <p:animEffect transition="in" filter="slide(from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Importance of Iceberg Model</a:t>
            </a:r>
            <a:endParaRPr lang="en-IN" sz="3200" dirty="0"/>
          </a:p>
        </p:txBody>
      </p:sp>
      <p:grpSp>
        <p:nvGrpSpPr>
          <p:cNvPr id="9" name="Group 8"/>
          <p:cNvGrpSpPr>
            <a:grpSpLocks/>
          </p:cNvGrpSpPr>
          <p:nvPr/>
        </p:nvGrpSpPr>
        <p:grpSpPr bwMode="auto">
          <a:xfrm>
            <a:off x="4860032" y="1066800"/>
            <a:ext cx="4032448" cy="5074751"/>
            <a:chOff x="2705100" y="762000"/>
            <a:chExt cx="3581436" cy="4648200"/>
          </a:xfrm>
        </p:grpSpPr>
        <p:sp>
          <p:nvSpPr>
            <p:cNvPr id="10" name="Rounded Rectangle 9"/>
            <p:cNvSpPr>
              <a:spLocks noChangeArrowheads="1"/>
            </p:cNvSpPr>
            <p:nvPr/>
          </p:nvSpPr>
          <p:spPr bwMode="auto">
            <a:xfrm>
              <a:off x="2705100" y="762000"/>
              <a:ext cx="3581436" cy="4648200"/>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11" name="Rectangle 10"/>
            <p:cNvSpPr/>
            <p:nvPr/>
          </p:nvSpPr>
          <p:spPr>
            <a:xfrm>
              <a:off x="3009903" y="1143000"/>
              <a:ext cx="2895629"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2" name="Oval 11"/>
            <p:cNvSpPr/>
            <p:nvPr/>
          </p:nvSpPr>
          <p:spPr>
            <a:xfrm>
              <a:off x="4381500" y="5105400"/>
              <a:ext cx="228600" cy="22860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13" name="Freeform 12"/>
            <p:cNvSpPr/>
            <p:nvPr/>
          </p:nvSpPr>
          <p:spPr>
            <a:xfrm>
              <a:off x="2705100" y="762000"/>
              <a:ext cx="3581436" cy="4572000"/>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grpSp>
        <p:nvGrpSpPr>
          <p:cNvPr id="14" name="Group 121"/>
          <p:cNvGrpSpPr>
            <a:grpSpLocks/>
          </p:cNvGrpSpPr>
          <p:nvPr/>
        </p:nvGrpSpPr>
        <p:grpSpPr bwMode="auto">
          <a:xfrm>
            <a:off x="683568" y="4364524"/>
            <a:ext cx="4072214" cy="1944799"/>
            <a:chOff x="6042025" y="5397500"/>
            <a:chExt cx="2350750" cy="1500637"/>
          </a:xfrm>
        </p:grpSpPr>
        <p:sp>
          <p:nvSpPr>
            <p:cNvPr id="15" name="Rounded Rectangle 27"/>
            <p:cNvSpPr>
              <a:spLocks noChangeArrowheads="1"/>
            </p:cNvSpPr>
            <p:nvPr/>
          </p:nvSpPr>
          <p:spPr bwMode="auto">
            <a:xfrm rot="16200000" flipH="1">
              <a:off x="6458521" y="4990529"/>
              <a:ext cx="1491114" cy="2324101"/>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16" name="Round Same Side Corner Rectangle 15"/>
            <p:cNvSpPr/>
            <p:nvPr/>
          </p:nvSpPr>
          <p:spPr bwMode="auto">
            <a:xfrm>
              <a:off x="6042025" y="5397500"/>
              <a:ext cx="2324100" cy="314325"/>
            </a:xfrm>
            <a:prstGeom prst="round2SameRect">
              <a:avLst>
                <a:gd name="adj1" fmla="val 27778"/>
                <a:gd name="adj2" fmla="val 0"/>
              </a:avLst>
            </a:prstGeom>
            <a:solidFill>
              <a:schemeClr val="tx1">
                <a:lumMod val="65000"/>
                <a:lumOff val="35000"/>
              </a:schemeClr>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17" name="Ellipse 53"/>
            <p:cNvSpPr>
              <a:spLocks noChangeArrowheads="1"/>
            </p:cNvSpPr>
            <p:nvPr/>
          </p:nvSpPr>
          <p:spPr bwMode="auto">
            <a:xfrm>
              <a:off x="6098353" y="5830890"/>
              <a:ext cx="317782" cy="403225"/>
            </a:xfrm>
            <a:prstGeom prst="ellipse">
              <a:avLst/>
            </a:prstGeom>
            <a:solidFill>
              <a:srgbClr val="59595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rgbClr val="FFFFFF"/>
                </a:solidFill>
                <a:latin typeface="Calibri" pitchFamily="-105" charset="0"/>
              </a:endParaRPr>
            </a:p>
          </p:txBody>
        </p:sp>
        <p:sp>
          <p:nvSpPr>
            <p:cNvPr id="18" name="Tekstboks 72"/>
            <p:cNvSpPr txBox="1">
              <a:spLocks noChangeArrowheads="1"/>
            </p:cNvSpPr>
            <p:nvPr/>
          </p:nvSpPr>
          <p:spPr bwMode="auto">
            <a:xfrm>
              <a:off x="6436108" y="5718776"/>
              <a:ext cx="1956667" cy="1139929"/>
            </a:xfrm>
            <a:prstGeom prst="rect">
              <a:avLst/>
            </a:prstGeom>
            <a:noFill/>
            <a:ln w="9525">
              <a:noFill/>
              <a:miter lim="800000"/>
              <a:headEnd/>
              <a:tailEnd/>
            </a:ln>
          </p:spPr>
          <p:txBody>
            <a:bodyPr wrap="square">
              <a:spAutoFit/>
            </a:bodyPr>
            <a:lstStyle/>
            <a:p>
              <a:r>
                <a:rPr lang="en-IN" dirty="0" smtClean="0">
                  <a:solidFill>
                    <a:srgbClr val="000000"/>
                  </a:solidFill>
                  <a:latin typeface="Calibri" pitchFamily="-105" charset="0"/>
                </a:rPr>
                <a:t>However, if the person is not happy to work with his new team members, he may not be able to perform to the best of his abilities.</a:t>
              </a:r>
              <a:endParaRPr lang="da-DK" dirty="0">
                <a:solidFill>
                  <a:srgbClr val="000000"/>
                </a:solidFill>
                <a:latin typeface="Calibri" pitchFamily="-105" charset="0"/>
              </a:endParaRPr>
            </a:p>
          </p:txBody>
        </p:sp>
      </p:grpSp>
      <p:grpSp>
        <p:nvGrpSpPr>
          <p:cNvPr id="19" name="Group 122"/>
          <p:cNvGrpSpPr>
            <a:grpSpLocks/>
          </p:cNvGrpSpPr>
          <p:nvPr/>
        </p:nvGrpSpPr>
        <p:grpSpPr bwMode="auto">
          <a:xfrm>
            <a:off x="689964" y="2407101"/>
            <a:ext cx="4026055" cy="2174027"/>
            <a:chOff x="6042025" y="5397500"/>
            <a:chExt cx="2324103" cy="1677512"/>
          </a:xfrm>
        </p:grpSpPr>
        <p:sp>
          <p:nvSpPr>
            <p:cNvPr id="20" name="Rounded Rectangle 19"/>
            <p:cNvSpPr>
              <a:spLocks noChangeArrowheads="1"/>
            </p:cNvSpPr>
            <p:nvPr/>
          </p:nvSpPr>
          <p:spPr bwMode="auto">
            <a:xfrm rot="16200000" flipH="1">
              <a:off x="6486527" y="4962523"/>
              <a:ext cx="1435101"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21" name="Round Same Side Corner Rectangle 20"/>
            <p:cNvSpPr/>
            <p:nvPr/>
          </p:nvSpPr>
          <p:spPr bwMode="auto">
            <a:xfrm>
              <a:off x="6042025" y="5397500"/>
              <a:ext cx="2324100" cy="314325"/>
            </a:xfrm>
            <a:prstGeom prst="round2SameRect">
              <a:avLst>
                <a:gd name="adj1" fmla="val 27778"/>
                <a:gd name="adj2" fmla="val 0"/>
              </a:avLst>
            </a:prstGeom>
            <a:solidFill>
              <a:schemeClr val="tx2"/>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22" name="Ellipse 53"/>
            <p:cNvSpPr>
              <a:spLocks noChangeArrowheads="1"/>
            </p:cNvSpPr>
            <p:nvPr/>
          </p:nvSpPr>
          <p:spPr bwMode="auto">
            <a:xfrm>
              <a:off x="6098353" y="5830886"/>
              <a:ext cx="314090" cy="403225"/>
            </a:xfrm>
            <a:prstGeom prst="ellipse">
              <a:avLst/>
            </a:prstGeom>
            <a:solidFill>
              <a:srgbClr val="1F497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rgbClr val="FFFFFF"/>
                </a:solidFill>
                <a:latin typeface="Calibri" pitchFamily="-105" charset="0"/>
              </a:endParaRPr>
            </a:p>
          </p:txBody>
        </p:sp>
        <p:sp>
          <p:nvSpPr>
            <p:cNvPr id="23" name="Tekstboks 72"/>
            <p:cNvSpPr txBox="1">
              <a:spLocks noChangeArrowheads="1"/>
            </p:cNvSpPr>
            <p:nvPr/>
          </p:nvSpPr>
          <p:spPr bwMode="auto">
            <a:xfrm>
              <a:off x="6484357" y="5721348"/>
              <a:ext cx="1853960" cy="1353664"/>
            </a:xfrm>
            <a:prstGeom prst="rect">
              <a:avLst/>
            </a:prstGeom>
            <a:noFill/>
            <a:ln w="9525">
              <a:noFill/>
              <a:miter lim="800000"/>
              <a:headEnd/>
              <a:tailEnd/>
            </a:ln>
          </p:spPr>
          <p:txBody>
            <a:bodyPr wrap="square">
              <a:spAutoFit/>
            </a:bodyPr>
            <a:lstStyle/>
            <a:p>
              <a:r>
                <a:rPr lang="en-IN" dirty="0" smtClean="0">
                  <a:solidFill>
                    <a:srgbClr val="000000"/>
                  </a:solidFill>
                  <a:latin typeface="Calibri" pitchFamily="-105" charset="0"/>
                </a:rPr>
                <a:t>Consider that a highly qualified person with the perfect combination of skills and knowledge is chosen for an esteemed project.</a:t>
              </a:r>
              <a:endParaRPr lang="da-DK" dirty="0">
                <a:solidFill>
                  <a:srgbClr val="000000"/>
                </a:solidFill>
                <a:latin typeface="Calibri" pitchFamily="-105" charset="0"/>
              </a:endParaRPr>
            </a:p>
          </p:txBody>
        </p:sp>
      </p:grpSp>
      <p:grpSp>
        <p:nvGrpSpPr>
          <p:cNvPr id="24" name="Group 130"/>
          <p:cNvGrpSpPr>
            <a:grpSpLocks/>
          </p:cNvGrpSpPr>
          <p:nvPr/>
        </p:nvGrpSpPr>
        <p:grpSpPr bwMode="auto">
          <a:xfrm>
            <a:off x="666811" y="1052739"/>
            <a:ext cx="4193222" cy="1224132"/>
            <a:chOff x="6042025" y="5397500"/>
            <a:chExt cx="2420603" cy="944559"/>
          </a:xfrm>
        </p:grpSpPr>
        <p:sp>
          <p:nvSpPr>
            <p:cNvPr id="25" name="Rounded Rectangle 27"/>
            <p:cNvSpPr>
              <a:spLocks noChangeArrowheads="1"/>
            </p:cNvSpPr>
            <p:nvPr/>
          </p:nvSpPr>
          <p:spPr bwMode="auto">
            <a:xfrm rot="16200000" flipH="1">
              <a:off x="6736559" y="4712491"/>
              <a:ext cx="935036" cy="2324100"/>
            </a:xfrm>
            <a:prstGeom prst="roundRect">
              <a:avLst>
                <a:gd name="adj" fmla="val 7870"/>
              </a:avLst>
            </a:prstGeom>
            <a:solidFill>
              <a:srgbClr val="FFFFFF"/>
            </a:solidFill>
            <a:ln w="6350">
              <a:solidFill>
                <a:schemeClr val="bg1">
                  <a:lumMod val="65000"/>
                </a:schemeClr>
              </a:solidFill>
              <a:round/>
              <a:headEnd/>
              <a:tailEnd/>
            </a:ln>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26" name="Round Same Side Corner Rectangle 25"/>
            <p:cNvSpPr/>
            <p:nvPr/>
          </p:nvSpPr>
          <p:spPr bwMode="auto">
            <a:xfrm>
              <a:off x="6042025" y="5397500"/>
              <a:ext cx="2324100"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defTabSz="914400">
                <a:defRPr/>
              </a:pPr>
              <a:endParaRPr lang="en-US" dirty="0">
                <a:solidFill>
                  <a:srgbClr val="FFFFFF"/>
                </a:solidFill>
                <a:latin typeface="Calibri" pitchFamily="-105" charset="0"/>
                <a:ea typeface="ＭＳ Ｐゴシック" pitchFamily="-105" charset="-128"/>
              </a:endParaRPr>
            </a:p>
          </p:txBody>
        </p:sp>
        <p:sp>
          <p:nvSpPr>
            <p:cNvPr id="27" name="Ellipse 53"/>
            <p:cNvSpPr>
              <a:spLocks noChangeArrowheads="1"/>
            </p:cNvSpPr>
            <p:nvPr/>
          </p:nvSpPr>
          <p:spPr bwMode="auto">
            <a:xfrm>
              <a:off x="6098353" y="5830888"/>
              <a:ext cx="285887" cy="388894"/>
            </a:xfrm>
            <a:prstGeom prst="ellipse">
              <a:avLst/>
            </a:prstGeom>
            <a:solidFill>
              <a:srgbClr val="00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endParaRPr lang="en-US" dirty="0">
                <a:solidFill>
                  <a:schemeClr val="bg1"/>
                </a:solidFill>
                <a:latin typeface="Calibri" pitchFamily="-105" charset="0"/>
              </a:endParaRPr>
            </a:p>
          </p:txBody>
        </p:sp>
        <p:sp>
          <p:nvSpPr>
            <p:cNvPr id="28" name="Tekstboks 72"/>
            <p:cNvSpPr txBox="1">
              <a:spLocks noChangeArrowheads="1"/>
            </p:cNvSpPr>
            <p:nvPr/>
          </p:nvSpPr>
          <p:spPr bwMode="auto">
            <a:xfrm>
              <a:off x="6436106" y="5730874"/>
              <a:ext cx="2026522" cy="498719"/>
            </a:xfrm>
            <a:prstGeom prst="rect">
              <a:avLst/>
            </a:prstGeom>
            <a:noFill/>
            <a:ln w="9525">
              <a:noFill/>
              <a:miter lim="800000"/>
              <a:headEnd/>
              <a:tailEnd/>
            </a:ln>
          </p:spPr>
          <p:txBody>
            <a:bodyPr wrap="square">
              <a:spAutoFit/>
            </a:bodyPr>
            <a:lstStyle/>
            <a:p>
              <a:r>
                <a:rPr lang="en-IN" dirty="0" smtClean="0">
                  <a:solidFill>
                    <a:srgbClr val="000000"/>
                  </a:solidFill>
                  <a:latin typeface="Calibri" pitchFamily="-105" charset="0"/>
                </a:rPr>
                <a:t>Let us try to understand this through an example.</a:t>
              </a:r>
              <a:endParaRPr lang="da-DK" dirty="0">
                <a:solidFill>
                  <a:srgbClr val="000000"/>
                </a:solidFill>
                <a:latin typeface="Calibri" pitchFamily="-105" charset="0"/>
              </a:endParaRPr>
            </a:p>
          </p:txBody>
        </p:sp>
      </p:grpSp>
      <p:pic>
        <p:nvPicPr>
          <p:cNvPr id="34" name="Picture 33" descr="6a00d8341cabbe53ef0120a6dec518970b-400wi.jpg"/>
          <p:cNvPicPr>
            <a:picLocks noChangeAspect="1"/>
          </p:cNvPicPr>
          <p:nvPr/>
        </p:nvPicPr>
        <p:blipFill>
          <a:blip r:embed="rId3" cstate="print"/>
          <a:srcRect/>
          <a:stretch>
            <a:fillRect/>
          </a:stretch>
        </p:blipFill>
        <p:spPr>
          <a:xfrm>
            <a:off x="5220072" y="1484784"/>
            <a:ext cx="3240360" cy="4248472"/>
          </a:xfrm>
          <a:prstGeom prst="rect">
            <a:avLst/>
          </a:prstGeom>
        </p:spPr>
      </p:pic>
      <p:pic>
        <p:nvPicPr>
          <p:cNvPr id="35" name="Picture 34" descr="happy-business-owner.jpg"/>
          <p:cNvPicPr>
            <a:picLocks noChangeAspect="1"/>
          </p:cNvPicPr>
          <p:nvPr/>
        </p:nvPicPr>
        <p:blipFill>
          <a:blip r:embed="rId4" cstate="print"/>
          <a:stretch>
            <a:fillRect/>
          </a:stretch>
        </p:blipFill>
        <p:spPr>
          <a:xfrm>
            <a:off x="5220072" y="1484784"/>
            <a:ext cx="3240360" cy="4248472"/>
          </a:xfrm>
          <a:prstGeom prst="rect">
            <a:avLst/>
          </a:prstGeom>
        </p:spPr>
      </p:pic>
      <p:pic>
        <p:nvPicPr>
          <p:cNvPr id="36" name="Picture 35" descr="Team-not-listening.jpg"/>
          <p:cNvPicPr>
            <a:picLocks noChangeAspect="1"/>
          </p:cNvPicPr>
          <p:nvPr/>
        </p:nvPicPr>
        <p:blipFill>
          <a:blip r:embed="rId5" cstate="print"/>
          <a:stretch>
            <a:fillRect/>
          </a:stretch>
        </p:blipFill>
        <p:spPr>
          <a:xfrm>
            <a:off x="5220072" y="1484784"/>
            <a:ext cx="3240360" cy="4248472"/>
          </a:xfrm>
          <a:prstGeom prst="rect">
            <a:avLst/>
          </a:prstGeom>
        </p:spPr>
      </p:pic>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000"/>
                                        <p:tgtEl>
                                          <p:spTgt spid="35"/>
                                        </p:tgtEl>
                                      </p:cBhvr>
                                    </p:animEffect>
                                  </p:childTnLst>
                                </p:cTn>
                              </p:par>
                              <p:par>
                                <p:cTn id="19" presetID="10" presetClass="entr" presetSubtype="0" fill="hold" nodeType="withEffect">
                                  <p:stCondLst>
                                    <p:cond delay="2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2000"/>
                                        <p:tgtEl>
                                          <p:spTgt spid="19"/>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000"/>
                                        <p:tgtEl>
                                          <p:spTgt spid="36"/>
                                        </p:tgtEl>
                                      </p:cBhvr>
                                    </p:animEffect>
                                  </p:childTnLst>
                                </p:cTn>
                              </p:par>
                              <p:par>
                                <p:cTn id="26" presetID="10" presetClass="entr" presetSubtype="0"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Importance of Iceberg Model</a:t>
            </a:r>
            <a:endParaRPr lang="en-IN" sz="3200" dirty="0"/>
          </a:p>
        </p:txBody>
      </p:sp>
      <p:pic>
        <p:nvPicPr>
          <p:cNvPr id="9" name="Picture 8" descr="878c4006c35439a1e263c6abd3e72a57.gif"/>
          <p:cNvPicPr>
            <a:picLocks noChangeAspect="1"/>
          </p:cNvPicPr>
          <p:nvPr/>
        </p:nvPicPr>
        <p:blipFill>
          <a:blip r:embed="rId3" cstate="print"/>
          <a:srcRect t="20042" b="23567"/>
          <a:stretch>
            <a:fillRect/>
          </a:stretch>
        </p:blipFill>
        <p:spPr>
          <a:xfrm>
            <a:off x="395536" y="1196752"/>
            <a:ext cx="8352928" cy="2304256"/>
          </a:xfrm>
          <a:prstGeom prst="rect">
            <a:avLst/>
          </a:prstGeom>
        </p:spPr>
      </p:pic>
      <p:sp>
        <p:nvSpPr>
          <p:cNvPr id="10" name="Rectangle 9"/>
          <p:cNvSpPr/>
          <p:nvPr/>
        </p:nvSpPr>
        <p:spPr>
          <a:xfrm flipV="1">
            <a:off x="648424" y="3053278"/>
            <a:ext cx="7740000"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2253288" y="3125286"/>
            <a:ext cx="328936" cy="1224136"/>
            <a:chOff x="802878" y="3212976"/>
            <a:chExt cx="328936" cy="1224136"/>
          </a:xfrm>
        </p:grpSpPr>
        <p:sp>
          <p:nvSpPr>
            <p:cNvPr id="12" name="TextBox 11"/>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3" name="Straight Connector 12"/>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557544" y="3125286"/>
            <a:ext cx="328936" cy="1224136"/>
            <a:chOff x="802878" y="3212976"/>
            <a:chExt cx="328936" cy="1224136"/>
          </a:xfrm>
        </p:grpSpPr>
        <p:sp>
          <p:nvSpPr>
            <p:cNvPr id="15" name="TextBox 14"/>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6" name="Straight Connector 15"/>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899592" y="4421430"/>
            <a:ext cx="2217792" cy="1477328"/>
          </a:xfrm>
          <a:prstGeom prst="rect">
            <a:avLst/>
          </a:prstGeom>
          <a:noFill/>
        </p:spPr>
        <p:txBody>
          <a:bodyPr wrap="square" rtlCol="0">
            <a:spAutoFit/>
          </a:bodyPr>
          <a:lstStyle/>
          <a:p>
            <a:r>
              <a:rPr lang="en-IN" dirty="0" smtClean="0"/>
              <a:t>Developing the two levels of competencies also takes different routes. </a:t>
            </a:r>
            <a:endParaRPr lang="en-IN" dirty="0"/>
          </a:p>
        </p:txBody>
      </p:sp>
      <p:sp>
        <p:nvSpPr>
          <p:cNvPr id="18" name="TextBox 17"/>
          <p:cNvSpPr txBox="1"/>
          <p:nvPr/>
        </p:nvSpPr>
        <p:spPr>
          <a:xfrm>
            <a:off x="3131840" y="4421430"/>
            <a:ext cx="3096344" cy="2308324"/>
          </a:xfrm>
          <a:prstGeom prst="rect">
            <a:avLst/>
          </a:prstGeom>
          <a:noFill/>
        </p:spPr>
        <p:txBody>
          <a:bodyPr wrap="square" rtlCol="0">
            <a:spAutoFit/>
          </a:bodyPr>
          <a:lstStyle/>
          <a:p>
            <a:r>
              <a:rPr lang="en-IN" dirty="0" smtClean="0"/>
              <a:t>The visible competencies like knowledge and skills can be easily developed through training and skill building exercises however the behavioural competencies are rather difficult to assess and develop. </a:t>
            </a:r>
            <a:endParaRPr lang="en-IN" dirty="0"/>
          </a:p>
        </p:txBody>
      </p:sp>
      <p:sp>
        <p:nvSpPr>
          <p:cNvPr id="19" name="TextBox 18"/>
          <p:cNvSpPr txBox="1"/>
          <p:nvPr/>
        </p:nvSpPr>
        <p:spPr>
          <a:xfrm>
            <a:off x="6213728" y="4349422"/>
            <a:ext cx="2678752" cy="1754326"/>
          </a:xfrm>
          <a:prstGeom prst="rect">
            <a:avLst/>
          </a:prstGeom>
          <a:noFill/>
        </p:spPr>
        <p:txBody>
          <a:bodyPr wrap="square" rtlCol="0">
            <a:spAutoFit/>
          </a:bodyPr>
          <a:lstStyle/>
          <a:p>
            <a:r>
              <a:rPr lang="en-IN" dirty="0" smtClean="0"/>
              <a:t>It takes more time and effort intensive exercises, like psychotherapy, counselling, coaching and mentoring, developmental experiences etc.</a:t>
            </a:r>
            <a:endParaRPr lang="en-IN" dirty="0"/>
          </a:p>
        </p:txBody>
      </p:sp>
      <p:grpSp>
        <p:nvGrpSpPr>
          <p:cNvPr id="20" name="Group 19"/>
          <p:cNvGrpSpPr/>
          <p:nvPr/>
        </p:nvGrpSpPr>
        <p:grpSpPr>
          <a:xfrm>
            <a:off x="2253288" y="3125286"/>
            <a:ext cx="328936" cy="1224136"/>
            <a:chOff x="802878" y="3212976"/>
            <a:chExt cx="328936" cy="1224136"/>
          </a:xfrm>
        </p:grpSpPr>
        <p:sp>
          <p:nvSpPr>
            <p:cNvPr id="21" name="TextBox 20"/>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2" name="Straight Connector 21"/>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par>
                          <p:cTn id="23" fill="hold">
                            <p:stCondLst>
                              <p:cond delay="6000"/>
                            </p:stCondLst>
                            <p:childTnLst>
                              <p:par>
                                <p:cTn id="24" presetID="63" presetClass="path" presetSubtype="0" accel="50000" decel="50000" fill="hold" nodeType="afterEffect">
                                  <p:stCondLst>
                                    <p:cond delay="750"/>
                                  </p:stCondLst>
                                  <p:childTnLst>
                                    <p:animMotion origin="layout" path="M 0 0  L 0.25 0  E" pathEditMode="relative" ptsTypes="">
                                      <p:cBhvr>
                                        <p:cTn id="25" dur="1000" fill="hold"/>
                                        <p:tgtEl>
                                          <p:spTgt spid="11"/>
                                        </p:tgtEl>
                                        <p:attrNameLst>
                                          <p:attrName>ppt_x</p:attrName>
                                          <p:attrName>ppt_y</p:attrName>
                                        </p:attrNameLst>
                                      </p:cBhvr>
                                    </p:animMotion>
                                  </p:childTnLst>
                                </p:cTn>
                              </p:par>
                            </p:childTnLst>
                          </p:cTn>
                        </p:par>
                        <p:par>
                          <p:cTn id="26" fill="hold">
                            <p:stCondLst>
                              <p:cond delay="775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par>
                          <p:cTn id="33" fill="hold">
                            <p:stCondLst>
                              <p:cond delay="8750"/>
                            </p:stCondLst>
                            <p:childTnLst>
                              <p:par>
                                <p:cTn id="34" presetID="63" presetClass="path" presetSubtype="0" accel="50000" decel="50000" fill="hold" nodeType="afterEffect">
                                  <p:stCondLst>
                                    <p:cond delay="1500"/>
                                  </p:stCondLst>
                                  <p:childTnLst>
                                    <p:animMotion origin="layout" path="M 0 0  L 0.25 0  E" pathEditMode="relative" ptsTypes="">
                                      <p:cBhvr>
                                        <p:cTn id="35" dur="1000" fill="hold"/>
                                        <p:tgtEl>
                                          <p:spTgt spid="14"/>
                                        </p:tgtEl>
                                        <p:attrNameLst>
                                          <p:attrName>ppt_x</p:attrName>
                                          <p:attrName>ppt_y</p:attrName>
                                        </p:attrNameLst>
                                      </p:cBhvr>
                                    </p:animMotion>
                                  </p:childTnLst>
                                </p:cTn>
                              </p:par>
                            </p:childTnLst>
                          </p:cTn>
                        </p:par>
                        <p:par>
                          <p:cTn id="36" fill="hold">
                            <p:stCondLst>
                              <p:cond delay="1125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nvGrpSpPr>
          <p:cNvPr id="9" name="Group 8"/>
          <p:cNvGrpSpPr>
            <a:grpSpLocks/>
          </p:cNvGrpSpPr>
          <p:nvPr/>
        </p:nvGrpSpPr>
        <p:grpSpPr bwMode="auto">
          <a:xfrm>
            <a:off x="4932040" y="1066800"/>
            <a:ext cx="3960440" cy="5314528"/>
            <a:chOff x="2705100" y="762000"/>
            <a:chExt cx="3581436" cy="4648200"/>
          </a:xfrm>
        </p:grpSpPr>
        <p:sp>
          <p:nvSpPr>
            <p:cNvPr id="10" name="Rounded Rectangle 9"/>
            <p:cNvSpPr>
              <a:spLocks noChangeArrowheads="1"/>
            </p:cNvSpPr>
            <p:nvPr/>
          </p:nvSpPr>
          <p:spPr bwMode="auto">
            <a:xfrm>
              <a:off x="2705100" y="762000"/>
              <a:ext cx="3581436" cy="4648200"/>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11" name="Rectangle 10"/>
            <p:cNvSpPr/>
            <p:nvPr/>
          </p:nvSpPr>
          <p:spPr>
            <a:xfrm>
              <a:off x="3009903" y="1143000"/>
              <a:ext cx="2895629" cy="388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2" name="Oval 11"/>
            <p:cNvSpPr/>
            <p:nvPr/>
          </p:nvSpPr>
          <p:spPr>
            <a:xfrm>
              <a:off x="4381500" y="5105400"/>
              <a:ext cx="228600" cy="22860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sp>
          <p:nvSpPr>
            <p:cNvPr id="13" name="Freeform 12"/>
            <p:cNvSpPr/>
            <p:nvPr/>
          </p:nvSpPr>
          <p:spPr>
            <a:xfrm>
              <a:off x="2705100" y="762000"/>
              <a:ext cx="3581436" cy="4572000"/>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grpSp>
        <p:nvGrpSpPr>
          <p:cNvPr id="17" name="Group 16"/>
          <p:cNvGrpSpPr/>
          <p:nvPr/>
        </p:nvGrpSpPr>
        <p:grpSpPr>
          <a:xfrm>
            <a:off x="5292080" y="1484784"/>
            <a:ext cx="3168352" cy="4464496"/>
            <a:chOff x="5292080" y="1484784"/>
            <a:chExt cx="3168352" cy="4464496"/>
          </a:xfrm>
        </p:grpSpPr>
        <p:pic>
          <p:nvPicPr>
            <p:cNvPr id="15" name="Picture 14" descr="Man-With-Monitor-01.jpg"/>
            <p:cNvPicPr>
              <a:picLocks noChangeAspect="1"/>
            </p:cNvPicPr>
            <p:nvPr/>
          </p:nvPicPr>
          <p:blipFill>
            <a:blip r:embed="rId3" cstate="print"/>
            <a:stretch>
              <a:fillRect/>
            </a:stretch>
          </p:blipFill>
          <p:spPr>
            <a:xfrm>
              <a:off x="5292080" y="1484784"/>
              <a:ext cx="3168352" cy="4464496"/>
            </a:xfrm>
            <a:prstGeom prst="rect">
              <a:avLst/>
            </a:prstGeom>
          </p:spPr>
        </p:pic>
        <p:sp>
          <p:nvSpPr>
            <p:cNvPr id="16" name="TextBox 15"/>
            <p:cNvSpPr txBox="1"/>
            <p:nvPr/>
          </p:nvSpPr>
          <p:spPr>
            <a:xfrm rot="18518884">
              <a:off x="6286699" y="3563548"/>
              <a:ext cx="2183431" cy="646331"/>
            </a:xfrm>
            <a:prstGeom prst="rect">
              <a:avLst/>
            </a:prstGeom>
            <a:noFill/>
          </p:spPr>
          <p:txBody>
            <a:bodyPr wrap="square" rtlCol="0">
              <a:spAutoFit/>
            </a:bodyPr>
            <a:lstStyle/>
            <a:p>
              <a:r>
                <a:rPr lang="en-IN" sz="3600" dirty="0" smtClean="0">
                  <a:solidFill>
                    <a:srgbClr val="FF0000"/>
                  </a:solidFill>
                  <a:latin typeface="Rage Italic" pitchFamily="66" charset="0"/>
                </a:rPr>
                <a:t>Competency</a:t>
              </a:r>
              <a:endParaRPr lang="en-IN" sz="3600" dirty="0">
                <a:solidFill>
                  <a:srgbClr val="FF0000"/>
                </a:solidFill>
                <a:latin typeface="Rage Italic" pitchFamily="66" charset="0"/>
              </a:endParaRPr>
            </a:p>
          </p:txBody>
        </p:sp>
      </p:grpSp>
      <p:sp>
        <p:nvSpPr>
          <p:cNvPr id="18" name="TextBox 17"/>
          <p:cNvSpPr txBox="1"/>
          <p:nvPr/>
        </p:nvSpPr>
        <p:spPr>
          <a:xfrm>
            <a:off x="0" y="1196752"/>
            <a:ext cx="4788024" cy="369332"/>
          </a:xfrm>
          <a:prstGeom prst="rect">
            <a:avLst/>
          </a:prstGeom>
          <a:solidFill>
            <a:srgbClr val="FF6699"/>
          </a:solidFill>
        </p:spPr>
        <p:txBody>
          <a:bodyPr wrap="square" rtlCol="0">
            <a:spAutoFit/>
          </a:bodyPr>
          <a:lstStyle/>
          <a:p>
            <a:r>
              <a:rPr lang="en-IN" dirty="0" smtClean="0"/>
              <a:t>The answer to this lies in the word ‘Competency’.</a:t>
            </a:r>
            <a:endParaRPr lang="en-IN" dirty="0"/>
          </a:p>
        </p:txBody>
      </p:sp>
      <p:pic>
        <p:nvPicPr>
          <p:cNvPr id="19" name="Picture 18" descr="congruent.jpg"/>
          <p:cNvPicPr>
            <a:picLocks noChangeAspect="1"/>
          </p:cNvPicPr>
          <p:nvPr/>
        </p:nvPicPr>
        <p:blipFill>
          <a:blip r:embed="rId4" cstate="email"/>
          <a:stretch>
            <a:fillRect/>
          </a:stretch>
        </p:blipFill>
        <p:spPr>
          <a:xfrm>
            <a:off x="5301952" y="1484784"/>
            <a:ext cx="3158480" cy="4464496"/>
          </a:xfrm>
          <a:prstGeom prst="rect">
            <a:avLst/>
          </a:prstGeom>
        </p:spPr>
      </p:pic>
      <p:sp>
        <p:nvSpPr>
          <p:cNvPr id="20" name="TextBox 19"/>
          <p:cNvSpPr txBox="1"/>
          <p:nvPr/>
        </p:nvSpPr>
        <p:spPr>
          <a:xfrm>
            <a:off x="0" y="1774557"/>
            <a:ext cx="4788024" cy="1200329"/>
          </a:xfrm>
          <a:prstGeom prst="rect">
            <a:avLst/>
          </a:prstGeom>
          <a:solidFill>
            <a:srgbClr val="F9AD6F"/>
          </a:solidFill>
        </p:spPr>
        <p:txBody>
          <a:bodyPr wrap="square" rtlCol="0">
            <a:spAutoFit/>
          </a:bodyPr>
          <a:lstStyle/>
          <a:p>
            <a:r>
              <a:rPr lang="en-IN" dirty="0" smtClean="0"/>
              <a:t>Competency is a combination of skills, job attitude, and knowledge which is reflected in job behavior that can be observed, measured and evaluated.</a:t>
            </a:r>
            <a:endParaRPr lang="en-IN" dirty="0"/>
          </a:p>
        </p:txBody>
      </p:sp>
      <p:grpSp>
        <p:nvGrpSpPr>
          <p:cNvPr id="23" name="Group 22"/>
          <p:cNvGrpSpPr/>
          <p:nvPr/>
        </p:nvGrpSpPr>
        <p:grpSpPr>
          <a:xfrm>
            <a:off x="5148065" y="1484784"/>
            <a:ext cx="3348007" cy="4513600"/>
            <a:chOff x="5148065" y="1484784"/>
            <a:chExt cx="3348007" cy="4513600"/>
          </a:xfrm>
        </p:grpSpPr>
        <p:pic>
          <p:nvPicPr>
            <p:cNvPr id="21" name="Picture 20" descr="icebergefef.png"/>
            <p:cNvPicPr>
              <a:picLocks noChangeAspect="1"/>
            </p:cNvPicPr>
            <p:nvPr/>
          </p:nvPicPr>
          <p:blipFill>
            <a:blip r:embed="rId5" cstate="email"/>
            <a:stretch>
              <a:fillRect/>
            </a:stretch>
          </p:blipFill>
          <p:spPr>
            <a:xfrm>
              <a:off x="5220072" y="1484784"/>
              <a:ext cx="3276000" cy="4513600"/>
            </a:xfrm>
            <a:prstGeom prst="rect">
              <a:avLst/>
            </a:prstGeom>
          </p:spPr>
        </p:pic>
        <p:pic>
          <p:nvPicPr>
            <p:cNvPr id="22" name="Picture 21" descr="images.jpg"/>
            <p:cNvPicPr>
              <a:picLocks noChangeAspect="1"/>
            </p:cNvPicPr>
            <p:nvPr/>
          </p:nvPicPr>
          <p:blipFill>
            <a:blip r:embed="rId6" cstate="email">
              <a:clrChange>
                <a:clrFrom>
                  <a:srgbClr val="FFFFFF"/>
                </a:clrFrom>
                <a:clrTo>
                  <a:srgbClr val="FFFFFF">
                    <a:alpha val="0"/>
                  </a:srgbClr>
                </a:clrTo>
              </a:clrChange>
            </a:blip>
            <a:stretch>
              <a:fillRect/>
            </a:stretch>
          </p:blipFill>
          <p:spPr>
            <a:xfrm>
              <a:off x="5148065" y="4496103"/>
              <a:ext cx="2088232" cy="1415102"/>
            </a:xfrm>
            <a:prstGeom prst="rect">
              <a:avLst/>
            </a:prstGeom>
          </p:spPr>
        </p:pic>
      </p:grpSp>
      <p:sp>
        <p:nvSpPr>
          <p:cNvPr id="24" name="TextBox 23"/>
          <p:cNvSpPr txBox="1"/>
          <p:nvPr/>
        </p:nvSpPr>
        <p:spPr>
          <a:xfrm>
            <a:off x="-36512" y="3153742"/>
            <a:ext cx="4788024" cy="923330"/>
          </a:xfrm>
          <a:prstGeom prst="rect">
            <a:avLst/>
          </a:prstGeom>
          <a:solidFill>
            <a:schemeClr val="accent5">
              <a:lumMod val="60000"/>
              <a:lumOff val="40000"/>
            </a:schemeClr>
          </a:solidFill>
        </p:spPr>
        <p:txBody>
          <a:bodyPr wrap="square" rtlCol="0">
            <a:spAutoFit/>
          </a:bodyPr>
          <a:lstStyle/>
          <a:p>
            <a:r>
              <a:rPr lang="en-IN" dirty="0" smtClean="0"/>
              <a:t>Let us learn more about ‘Competency’ and an important model of competency, the ‘Competency Iceberg Model’.</a:t>
            </a:r>
            <a:endParaRPr lang="en-IN" dirty="0"/>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2" presetClass="entr" presetSubtype="8"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slide(fromLeft)">
                                      <p:cBhvr>
                                        <p:cTn id="13" dur="1000"/>
                                        <p:tgtEl>
                                          <p:spTgt spid="18"/>
                                        </p:tgtEl>
                                      </p:cBhvr>
                                    </p:animEffect>
                                  </p:childTnLst>
                                </p:cTn>
                              </p:par>
                            </p:childTnLst>
                          </p:cTn>
                        </p:par>
                        <p:par>
                          <p:cTn id="14" fill="hold">
                            <p:stCondLst>
                              <p:cond delay="2000"/>
                            </p:stCondLst>
                            <p:childTnLst>
                              <p:par>
                                <p:cTn id="15" presetID="10" presetClass="entr" presetSubtype="0" fill="hold" nodeType="after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par>
                                <p:cTn id="18" presetID="12" presetClass="entr" presetSubtype="8" fill="hold" grpId="0" nodeType="withEffect">
                                  <p:stCondLst>
                                    <p:cond delay="1250"/>
                                  </p:stCondLst>
                                  <p:childTnLst>
                                    <p:set>
                                      <p:cBhvr>
                                        <p:cTn id="19" dur="1" fill="hold">
                                          <p:stCondLst>
                                            <p:cond delay="0"/>
                                          </p:stCondLst>
                                        </p:cTn>
                                        <p:tgtEl>
                                          <p:spTgt spid="20"/>
                                        </p:tgtEl>
                                        <p:attrNameLst>
                                          <p:attrName>style.visibility</p:attrName>
                                        </p:attrNameLst>
                                      </p:cBhvr>
                                      <p:to>
                                        <p:strVal val="visible"/>
                                      </p:to>
                                    </p:set>
                                    <p:animEffect transition="in" filter="slide(fromLeft)">
                                      <p:cBhvr>
                                        <p:cTn id="20" dur="1000"/>
                                        <p:tgtEl>
                                          <p:spTgt spid="20"/>
                                        </p:tgtEl>
                                      </p:cBhvr>
                                    </p:animEffect>
                                  </p:childTnLst>
                                </p:cTn>
                              </p:par>
                            </p:childTnLst>
                          </p:cTn>
                        </p:par>
                        <p:par>
                          <p:cTn id="21" fill="hold">
                            <p:stCondLst>
                              <p:cond delay="4250"/>
                            </p:stCondLst>
                            <p:childTnLst>
                              <p:par>
                                <p:cTn id="22" presetID="10" presetClass="entr" presetSubtype="0" fill="hold" nodeType="afterEffect">
                                  <p:stCondLst>
                                    <p:cond delay="175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par>
                                <p:cTn id="25" presetID="12" presetClass="entr" presetSubtype="8" fill="hold" grpId="0" nodeType="withEffect">
                                  <p:stCondLst>
                                    <p:cond delay="2000"/>
                                  </p:stCondLst>
                                  <p:childTnLst>
                                    <p:set>
                                      <p:cBhvr>
                                        <p:cTn id="26" dur="1" fill="hold">
                                          <p:stCondLst>
                                            <p:cond delay="0"/>
                                          </p:stCondLst>
                                        </p:cTn>
                                        <p:tgtEl>
                                          <p:spTgt spid="24"/>
                                        </p:tgtEl>
                                        <p:attrNameLst>
                                          <p:attrName>style.visibility</p:attrName>
                                        </p:attrNameLst>
                                      </p:cBhvr>
                                      <p:to>
                                        <p:strVal val="visible"/>
                                      </p:to>
                                    </p:set>
                                    <p:animEffect transition="in" filter="slide(fromLeft)">
                                      <p:cBhvr>
                                        <p:cTn id="2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1" name="Group 1"/>
          <p:cNvGrpSpPr>
            <a:grpSpLocks/>
          </p:cNvGrpSpPr>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5"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2" name="Group 71"/>
          <p:cNvGrpSpPr>
            <a:grpSpLocks/>
          </p:cNvGrpSpPr>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26" name="Group 103"/>
          <p:cNvGrpSpPr>
            <a:grpSpLocks/>
          </p:cNvGrpSpPr>
          <p:nvPr/>
        </p:nvGrpSpPr>
        <p:grpSpPr bwMode="auto">
          <a:xfrm>
            <a:off x="107504" y="2782465"/>
            <a:ext cx="2381250" cy="760413"/>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1" name="Group 111"/>
          <p:cNvGrpSpPr>
            <a:grpSpLocks/>
          </p:cNvGrpSpPr>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8"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97" name="Footer Placeholder 96"/>
          <p:cNvSpPr>
            <a:spLocks noGrp="1"/>
          </p:cNvSpPr>
          <p:nvPr>
            <p:ph type="ftr" sz="quarter" idx="11"/>
          </p:nvPr>
        </p:nvSpPr>
        <p:spPr/>
        <p:txBody>
          <a:bodyPr/>
          <a:lstStyle/>
          <a:p>
            <a:r>
              <a:rPr lang="en-IN" dirty="0" smtClean="0"/>
              <a:t>© ManagementStudyGuide.com. All rights reserved.</a:t>
            </a:r>
            <a:endParaRPr lang="en-IN" dirty="0"/>
          </a:p>
        </p:txBody>
      </p:sp>
      <p:grpSp>
        <p:nvGrpSpPr>
          <p:cNvPr id="105" name="Group 4"/>
          <p:cNvGrpSpPr>
            <a:grpSpLocks/>
          </p:cNvGrpSpPr>
          <p:nvPr>
            <p:custDataLst>
              <p:tags r:id="rId2"/>
            </p:custDataLst>
          </p:nvPr>
        </p:nvGrpSpPr>
        <p:grpSpPr bwMode="auto">
          <a:xfrm>
            <a:off x="4644008" y="980729"/>
            <a:ext cx="4248472" cy="1013362"/>
            <a:chOff x="5410200" y="1447800"/>
            <a:chExt cx="3133725" cy="1095375"/>
          </a:xfrm>
        </p:grpSpPr>
        <p:grpSp>
          <p:nvGrpSpPr>
            <p:cNvPr id="106" name="Group 2"/>
            <p:cNvGrpSpPr>
              <a:grpSpLocks/>
            </p:cNvGrpSpPr>
            <p:nvPr/>
          </p:nvGrpSpPr>
          <p:grpSpPr bwMode="auto">
            <a:xfrm>
              <a:off x="5410200" y="1447800"/>
              <a:ext cx="3133725" cy="1095375"/>
              <a:chOff x="5410200" y="1447800"/>
              <a:chExt cx="3133725" cy="1095375"/>
            </a:xfrm>
          </p:grpSpPr>
          <p:sp>
            <p:nvSpPr>
              <p:cNvPr id="108"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9" name="Round Same Side Corner Rectangle 108"/>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07"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0" name="Group 44"/>
          <p:cNvGrpSpPr>
            <a:grpSpLocks/>
          </p:cNvGrpSpPr>
          <p:nvPr>
            <p:custDataLst>
              <p:tags r:id="rId3"/>
            </p:custDataLst>
          </p:nvPr>
        </p:nvGrpSpPr>
        <p:grpSpPr bwMode="auto">
          <a:xfrm>
            <a:off x="4812283" y="1412776"/>
            <a:ext cx="432000" cy="403225"/>
            <a:chOff x="3294062" y="1631156"/>
            <a:chExt cx="460375" cy="460375"/>
          </a:xfrm>
        </p:grpSpPr>
        <p:sp>
          <p:nvSpPr>
            <p:cNvPr id="111"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12"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13"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grpSp>
        <p:nvGrpSpPr>
          <p:cNvPr id="114" name="Group 79"/>
          <p:cNvGrpSpPr>
            <a:grpSpLocks/>
          </p:cNvGrpSpPr>
          <p:nvPr/>
        </p:nvGrpSpPr>
        <p:grpSpPr bwMode="auto">
          <a:xfrm>
            <a:off x="4644008" y="2132857"/>
            <a:ext cx="4248472" cy="1013362"/>
            <a:chOff x="5410200" y="1447800"/>
            <a:chExt cx="3133725" cy="1095375"/>
          </a:xfrm>
        </p:grpSpPr>
        <p:grpSp>
          <p:nvGrpSpPr>
            <p:cNvPr id="115" name="Group 80"/>
            <p:cNvGrpSpPr>
              <a:grpSpLocks/>
            </p:cNvGrpSpPr>
            <p:nvPr/>
          </p:nvGrpSpPr>
          <p:grpSpPr bwMode="auto">
            <a:xfrm>
              <a:off x="5410200" y="1447800"/>
              <a:ext cx="3133725" cy="1095375"/>
              <a:chOff x="5410200" y="1447800"/>
              <a:chExt cx="3133725" cy="1095375"/>
            </a:xfrm>
          </p:grpSpPr>
          <p:sp>
            <p:nvSpPr>
              <p:cNvPr id="117"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18" name="Round Same Side Corner Rectangle 117"/>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16"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9" name="PPTShape_2"/>
          <p:cNvGrpSpPr>
            <a:grpSpLocks/>
          </p:cNvGrpSpPr>
          <p:nvPr/>
        </p:nvGrpSpPr>
        <p:grpSpPr bwMode="auto">
          <a:xfrm>
            <a:off x="4812283" y="2583671"/>
            <a:ext cx="432000" cy="403225"/>
            <a:chOff x="3294062" y="1631156"/>
            <a:chExt cx="460375" cy="460375"/>
          </a:xfrm>
        </p:grpSpPr>
        <p:sp>
          <p:nvSpPr>
            <p:cNvPr id="12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21"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122"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123" name="Group 93"/>
          <p:cNvGrpSpPr>
            <a:grpSpLocks/>
          </p:cNvGrpSpPr>
          <p:nvPr/>
        </p:nvGrpSpPr>
        <p:grpSpPr bwMode="auto">
          <a:xfrm>
            <a:off x="4644008" y="3284985"/>
            <a:ext cx="4248472" cy="1013362"/>
            <a:chOff x="5410200" y="1447800"/>
            <a:chExt cx="3133725" cy="1095375"/>
          </a:xfrm>
        </p:grpSpPr>
        <p:grpSp>
          <p:nvGrpSpPr>
            <p:cNvPr id="124" name="Group 95"/>
            <p:cNvGrpSpPr>
              <a:grpSpLocks/>
            </p:cNvGrpSpPr>
            <p:nvPr/>
          </p:nvGrpSpPr>
          <p:grpSpPr bwMode="auto">
            <a:xfrm>
              <a:off x="5410200" y="1447800"/>
              <a:ext cx="3133725" cy="1095375"/>
              <a:chOff x="5410200" y="1447800"/>
              <a:chExt cx="3133725" cy="1095375"/>
            </a:xfrm>
          </p:grpSpPr>
          <p:sp>
            <p:nvSpPr>
              <p:cNvPr id="126"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27" name="Round Same Side Corner Rectangle 126"/>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5"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28" name="PPTShape_4"/>
          <p:cNvGrpSpPr>
            <a:grpSpLocks/>
          </p:cNvGrpSpPr>
          <p:nvPr/>
        </p:nvGrpSpPr>
        <p:grpSpPr bwMode="auto">
          <a:xfrm>
            <a:off x="4812283" y="3717032"/>
            <a:ext cx="432000" cy="403225"/>
            <a:chOff x="3294062" y="1631156"/>
            <a:chExt cx="460375" cy="460375"/>
          </a:xfrm>
        </p:grpSpPr>
        <p:sp>
          <p:nvSpPr>
            <p:cNvPr id="129"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0"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131"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132" name="PPTShape_6"/>
          <p:cNvGrpSpPr>
            <a:grpSpLocks/>
          </p:cNvGrpSpPr>
          <p:nvPr/>
        </p:nvGrpSpPr>
        <p:grpSpPr bwMode="auto">
          <a:xfrm>
            <a:off x="4669904" y="4437113"/>
            <a:ext cx="4248472" cy="1013362"/>
            <a:chOff x="5410200" y="1447800"/>
            <a:chExt cx="3133725" cy="1095375"/>
          </a:xfrm>
        </p:grpSpPr>
        <p:grpSp>
          <p:nvGrpSpPr>
            <p:cNvPr id="133" name="Group 80"/>
            <p:cNvGrpSpPr>
              <a:grpSpLocks/>
            </p:cNvGrpSpPr>
            <p:nvPr/>
          </p:nvGrpSpPr>
          <p:grpSpPr bwMode="auto">
            <a:xfrm>
              <a:off x="5410200" y="1447800"/>
              <a:ext cx="3133725" cy="1095375"/>
              <a:chOff x="5410200" y="1447800"/>
              <a:chExt cx="3133725" cy="1095375"/>
            </a:xfrm>
          </p:grpSpPr>
          <p:sp>
            <p:nvSpPr>
              <p:cNvPr id="135"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36" name="Round Same Side Corner Rectangle 135"/>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34"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37" name="PPTShape_7"/>
          <p:cNvGrpSpPr>
            <a:grpSpLocks/>
          </p:cNvGrpSpPr>
          <p:nvPr/>
        </p:nvGrpSpPr>
        <p:grpSpPr bwMode="auto">
          <a:xfrm>
            <a:off x="4838179" y="4887927"/>
            <a:ext cx="432000" cy="403225"/>
            <a:chOff x="3294062" y="1631156"/>
            <a:chExt cx="460375" cy="460375"/>
          </a:xfrm>
        </p:grpSpPr>
        <p:sp>
          <p:nvSpPr>
            <p:cNvPr id="138"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9"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140"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141" name="PPTShape_9"/>
          <p:cNvGrpSpPr>
            <a:grpSpLocks/>
          </p:cNvGrpSpPr>
          <p:nvPr/>
        </p:nvGrpSpPr>
        <p:grpSpPr bwMode="auto">
          <a:xfrm>
            <a:off x="4669904" y="5589240"/>
            <a:ext cx="4248472" cy="1013362"/>
            <a:chOff x="5410200" y="1447800"/>
            <a:chExt cx="3133725" cy="1095375"/>
          </a:xfrm>
        </p:grpSpPr>
        <p:grpSp>
          <p:nvGrpSpPr>
            <p:cNvPr id="142" name="Group 95"/>
            <p:cNvGrpSpPr>
              <a:grpSpLocks/>
            </p:cNvGrpSpPr>
            <p:nvPr/>
          </p:nvGrpSpPr>
          <p:grpSpPr bwMode="auto">
            <a:xfrm>
              <a:off x="5410200" y="1447800"/>
              <a:ext cx="3133725" cy="1095375"/>
              <a:chOff x="5410200" y="1447800"/>
              <a:chExt cx="3133725" cy="1095375"/>
            </a:xfrm>
          </p:grpSpPr>
          <p:sp>
            <p:nvSpPr>
              <p:cNvPr id="144"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5" name="Round Same Side Corner Rectangle 144"/>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43"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46" name="PPTShape_10"/>
          <p:cNvGrpSpPr>
            <a:grpSpLocks/>
          </p:cNvGrpSpPr>
          <p:nvPr/>
        </p:nvGrpSpPr>
        <p:grpSpPr bwMode="auto">
          <a:xfrm>
            <a:off x="4838179" y="6040055"/>
            <a:ext cx="432000" cy="403225"/>
            <a:chOff x="3294062" y="1631156"/>
            <a:chExt cx="460375" cy="460375"/>
          </a:xfrm>
        </p:grpSpPr>
        <p:sp>
          <p:nvSpPr>
            <p:cNvPr id="14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48"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49"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26"/>
                                        </p:tgtEl>
                                        <p:attrNameLst>
                                          <p:attrName>r</p:attrName>
                                        </p:attrNameLst>
                                      </p:cBhvr>
                                    </p:animRot>
                                    <p:animRot by="-240000">
                                      <p:cBhvr>
                                        <p:cTn id="28" dur="100" fill="hold">
                                          <p:stCondLst>
                                            <p:cond delay="100"/>
                                          </p:stCondLst>
                                        </p:cTn>
                                        <p:tgtEl>
                                          <p:spTgt spid="26"/>
                                        </p:tgtEl>
                                        <p:attrNameLst>
                                          <p:attrName>r</p:attrName>
                                        </p:attrNameLst>
                                      </p:cBhvr>
                                    </p:animRot>
                                    <p:animRot by="240000">
                                      <p:cBhvr>
                                        <p:cTn id="29" dur="100" fill="hold">
                                          <p:stCondLst>
                                            <p:cond delay="200"/>
                                          </p:stCondLst>
                                        </p:cTn>
                                        <p:tgtEl>
                                          <p:spTgt spid="26"/>
                                        </p:tgtEl>
                                        <p:attrNameLst>
                                          <p:attrName>r</p:attrName>
                                        </p:attrNameLst>
                                      </p:cBhvr>
                                    </p:animRot>
                                    <p:animRot by="-240000">
                                      <p:cBhvr>
                                        <p:cTn id="30" dur="100" fill="hold">
                                          <p:stCondLst>
                                            <p:cond delay="300"/>
                                          </p:stCondLst>
                                        </p:cTn>
                                        <p:tgtEl>
                                          <p:spTgt spid="26"/>
                                        </p:tgtEl>
                                        <p:attrNameLst>
                                          <p:attrName>r</p:attrName>
                                        </p:attrNameLst>
                                      </p:cBhvr>
                                    </p:animRot>
                                    <p:animRot by="120000">
                                      <p:cBhvr>
                                        <p:cTn id="31" dur="100" fill="hold">
                                          <p:stCondLst>
                                            <p:cond delay="400"/>
                                          </p:stCondLst>
                                        </p:cTn>
                                        <p:tgtEl>
                                          <p:spTgt spid="26"/>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1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1"/>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2"/>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48"/>
                                        </p:tgtEl>
                                        <p:attrNameLst>
                                          <p:attrName>r</p:attrName>
                                        </p:attrNameLst>
                                      </p:cBhvr>
                                    </p:animRot>
                                    <p:animRot by="-240000">
                                      <p:cBhvr>
                                        <p:cTn id="54" dur="100" fill="hold">
                                          <p:stCondLst>
                                            <p:cond delay="100"/>
                                          </p:stCondLst>
                                        </p:cTn>
                                        <p:tgtEl>
                                          <p:spTgt spid="48"/>
                                        </p:tgtEl>
                                        <p:attrNameLst>
                                          <p:attrName>r</p:attrName>
                                        </p:attrNameLst>
                                      </p:cBhvr>
                                    </p:animRot>
                                    <p:animRot by="240000">
                                      <p:cBhvr>
                                        <p:cTn id="55" dur="100" fill="hold">
                                          <p:stCondLst>
                                            <p:cond delay="200"/>
                                          </p:stCondLst>
                                        </p:cTn>
                                        <p:tgtEl>
                                          <p:spTgt spid="48"/>
                                        </p:tgtEl>
                                        <p:attrNameLst>
                                          <p:attrName>r</p:attrName>
                                        </p:attrNameLst>
                                      </p:cBhvr>
                                    </p:animRot>
                                    <p:animRot by="-240000">
                                      <p:cBhvr>
                                        <p:cTn id="56" dur="100" fill="hold">
                                          <p:stCondLst>
                                            <p:cond delay="300"/>
                                          </p:stCondLst>
                                        </p:cTn>
                                        <p:tgtEl>
                                          <p:spTgt spid="48"/>
                                        </p:tgtEl>
                                        <p:attrNameLst>
                                          <p:attrName>r</p:attrName>
                                        </p:attrNameLst>
                                      </p:cBhvr>
                                    </p:animRot>
                                    <p:animRot by="120000">
                                      <p:cBhvr>
                                        <p:cTn id="57" dur="100" fill="hold">
                                          <p:stCondLst>
                                            <p:cond delay="400"/>
                                          </p:stCondLst>
                                        </p:cTn>
                                        <p:tgtEl>
                                          <p:spTgt spid="48"/>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1"/>
                                        </p:tgtEl>
                                        <p:attrNameLst>
                                          <p:attrName>r</p:attrName>
                                        </p:attrNameLst>
                                      </p:cBhvr>
                                    </p:animRot>
                                    <p:animRot by="-240000">
                                      <p:cBhvr>
                                        <p:cTn id="60" dur="100" fill="hold">
                                          <p:stCondLst>
                                            <p:cond delay="100"/>
                                          </p:stCondLst>
                                        </p:cTn>
                                        <p:tgtEl>
                                          <p:spTgt spid="41"/>
                                        </p:tgtEl>
                                        <p:attrNameLst>
                                          <p:attrName>r</p:attrName>
                                        </p:attrNameLst>
                                      </p:cBhvr>
                                    </p:animRot>
                                    <p:animRot by="240000">
                                      <p:cBhvr>
                                        <p:cTn id="61" dur="100" fill="hold">
                                          <p:stCondLst>
                                            <p:cond delay="200"/>
                                          </p:stCondLst>
                                        </p:cTn>
                                        <p:tgtEl>
                                          <p:spTgt spid="41"/>
                                        </p:tgtEl>
                                        <p:attrNameLst>
                                          <p:attrName>r</p:attrName>
                                        </p:attrNameLst>
                                      </p:cBhvr>
                                    </p:animRot>
                                    <p:animRot by="-240000">
                                      <p:cBhvr>
                                        <p:cTn id="62" dur="100" fill="hold">
                                          <p:stCondLst>
                                            <p:cond delay="300"/>
                                          </p:stCondLst>
                                        </p:cTn>
                                        <p:tgtEl>
                                          <p:spTgt spid="41"/>
                                        </p:tgtEl>
                                        <p:attrNameLst>
                                          <p:attrName>r</p:attrName>
                                        </p:attrNameLst>
                                      </p:cBhvr>
                                    </p:animRot>
                                    <p:animRot by="120000">
                                      <p:cBhvr>
                                        <p:cTn id="63" dur="100" fill="hold">
                                          <p:stCondLst>
                                            <p:cond delay="400"/>
                                          </p:stCondLst>
                                        </p:cTn>
                                        <p:tgtEl>
                                          <p:spTgt spid="41"/>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2"/>
                                        </p:tgtEl>
                                        <p:attrNameLst>
                                          <p:attrName>r</p:attrName>
                                        </p:attrNameLst>
                                      </p:cBhvr>
                                    </p:animRot>
                                    <p:animRot by="-240000">
                                      <p:cBhvr>
                                        <p:cTn id="72" dur="100" fill="hold">
                                          <p:stCondLst>
                                            <p:cond delay="100"/>
                                          </p:stCondLst>
                                        </p:cTn>
                                        <p:tgtEl>
                                          <p:spTgt spid="22"/>
                                        </p:tgtEl>
                                        <p:attrNameLst>
                                          <p:attrName>r</p:attrName>
                                        </p:attrNameLst>
                                      </p:cBhvr>
                                    </p:animRot>
                                    <p:animRot by="240000">
                                      <p:cBhvr>
                                        <p:cTn id="73" dur="100" fill="hold">
                                          <p:stCondLst>
                                            <p:cond delay="200"/>
                                          </p:stCondLst>
                                        </p:cTn>
                                        <p:tgtEl>
                                          <p:spTgt spid="22"/>
                                        </p:tgtEl>
                                        <p:attrNameLst>
                                          <p:attrName>r</p:attrName>
                                        </p:attrNameLst>
                                      </p:cBhvr>
                                    </p:animRot>
                                    <p:animRot by="-240000">
                                      <p:cBhvr>
                                        <p:cTn id="74" dur="100" fill="hold">
                                          <p:stCondLst>
                                            <p:cond delay="300"/>
                                          </p:stCondLst>
                                        </p:cTn>
                                        <p:tgtEl>
                                          <p:spTgt spid="22"/>
                                        </p:tgtEl>
                                        <p:attrNameLst>
                                          <p:attrName>r</p:attrName>
                                        </p:attrNameLst>
                                      </p:cBhvr>
                                    </p:animRot>
                                    <p:animRot by="120000">
                                      <p:cBhvr>
                                        <p:cTn id="75" dur="100" fill="hold">
                                          <p:stCondLst>
                                            <p:cond delay="400"/>
                                          </p:stCondLst>
                                        </p:cTn>
                                        <p:tgtEl>
                                          <p:spTgt spid="22"/>
                                        </p:tgtEl>
                                        <p:attrNameLst>
                                          <p:attrName>r</p:attrName>
                                        </p:attrNameLst>
                                      </p:cBhvr>
                                    </p:animRot>
                                  </p:childTnLst>
                                </p:cTn>
                              </p:par>
                            </p:childTnLst>
                          </p:cTn>
                        </p:par>
                        <p:par>
                          <p:cTn id="76" fill="hold">
                            <p:stCondLst>
                              <p:cond delay="2700"/>
                            </p:stCondLst>
                            <p:childTnLst>
                              <p:par>
                                <p:cTn id="77" presetID="1" presetClass="emph" presetSubtype="2" fill="hold" nodeType="afterEffect">
                                  <p:stCondLst>
                                    <p:cond delay="0"/>
                                  </p:stCondLst>
                                  <p:childTnLst>
                                    <p:animClr clrSpc="rgb" dir="cw">
                                      <p:cBhvr>
                                        <p:cTn id="78" dur="2000" fill="hold"/>
                                        <p:tgtEl>
                                          <p:spTgt spid="149"/>
                                        </p:tgtEl>
                                        <p:attrNameLst>
                                          <p:attrName>fillcolor</p:attrName>
                                        </p:attrNameLst>
                                      </p:cBhvr>
                                      <p:to>
                                        <a:srgbClr val="75FF75"/>
                                      </p:to>
                                    </p:animClr>
                                    <p:set>
                                      <p:cBhvr>
                                        <p:cTn id="79" dur="2000" fill="hold"/>
                                        <p:tgtEl>
                                          <p:spTgt spid="149"/>
                                        </p:tgtEl>
                                        <p:attrNameLst>
                                          <p:attrName>fill.type</p:attrName>
                                        </p:attrNameLst>
                                      </p:cBhvr>
                                      <p:to>
                                        <p:strVal val="solid"/>
                                      </p:to>
                                    </p:set>
                                    <p:set>
                                      <p:cBhvr>
                                        <p:cTn id="80" dur="2000" fill="hold"/>
                                        <p:tgtEl>
                                          <p:spTgt spid="1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Benefits of Iceberg Model</a:t>
            </a:r>
            <a:endParaRPr lang="en-IN" sz="3200" dirty="0"/>
          </a:p>
        </p:txBody>
      </p:sp>
      <p:sp>
        <p:nvSpPr>
          <p:cNvPr id="9" name="Rectangle 8"/>
          <p:cNvSpPr/>
          <p:nvPr/>
        </p:nvSpPr>
        <p:spPr>
          <a:xfrm>
            <a:off x="4499992" y="1124744"/>
            <a:ext cx="288032" cy="5733256"/>
          </a:xfrm>
          <a:prstGeom prst="rect">
            <a:avLst/>
          </a:prstGeom>
          <a:blipFill>
            <a:blip r:embed="rId3"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 name="Group 11"/>
          <p:cNvGrpSpPr/>
          <p:nvPr/>
        </p:nvGrpSpPr>
        <p:grpSpPr>
          <a:xfrm>
            <a:off x="2627784" y="1412776"/>
            <a:ext cx="3865612" cy="1512168"/>
            <a:chOff x="2627784" y="1412776"/>
            <a:chExt cx="3865612" cy="1512168"/>
          </a:xfrm>
        </p:grpSpPr>
        <p:pic>
          <p:nvPicPr>
            <p:cNvPr id="11" name="Picture 10" descr="31jS-OD0rBL._SL500_AA300_.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rot="21116290">
              <a:off x="2627784" y="1412776"/>
              <a:ext cx="3865612" cy="1512168"/>
            </a:xfrm>
            <a:prstGeom prst="rect">
              <a:avLst/>
            </a:prstGeom>
          </p:spPr>
        </p:pic>
        <p:sp>
          <p:nvSpPr>
            <p:cNvPr id="12" name="TextBox 11"/>
            <p:cNvSpPr txBox="1"/>
            <p:nvPr/>
          </p:nvSpPr>
          <p:spPr>
            <a:xfrm rot="21179810">
              <a:off x="3635896" y="1721715"/>
              <a:ext cx="2123728" cy="892552"/>
            </a:xfrm>
            <a:prstGeom prst="rect">
              <a:avLst/>
            </a:prstGeom>
            <a:noFill/>
          </p:spPr>
          <p:txBody>
            <a:bodyPr wrap="square" rtlCol="0">
              <a:spAutoFit/>
            </a:bodyPr>
            <a:lstStyle/>
            <a:p>
              <a:pPr algn="ctr"/>
              <a:r>
                <a:rPr lang="en-IN" sz="2600" dirty="0" smtClean="0"/>
                <a:t>Micro Benefits</a:t>
              </a:r>
              <a:endParaRPr lang="en-IN" sz="2600" dirty="0"/>
            </a:p>
          </p:txBody>
        </p:sp>
      </p:grpSp>
      <p:grpSp>
        <p:nvGrpSpPr>
          <p:cNvPr id="4" name="Group 12"/>
          <p:cNvGrpSpPr/>
          <p:nvPr/>
        </p:nvGrpSpPr>
        <p:grpSpPr>
          <a:xfrm>
            <a:off x="2786725" y="3116524"/>
            <a:ext cx="3865612" cy="1512168"/>
            <a:chOff x="2786725" y="3116524"/>
            <a:chExt cx="3865612" cy="1512168"/>
          </a:xfrm>
        </p:grpSpPr>
        <p:pic>
          <p:nvPicPr>
            <p:cNvPr id="14" name="Picture 13" descr="31jS-OD0rBL._SL500_AA300_.jpg"/>
            <p:cNvPicPr>
              <a:picLocks noChangeAspect="1"/>
            </p:cNvPicPr>
            <p:nvPr/>
          </p:nvPicPr>
          <p:blipFill>
            <a:blip r:embed="rId4" cstate="print">
              <a:clrChange>
                <a:clrFrom>
                  <a:srgbClr val="FFFFFF"/>
                </a:clrFrom>
                <a:clrTo>
                  <a:srgbClr val="FFFFFF">
                    <a:alpha val="0"/>
                  </a:srgbClr>
                </a:clrTo>
              </a:clrChange>
            </a:blip>
            <a:srcRect/>
            <a:stretch>
              <a:fillRect/>
            </a:stretch>
          </p:blipFill>
          <p:spPr>
            <a:xfrm rot="483710" flipH="1">
              <a:off x="2786725" y="3116524"/>
              <a:ext cx="3865612" cy="1512168"/>
            </a:xfrm>
            <a:prstGeom prst="rect">
              <a:avLst/>
            </a:prstGeom>
          </p:spPr>
        </p:pic>
        <p:sp>
          <p:nvSpPr>
            <p:cNvPr id="15" name="TextBox 14"/>
            <p:cNvSpPr txBox="1"/>
            <p:nvPr/>
          </p:nvSpPr>
          <p:spPr>
            <a:xfrm rot="553034">
              <a:off x="3750888" y="3502184"/>
              <a:ext cx="2123728" cy="892552"/>
            </a:xfrm>
            <a:prstGeom prst="rect">
              <a:avLst/>
            </a:prstGeom>
            <a:noFill/>
          </p:spPr>
          <p:txBody>
            <a:bodyPr wrap="square" rtlCol="0">
              <a:spAutoFit/>
            </a:bodyPr>
            <a:lstStyle/>
            <a:p>
              <a:pPr algn="ctr"/>
              <a:r>
                <a:rPr lang="en-IN" sz="2600" dirty="0" smtClean="0"/>
                <a:t>Macro Benefits</a:t>
              </a:r>
              <a:endParaRPr lang="en-IN" sz="2600" dirty="0"/>
            </a:p>
          </p:txBody>
        </p:sp>
      </p:grpSp>
      <p:cxnSp>
        <p:nvCxnSpPr>
          <p:cNvPr id="16" name="Straight Connector 15"/>
          <p:cNvCxnSpPr/>
          <p:nvPr/>
        </p:nvCxnSpPr>
        <p:spPr>
          <a:xfrm flipH="1">
            <a:off x="1259632" y="2420888"/>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7" name="Rektangel 97"/>
          <p:cNvSpPr>
            <a:spLocks noChangeArrowheads="1"/>
          </p:cNvSpPr>
          <p:nvPr/>
        </p:nvSpPr>
        <p:spPr bwMode="auto">
          <a:xfrm>
            <a:off x="-36512" y="2492896"/>
            <a:ext cx="2952328" cy="3539430"/>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sz="1600" noProof="1" smtClean="0">
                <a:cs typeface="Arial" charset="0"/>
              </a:rPr>
              <a:t>Identify and prioritize skills, knowledge and personal attributes required for the job</a:t>
            </a:r>
          </a:p>
          <a:p>
            <a:pPr marL="342900" indent="-342900">
              <a:buFont typeface="Arial" pitchFamily="34" charset="0"/>
              <a:buChar char="•"/>
            </a:pPr>
            <a:r>
              <a:rPr lang="en-IN" sz="1600" noProof="1" smtClean="0">
                <a:cs typeface="Arial" charset="0"/>
              </a:rPr>
              <a:t>Use past and current behavior to predict future behavior </a:t>
            </a:r>
          </a:p>
          <a:p>
            <a:pPr marL="342900" indent="-342900">
              <a:buFont typeface="Arial" pitchFamily="34" charset="0"/>
              <a:buChar char="•"/>
            </a:pPr>
            <a:r>
              <a:rPr lang="en-IN" sz="1600" noProof="1" smtClean="0">
                <a:cs typeface="Arial" charset="0"/>
              </a:rPr>
              <a:t>Ensure consistency and fairness of selection process</a:t>
            </a:r>
          </a:p>
          <a:p>
            <a:pPr marL="342900" indent="-342900">
              <a:buFont typeface="Arial" pitchFamily="34" charset="0"/>
              <a:buChar char="•"/>
            </a:pPr>
            <a:r>
              <a:rPr lang="en-IN" sz="1600" noProof="1" smtClean="0">
                <a:cs typeface="Arial" charset="0"/>
              </a:rPr>
              <a:t>Minimize Hiring Risks</a:t>
            </a:r>
          </a:p>
          <a:p>
            <a:pPr marL="342900" indent="-342900">
              <a:buFont typeface="Arial" pitchFamily="34" charset="0"/>
              <a:buChar char="•"/>
            </a:pPr>
            <a:r>
              <a:rPr lang="en-IN" sz="1600" noProof="1" smtClean="0">
                <a:cs typeface="Arial" charset="0"/>
              </a:rPr>
              <a:t>Communicate clear expected behaviors to job holders for becoming superior performers</a:t>
            </a:r>
            <a:endParaRPr lang="da-DK" sz="1600" dirty="0"/>
          </a:p>
        </p:txBody>
      </p:sp>
      <p:cxnSp>
        <p:nvCxnSpPr>
          <p:cNvPr id="18" name="Straight Connector 17"/>
          <p:cNvCxnSpPr/>
          <p:nvPr/>
        </p:nvCxnSpPr>
        <p:spPr>
          <a:xfrm>
            <a:off x="6012160" y="4221088"/>
            <a:ext cx="2163518" cy="0"/>
          </a:xfrm>
          <a:prstGeom prst="line">
            <a:avLst/>
          </a:prstGeom>
          <a:ln>
            <a:solidFill>
              <a:schemeClr val="tx1"/>
            </a:solidFill>
            <a:headEnd type="oval" w="lg" len="lg"/>
          </a:ln>
          <a:scene3d>
            <a:camera prst="orthographicFront">
              <a:rot lat="210000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19" name="Rektangel 97"/>
          <p:cNvSpPr>
            <a:spLocks noChangeArrowheads="1"/>
          </p:cNvSpPr>
          <p:nvPr/>
        </p:nvSpPr>
        <p:spPr bwMode="auto">
          <a:xfrm>
            <a:off x="6156176" y="4293096"/>
            <a:ext cx="2987824" cy="2554545"/>
          </a:xfrm>
          <a:prstGeom prst="rect">
            <a:avLst/>
          </a:prstGeom>
          <a:noFill/>
          <a:ln w="9525">
            <a:noFill/>
            <a:miter lim="800000"/>
            <a:headEnd/>
            <a:tailEnd/>
          </a:ln>
        </p:spPr>
        <p:txBody>
          <a:bodyPr wrap="square">
            <a:spAutoFit/>
          </a:bodyPr>
          <a:lstStyle/>
          <a:p>
            <a:pPr marL="342900" indent="-342900">
              <a:buFont typeface="Arial" pitchFamily="34" charset="0"/>
              <a:buChar char="•"/>
            </a:pPr>
            <a:r>
              <a:rPr lang="en-IN" sz="1600" noProof="1" smtClean="0">
                <a:cs typeface="Arial" charset="0"/>
              </a:rPr>
              <a:t>Set core organizational capabilities </a:t>
            </a:r>
          </a:p>
          <a:p>
            <a:pPr marL="342900" indent="-342900">
              <a:buFont typeface="Arial" pitchFamily="34" charset="0"/>
              <a:buChar char="•"/>
            </a:pPr>
            <a:r>
              <a:rPr lang="en-IN" sz="1600" noProof="1" smtClean="0">
                <a:cs typeface="Arial" charset="0"/>
              </a:rPr>
              <a:t>Align aggregate behaviors to vision, strategies, priorities &amp; goals </a:t>
            </a:r>
          </a:p>
          <a:p>
            <a:pPr marL="342900" indent="-342900">
              <a:buFont typeface="Arial" pitchFamily="34" charset="0"/>
              <a:buChar char="•"/>
            </a:pPr>
            <a:r>
              <a:rPr lang="en-IN" sz="1600" noProof="1" smtClean="0">
                <a:cs typeface="Arial" charset="0"/>
              </a:rPr>
              <a:t>Promote positive behavioral change</a:t>
            </a:r>
          </a:p>
          <a:p>
            <a:pPr marL="342900" indent="-342900">
              <a:buFont typeface="Arial" pitchFamily="34" charset="0"/>
              <a:buChar char="•"/>
            </a:pPr>
            <a:r>
              <a:rPr lang="en-IN" sz="1600" noProof="1" smtClean="0">
                <a:cs typeface="Arial" charset="0"/>
              </a:rPr>
              <a:t>Introduce high performance qualities (Job, Family &amp; Organization Specific)</a:t>
            </a:r>
            <a:endParaRPr lang="da-DK" sz="1600" dirty="0"/>
          </a:p>
        </p:txBody>
      </p:sp>
      <p:sp>
        <p:nvSpPr>
          <p:cNvPr id="10" name="Footer Placeholder 9"/>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500"/>
                            </p:stCondLst>
                            <p:childTnLst>
                              <p:par>
                                <p:cTn id="21" presetID="10" presetClass="entr" presetSubtype="0" fill="hold" nodeType="afterEffect">
                                  <p:stCondLst>
                                    <p:cond delay="22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par>
                          <p:cTn id="24" fill="hold">
                            <p:stCondLst>
                              <p:cond delay="875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975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Competency Mapping?</a:t>
            </a:r>
            <a:endParaRPr lang="en-IN" sz="3200" dirty="0"/>
          </a:p>
        </p:txBody>
      </p:sp>
      <p:grpSp>
        <p:nvGrpSpPr>
          <p:cNvPr id="3" name="Group 17"/>
          <p:cNvGrpSpPr/>
          <p:nvPr/>
        </p:nvGrpSpPr>
        <p:grpSpPr>
          <a:xfrm>
            <a:off x="0" y="836712"/>
            <a:ext cx="9180512" cy="6026051"/>
            <a:chOff x="0" y="836712"/>
            <a:chExt cx="9180512" cy="6026051"/>
          </a:xfrm>
        </p:grpSpPr>
        <p:sp>
          <p:nvSpPr>
            <p:cNvPr id="11" name="Rectangle 38"/>
            <p:cNvSpPr>
              <a:spLocks noChangeArrowheads="1"/>
            </p:cNvSpPr>
            <p:nvPr/>
          </p:nvSpPr>
          <p:spPr bwMode="auto">
            <a:xfrm>
              <a:off x="0" y="836712"/>
              <a:ext cx="9144000" cy="6021288"/>
            </a:xfrm>
            <a:prstGeom prst="rect">
              <a:avLst/>
            </a:prstGeom>
            <a:solidFill>
              <a:schemeClr val="tx1">
                <a:lumMod val="75000"/>
                <a:lumOff val="25000"/>
              </a:schemeClr>
            </a:solidFill>
            <a:ln w="9525" algn="ctr">
              <a:noFill/>
              <a:miter lim="800000"/>
              <a:headEnd/>
              <a:tailEnd/>
            </a:ln>
          </p:spPr>
          <p:txBody>
            <a:bodyPr anchor="ctr"/>
            <a:lstStyle/>
            <a:p>
              <a:pPr algn="ctr" defTabSz="914400"/>
              <a:endParaRPr lang="en-US" dirty="0">
                <a:solidFill>
                  <a:srgbClr val="FFFFFF"/>
                </a:solidFill>
                <a:latin typeface="Calibri" pitchFamily="34" charset="0"/>
              </a:endParaRPr>
            </a:p>
          </p:txBody>
        </p:sp>
        <p:sp>
          <p:nvSpPr>
            <p:cNvPr id="12" name="Freeform 153"/>
            <p:cNvSpPr>
              <a:spLocks noEditPoints="1"/>
            </p:cNvSpPr>
            <p:nvPr/>
          </p:nvSpPr>
          <p:spPr bwMode="auto">
            <a:xfrm>
              <a:off x="30162" y="908720"/>
              <a:ext cx="9150350" cy="5954043"/>
            </a:xfrm>
            <a:custGeom>
              <a:avLst/>
              <a:gdLst>
                <a:gd name="T0" fmla="*/ 0 w 5764"/>
                <a:gd name="T1" fmla="*/ 2147483647 h 4323"/>
                <a:gd name="T2" fmla="*/ 2147483647 w 5764"/>
                <a:gd name="T3" fmla="*/ 2147483647 h 4323"/>
                <a:gd name="T4" fmla="*/ 2147483647 w 5764"/>
                <a:gd name="T5" fmla="*/ 2147483647 h 4323"/>
                <a:gd name="T6" fmla="*/ 2147483647 w 5764"/>
                <a:gd name="T7" fmla="*/ 2147483647 h 4323"/>
                <a:gd name="T8" fmla="*/ 2147483647 w 5764"/>
                <a:gd name="T9" fmla="*/ 2147483647 h 4323"/>
                <a:gd name="T10" fmla="*/ 2147483647 w 5764"/>
                <a:gd name="T11" fmla="*/ 2147483647 h 4323"/>
                <a:gd name="T12" fmla="*/ 2147483647 w 5764"/>
                <a:gd name="T13" fmla="*/ 2147483647 h 4323"/>
                <a:gd name="T14" fmla="*/ 2147483647 w 5764"/>
                <a:gd name="T15" fmla="*/ 2147483647 h 4323"/>
                <a:gd name="T16" fmla="*/ 2147483647 w 5764"/>
                <a:gd name="T17" fmla="*/ 2147483647 h 4323"/>
                <a:gd name="T18" fmla="*/ 0 w 5764"/>
                <a:gd name="T19" fmla="*/ 2147483647 h 4323"/>
                <a:gd name="T20" fmla="*/ 2147483647 w 5764"/>
                <a:gd name="T21" fmla="*/ 2147483647 h 4323"/>
                <a:gd name="T22" fmla="*/ 2147483647 w 5764"/>
                <a:gd name="T23" fmla="*/ 2147483647 h 4323"/>
                <a:gd name="T24" fmla="*/ 2147483647 w 5764"/>
                <a:gd name="T25" fmla="*/ 2147483647 h 4323"/>
                <a:gd name="T26" fmla="*/ 2147483647 w 5764"/>
                <a:gd name="T27" fmla="*/ 2147483647 h 4323"/>
                <a:gd name="T28" fmla="*/ 2147483647 w 5764"/>
                <a:gd name="T29" fmla="*/ 2147483647 h 4323"/>
                <a:gd name="T30" fmla="*/ 2147483647 w 5764"/>
                <a:gd name="T31" fmla="*/ 2147483647 h 4323"/>
                <a:gd name="T32" fmla="*/ 2147483647 w 5764"/>
                <a:gd name="T33" fmla="*/ 2147483647 h 4323"/>
                <a:gd name="T34" fmla="*/ 2147483647 w 5764"/>
                <a:gd name="T35" fmla="*/ 2147483647 h 4323"/>
                <a:gd name="T36" fmla="*/ 0 w 5764"/>
                <a:gd name="T37" fmla="*/ 2147483647 h 4323"/>
                <a:gd name="T38" fmla="*/ 0 w 5764"/>
                <a:gd name="T39" fmla="*/ 2147483647 h 4323"/>
                <a:gd name="T40" fmla="*/ 2147483647 w 5764"/>
                <a:gd name="T41" fmla="*/ 2147483647 h 4323"/>
                <a:gd name="T42" fmla="*/ 2147483647 w 5764"/>
                <a:gd name="T43" fmla="*/ 2147483647 h 4323"/>
                <a:gd name="T44" fmla="*/ 2147483647 w 5764"/>
                <a:gd name="T45" fmla="*/ 2147483647 h 4323"/>
                <a:gd name="T46" fmla="*/ 2147483647 w 5764"/>
                <a:gd name="T47" fmla="*/ 2147483647 h 4323"/>
                <a:gd name="T48" fmla="*/ 2147483647 w 5764"/>
                <a:gd name="T49" fmla="*/ 2147483647 h 4323"/>
                <a:gd name="T50" fmla="*/ 2147483647 w 5764"/>
                <a:gd name="T51" fmla="*/ 2147483647 h 4323"/>
                <a:gd name="T52" fmla="*/ 2147483647 w 5764"/>
                <a:gd name="T53" fmla="*/ 2147483647 h 4323"/>
                <a:gd name="T54" fmla="*/ 2147483647 w 5764"/>
                <a:gd name="T55" fmla="*/ 2147483647 h 4323"/>
                <a:gd name="T56" fmla="*/ 0 w 5764"/>
                <a:gd name="T57" fmla="*/ 2147483647 h 4323"/>
                <a:gd name="T58" fmla="*/ 2147483647 w 5764"/>
                <a:gd name="T59" fmla="*/ 2147483647 h 4323"/>
                <a:gd name="T60" fmla="*/ 2147483647 w 5764"/>
                <a:gd name="T61" fmla="*/ 2147483647 h 4323"/>
                <a:gd name="T62" fmla="*/ 2147483647 w 5764"/>
                <a:gd name="T63" fmla="*/ 2147483647 h 4323"/>
                <a:gd name="T64" fmla="*/ 2147483647 w 5764"/>
                <a:gd name="T65" fmla="*/ 2147483647 h 4323"/>
                <a:gd name="T66" fmla="*/ 2147483647 w 5764"/>
                <a:gd name="T67" fmla="*/ 2147483647 h 4323"/>
                <a:gd name="T68" fmla="*/ 2147483647 w 5764"/>
                <a:gd name="T69" fmla="*/ 2147483647 h 4323"/>
                <a:gd name="T70" fmla="*/ 2147483647 w 5764"/>
                <a:gd name="T71" fmla="*/ 2147483647 h 4323"/>
                <a:gd name="T72" fmla="*/ 2147483647 w 5764"/>
                <a:gd name="T73" fmla="*/ 2147483647 h 4323"/>
                <a:gd name="T74" fmla="*/ 0 w 5764"/>
                <a:gd name="T75" fmla="*/ 2147483647 h 4323"/>
                <a:gd name="T76" fmla="*/ 0 w 5764"/>
                <a:gd name="T77" fmla="*/ 2147483647 h 4323"/>
                <a:gd name="T78" fmla="*/ 2147483647 w 5764"/>
                <a:gd name="T79" fmla="*/ 2147483647 h 4323"/>
                <a:gd name="T80" fmla="*/ 2147483647 w 5764"/>
                <a:gd name="T81" fmla="*/ 2147483647 h 4323"/>
                <a:gd name="T82" fmla="*/ 2147483647 w 5764"/>
                <a:gd name="T83" fmla="*/ 2147483647 h 4323"/>
                <a:gd name="T84" fmla="*/ 2147483647 w 5764"/>
                <a:gd name="T85" fmla="*/ 2147483647 h 4323"/>
                <a:gd name="T86" fmla="*/ 2147483647 w 5764"/>
                <a:gd name="T87" fmla="*/ 2147483647 h 4323"/>
                <a:gd name="T88" fmla="*/ 2147483647 w 5764"/>
                <a:gd name="T89" fmla="*/ 2147483647 h 4323"/>
                <a:gd name="T90" fmla="*/ 2147483647 w 5764"/>
                <a:gd name="T91" fmla="*/ 2147483647 h 4323"/>
                <a:gd name="T92" fmla="*/ 2147483647 w 5764"/>
                <a:gd name="T93" fmla="*/ 2147483647 h 4323"/>
                <a:gd name="T94" fmla="*/ 0 w 5764"/>
                <a:gd name="T95" fmla="*/ 2147483647 h 4323"/>
                <a:gd name="T96" fmla="*/ 2147483647 w 5764"/>
                <a:gd name="T97" fmla="*/ 2147483647 h 4323"/>
                <a:gd name="T98" fmla="*/ 2147483647 w 5764"/>
                <a:gd name="T99" fmla="*/ 2147483647 h 4323"/>
                <a:gd name="T100" fmla="*/ 2147483647 w 5764"/>
                <a:gd name="T101" fmla="*/ 2147483647 h 4323"/>
                <a:gd name="T102" fmla="*/ 2147483647 w 5764"/>
                <a:gd name="T103" fmla="*/ 2147483647 h 4323"/>
                <a:gd name="T104" fmla="*/ 2147483647 w 5764"/>
                <a:gd name="T105" fmla="*/ 2147483647 h 4323"/>
                <a:gd name="T106" fmla="*/ 2147483647 w 5764"/>
                <a:gd name="T107" fmla="*/ 2147483647 h 4323"/>
                <a:gd name="T108" fmla="*/ 2147483647 w 5764"/>
                <a:gd name="T109" fmla="*/ 2147483647 h 4323"/>
                <a:gd name="T110" fmla="*/ 2147483647 w 5764"/>
                <a:gd name="T111" fmla="*/ 2147483647 h 4323"/>
                <a:gd name="T112" fmla="*/ 0 w 5764"/>
                <a:gd name="T113" fmla="*/ 2147483647 h 4323"/>
                <a:gd name="T114" fmla="*/ 0 w 5764"/>
                <a:gd name="T115" fmla="*/ 2147483647 h 4323"/>
                <a:gd name="T116" fmla="*/ 2147483647 w 5764"/>
                <a:gd name="T117" fmla="*/ 2147483647 h 4323"/>
                <a:gd name="T118" fmla="*/ 2147483647 w 5764"/>
                <a:gd name="T119" fmla="*/ 2147483647 h 4323"/>
                <a:gd name="T120" fmla="*/ 2147483647 w 5764"/>
                <a:gd name="T121" fmla="*/ 2147483647 h 4323"/>
                <a:gd name="T122" fmla="*/ 2147483647 w 5764"/>
                <a:gd name="T123" fmla="*/ 2147483647 h 43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4"/>
                <a:gd name="T187" fmla="*/ 0 h 4323"/>
                <a:gd name="T188" fmla="*/ 5764 w 5764"/>
                <a:gd name="T189" fmla="*/ 4323 h 43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4" h="4323">
                  <a:moveTo>
                    <a:pt x="0" y="4306"/>
                  </a:moveTo>
                  <a:lnTo>
                    <a:pt x="721" y="4306"/>
                  </a:lnTo>
                  <a:lnTo>
                    <a:pt x="1441" y="4306"/>
                  </a:lnTo>
                  <a:lnTo>
                    <a:pt x="2162" y="4306"/>
                  </a:lnTo>
                  <a:lnTo>
                    <a:pt x="2882" y="4306"/>
                  </a:lnTo>
                  <a:lnTo>
                    <a:pt x="3603" y="4306"/>
                  </a:lnTo>
                  <a:lnTo>
                    <a:pt x="4323" y="4306"/>
                  </a:lnTo>
                  <a:lnTo>
                    <a:pt x="5044" y="4306"/>
                  </a:lnTo>
                  <a:lnTo>
                    <a:pt x="5764" y="4306"/>
                  </a:lnTo>
                  <a:lnTo>
                    <a:pt x="5764" y="4323"/>
                  </a:lnTo>
                  <a:lnTo>
                    <a:pt x="5044" y="4323"/>
                  </a:lnTo>
                  <a:lnTo>
                    <a:pt x="4323" y="4323"/>
                  </a:lnTo>
                  <a:lnTo>
                    <a:pt x="3603" y="4323"/>
                  </a:lnTo>
                  <a:lnTo>
                    <a:pt x="2882" y="4323"/>
                  </a:lnTo>
                  <a:lnTo>
                    <a:pt x="2162" y="4323"/>
                  </a:lnTo>
                  <a:lnTo>
                    <a:pt x="1441" y="4323"/>
                  </a:lnTo>
                  <a:lnTo>
                    <a:pt x="721" y="4323"/>
                  </a:lnTo>
                  <a:lnTo>
                    <a:pt x="0" y="4323"/>
                  </a:lnTo>
                  <a:lnTo>
                    <a:pt x="0" y="4306"/>
                  </a:lnTo>
                  <a:close/>
                  <a:moveTo>
                    <a:pt x="0" y="4290"/>
                  </a:moveTo>
                  <a:lnTo>
                    <a:pt x="0" y="4273"/>
                  </a:lnTo>
                  <a:lnTo>
                    <a:pt x="721" y="4273"/>
                  </a:lnTo>
                  <a:lnTo>
                    <a:pt x="1441" y="4273"/>
                  </a:lnTo>
                  <a:lnTo>
                    <a:pt x="2162" y="4273"/>
                  </a:lnTo>
                  <a:lnTo>
                    <a:pt x="2882" y="4273"/>
                  </a:lnTo>
                  <a:lnTo>
                    <a:pt x="3603" y="4273"/>
                  </a:lnTo>
                  <a:lnTo>
                    <a:pt x="4323" y="4273"/>
                  </a:lnTo>
                  <a:lnTo>
                    <a:pt x="5044" y="4273"/>
                  </a:lnTo>
                  <a:lnTo>
                    <a:pt x="5764" y="4273"/>
                  </a:lnTo>
                  <a:lnTo>
                    <a:pt x="5764" y="4290"/>
                  </a:lnTo>
                  <a:lnTo>
                    <a:pt x="5044" y="4290"/>
                  </a:lnTo>
                  <a:lnTo>
                    <a:pt x="4323" y="4290"/>
                  </a:lnTo>
                  <a:lnTo>
                    <a:pt x="3603" y="4290"/>
                  </a:lnTo>
                  <a:lnTo>
                    <a:pt x="2882" y="4290"/>
                  </a:lnTo>
                  <a:lnTo>
                    <a:pt x="2162" y="4290"/>
                  </a:lnTo>
                  <a:lnTo>
                    <a:pt x="1441" y="4290"/>
                  </a:lnTo>
                  <a:lnTo>
                    <a:pt x="721" y="4290"/>
                  </a:lnTo>
                  <a:lnTo>
                    <a:pt x="0" y="4290"/>
                  </a:lnTo>
                  <a:close/>
                  <a:moveTo>
                    <a:pt x="0" y="4257"/>
                  </a:moveTo>
                  <a:lnTo>
                    <a:pt x="0" y="4240"/>
                  </a:lnTo>
                  <a:lnTo>
                    <a:pt x="721" y="4240"/>
                  </a:lnTo>
                  <a:lnTo>
                    <a:pt x="1441" y="4240"/>
                  </a:lnTo>
                  <a:lnTo>
                    <a:pt x="2162" y="4240"/>
                  </a:lnTo>
                  <a:lnTo>
                    <a:pt x="2882" y="4240"/>
                  </a:lnTo>
                  <a:lnTo>
                    <a:pt x="3603" y="4240"/>
                  </a:lnTo>
                  <a:lnTo>
                    <a:pt x="4323" y="4240"/>
                  </a:lnTo>
                  <a:lnTo>
                    <a:pt x="5044" y="4240"/>
                  </a:lnTo>
                  <a:lnTo>
                    <a:pt x="5764" y="4240"/>
                  </a:lnTo>
                  <a:lnTo>
                    <a:pt x="5764" y="4257"/>
                  </a:lnTo>
                  <a:lnTo>
                    <a:pt x="5044" y="4257"/>
                  </a:lnTo>
                  <a:lnTo>
                    <a:pt x="4323" y="4257"/>
                  </a:lnTo>
                  <a:lnTo>
                    <a:pt x="3603" y="4257"/>
                  </a:lnTo>
                  <a:lnTo>
                    <a:pt x="2882" y="4257"/>
                  </a:lnTo>
                  <a:lnTo>
                    <a:pt x="2162" y="4257"/>
                  </a:lnTo>
                  <a:lnTo>
                    <a:pt x="1441" y="4257"/>
                  </a:lnTo>
                  <a:lnTo>
                    <a:pt x="721" y="4257"/>
                  </a:lnTo>
                  <a:lnTo>
                    <a:pt x="0" y="4257"/>
                  </a:lnTo>
                  <a:close/>
                  <a:moveTo>
                    <a:pt x="0" y="4224"/>
                  </a:moveTo>
                  <a:lnTo>
                    <a:pt x="0" y="4208"/>
                  </a:lnTo>
                  <a:lnTo>
                    <a:pt x="721" y="4208"/>
                  </a:lnTo>
                  <a:lnTo>
                    <a:pt x="1441" y="4208"/>
                  </a:lnTo>
                  <a:lnTo>
                    <a:pt x="2162" y="4208"/>
                  </a:lnTo>
                  <a:lnTo>
                    <a:pt x="2882" y="4208"/>
                  </a:lnTo>
                  <a:lnTo>
                    <a:pt x="3603" y="4208"/>
                  </a:lnTo>
                  <a:lnTo>
                    <a:pt x="4323" y="4208"/>
                  </a:lnTo>
                  <a:lnTo>
                    <a:pt x="5044" y="4208"/>
                  </a:lnTo>
                  <a:lnTo>
                    <a:pt x="5764" y="4208"/>
                  </a:lnTo>
                  <a:lnTo>
                    <a:pt x="5764" y="4224"/>
                  </a:lnTo>
                  <a:lnTo>
                    <a:pt x="5044" y="4224"/>
                  </a:lnTo>
                  <a:lnTo>
                    <a:pt x="4323" y="4224"/>
                  </a:lnTo>
                  <a:lnTo>
                    <a:pt x="3603" y="4224"/>
                  </a:lnTo>
                  <a:lnTo>
                    <a:pt x="2882" y="4224"/>
                  </a:lnTo>
                  <a:lnTo>
                    <a:pt x="2162" y="4224"/>
                  </a:lnTo>
                  <a:lnTo>
                    <a:pt x="1441" y="4224"/>
                  </a:lnTo>
                  <a:lnTo>
                    <a:pt x="721" y="4224"/>
                  </a:lnTo>
                  <a:lnTo>
                    <a:pt x="0" y="4224"/>
                  </a:lnTo>
                  <a:close/>
                  <a:moveTo>
                    <a:pt x="0" y="4192"/>
                  </a:moveTo>
                  <a:lnTo>
                    <a:pt x="0" y="4175"/>
                  </a:lnTo>
                  <a:lnTo>
                    <a:pt x="721" y="4175"/>
                  </a:lnTo>
                  <a:lnTo>
                    <a:pt x="1441" y="4175"/>
                  </a:lnTo>
                  <a:lnTo>
                    <a:pt x="2162" y="4175"/>
                  </a:lnTo>
                  <a:lnTo>
                    <a:pt x="2882" y="4175"/>
                  </a:lnTo>
                  <a:lnTo>
                    <a:pt x="3603" y="4175"/>
                  </a:lnTo>
                  <a:lnTo>
                    <a:pt x="4323" y="4175"/>
                  </a:lnTo>
                  <a:lnTo>
                    <a:pt x="5044" y="4175"/>
                  </a:lnTo>
                  <a:lnTo>
                    <a:pt x="5764" y="4175"/>
                  </a:lnTo>
                  <a:lnTo>
                    <a:pt x="5764" y="4192"/>
                  </a:lnTo>
                  <a:lnTo>
                    <a:pt x="5044" y="4192"/>
                  </a:lnTo>
                  <a:lnTo>
                    <a:pt x="4323" y="4192"/>
                  </a:lnTo>
                  <a:lnTo>
                    <a:pt x="3603" y="4192"/>
                  </a:lnTo>
                  <a:lnTo>
                    <a:pt x="2882" y="4192"/>
                  </a:lnTo>
                  <a:lnTo>
                    <a:pt x="2162" y="4192"/>
                  </a:lnTo>
                  <a:lnTo>
                    <a:pt x="1441" y="4192"/>
                  </a:lnTo>
                  <a:lnTo>
                    <a:pt x="721" y="4192"/>
                  </a:lnTo>
                  <a:lnTo>
                    <a:pt x="0" y="4192"/>
                  </a:lnTo>
                  <a:close/>
                  <a:moveTo>
                    <a:pt x="0" y="4159"/>
                  </a:moveTo>
                  <a:lnTo>
                    <a:pt x="0" y="4142"/>
                  </a:lnTo>
                  <a:lnTo>
                    <a:pt x="721" y="4142"/>
                  </a:lnTo>
                  <a:lnTo>
                    <a:pt x="1441" y="4142"/>
                  </a:lnTo>
                  <a:lnTo>
                    <a:pt x="2162" y="4142"/>
                  </a:lnTo>
                  <a:lnTo>
                    <a:pt x="2882" y="4142"/>
                  </a:lnTo>
                  <a:lnTo>
                    <a:pt x="3603" y="4142"/>
                  </a:lnTo>
                  <a:lnTo>
                    <a:pt x="4323" y="4142"/>
                  </a:lnTo>
                  <a:lnTo>
                    <a:pt x="5044" y="4142"/>
                  </a:lnTo>
                  <a:lnTo>
                    <a:pt x="5764" y="4142"/>
                  </a:lnTo>
                  <a:lnTo>
                    <a:pt x="5764" y="4159"/>
                  </a:lnTo>
                  <a:lnTo>
                    <a:pt x="5044" y="4159"/>
                  </a:lnTo>
                  <a:lnTo>
                    <a:pt x="4323" y="4159"/>
                  </a:lnTo>
                  <a:lnTo>
                    <a:pt x="3603" y="4159"/>
                  </a:lnTo>
                  <a:lnTo>
                    <a:pt x="2882" y="4159"/>
                  </a:lnTo>
                  <a:lnTo>
                    <a:pt x="2162" y="4159"/>
                  </a:lnTo>
                  <a:lnTo>
                    <a:pt x="1441" y="4159"/>
                  </a:lnTo>
                  <a:lnTo>
                    <a:pt x="721" y="4159"/>
                  </a:lnTo>
                  <a:lnTo>
                    <a:pt x="0" y="4159"/>
                  </a:lnTo>
                  <a:close/>
                  <a:moveTo>
                    <a:pt x="0" y="4126"/>
                  </a:moveTo>
                  <a:lnTo>
                    <a:pt x="0" y="4109"/>
                  </a:lnTo>
                  <a:lnTo>
                    <a:pt x="721" y="4109"/>
                  </a:lnTo>
                  <a:lnTo>
                    <a:pt x="1441" y="4109"/>
                  </a:lnTo>
                  <a:lnTo>
                    <a:pt x="2162" y="4109"/>
                  </a:lnTo>
                  <a:lnTo>
                    <a:pt x="2882" y="4109"/>
                  </a:lnTo>
                  <a:lnTo>
                    <a:pt x="3603" y="4109"/>
                  </a:lnTo>
                  <a:lnTo>
                    <a:pt x="4323" y="4109"/>
                  </a:lnTo>
                  <a:lnTo>
                    <a:pt x="5044" y="4109"/>
                  </a:lnTo>
                  <a:lnTo>
                    <a:pt x="5764" y="4109"/>
                  </a:lnTo>
                  <a:lnTo>
                    <a:pt x="5764" y="4126"/>
                  </a:lnTo>
                  <a:lnTo>
                    <a:pt x="5044" y="4126"/>
                  </a:lnTo>
                  <a:lnTo>
                    <a:pt x="4323" y="4126"/>
                  </a:lnTo>
                  <a:lnTo>
                    <a:pt x="3603" y="4126"/>
                  </a:lnTo>
                  <a:lnTo>
                    <a:pt x="2882" y="4126"/>
                  </a:lnTo>
                  <a:lnTo>
                    <a:pt x="2162" y="4126"/>
                  </a:lnTo>
                  <a:lnTo>
                    <a:pt x="1441" y="4126"/>
                  </a:lnTo>
                  <a:lnTo>
                    <a:pt x="721" y="4126"/>
                  </a:lnTo>
                  <a:lnTo>
                    <a:pt x="0" y="4126"/>
                  </a:lnTo>
                  <a:close/>
                  <a:moveTo>
                    <a:pt x="0" y="4093"/>
                  </a:moveTo>
                  <a:lnTo>
                    <a:pt x="0" y="4076"/>
                  </a:lnTo>
                  <a:lnTo>
                    <a:pt x="721" y="4076"/>
                  </a:lnTo>
                  <a:lnTo>
                    <a:pt x="1441" y="4076"/>
                  </a:lnTo>
                  <a:lnTo>
                    <a:pt x="2162" y="4076"/>
                  </a:lnTo>
                  <a:lnTo>
                    <a:pt x="2882" y="4076"/>
                  </a:lnTo>
                  <a:lnTo>
                    <a:pt x="3603" y="4076"/>
                  </a:lnTo>
                  <a:lnTo>
                    <a:pt x="4323" y="4076"/>
                  </a:lnTo>
                  <a:lnTo>
                    <a:pt x="5044" y="4076"/>
                  </a:lnTo>
                  <a:lnTo>
                    <a:pt x="5764" y="4076"/>
                  </a:lnTo>
                  <a:lnTo>
                    <a:pt x="5764" y="4093"/>
                  </a:lnTo>
                  <a:lnTo>
                    <a:pt x="5044" y="4093"/>
                  </a:lnTo>
                  <a:lnTo>
                    <a:pt x="4323" y="4093"/>
                  </a:lnTo>
                  <a:lnTo>
                    <a:pt x="3603" y="4093"/>
                  </a:lnTo>
                  <a:lnTo>
                    <a:pt x="2882" y="4093"/>
                  </a:lnTo>
                  <a:lnTo>
                    <a:pt x="2162" y="4093"/>
                  </a:lnTo>
                  <a:lnTo>
                    <a:pt x="1441" y="4093"/>
                  </a:lnTo>
                  <a:lnTo>
                    <a:pt x="721" y="4093"/>
                  </a:lnTo>
                  <a:lnTo>
                    <a:pt x="0" y="4093"/>
                  </a:lnTo>
                  <a:close/>
                  <a:moveTo>
                    <a:pt x="0" y="4060"/>
                  </a:moveTo>
                  <a:lnTo>
                    <a:pt x="0" y="4043"/>
                  </a:lnTo>
                  <a:lnTo>
                    <a:pt x="721" y="4043"/>
                  </a:lnTo>
                  <a:lnTo>
                    <a:pt x="1441" y="4043"/>
                  </a:lnTo>
                  <a:lnTo>
                    <a:pt x="2162" y="4043"/>
                  </a:lnTo>
                  <a:lnTo>
                    <a:pt x="2882" y="4043"/>
                  </a:lnTo>
                  <a:lnTo>
                    <a:pt x="3603" y="4043"/>
                  </a:lnTo>
                  <a:lnTo>
                    <a:pt x="4323" y="4043"/>
                  </a:lnTo>
                  <a:lnTo>
                    <a:pt x="5044" y="4043"/>
                  </a:lnTo>
                  <a:lnTo>
                    <a:pt x="5764" y="4043"/>
                  </a:lnTo>
                  <a:lnTo>
                    <a:pt x="5764" y="4060"/>
                  </a:lnTo>
                  <a:lnTo>
                    <a:pt x="5044" y="4060"/>
                  </a:lnTo>
                  <a:lnTo>
                    <a:pt x="4323" y="4060"/>
                  </a:lnTo>
                  <a:lnTo>
                    <a:pt x="3603" y="4060"/>
                  </a:lnTo>
                  <a:lnTo>
                    <a:pt x="2882" y="4060"/>
                  </a:lnTo>
                  <a:lnTo>
                    <a:pt x="2162" y="4060"/>
                  </a:lnTo>
                  <a:lnTo>
                    <a:pt x="1441" y="4060"/>
                  </a:lnTo>
                  <a:lnTo>
                    <a:pt x="721" y="4060"/>
                  </a:lnTo>
                  <a:lnTo>
                    <a:pt x="0" y="4060"/>
                  </a:lnTo>
                  <a:close/>
                  <a:moveTo>
                    <a:pt x="0" y="4027"/>
                  </a:moveTo>
                  <a:lnTo>
                    <a:pt x="0" y="4011"/>
                  </a:lnTo>
                  <a:lnTo>
                    <a:pt x="721" y="4011"/>
                  </a:lnTo>
                  <a:lnTo>
                    <a:pt x="1441" y="4011"/>
                  </a:lnTo>
                  <a:lnTo>
                    <a:pt x="2162" y="4011"/>
                  </a:lnTo>
                  <a:lnTo>
                    <a:pt x="2882" y="4011"/>
                  </a:lnTo>
                  <a:lnTo>
                    <a:pt x="3603" y="4011"/>
                  </a:lnTo>
                  <a:lnTo>
                    <a:pt x="4323" y="4011"/>
                  </a:lnTo>
                  <a:lnTo>
                    <a:pt x="5044" y="4011"/>
                  </a:lnTo>
                  <a:lnTo>
                    <a:pt x="5764" y="4011"/>
                  </a:lnTo>
                  <a:lnTo>
                    <a:pt x="5764" y="4027"/>
                  </a:lnTo>
                  <a:lnTo>
                    <a:pt x="5044" y="4027"/>
                  </a:lnTo>
                  <a:lnTo>
                    <a:pt x="4323" y="4027"/>
                  </a:lnTo>
                  <a:lnTo>
                    <a:pt x="3603" y="4027"/>
                  </a:lnTo>
                  <a:lnTo>
                    <a:pt x="2882" y="4027"/>
                  </a:lnTo>
                  <a:lnTo>
                    <a:pt x="2162" y="4027"/>
                  </a:lnTo>
                  <a:lnTo>
                    <a:pt x="1441" y="4027"/>
                  </a:lnTo>
                  <a:lnTo>
                    <a:pt x="721" y="4027"/>
                  </a:lnTo>
                  <a:lnTo>
                    <a:pt x="0" y="4027"/>
                  </a:lnTo>
                  <a:close/>
                  <a:moveTo>
                    <a:pt x="0" y="3994"/>
                  </a:moveTo>
                  <a:lnTo>
                    <a:pt x="0" y="3978"/>
                  </a:lnTo>
                  <a:lnTo>
                    <a:pt x="721" y="3978"/>
                  </a:lnTo>
                  <a:lnTo>
                    <a:pt x="1441" y="3978"/>
                  </a:lnTo>
                  <a:lnTo>
                    <a:pt x="2162" y="3978"/>
                  </a:lnTo>
                  <a:lnTo>
                    <a:pt x="2882" y="3978"/>
                  </a:lnTo>
                  <a:lnTo>
                    <a:pt x="3603" y="3978"/>
                  </a:lnTo>
                  <a:lnTo>
                    <a:pt x="4323" y="3978"/>
                  </a:lnTo>
                  <a:lnTo>
                    <a:pt x="5044" y="3978"/>
                  </a:lnTo>
                  <a:lnTo>
                    <a:pt x="5764" y="3978"/>
                  </a:lnTo>
                  <a:lnTo>
                    <a:pt x="5764" y="3994"/>
                  </a:lnTo>
                  <a:lnTo>
                    <a:pt x="5044" y="3994"/>
                  </a:lnTo>
                  <a:lnTo>
                    <a:pt x="4323" y="3994"/>
                  </a:lnTo>
                  <a:lnTo>
                    <a:pt x="3603" y="3994"/>
                  </a:lnTo>
                  <a:lnTo>
                    <a:pt x="2882" y="3994"/>
                  </a:lnTo>
                  <a:lnTo>
                    <a:pt x="2162" y="3994"/>
                  </a:lnTo>
                  <a:lnTo>
                    <a:pt x="1441" y="3994"/>
                  </a:lnTo>
                  <a:lnTo>
                    <a:pt x="721" y="3994"/>
                  </a:lnTo>
                  <a:lnTo>
                    <a:pt x="0" y="3994"/>
                  </a:lnTo>
                  <a:close/>
                  <a:moveTo>
                    <a:pt x="0" y="3962"/>
                  </a:moveTo>
                  <a:lnTo>
                    <a:pt x="0" y="3945"/>
                  </a:lnTo>
                  <a:lnTo>
                    <a:pt x="721" y="3945"/>
                  </a:lnTo>
                  <a:lnTo>
                    <a:pt x="1441" y="3945"/>
                  </a:lnTo>
                  <a:lnTo>
                    <a:pt x="2162" y="3945"/>
                  </a:lnTo>
                  <a:lnTo>
                    <a:pt x="2882" y="3945"/>
                  </a:lnTo>
                  <a:lnTo>
                    <a:pt x="3603" y="3945"/>
                  </a:lnTo>
                  <a:lnTo>
                    <a:pt x="4323" y="3945"/>
                  </a:lnTo>
                  <a:lnTo>
                    <a:pt x="5044" y="3945"/>
                  </a:lnTo>
                  <a:lnTo>
                    <a:pt x="5764" y="3945"/>
                  </a:lnTo>
                  <a:lnTo>
                    <a:pt x="5764" y="3962"/>
                  </a:lnTo>
                  <a:lnTo>
                    <a:pt x="5044" y="3962"/>
                  </a:lnTo>
                  <a:lnTo>
                    <a:pt x="4323" y="3962"/>
                  </a:lnTo>
                  <a:lnTo>
                    <a:pt x="3603" y="3962"/>
                  </a:lnTo>
                  <a:lnTo>
                    <a:pt x="2882" y="3962"/>
                  </a:lnTo>
                  <a:lnTo>
                    <a:pt x="2162" y="3962"/>
                  </a:lnTo>
                  <a:lnTo>
                    <a:pt x="1441" y="3962"/>
                  </a:lnTo>
                  <a:lnTo>
                    <a:pt x="721" y="3962"/>
                  </a:lnTo>
                  <a:lnTo>
                    <a:pt x="0" y="3962"/>
                  </a:lnTo>
                  <a:close/>
                  <a:moveTo>
                    <a:pt x="0" y="3929"/>
                  </a:moveTo>
                  <a:lnTo>
                    <a:pt x="0" y="3912"/>
                  </a:lnTo>
                  <a:lnTo>
                    <a:pt x="721" y="3912"/>
                  </a:lnTo>
                  <a:lnTo>
                    <a:pt x="1441" y="3912"/>
                  </a:lnTo>
                  <a:lnTo>
                    <a:pt x="2162" y="3912"/>
                  </a:lnTo>
                  <a:lnTo>
                    <a:pt x="2882" y="3912"/>
                  </a:lnTo>
                  <a:lnTo>
                    <a:pt x="3603" y="3912"/>
                  </a:lnTo>
                  <a:lnTo>
                    <a:pt x="4323" y="3912"/>
                  </a:lnTo>
                  <a:lnTo>
                    <a:pt x="5044" y="3912"/>
                  </a:lnTo>
                  <a:lnTo>
                    <a:pt x="5764" y="3912"/>
                  </a:lnTo>
                  <a:lnTo>
                    <a:pt x="5764" y="3929"/>
                  </a:lnTo>
                  <a:lnTo>
                    <a:pt x="5044" y="3929"/>
                  </a:lnTo>
                  <a:lnTo>
                    <a:pt x="4323" y="3929"/>
                  </a:lnTo>
                  <a:lnTo>
                    <a:pt x="3603" y="3929"/>
                  </a:lnTo>
                  <a:lnTo>
                    <a:pt x="2882" y="3929"/>
                  </a:lnTo>
                  <a:lnTo>
                    <a:pt x="2162" y="3929"/>
                  </a:lnTo>
                  <a:lnTo>
                    <a:pt x="1441" y="3929"/>
                  </a:lnTo>
                  <a:lnTo>
                    <a:pt x="721" y="3929"/>
                  </a:lnTo>
                  <a:lnTo>
                    <a:pt x="0" y="3929"/>
                  </a:lnTo>
                  <a:close/>
                  <a:moveTo>
                    <a:pt x="0" y="3896"/>
                  </a:moveTo>
                  <a:lnTo>
                    <a:pt x="0" y="3879"/>
                  </a:lnTo>
                  <a:lnTo>
                    <a:pt x="721" y="3879"/>
                  </a:lnTo>
                  <a:lnTo>
                    <a:pt x="1441" y="3879"/>
                  </a:lnTo>
                  <a:lnTo>
                    <a:pt x="2162" y="3879"/>
                  </a:lnTo>
                  <a:lnTo>
                    <a:pt x="2882" y="3879"/>
                  </a:lnTo>
                  <a:lnTo>
                    <a:pt x="3603" y="3879"/>
                  </a:lnTo>
                  <a:lnTo>
                    <a:pt x="4323" y="3879"/>
                  </a:lnTo>
                  <a:lnTo>
                    <a:pt x="5044" y="3879"/>
                  </a:lnTo>
                  <a:lnTo>
                    <a:pt x="5764" y="3879"/>
                  </a:lnTo>
                  <a:lnTo>
                    <a:pt x="5764" y="3896"/>
                  </a:lnTo>
                  <a:lnTo>
                    <a:pt x="5044" y="3896"/>
                  </a:lnTo>
                  <a:lnTo>
                    <a:pt x="4323" y="3896"/>
                  </a:lnTo>
                  <a:lnTo>
                    <a:pt x="3603" y="3896"/>
                  </a:lnTo>
                  <a:lnTo>
                    <a:pt x="2882" y="3896"/>
                  </a:lnTo>
                  <a:lnTo>
                    <a:pt x="2162" y="3896"/>
                  </a:lnTo>
                  <a:lnTo>
                    <a:pt x="1441" y="3896"/>
                  </a:lnTo>
                  <a:lnTo>
                    <a:pt x="721" y="3896"/>
                  </a:lnTo>
                  <a:lnTo>
                    <a:pt x="0" y="3896"/>
                  </a:lnTo>
                  <a:close/>
                  <a:moveTo>
                    <a:pt x="0" y="3863"/>
                  </a:moveTo>
                  <a:lnTo>
                    <a:pt x="0" y="3846"/>
                  </a:lnTo>
                  <a:lnTo>
                    <a:pt x="721" y="3846"/>
                  </a:lnTo>
                  <a:lnTo>
                    <a:pt x="1441" y="3846"/>
                  </a:lnTo>
                  <a:lnTo>
                    <a:pt x="2162" y="3846"/>
                  </a:lnTo>
                  <a:lnTo>
                    <a:pt x="2882" y="3846"/>
                  </a:lnTo>
                  <a:lnTo>
                    <a:pt x="3603" y="3846"/>
                  </a:lnTo>
                  <a:lnTo>
                    <a:pt x="4323" y="3846"/>
                  </a:lnTo>
                  <a:lnTo>
                    <a:pt x="5044" y="3846"/>
                  </a:lnTo>
                  <a:lnTo>
                    <a:pt x="5764" y="3846"/>
                  </a:lnTo>
                  <a:lnTo>
                    <a:pt x="5764" y="3863"/>
                  </a:lnTo>
                  <a:lnTo>
                    <a:pt x="5044" y="3863"/>
                  </a:lnTo>
                  <a:lnTo>
                    <a:pt x="4323" y="3863"/>
                  </a:lnTo>
                  <a:lnTo>
                    <a:pt x="3603" y="3863"/>
                  </a:lnTo>
                  <a:lnTo>
                    <a:pt x="2882" y="3863"/>
                  </a:lnTo>
                  <a:lnTo>
                    <a:pt x="2162" y="3863"/>
                  </a:lnTo>
                  <a:lnTo>
                    <a:pt x="1441" y="3863"/>
                  </a:lnTo>
                  <a:lnTo>
                    <a:pt x="721" y="3863"/>
                  </a:lnTo>
                  <a:lnTo>
                    <a:pt x="0" y="3863"/>
                  </a:lnTo>
                  <a:close/>
                  <a:moveTo>
                    <a:pt x="0" y="3830"/>
                  </a:moveTo>
                  <a:lnTo>
                    <a:pt x="0" y="3813"/>
                  </a:lnTo>
                  <a:lnTo>
                    <a:pt x="721" y="3813"/>
                  </a:lnTo>
                  <a:lnTo>
                    <a:pt x="1441" y="3813"/>
                  </a:lnTo>
                  <a:lnTo>
                    <a:pt x="2162" y="3813"/>
                  </a:lnTo>
                  <a:lnTo>
                    <a:pt x="2882" y="3813"/>
                  </a:lnTo>
                  <a:lnTo>
                    <a:pt x="3603" y="3813"/>
                  </a:lnTo>
                  <a:lnTo>
                    <a:pt x="4323" y="3813"/>
                  </a:lnTo>
                  <a:lnTo>
                    <a:pt x="5044" y="3813"/>
                  </a:lnTo>
                  <a:lnTo>
                    <a:pt x="5764" y="3813"/>
                  </a:lnTo>
                  <a:lnTo>
                    <a:pt x="5764" y="3830"/>
                  </a:lnTo>
                  <a:lnTo>
                    <a:pt x="5044" y="3830"/>
                  </a:lnTo>
                  <a:lnTo>
                    <a:pt x="4323" y="3830"/>
                  </a:lnTo>
                  <a:lnTo>
                    <a:pt x="3603" y="3830"/>
                  </a:lnTo>
                  <a:lnTo>
                    <a:pt x="2882" y="3830"/>
                  </a:lnTo>
                  <a:lnTo>
                    <a:pt x="2162" y="3830"/>
                  </a:lnTo>
                  <a:lnTo>
                    <a:pt x="1441" y="3830"/>
                  </a:lnTo>
                  <a:lnTo>
                    <a:pt x="721" y="3830"/>
                  </a:lnTo>
                  <a:lnTo>
                    <a:pt x="0" y="3830"/>
                  </a:lnTo>
                  <a:close/>
                  <a:moveTo>
                    <a:pt x="0" y="3797"/>
                  </a:moveTo>
                  <a:lnTo>
                    <a:pt x="0" y="3781"/>
                  </a:lnTo>
                  <a:lnTo>
                    <a:pt x="721" y="3781"/>
                  </a:lnTo>
                  <a:lnTo>
                    <a:pt x="1441" y="3781"/>
                  </a:lnTo>
                  <a:lnTo>
                    <a:pt x="2162" y="3781"/>
                  </a:lnTo>
                  <a:lnTo>
                    <a:pt x="2882" y="3781"/>
                  </a:lnTo>
                  <a:lnTo>
                    <a:pt x="3603" y="3781"/>
                  </a:lnTo>
                  <a:lnTo>
                    <a:pt x="4323" y="3781"/>
                  </a:lnTo>
                  <a:lnTo>
                    <a:pt x="5044" y="3781"/>
                  </a:lnTo>
                  <a:lnTo>
                    <a:pt x="5764" y="3781"/>
                  </a:lnTo>
                  <a:lnTo>
                    <a:pt x="5764" y="3797"/>
                  </a:lnTo>
                  <a:lnTo>
                    <a:pt x="5044" y="3797"/>
                  </a:lnTo>
                  <a:lnTo>
                    <a:pt x="4323" y="3797"/>
                  </a:lnTo>
                  <a:lnTo>
                    <a:pt x="3603" y="3797"/>
                  </a:lnTo>
                  <a:lnTo>
                    <a:pt x="2882" y="3797"/>
                  </a:lnTo>
                  <a:lnTo>
                    <a:pt x="2162" y="3797"/>
                  </a:lnTo>
                  <a:lnTo>
                    <a:pt x="1441" y="3797"/>
                  </a:lnTo>
                  <a:lnTo>
                    <a:pt x="721" y="3797"/>
                  </a:lnTo>
                  <a:lnTo>
                    <a:pt x="0" y="3797"/>
                  </a:lnTo>
                  <a:close/>
                  <a:moveTo>
                    <a:pt x="0" y="3765"/>
                  </a:moveTo>
                  <a:lnTo>
                    <a:pt x="0" y="3748"/>
                  </a:lnTo>
                  <a:lnTo>
                    <a:pt x="721" y="3748"/>
                  </a:lnTo>
                  <a:lnTo>
                    <a:pt x="1441" y="3748"/>
                  </a:lnTo>
                  <a:lnTo>
                    <a:pt x="2162" y="3748"/>
                  </a:lnTo>
                  <a:lnTo>
                    <a:pt x="2882" y="3748"/>
                  </a:lnTo>
                  <a:lnTo>
                    <a:pt x="3603" y="3748"/>
                  </a:lnTo>
                  <a:lnTo>
                    <a:pt x="4323" y="3748"/>
                  </a:lnTo>
                  <a:lnTo>
                    <a:pt x="5044" y="3748"/>
                  </a:lnTo>
                  <a:lnTo>
                    <a:pt x="5764" y="3748"/>
                  </a:lnTo>
                  <a:lnTo>
                    <a:pt x="5764" y="3765"/>
                  </a:lnTo>
                  <a:lnTo>
                    <a:pt x="5044" y="3765"/>
                  </a:lnTo>
                  <a:lnTo>
                    <a:pt x="4323" y="3765"/>
                  </a:lnTo>
                  <a:lnTo>
                    <a:pt x="3603" y="3765"/>
                  </a:lnTo>
                  <a:lnTo>
                    <a:pt x="2882" y="3765"/>
                  </a:lnTo>
                  <a:lnTo>
                    <a:pt x="2162" y="3765"/>
                  </a:lnTo>
                  <a:lnTo>
                    <a:pt x="1441" y="3765"/>
                  </a:lnTo>
                  <a:lnTo>
                    <a:pt x="721" y="3765"/>
                  </a:lnTo>
                  <a:lnTo>
                    <a:pt x="0" y="3765"/>
                  </a:lnTo>
                  <a:close/>
                  <a:moveTo>
                    <a:pt x="0" y="3732"/>
                  </a:moveTo>
                  <a:lnTo>
                    <a:pt x="0" y="3715"/>
                  </a:lnTo>
                  <a:lnTo>
                    <a:pt x="721" y="3715"/>
                  </a:lnTo>
                  <a:lnTo>
                    <a:pt x="1441" y="3715"/>
                  </a:lnTo>
                  <a:lnTo>
                    <a:pt x="2162" y="3715"/>
                  </a:lnTo>
                  <a:lnTo>
                    <a:pt x="2882" y="3715"/>
                  </a:lnTo>
                  <a:lnTo>
                    <a:pt x="3603" y="3715"/>
                  </a:lnTo>
                  <a:lnTo>
                    <a:pt x="4323" y="3715"/>
                  </a:lnTo>
                  <a:lnTo>
                    <a:pt x="5044" y="3715"/>
                  </a:lnTo>
                  <a:lnTo>
                    <a:pt x="5764" y="3715"/>
                  </a:lnTo>
                  <a:lnTo>
                    <a:pt x="5764" y="3732"/>
                  </a:lnTo>
                  <a:lnTo>
                    <a:pt x="5044" y="3732"/>
                  </a:lnTo>
                  <a:lnTo>
                    <a:pt x="4323" y="3732"/>
                  </a:lnTo>
                  <a:lnTo>
                    <a:pt x="3603" y="3732"/>
                  </a:lnTo>
                  <a:lnTo>
                    <a:pt x="2882" y="3732"/>
                  </a:lnTo>
                  <a:lnTo>
                    <a:pt x="2162" y="3732"/>
                  </a:lnTo>
                  <a:lnTo>
                    <a:pt x="1441" y="3732"/>
                  </a:lnTo>
                  <a:lnTo>
                    <a:pt x="721" y="3732"/>
                  </a:lnTo>
                  <a:lnTo>
                    <a:pt x="0" y="3732"/>
                  </a:lnTo>
                  <a:close/>
                  <a:moveTo>
                    <a:pt x="0" y="3699"/>
                  </a:moveTo>
                  <a:lnTo>
                    <a:pt x="0" y="3682"/>
                  </a:lnTo>
                  <a:lnTo>
                    <a:pt x="721" y="3682"/>
                  </a:lnTo>
                  <a:lnTo>
                    <a:pt x="1441" y="3682"/>
                  </a:lnTo>
                  <a:lnTo>
                    <a:pt x="2162" y="3682"/>
                  </a:lnTo>
                  <a:lnTo>
                    <a:pt x="2882" y="3682"/>
                  </a:lnTo>
                  <a:lnTo>
                    <a:pt x="3603" y="3682"/>
                  </a:lnTo>
                  <a:lnTo>
                    <a:pt x="4323" y="3682"/>
                  </a:lnTo>
                  <a:lnTo>
                    <a:pt x="5044" y="3682"/>
                  </a:lnTo>
                  <a:lnTo>
                    <a:pt x="5764" y="3682"/>
                  </a:lnTo>
                  <a:lnTo>
                    <a:pt x="5764" y="3699"/>
                  </a:lnTo>
                  <a:lnTo>
                    <a:pt x="5044" y="3699"/>
                  </a:lnTo>
                  <a:lnTo>
                    <a:pt x="4323" y="3699"/>
                  </a:lnTo>
                  <a:lnTo>
                    <a:pt x="3603" y="3699"/>
                  </a:lnTo>
                  <a:lnTo>
                    <a:pt x="2882" y="3699"/>
                  </a:lnTo>
                  <a:lnTo>
                    <a:pt x="2162" y="3699"/>
                  </a:lnTo>
                  <a:lnTo>
                    <a:pt x="1441" y="3699"/>
                  </a:lnTo>
                  <a:lnTo>
                    <a:pt x="721" y="3699"/>
                  </a:lnTo>
                  <a:lnTo>
                    <a:pt x="0" y="3699"/>
                  </a:lnTo>
                  <a:close/>
                  <a:moveTo>
                    <a:pt x="0" y="3666"/>
                  </a:moveTo>
                  <a:lnTo>
                    <a:pt x="0" y="3649"/>
                  </a:lnTo>
                  <a:lnTo>
                    <a:pt x="721" y="3649"/>
                  </a:lnTo>
                  <a:lnTo>
                    <a:pt x="1441" y="3649"/>
                  </a:lnTo>
                  <a:lnTo>
                    <a:pt x="2162" y="3649"/>
                  </a:lnTo>
                  <a:lnTo>
                    <a:pt x="2882" y="3649"/>
                  </a:lnTo>
                  <a:lnTo>
                    <a:pt x="3603" y="3649"/>
                  </a:lnTo>
                  <a:lnTo>
                    <a:pt x="4323" y="3649"/>
                  </a:lnTo>
                  <a:lnTo>
                    <a:pt x="5044" y="3649"/>
                  </a:lnTo>
                  <a:lnTo>
                    <a:pt x="5764" y="3649"/>
                  </a:lnTo>
                  <a:lnTo>
                    <a:pt x="5764" y="3666"/>
                  </a:lnTo>
                  <a:lnTo>
                    <a:pt x="5044" y="3666"/>
                  </a:lnTo>
                  <a:lnTo>
                    <a:pt x="4323" y="3666"/>
                  </a:lnTo>
                  <a:lnTo>
                    <a:pt x="3603" y="3666"/>
                  </a:lnTo>
                  <a:lnTo>
                    <a:pt x="2882" y="3666"/>
                  </a:lnTo>
                  <a:lnTo>
                    <a:pt x="2162" y="3666"/>
                  </a:lnTo>
                  <a:lnTo>
                    <a:pt x="1441" y="3666"/>
                  </a:lnTo>
                  <a:lnTo>
                    <a:pt x="721" y="3666"/>
                  </a:lnTo>
                  <a:lnTo>
                    <a:pt x="0" y="3666"/>
                  </a:lnTo>
                  <a:close/>
                  <a:moveTo>
                    <a:pt x="0" y="3633"/>
                  </a:moveTo>
                  <a:lnTo>
                    <a:pt x="0" y="3616"/>
                  </a:lnTo>
                  <a:lnTo>
                    <a:pt x="721" y="3616"/>
                  </a:lnTo>
                  <a:lnTo>
                    <a:pt x="1441" y="3616"/>
                  </a:lnTo>
                  <a:lnTo>
                    <a:pt x="2162" y="3616"/>
                  </a:lnTo>
                  <a:lnTo>
                    <a:pt x="2882" y="3616"/>
                  </a:lnTo>
                  <a:lnTo>
                    <a:pt x="3603" y="3616"/>
                  </a:lnTo>
                  <a:lnTo>
                    <a:pt x="4323" y="3616"/>
                  </a:lnTo>
                  <a:lnTo>
                    <a:pt x="5044" y="3616"/>
                  </a:lnTo>
                  <a:lnTo>
                    <a:pt x="5764" y="3616"/>
                  </a:lnTo>
                  <a:lnTo>
                    <a:pt x="5764" y="3633"/>
                  </a:lnTo>
                  <a:lnTo>
                    <a:pt x="5044" y="3633"/>
                  </a:lnTo>
                  <a:lnTo>
                    <a:pt x="4323" y="3633"/>
                  </a:lnTo>
                  <a:lnTo>
                    <a:pt x="3603" y="3633"/>
                  </a:lnTo>
                  <a:lnTo>
                    <a:pt x="2882" y="3633"/>
                  </a:lnTo>
                  <a:lnTo>
                    <a:pt x="2162" y="3633"/>
                  </a:lnTo>
                  <a:lnTo>
                    <a:pt x="1441" y="3633"/>
                  </a:lnTo>
                  <a:lnTo>
                    <a:pt x="721" y="3633"/>
                  </a:lnTo>
                  <a:lnTo>
                    <a:pt x="0" y="3633"/>
                  </a:lnTo>
                  <a:close/>
                  <a:moveTo>
                    <a:pt x="0" y="3599"/>
                  </a:moveTo>
                  <a:lnTo>
                    <a:pt x="0" y="3583"/>
                  </a:lnTo>
                  <a:lnTo>
                    <a:pt x="721" y="3583"/>
                  </a:lnTo>
                  <a:lnTo>
                    <a:pt x="1441" y="3583"/>
                  </a:lnTo>
                  <a:lnTo>
                    <a:pt x="2162" y="3583"/>
                  </a:lnTo>
                  <a:lnTo>
                    <a:pt x="2882" y="3583"/>
                  </a:lnTo>
                  <a:lnTo>
                    <a:pt x="3603" y="3583"/>
                  </a:lnTo>
                  <a:lnTo>
                    <a:pt x="4323" y="3583"/>
                  </a:lnTo>
                  <a:lnTo>
                    <a:pt x="5044" y="3583"/>
                  </a:lnTo>
                  <a:lnTo>
                    <a:pt x="5764" y="3583"/>
                  </a:lnTo>
                  <a:lnTo>
                    <a:pt x="5764" y="3599"/>
                  </a:lnTo>
                  <a:lnTo>
                    <a:pt x="5044" y="3599"/>
                  </a:lnTo>
                  <a:lnTo>
                    <a:pt x="4323" y="3599"/>
                  </a:lnTo>
                  <a:lnTo>
                    <a:pt x="3603" y="3599"/>
                  </a:lnTo>
                  <a:lnTo>
                    <a:pt x="2882" y="3599"/>
                  </a:lnTo>
                  <a:lnTo>
                    <a:pt x="2162" y="3599"/>
                  </a:lnTo>
                  <a:lnTo>
                    <a:pt x="1441" y="3599"/>
                  </a:lnTo>
                  <a:lnTo>
                    <a:pt x="721" y="3599"/>
                  </a:lnTo>
                  <a:lnTo>
                    <a:pt x="0" y="3599"/>
                  </a:lnTo>
                  <a:close/>
                  <a:moveTo>
                    <a:pt x="0" y="3566"/>
                  </a:moveTo>
                  <a:lnTo>
                    <a:pt x="0" y="3550"/>
                  </a:lnTo>
                  <a:lnTo>
                    <a:pt x="721" y="3550"/>
                  </a:lnTo>
                  <a:lnTo>
                    <a:pt x="1441" y="3550"/>
                  </a:lnTo>
                  <a:lnTo>
                    <a:pt x="2162" y="3550"/>
                  </a:lnTo>
                  <a:lnTo>
                    <a:pt x="2882" y="3550"/>
                  </a:lnTo>
                  <a:lnTo>
                    <a:pt x="3603" y="3550"/>
                  </a:lnTo>
                  <a:lnTo>
                    <a:pt x="4323" y="3550"/>
                  </a:lnTo>
                  <a:lnTo>
                    <a:pt x="5044" y="3550"/>
                  </a:lnTo>
                  <a:lnTo>
                    <a:pt x="5764" y="3550"/>
                  </a:lnTo>
                  <a:lnTo>
                    <a:pt x="5764" y="3566"/>
                  </a:lnTo>
                  <a:lnTo>
                    <a:pt x="5044" y="3566"/>
                  </a:lnTo>
                  <a:lnTo>
                    <a:pt x="4323" y="3566"/>
                  </a:lnTo>
                  <a:lnTo>
                    <a:pt x="3603" y="3566"/>
                  </a:lnTo>
                  <a:lnTo>
                    <a:pt x="2882" y="3566"/>
                  </a:lnTo>
                  <a:lnTo>
                    <a:pt x="2162" y="3566"/>
                  </a:lnTo>
                  <a:lnTo>
                    <a:pt x="1441" y="3566"/>
                  </a:lnTo>
                  <a:lnTo>
                    <a:pt x="721" y="3566"/>
                  </a:lnTo>
                  <a:lnTo>
                    <a:pt x="0" y="3566"/>
                  </a:lnTo>
                  <a:close/>
                  <a:moveTo>
                    <a:pt x="0" y="3534"/>
                  </a:moveTo>
                  <a:lnTo>
                    <a:pt x="0" y="3517"/>
                  </a:lnTo>
                  <a:lnTo>
                    <a:pt x="721" y="3517"/>
                  </a:lnTo>
                  <a:lnTo>
                    <a:pt x="1441" y="3517"/>
                  </a:lnTo>
                  <a:lnTo>
                    <a:pt x="2162" y="3517"/>
                  </a:lnTo>
                  <a:lnTo>
                    <a:pt x="2882" y="3517"/>
                  </a:lnTo>
                  <a:lnTo>
                    <a:pt x="3603" y="3517"/>
                  </a:lnTo>
                  <a:lnTo>
                    <a:pt x="4323" y="3517"/>
                  </a:lnTo>
                  <a:lnTo>
                    <a:pt x="5044" y="3517"/>
                  </a:lnTo>
                  <a:lnTo>
                    <a:pt x="5764" y="3517"/>
                  </a:lnTo>
                  <a:lnTo>
                    <a:pt x="5764" y="3534"/>
                  </a:lnTo>
                  <a:lnTo>
                    <a:pt x="5044" y="3534"/>
                  </a:lnTo>
                  <a:lnTo>
                    <a:pt x="4323" y="3534"/>
                  </a:lnTo>
                  <a:lnTo>
                    <a:pt x="3603" y="3534"/>
                  </a:lnTo>
                  <a:lnTo>
                    <a:pt x="2882" y="3534"/>
                  </a:lnTo>
                  <a:lnTo>
                    <a:pt x="2162" y="3534"/>
                  </a:lnTo>
                  <a:lnTo>
                    <a:pt x="1441" y="3534"/>
                  </a:lnTo>
                  <a:lnTo>
                    <a:pt x="721" y="3534"/>
                  </a:lnTo>
                  <a:lnTo>
                    <a:pt x="0" y="3534"/>
                  </a:lnTo>
                  <a:close/>
                  <a:moveTo>
                    <a:pt x="0" y="3501"/>
                  </a:moveTo>
                  <a:lnTo>
                    <a:pt x="0" y="3484"/>
                  </a:lnTo>
                  <a:lnTo>
                    <a:pt x="721" y="3484"/>
                  </a:lnTo>
                  <a:lnTo>
                    <a:pt x="1441" y="3484"/>
                  </a:lnTo>
                  <a:lnTo>
                    <a:pt x="2162" y="3484"/>
                  </a:lnTo>
                  <a:lnTo>
                    <a:pt x="2882" y="3484"/>
                  </a:lnTo>
                  <a:lnTo>
                    <a:pt x="3603" y="3484"/>
                  </a:lnTo>
                  <a:lnTo>
                    <a:pt x="4323" y="3484"/>
                  </a:lnTo>
                  <a:lnTo>
                    <a:pt x="5044" y="3484"/>
                  </a:lnTo>
                  <a:lnTo>
                    <a:pt x="5764" y="3484"/>
                  </a:lnTo>
                  <a:lnTo>
                    <a:pt x="5764" y="3501"/>
                  </a:lnTo>
                  <a:lnTo>
                    <a:pt x="5044" y="3501"/>
                  </a:lnTo>
                  <a:lnTo>
                    <a:pt x="4323" y="3501"/>
                  </a:lnTo>
                  <a:lnTo>
                    <a:pt x="3603" y="3501"/>
                  </a:lnTo>
                  <a:lnTo>
                    <a:pt x="2882" y="3501"/>
                  </a:lnTo>
                  <a:lnTo>
                    <a:pt x="2162" y="3501"/>
                  </a:lnTo>
                  <a:lnTo>
                    <a:pt x="1441" y="3501"/>
                  </a:lnTo>
                  <a:lnTo>
                    <a:pt x="721" y="3501"/>
                  </a:lnTo>
                  <a:lnTo>
                    <a:pt x="0" y="3501"/>
                  </a:lnTo>
                  <a:close/>
                  <a:moveTo>
                    <a:pt x="0" y="3468"/>
                  </a:moveTo>
                  <a:lnTo>
                    <a:pt x="0" y="3451"/>
                  </a:lnTo>
                  <a:lnTo>
                    <a:pt x="721" y="3451"/>
                  </a:lnTo>
                  <a:lnTo>
                    <a:pt x="1441" y="3451"/>
                  </a:lnTo>
                  <a:lnTo>
                    <a:pt x="2162" y="3451"/>
                  </a:lnTo>
                  <a:lnTo>
                    <a:pt x="2882" y="3451"/>
                  </a:lnTo>
                  <a:lnTo>
                    <a:pt x="3603" y="3451"/>
                  </a:lnTo>
                  <a:lnTo>
                    <a:pt x="4323" y="3451"/>
                  </a:lnTo>
                  <a:lnTo>
                    <a:pt x="5044" y="3451"/>
                  </a:lnTo>
                  <a:lnTo>
                    <a:pt x="5764" y="3451"/>
                  </a:lnTo>
                  <a:lnTo>
                    <a:pt x="5764" y="3468"/>
                  </a:lnTo>
                  <a:lnTo>
                    <a:pt x="5044" y="3468"/>
                  </a:lnTo>
                  <a:lnTo>
                    <a:pt x="4323" y="3468"/>
                  </a:lnTo>
                  <a:lnTo>
                    <a:pt x="3603" y="3468"/>
                  </a:lnTo>
                  <a:lnTo>
                    <a:pt x="2882" y="3468"/>
                  </a:lnTo>
                  <a:lnTo>
                    <a:pt x="2162" y="3468"/>
                  </a:lnTo>
                  <a:lnTo>
                    <a:pt x="1441" y="3468"/>
                  </a:lnTo>
                  <a:lnTo>
                    <a:pt x="721" y="3468"/>
                  </a:lnTo>
                  <a:lnTo>
                    <a:pt x="0" y="3468"/>
                  </a:lnTo>
                  <a:close/>
                  <a:moveTo>
                    <a:pt x="0" y="3435"/>
                  </a:moveTo>
                  <a:lnTo>
                    <a:pt x="0" y="3418"/>
                  </a:lnTo>
                  <a:lnTo>
                    <a:pt x="721" y="3418"/>
                  </a:lnTo>
                  <a:lnTo>
                    <a:pt x="1441" y="3418"/>
                  </a:lnTo>
                  <a:lnTo>
                    <a:pt x="2162" y="3418"/>
                  </a:lnTo>
                  <a:lnTo>
                    <a:pt x="2882" y="3418"/>
                  </a:lnTo>
                  <a:lnTo>
                    <a:pt x="3603" y="3418"/>
                  </a:lnTo>
                  <a:lnTo>
                    <a:pt x="4323" y="3418"/>
                  </a:lnTo>
                  <a:lnTo>
                    <a:pt x="5044" y="3418"/>
                  </a:lnTo>
                  <a:lnTo>
                    <a:pt x="5764" y="3418"/>
                  </a:lnTo>
                  <a:lnTo>
                    <a:pt x="5764" y="3435"/>
                  </a:lnTo>
                  <a:lnTo>
                    <a:pt x="5044" y="3435"/>
                  </a:lnTo>
                  <a:lnTo>
                    <a:pt x="4323" y="3435"/>
                  </a:lnTo>
                  <a:lnTo>
                    <a:pt x="3603" y="3435"/>
                  </a:lnTo>
                  <a:lnTo>
                    <a:pt x="2882" y="3435"/>
                  </a:lnTo>
                  <a:lnTo>
                    <a:pt x="2162" y="3435"/>
                  </a:lnTo>
                  <a:lnTo>
                    <a:pt x="1441" y="3435"/>
                  </a:lnTo>
                  <a:lnTo>
                    <a:pt x="721" y="3435"/>
                  </a:lnTo>
                  <a:lnTo>
                    <a:pt x="0" y="3435"/>
                  </a:lnTo>
                  <a:close/>
                  <a:moveTo>
                    <a:pt x="0" y="3402"/>
                  </a:moveTo>
                  <a:lnTo>
                    <a:pt x="0" y="3385"/>
                  </a:lnTo>
                  <a:lnTo>
                    <a:pt x="721" y="3385"/>
                  </a:lnTo>
                  <a:lnTo>
                    <a:pt x="1441" y="3385"/>
                  </a:lnTo>
                  <a:lnTo>
                    <a:pt x="2162" y="3385"/>
                  </a:lnTo>
                  <a:lnTo>
                    <a:pt x="2882" y="3385"/>
                  </a:lnTo>
                  <a:lnTo>
                    <a:pt x="3603" y="3385"/>
                  </a:lnTo>
                  <a:lnTo>
                    <a:pt x="4323" y="3385"/>
                  </a:lnTo>
                  <a:lnTo>
                    <a:pt x="5044" y="3385"/>
                  </a:lnTo>
                  <a:lnTo>
                    <a:pt x="5764" y="3385"/>
                  </a:lnTo>
                  <a:lnTo>
                    <a:pt x="5764" y="3402"/>
                  </a:lnTo>
                  <a:lnTo>
                    <a:pt x="5044" y="3402"/>
                  </a:lnTo>
                  <a:lnTo>
                    <a:pt x="4323" y="3402"/>
                  </a:lnTo>
                  <a:lnTo>
                    <a:pt x="3603" y="3402"/>
                  </a:lnTo>
                  <a:lnTo>
                    <a:pt x="2882" y="3402"/>
                  </a:lnTo>
                  <a:lnTo>
                    <a:pt x="2162" y="3402"/>
                  </a:lnTo>
                  <a:lnTo>
                    <a:pt x="1441" y="3402"/>
                  </a:lnTo>
                  <a:lnTo>
                    <a:pt x="721" y="3402"/>
                  </a:lnTo>
                  <a:lnTo>
                    <a:pt x="0" y="3402"/>
                  </a:lnTo>
                  <a:close/>
                  <a:moveTo>
                    <a:pt x="0" y="3369"/>
                  </a:moveTo>
                  <a:lnTo>
                    <a:pt x="0" y="3353"/>
                  </a:lnTo>
                  <a:lnTo>
                    <a:pt x="721" y="3353"/>
                  </a:lnTo>
                  <a:lnTo>
                    <a:pt x="1441" y="3353"/>
                  </a:lnTo>
                  <a:lnTo>
                    <a:pt x="2162" y="3353"/>
                  </a:lnTo>
                  <a:lnTo>
                    <a:pt x="2882" y="3353"/>
                  </a:lnTo>
                  <a:lnTo>
                    <a:pt x="3603" y="3353"/>
                  </a:lnTo>
                  <a:lnTo>
                    <a:pt x="4323" y="3353"/>
                  </a:lnTo>
                  <a:lnTo>
                    <a:pt x="5044" y="3353"/>
                  </a:lnTo>
                  <a:lnTo>
                    <a:pt x="5764" y="3353"/>
                  </a:lnTo>
                  <a:lnTo>
                    <a:pt x="5764" y="3369"/>
                  </a:lnTo>
                  <a:lnTo>
                    <a:pt x="5044" y="3369"/>
                  </a:lnTo>
                  <a:lnTo>
                    <a:pt x="4323" y="3369"/>
                  </a:lnTo>
                  <a:lnTo>
                    <a:pt x="3603" y="3369"/>
                  </a:lnTo>
                  <a:lnTo>
                    <a:pt x="2882" y="3369"/>
                  </a:lnTo>
                  <a:lnTo>
                    <a:pt x="2162" y="3369"/>
                  </a:lnTo>
                  <a:lnTo>
                    <a:pt x="1441" y="3369"/>
                  </a:lnTo>
                  <a:lnTo>
                    <a:pt x="721" y="3369"/>
                  </a:lnTo>
                  <a:lnTo>
                    <a:pt x="0" y="3369"/>
                  </a:lnTo>
                  <a:close/>
                  <a:moveTo>
                    <a:pt x="0" y="3337"/>
                  </a:moveTo>
                  <a:lnTo>
                    <a:pt x="0" y="3320"/>
                  </a:lnTo>
                  <a:lnTo>
                    <a:pt x="721" y="3320"/>
                  </a:lnTo>
                  <a:lnTo>
                    <a:pt x="1441" y="3320"/>
                  </a:lnTo>
                  <a:lnTo>
                    <a:pt x="2162" y="3320"/>
                  </a:lnTo>
                  <a:lnTo>
                    <a:pt x="2882" y="3320"/>
                  </a:lnTo>
                  <a:lnTo>
                    <a:pt x="3603" y="3320"/>
                  </a:lnTo>
                  <a:lnTo>
                    <a:pt x="4323" y="3320"/>
                  </a:lnTo>
                  <a:lnTo>
                    <a:pt x="5044" y="3320"/>
                  </a:lnTo>
                  <a:lnTo>
                    <a:pt x="5764" y="3320"/>
                  </a:lnTo>
                  <a:lnTo>
                    <a:pt x="5764" y="3337"/>
                  </a:lnTo>
                  <a:lnTo>
                    <a:pt x="5044" y="3337"/>
                  </a:lnTo>
                  <a:lnTo>
                    <a:pt x="4323" y="3337"/>
                  </a:lnTo>
                  <a:lnTo>
                    <a:pt x="3603" y="3337"/>
                  </a:lnTo>
                  <a:lnTo>
                    <a:pt x="2882" y="3337"/>
                  </a:lnTo>
                  <a:lnTo>
                    <a:pt x="2162" y="3337"/>
                  </a:lnTo>
                  <a:lnTo>
                    <a:pt x="1441" y="3337"/>
                  </a:lnTo>
                  <a:lnTo>
                    <a:pt x="721" y="3337"/>
                  </a:lnTo>
                  <a:lnTo>
                    <a:pt x="0" y="3337"/>
                  </a:lnTo>
                  <a:close/>
                  <a:moveTo>
                    <a:pt x="0" y="3304"/>
                  </a:moveTo>
                  <a:lnTo>
                    <a:pt x="0" y="3287"/>
                  </a:lnTo>
                  <a:lnTo>
                    <a:pt x="721" y="3287"/>
                  </a:lnTo>
                  <a:lnTo>
                    <a:pt x="1441" y="3287"/>
                  </a:lnTo>
                  <a:lnTo>
                    <a:pt x="2162" y="3287"/>
                  </a:lnTo>
                  <a:lnTo>
                    <a:pt x="2882" y="3287"/>
                  </a:lnTo>
                  <a:lnTo>
                    <a:pt x="3603" y="3287"/>
                  </a:lnTo>
                  <a:lnTo>
                    <a:pt x="4323" y="3287"/>
                  </a:lnTo>
                  <a:lnTo>
                    <a:pt x="5044" y="3287"/>
                  </a:lnTo>
                  <a:lnTo>
                    <a:pt x="5764" y="3287"/>
                  </a:lnTo>
                  <a:lnTo>
                    <a:pt x="5764" y="3304"/>
                  </a:lnTo>
                  <a:lnTo>
                    <a:pt x="5044" y="3304"/>
                  </a:lnTo>
                  <a:lnTo>
                    <a:pt x="4323" y="3304"/>
                  </a:lnTo>
                  <a:lnTo>
                    <a:pt x="3603" y="3304"/>
                  </a:lnTo>
                  <a:lnTo>
                    <a:pt x="2882" y="3304"/>
                  </a:lnTo>
                  <a:lnTo>
                    <a:pt x="2162" y="3304"/>
                  </a:lnTo>
                  <a:lnTo>
                    <a:pt x="1441" y="3304"/>
                  </a:lnTo>
                  <a:lnTo>
                    <a:pt x="721" y="3304"/>
                  </a:lnTo>
                  <a:lnTo>
                    <a:pt x="0" y="3304"/>
                  </a:lnTo>
                  <a:close/>
                  <a:moveTo>
                    <a:pt x="0" y="3271"/>
                  </a:moveTo>
                  <a:lnTo>
                    <a:pt x="0" y="3254"/>
                  </a:lnTo>
                  <a:lnTo>
                    <a:pt x="721" y="3254"/>
                  </a:lnTo>
                  <a:lnTo>
                    <a:pt x="1441" y="3254"/>
                  </a:lnTo>
                  <a:lnTo>
                    <a:pt x="2162" y="3254"/>
                  </a:lnTo>
                  <a:lnTo>
                    <a:pt x="2882" y="3254"/>
                  </a:lnTo>
                  <a:lnTo>
                    <a:pt x="3603" y="3254"/>
                  </a:lnTo>
                  <a:lnTo>
                    <a:pt x="4323" y="3254"/>
                  </a:lnTo>
                  <a:lnTo>
                    <a:pt x="5044" y="3254"/>
                  </a:lnTo>
                  <a:lnTo>
                    <a:pt x="5764" y="3254"/>
                  </a:lnTo>
                  <a:lnTo>
                    <a:pt x="5764" y="3271"/>
                  </a:lnTo>
                  <a:lnTo>
                    <a:pt x="5044" y="3271"/>
                  </a:lnTo>
                  <a:lnTo>
                    <a:pt x="4323" y="3271"/>
                  </a:lnTo>
                  <a:lnTo>
                    <a:pt x="3603" y="3271"/>
                  </a:lnTo>
                  <a:lnTo>
                    <a:pt x="2882" y="3271"/>
                  </a:lnTo>
                  <a:lnTo>
                    <a:pt x="2162" y="3271"/>
                  </a:lnTo>
                  <a:lnTo>
                    <a:pt x="1441" y="3271"/>
                  </a:lnTo>
                  <a:lnTo>
                    <a:pt x="721" y="3271"/>
                  </a:lnTo>
                  <a:lnTo>
                    <a:pt x="0" y="3271"/>
                  </a:lnTo>
                  <a:close/>
                  <a:moveTo>
                    <a:pt x="0" y="3238"/>
                  </a:moveTo>
                  <a:lnTo>
                    <a:pt x="0" y="3221"/>
                  </a:lnTo>
                  <a:lnTo>
                    <a:pt x="721" y="3221"/>
                  </a:lnTo>
                  <a:lnTo>
                    <a:pt x="1441" y="3221"/>
                  </a:lnTo>
                  <a:lnTo>
                    <a:pt x="2162" y="3221"/>
                  </a:lnTo>
                  <a:lnTo>
                    <a:pt x="2882" y="3221"/>
                  </a:lnTo>
                  <a:lnTo>
                    <a:pt x="3603" y="3221"/>
                  </a:lnTo>
                  <a:lnTo>
                    <a:pt x="4323" y="3221"/>
                  </a:lnTo>
                  <a:lnTo>
                    <a:pt x="5044" y="3221"/>
                  </a:lnTo>
                  <a:lnTo>
                    <a:pt x="5764" y="3221"/>
                  </a:lnTo>
                  <a:lnTo>
                    <a:pt x="5764" y="3238"/>
                  </a:lnTo>
                  <a:lnTo>
                    <a:pt x="5044" y="3238"/>
                  </a:lnTo>
                  <a:lnTo>
                    <a:pt x="4323" y="3238"/>
                  </a:lnTo>
                  <a:lnTo>
                    <a:pt x="3603" y="3238"/>
                  </a:lnTo>
                  <a:lnTo>
                    <a:pt x="2882" y="3238"/>
                  </a:lnTo>
                  <a:lnTo>
                    <a:pt x="2162" y="3238"/>
                  </a:lnTo>
                  <a:lnTo>
                    <a:pt x="1441" y="3238"/>
                  </a:lnTo>
                  <a:lnTo>
                    <a:pt x="721" y="3238"/>
                  </a:lnTo>
                  <a:lnTo>
                    <a:pt x="0" y="3238"/>
                  </a:lnTo>
                  <a:close/>
                  <a:moveTo>
                    <a:pt x="0" y="3205"/>
                  </a:moveTo>
                  <a:lnTo>
                    <a:pt x="0" y="3188"/>
                  </a:lnTo>
                  <a:lnTo>
                    <a:pt x="721" y="3188"/>
                  </a:lnTo>
                  <a:lnTo>
                    <a:pt x="1441" y="3188"/>
                  </a:lnTo>
                  <a:lnTo>
                    <a:pt x="2162" y="3188"/>
                  </a:lnTo>
                  <a:lnTo>
                    <a:pt x="2882" y="3188"/>
                  </a:lnTo>
                  <a:lnTo>
                    <a:pt x="3603" y="3188"/>
                  </a:lnTo>
                  <a:lnTo>
                    <a:pt x="4323" y="3188"/>
                  </a:lnTo>
                  <a:lnTo>
                    <a:pt x="5044" y="3188"/>
                  </a:lnTo>
                  <a:lnTo>
                    <a:pt x="5764" y="3188"/>
                  </a:lnTo>
                  <a:lnTo>
                    <a:pt x="5764" y="3205"/>
                  </a:lnTo>
                  <a:lnTo>
                    <a:pt x="5044" y="3205"/>
                  </a:lnTo>
                  <a:lnTo>
                    <a:pt x="4323" y="3205"/>
                  </a:lnTo>
                  <a:lnTo>
                    <a:pt x="3603" y="3205"/>
                  </a:lnTo>
                  <a:lnTo>
                    <a:pt x="2882" y="3205"/>
                  </a:lnTo>
                  <a:lnTo>
                    <a:pt x="2162" y="3205"/>
                  </a:lnTo>
                  <a:lnTo>
                    <a:pt x="1441" y="3205"/>
                  </a:lnTo>
                  <a:lnTo>
                    <a:pt x="721" y="3205"/>
                  </a:lnTo>
                  <a:lnTo>
                    <a:pt x="0" y="3205"/>
                  </a:lnTo>
                  <a:close/>
                  <a:moveTo>
                    <a:pt x="0" y="3172"/>
                  </a:moveTo>
                  <a:lnTo>
                    <a:pt x="0" y="3155"/>
                  </a:lnTo>
                  <a:lnTo>
                    <a:pt x="721" y="3155"/>
                  </a:lnTo>
                  <a:lnTo>
                    <a:pt x="1441" y="3155"/>
                  </a:lnTo>
                  <a:lnTo>
                    <a:pt x="2162" y="3155"/>
                  </a:lnTo>
                  <a:lnTo>
                    <a:pt x="2882" y="3155"/>
                  </a:lnTo>
                  <a:lnTo>
                    <a:pt x="3603" y="3155"/>
                  </a:lnTo>
                  <a:lnTo>
                    <a:pt x="4323" y="3155"/>
                  </a:lnTo>
                  <a:lnTo>
                    <a:pt x="5044" y="3155"/>
                  </a:lnTo>
                  <a:lnTo>
                    <a:pt x="5764" y="3155"/>
                  </a:lnTo>
                  <a:lnTo>
                    <a:pt x="5764" y="3172"/>
                  </a:lnTo>
                  <a:lnTo>
                    <a:pt x="5044" y="3172"/>
                  </a:lnTo>
                  <a:lnTo>
                    <a:pt x="4323" y="3172"/>
                  </a:lnTo>
                  <a:lnTo>
                    <a:pt x="3603" y="3172"/>
                  </a:lnTo>
                  <a:lnTo>
                    <a:pt x="2882" y="3172"/>
                  </a:lnTo>
                  <a:lnTo>
                    <a:pt x="2162" y="3172"/>
                  </a:lnTo>
                  <a:lnTo>
                    <a:pt x="1441" y="3172"/>
                  </a:lnTo>
                  <a:lnTo>
                    <a:pt x="721" y="3172"/>
                  </a:lnTo>
                  <a:lnTo>
                    <a:pt x="0" y="3172"/>
                  </a:lnTo>
                  <a:close/>
                  <a:moveTo>
                    <a:pt x="0" y="3139"/>
                  </a:moveTo>
                  <a:lnTo>
                    <a:pt x="0" y="3123"/>
                  </a:lnTo>
                  <a:lnTo>
                    <a:pt x="721" y="3123"/>
                  </a:lnTo>
                  <a:lnTo>
                    <a:pt x="1441" y="3123"/>
                  </a:lnTo>
                  <a:lnTo>
                    <a:pt x="2162" y="3123"/>
                  </a:lnTo>
                  <a:lnTo>
                    <a:pt x="2882" y="3123"/>
                  </a:lnTo>
                  <a:lnTo>
                    <a:pt x="3603" y="3123"/>
                  </a:lnTo>
                  <a:lnTo>
                    <a:pt x="4323" y="3123"/>
                  </a:lnTo>
                  <a:lnTo>
                    <a:pt x="5044" y="3123"/>
                  </a:lnTo>
                  <a:lnTo>
                    <a:pt x="5764" y="3123"/>
                  </a:lnTo>
                  <a:lnTo>
                    <a:pt x="5764" y="3139"/>
                  </a:lnTo>
                  <a:lnTo>
                    <a:pt x="5044" y="3139"/>
                  </a:lnTo>
                  <a:lnTo>
                    <a:pt x="4323" y="3139"/>
                  </a:lnTo>
                  <a:lnTo>
                    <a:pt x="3603" y="3139"/>
                  </a:lnTo>
                  <a:lnTo>
                    <a:pt x="2882" y="3139"/>
                  </a:lnTo>
                  <a:lnTo>
                    <a:pt x="2162" y="3139"/>
                  </a:lnTo>
                  <a:lnTo>
                    <a:pt x="1441" y="3139"/>
                  </a:lnTo>
                  <a:lnTo>
                    <a:pt x="721" y="3139"/>
                  </a:lnTo>
                  <a:lnTo>
                    <a:pt x="0" y="3139"/>
                  </a:lnTo>
                  <a:close/>
                  <a:moveTo>
                    <a:pt x="0" y="3107"/>
                  </a:moveTo>
                  <a:lnTo>
                    <a:pt x="0" y="3090"/>
                  </a:lnTo>
                  <a:lnTo>
                    <a:pt x="721" y="3090"/>
                  </a:lnTo>
                  <a:lnTo>
                    <a:pt x="1441" y="3090"/>
                  </a:lnTo>
                  <a:lnTo>
                    <a:pt x="2162" y="3090"/>
                  </a:lnTo>
                  <a:lnTo>
                    <a:pt x="2882" y="3090"/>
                  </a:lnTo>
                  <a:lnTo>
                    <a:pt x="3603" y="3090"/>
                  </a:lnTo>
                  <a:lnTo>
                    <a:pt x="4323" y="3090"/>
                  </a:lnTo>
                  <a:lnTo>
                    <a:pt x="5044" y="3090"/>
                  </a:lnTo>
                  <a:lnTo>
                    <a:pt x="5764" y="3090"/>
                  </a:lnTo>
                  <a:lnTo>
                    <a:pt x="5764" y="3107"/>
                  </a:lnTo>
                  <a:lnTo>
                    <a:pt x="5044" y="3107"/>
                  </a:lnTo>
                  <a:lnTo>
                    <a:pt x="4323" y="3107"/>
                  </a:lnTo>
                  <a:lnTo>
                    <a:pt x="3603" y="3107"/>
                  </a:lnTo>
                  <a:lnTo>
                    <a:pt x="2882" y="3107"/>
                  </a:lnTo>
                  <a:lnTo>
                    <a:pt x="2162" y="3107"/>
                  </a:lnTo>
                  <a:lnTo>
                    <a:pt x="1441" y="3107"/>
                  </a:lnTo>
                  <a:lnTo>
                    <a:pt x="721" y="3107"/>
                  </a:lnTo>
                  <a:lnTo>
                    <a:pt x="0" y="3107"/>
                  </a:lnTo>
                  <a:close/>
                  <a:moveTo>
                    <a:pt x="0" y="3074"/>
                  </a:moveTo>
                  <a:lnTo>
                    <a:pt x="0" y="3057"/>
                  </a:lnTo>
                  <a:lnTo>
                    <a:pt x="721" y="3057"/>
                  </a:lnTo>
                  <a:lnTo>
                    <a:pt x="1441" y="3057"/>
                  </a:lnTo>
                  <a:lnTo>
                    <a:pt x="2162" y="3057"/>
                  </a:lnTo>
                  <a:lnTo>
                    <a:pt x="2882" y="3057"/>
                  </a:lnTo>
                  <a:lnTo>
                    <a:pt x="3603" y="3057"/>
                  </a:lnTo>
                  <a:lnTo>
                    <a:pt x="4323" y="3057"/>
                  </a:lnTo>
                  <a:lnTo>
                    <a:pt x="5044" y="3057"/>
                  </a:lnTo>
                  <a:lnTo>
                    <a:pt x="5764" y="3057"/>
                  </a:lnTo>
                  <a:lnTo>
                    <a:pt x="5764" y="3074"/>
                  </a:lnTo>
                  <a:lnTo>
                    <a:pt x="5044" y="3074"/>
                  </a:lnTo>
                  <a:lnTo>
                    <a:pt x="4323" y="3074"/>
                  </a:lnTo>
                  <a:lnTo>
                    <a:pt x="3603" y="3074"/>
                  </a:lnTo>
                  <a:lnTo>
                    <a:pt x="2882" y="3074"/>
                  </a:lnTo>
                  <a:lnTo>
                    <a:pt x="2162" y="3074"/>
                  </a:lnTo>
                  <a:lnTo>
                    <a:pt x="1441" y="3074"/>
                  </a:lnTo>
                  <a:lnTo>
                    <a:pt x="721" y="3074"/>
                  </a:lnTo>
                  <a:lnTo>
                    <a:pt x="0" y="3074"/>
                  </a:lnTo>
                  <a:close/>
                  <a:moveTo>
                    <a:pt x="0" y="3041"/>
                  </a:moveTo>
                  <a:lnTo>
                    <a:pt x="0" y="3024"/>
                  </a:lnTo>
                  <a:lnTo>
                    <a:pt x="721" y="3024"/>
                  </a:lnTo>
                  <a:lnTo>
                    <a:pt x="1441" y="3024"/>
                  </a:lnTo>
                  <a:lnTo>
                    <a:pt x="2162" y="3024"/>
                  </a:lnTo>
                  <a:lnTo>
                    <a:pt x="2882" y="3024"/>
                  </a:lnTo>
                  <a:lnTo>
                    <a:pt x="3603" y="3024"/>
                  </a:lnTo>
                  <a:lnTo>
                    <a:pt x="4323" y="3024"/>
                  </a:lnTo>
                  <a:lnTo>
                    <a:pt x="5044" y="3024"/>
                  </a:lnTo>
                  <a:lnTo>
                    <a:pt x="5764" y="3024"/>
                  </a:lnTo>
                  <a:lnTo>
                    <a:pt x="5764" y="3041"/>
                  </a:lnTo>
                  <a:lnTo>
                    <a:pt x="5044" y="3041"/>
                  </a:lnTo>
                  <a:lnTo>
                    <a:pt x="4323" y="3041"/>
                  </a:lnTo>
                  <a:lnTo>
                    <a:pt x="3603" y="3041"/>
                  </a:lnTo>
                  <a:lnTo>
                    <a:pt x="2882" y="3041"/>
                  </a:lnTo>
                  <a:lnTo>
                    <a:pt x="2162" y="3041"/>
                  </a:lnTo>
                  <a:lnTo>
                    <a:pt x="1441" y="3041"/>
                  </a:lnTo>
                  <a:lnTo>
                    <a:pt x="721" y="3041"/>
                  </a:lnTo>
                  <a:lnTo>
                    <a:pt x="0" y="3041"/>
                  </a:lnTo>
                  <a:close/>
                  <a:moveTo>
                    <a:pt x="0" y="3008"/>
                  </a:moveTo>
                  <a:lnTo>
                    <a:pt x="0" y="2991"/>
                  </a:lnTo>
                  <a:lnTo>
                    <a:pt x="721" y="2991"/>
                  </a:lnTo>
                  <a:lnTo>
                    <a:pt x="1441" y="2991"/>
                  </a:lnTo>
                  <a:lnTo>
                    <a:pt x="2162" y="2991"/>
                  </a:lnTo>
                  <a:lnTo>
                    <a:pt x="2882" y="2991"/>
                  </a:lnTo>
                  <a:lnTo>
                    <a:pt x="3603" y="2991"/>
                  </a:lnTo>
                  <a:lnTo>
                    <a:pt x="4323" y="2991"/>
                  </a:lnTo>
                  <a:lnTo>
                    <a:pt x="5044" y="2991"/>
                  </a:lnTo>
                  <a:lnTo>
                    <a:pt x="5764" y="2991"/>
                  </a:lnTo>
                  <a:lnTo>
                    <a:pt x="5764" y="3008"/>
                  </a:lnTo>
                  <a:lnTo>
                    <a:pt x="5044" y="3008"/>
                  </a:lnTo>
                  <a:lnTo>
                    <a:pt x="4323" y="3008"/>
                  </a:lnTo>
                  <a:lnTo>
                    <a:pt x="3603" y="3008"/>
                  </a:lnTo>
                  <a:lnTo>
                    <a:pt x="2882" y="3008"/>
                  </a:lnTo>
                  <a:lnTo>
                    <a:pt x="2162" y="3008"/>
                  </a:lnTo>
                  <a:lnTo>
                    <a:pt x="1441" y="3008"/>
                  </a:lnTo>
                  <a:lnTo>
                    <a:pt x="721" y="3008"/>
                  </a:lnTo>
                  <a:lnTo>
                    <a:pt x="0" y="3008"/>
                  </a:lnTo>
                  <a:close/>
                  <a:moveTo>
                    <a:pt x="0" y="2975"/>
                  </a:moveTo>
                  <a:lnTo>
                    <a:pt x="0" y="2958"/>
                  </a:lnTo>
                  <a:lnTo>
                    <a:pt x="721" y="2958"/>
                  </a:lnTo>
                  <a:lnTo>
                    <a:pt x="1441" y="2958"/>
                  </a:lnTo>
                  <a:lnTo>
                    <a:pt x="2162" y="2958"/>
                  </a:lnTo>
                  <a:lnTo>
                    <a:pt x="2882" y="2958"/>
                  </a:lnTo>
                  <a:lnTo>
                    <a:pt x="3603" y="2958"/>
                  </a:lnTo>
                  <a:lnTo>
                    <a:pt x="4323" y="2958"/>
                  </a:lnTo>
                  <a:lnTo>
                    <a:pt x="5044" y="2958"/>
                  </a:lnTo>
                  <a:lnTo>
                    <a:pt x="5764" y="2958"/>
                  </a:lnTo>
                  <a:lnTo>
                    <a:pt x="5764" y="2975"/>
                  </a:lnTo>
                  <a:lnTo>
                    <a:pt x="5044" y="2975"/>
                  </a:lnTo>
                  <a:lnTo>
                    <a:pt x="4323" y="2975"/>
                  </a:lnTo>
                  <a:lnTo>
                    <a:pt x="3603" y="2975"/>
                  </a:lnTo>
                  <a:lnTo>
                    <a:pt x="2882" y="2975"/>
                  </a:lnTo>
                  <a:lnTo>
                    <a:pt x="2162" y="2975"/>
                  </a:lnTo>
                  <a:lnTo>
                    <a:pt x="1441" y="2975"/>
                  </a:lnTo>
                  <a:lnTo>
                    <a:pt x="721" y="2975"/>
                  </a:lnTo>
                  <a:lnTo>
                    <a:pt x="0" y="2975"/>
                  </a:lnTo>
                  <a:close/>
                  <a:moveTo>
                    <a:pt x="0" y="2942"/>
                  </a:moveTo>
                  <a:lnTo>
                    <a:pt x="0" y="2926"/>
                  </a:lnTo>
                  <a:lnTo>
                    <a:pt x="721" y="2926"/>
                  </a:lnTo>
                  <a:lnTo>
                    <a:pt x="1441" y="2926"/>
                  </a:lnTo>
                  <a:lnTo>
                    <a:pt x="2162" y="2926"/>
                  </a:lnTo>
                  <a:lnTo>
                    <a:pt x="2882" y="2926"/>
                  </a:lnTo>
                  <a:lnTo>
                    <a:pt x="3603" y="2926"/>
                  </a:lnTo>
                  <a:lnTo>
                    <a:pt x="4323" y="2926"/>
                  </a:lnTo>
                  <a:lnTo>
                    <a:pt x="5044" y="2926"/>
                  </a:lnTo>
                  <a:lnTo>
                    <a:pt x="5764" y="2926"/>
                  </a:lnTo>
                  <a:lnTo>
                    <a:pt x="5764" y="2942"/>
                  </a:lnTo>
                  <a:lnTo>
                    <a:pt x="5044" y="2942"/>
                  </a:lnTo>
                  <a:lnTo>
                    <a:pt x="4323" y="2942"/>
                  </a:lnTo>
                  <a:lnTo>
                    <a:pt x="3603" y="2942"/>
                  </a:lnTo>
                  <a:lnTo>
                    <a:pt x="2882" y="2942"/>
                  </a:lnTo>
                  <a:lnTo>
                    <a:pt x="2162" y="2942"/>
                  </a:lnTo>
                  <a:lnTo>
                    <a:pt x="1441" y="2942"/>
                  </a:lnTo>
                  <a:lnTo>
                    <a:pt x="721" y="2942"/>
                  </a:lnTo>
                  <a:lnTo>
                    <a:pt x="0" y="2942"/>
                  </a:lnTo>
                  <a:close/>
                  <a:moveTo>
                    <a:pt x="0" y="2909"/>
                  </a:moveTo>
                  <a:lnTo>
                    <a:pt x="0" y="2893"/>
                  </a:lnTo>
                  <a:lnTo>
                    <a:pt x="721" y="2893"/>
                  </a:lnTo>
                  <a:lnTo>
                    <a:pt x="1441" y="2893"/>
                  </a:lnTo>
                  <a:lnTo>
                    <a:pt x="2162" y="2893"/>
                  </a:lnTo>
                  <a:lnTo>
                    <a:pt x="2882" y="2893"/>
                  </a:lnTo>
                  <a:lnTo>
                    <a:pt x="3603" y="2893"/>
                  </a:lnTo>
                  <a:lnTo>
                    <a:pt x="4323" y="2893"/>
                  </a:lnTo>
                  <a:lnTo>
                    <a:pt x="5044" y="2893"/>
                  </a:lnTo>
                  <a:lnTo>
                    <a:pt x="5764" y="2893"/>
                  </a:lnTo>
                  <a:lnTo>
                    <a:pt x="5764" y="2909"/>
                  </a:lnTo>
                  <a:lnTo>
                    <a:pt x="5044" y="2909"/>
                  </a:lnTo>
                  <a:lnTo>
                    <a:pt x="4323" y="2909"/>
                  </a:lnTo>
                  <a:lnTo>
                    <a:pt x="3603" y="2909"/>
                  </a:lnTo>
                  <a:lnTo>
                    <a:pt x="2882" y="2909"/>
                  </a:lnTo>
                  <a:lnTo>
                    <a:pt x="2162" y="2909"/>
                  </a:lnTo>
                  <a:lnTo>
                    <a:pt x="1441" y="2909"/>
                  </a:lnTo>
                  <a:lnTo>
                    <a:pt x="721" y="2909"/>
                  </a:lnTo>
                  <a:lnTo>
                    <a:pt x="0" y="2909"/>
                  </a:lnTo>
                  <a:close/>
                  <a:moveTo>
                    <a:pt x="0" y="2877"/>
                  </a:moveTo>
                  <a:lnTo>
                    <a:pt x="0" y="2860"/>
                  </a:lnTo>
                  <a:lnTo>
                    <a:pt x="721" y="2860"/>
                  </a:lnTo>
                  <a:lnTo>
                    <a:pt x="1441" y="2860"/>
                  </a:lnTo>
                  <a:lnTo>
                    <a:pt x="2162" y="2860"/>
                  </a:lnTo>
                  <a:lnTo>
                    <a:pt x="2882" y="2860"/>
                  </a:lnTo>
                  <a:lnTo>
                    <a:pt x="3603" y="2860"/>
                  </a:lnTo>
                  <a:lnTo>
                    <a:pt x="4323" y="2860"/>
                  </a:lnTo>
                  <a:lnTo>
                    <a:pt x="5044" y="2860"/>
                  </a:lnTo>
                  <a:lnTo>
                    <a:pt x="5764" y="2860"/>
                  </a:lnTo>
                  <a:lnTo>
                    <a:pt x="5764" y="2877"/>
                  </a:lnTo>
                  <a:lnTo>
                    <a:pt x="5044" y="2877"/>
                  </a:lnTo>
                  <a:lnTo>
                    <a:pt x="4323" y="2877"/>
                  </a:lnTo>
                  <a:lnTo>
                    <a:pt x="3603" y="2877"/>
                  </a:lnTo>
                  <a:lnTo>
                    <a:pt x="2882" y="2877"/>
                  </a:lnTo>
                  <a:lnTo>
                    <a:pt x="2162" y="2877"/>
                  </a:lnTo>
                  <a:lnTo>
                    <a:pt x="1441" y="2877"/>
                  </a:lnTo>
                  <a:lnTo>
                    <a:pt x="721" y="2877"/>
                  </a:lnTo>
                  <a:lnTo>
                    <a:pt x="0" y="2877"/>
                  </a:lnTo>
                  <a:close/>
                  <a:moveTo>
                    <a:pt x="0" y="2844"/>
                  </a:moveTo>
                  <a:lnTo>
                    <a:pt x="0" y="2827"/>
                  </a:lnTo>
                  <a:lnTo>
                    <a:pt x="721" y="2827"/>
                  </a:lnTo>
                  <a:lnTo>
                    <a:pt x="1441" y="2827"/>
                  </a:lnTo>
                  <a:lnTo>
                    <a:pt x="2162" y="2827"/>
                  </a:lnTo>
                  <a:lnTo>
                    <a:pt x="2882" y="2827"/>
                  </a:lnTo>
                  <a:lnTo>
                    <a:pt x="3603" y="2827"/>
                  </a:lnTo>
                  <a:lnTo>
                    <a:pt x="4323" y="2827"/>
                  </a:lnTo>
                  <a:lnTo>
                    <a:pt x="5044" y="2827"/>
                  </a:lnTo>
                  <a:lnTo>
                    <a:pt x="5764" y="2827"/>
                  </a:lnTo>
                  <a:lnTo>
                    <a:pt x="5764" y="2844"/>
                  </a:lnTo>
                  <a:lnTo>
                    <a:pt x="5044" y="2844"/>
                  </a:lnTo>
                  <a:lnTo>
                    <a:pt x="4323" y="2844"/>
                  </a:lnTo>
                  <a:lnTo>
                    <a:pt x="3603" y="2844"/>
                  </a:lnTo>
                  <a:lnTo>
                    <a:pt x="2882" y="2844"/>
                  </a:lnTo>
                  <a:lnTo>
                    <a:pt x="2162" y="2844"/>
                  </a:lnTo>
                  <a:lnTo>
                    <a:pt x="1441" y="2844"/>
                  </a:lnTo>
                  <a:lnTo>
                    <a:pt x="721" y="2844"/>
                  </a:lnTo>
                  <a:lnTo>
                    <a:pt x="0" y="2844"/>
                  </a:lnTo>
                  <a:close/>
                  <a:moveTo>
                    <a:pt x="0" y="2811"/>
                  </a:moveTo>
                  <a:lnTo>
                    <a:pt x="0" y="2794"/>
                  </a:lnTo>
                  <a:lnTo>
                    <a:pt x="721" y="2794"/>
                  </a:lnTo>
                  <a:lnTo>
                    <a:pt x="1441" y="2794"/>
                  </a:lnTo>
                  <a:lnTo>
                    <a:pt x="2162" y="2794"/>
                  </a:lnTo>
                  <a:lnTo>
                    <a:pt x="2882" y="2794"/>
                  </a:lnTo>
                  <a:lnTo>
                    <a:pt x="3603" y="2794"/>
                  </a:lnTo>
                  <a:lnTo>
                    <a:pt x="4323" y="2794"/>
                  </a:lnTo>
                  <a:lnTo>
                    <a:pt x="5044" y="2794"/>
                  </a:lnTo>
                  <a:lnTo>
                    <a:pt x="5764" y="2794"/>
                  </a:lnTo>
                  <a:lnTo>
                    <a:pt x="5764" y="2811"/>
                  </a:lnTo>
                  <a:lnTo>
                    <a:pt x="5044" y="2811"/>
                  </a:lnTo>
                  <a:lnTo>
                    <a:pt x="4323" y="2811"/>
                  </a:lnTo>
                  <a:lnTo>
                    <a:pt x="3603" y="2811"/>
                  </a:lnTo>
                  <a:lnTo>
                    <a:pt x="2882" y="2811"/>
                  </a:lnTo>
                  <a:lnTo>
                    <a:pt x="2162" y="2811"/>
                  </a:lnTo>
                  <a:lnTo>
                    <a:pt x="1441" y="2811"/>
                  </a:lnTo>
                  <a:lnTo>
                    <a:pt x="721" y="2811"/>
                  </a:lnTo>
                  <a:lnTo>
                    <a:pt x="0" y="2811"/>
                  </a:lnTo>
                  <a:close/>
                  <a:moveTo>
                    <a:pt x="0" y="2778"/>
                  </a:moveTo>
                  <a:lnTo>
                    <a:pt x="0" y="2761"/>
                  </a:lnTo>
                  <a:lnTo>
                    <a:pt x="721" y="2761"/>
                  </a:lnTo>
                  <a:lnTo>
                    <a:pt x="1441" y="2761"/>
                  </a:lnTo>
                  <a:lnTo>
                    <a:pt x="2162" y="2761"/>
                  </a:lnTo>
                  <a:lnTo>
                    <a:pt x="2882" y="2761"/>
                  </a:lnTo>
                  <a:lnTo>
                    <a:pt x="3603" y="2761"/>
                  </a:lnTo>
                  <a:lnTo>
                    <a:pt x="4323" y="2761"/>
                  </a:lnTo>
                  <a:lnTo>
                    <a:pt x="5044" y="2761"/>
                  </a:lnTo>
                  <a:lnTo>
                    <a:pt x="5764" y="2761"/>
                  </a:lnTo>
                  <a:lnTo>
                    <a:pt x="5764" y="2778"/>
                  </a:lnTo>
                  <a:lnTo>
                    <a:pt x="5044" y="2778"/>
                  </a:lnTo>
                  <a:lnTo>
                    <a:pt x="4323" y="2778"/>
                  </a:lnTo>
                  <a:lnTo>
                    <a:pt x="3603" y="2778"/>
                  </a:lnTo>
                  <a:lnTo>
                    <a:pt x="2882" y="2778"/>
                  </a:lnTo>
                  <a:lnTo>
                    <a:pt x="2162" y="2778"/>
                  </a:lnTo>
                  <a:lnTo>
                    <a:pt x="1441" y="2778"/>
                  </a:lnTo>
                  <a:lnTo>
                    <a:pt x="721" y="2778"/>
                  </a:lnTo>
                  <a:lnTo>
                    <a:pt x="0" y="2778"/>
                  </a:lnTo>
                  <a:close/>
                  <a:moveTo>
                    <a:pt x="0" y="2745"/>
                  </a:moveTo>
                  <a:lnTo>
                    <a:pt x="0" y="2728"/>
                  </a:lnTo>
                  <a:lnTo>
                    <a:pt x="721" y="2728"/>
                  </a:lnTo>
                  <a:lnTo>
                    <a:pt x="1441" y="2728"/>
                  </a:lnTo>
                  <a:lnTo>
                    <a:pt x="2162" y="2728"/>
                  </a:lnTo>
                  <a:lnTo>
                    <a:pt x="2882" y="2728"/>
                  </a:lnTo>
                  <a:lnTo>
                    <a:pt x="3603" y="2728"/>
                  </a:lnTo>
                  <a:lnTo>
                    <a:pt x="4323" y="2728"/>
                  </a:lnTo>
                  <a:lnTo>
                    <a:pt x="5044" y="2728"/>
                  </a:lnTo>
                  <a:lnTo>
                    <a:pt x="5764" y="2728"/>
                  </a:lnTo>
                  <a:lnTo>
                    <a:pt x="5764" y="2745"/>
                  </a:lnTo>
                  <a:lnTo>
                    <a:pt x="5044" y="2745"/>
                  </a:lnTo>
                  <a:lnTo>
                    <a:pt x="4323" y="2745"/>
                  </a:lnTo>
                  <a:lnTo>
                    <a:pt x="3603" y="2745"/>
                  </a:lnTo>
                  <a:lnTo>
                    <a:pt x="2882" y="2745"/>
                  </a:lnTo>
                  <a:lnTo>
                    <a:pt x="2162" y="2745"/>
                  </a:lnTo>
                  <a:lnTo>
                    <a:pt x="1441" y="2745"/>
                  </a:lnTo>
                  <a:lnTo>
                    <a:pt x="721" y="2745"/>
                  </a:lnTo>
                  <a:lnTo>
                    <a:pt x="0" y="2745"/>
                  </a:lnTo>
                  <a:close/>
                  <a:moveTo>
                    <a:pt x="0" y="2712"/>
                  </a:moveTo>
                  <a:lnTo>
                    <a:pt x="0" y="2696"/>
                  </a:lnTo>
                  <a:lnTo>
                    <a:pt x="721" y="2696"/>
                  </a:lnTo>
                  <a:lnTo>
                    <a:pt x="1441" y="2696"/>
                  </a:lnTo>
                  <a:lnTo>
                    <a:pt x="2162" y="2696"/>
                  </a:lnTo>
                  <a:lnTo>
                    <a:pt x="2882" y="2696"/>
                  </a:lnTo>
                  <a:lnTo>
                    <a:pt x="3603" y="2696"/>
                  </a:lnTo>
                  <a:lnTo>
                    <a:pt x="4323" y="2696"/>
                  </a:lnTo>
                  <a:lnTo>
                    <a:pt x="5044" y="2696"/>
                  </a:lnTo>
                  <a:lnTo>
                    <a:pt x="5764" y="2696"/>
                  </a:lnTo>
                  <a:lnTo>
                    <a:pt x="5764" y="2712"/>
                  </a:lnTo>
                  <a:lnTo>
                    <a:pt x="5044" y="2712"/>
                  </a:lnTo>
                  <a:lnTo>
                    <a:pt x="4323" y="2712"/>
                  </a:lnTo>
                  <a:lnTo>
                    <a:pt x="3603" y="2712"/>
                  </a:lnTo>
                  <a:lnTo>
                    <a:pt x="2882" y="2712"/>
                  </a:lnTo>
                  <a:lnTo>
                    <a:pt x="2162" y="2712"/>
                  </a:lnTo>
                  <a:lnTo>
                    <a:pt x="1441" y="2712"/>
                  </a:lnTo>
                  <a:lnTo>
                    <a:pt x="721" y="2712"/>
                  </a:lnTo>
                  <a:lnTo>
                    <a:pt x="0" y="2712"/>
                  </a:lnTo>
                  <a:close/>
                  <a:moveTo>
                    <a:pt x="0" y="2680"/>
                  </a:moveTo>
                  <a:lnTo>
                    <a:pt x="0" y="2663"/>
                  </a:lnTo>
                  <a:lnTo>
                    <a:pt x="721" y="2663"/>
                  </a:lnTo>
                  <a:lnTo>
                    <a:pt x="1441" y="2663"/>
                  </a:lnTo>
                  <a:lnTo>
                    <a:pt x="2162" y="2663"/>
                  </a:lnTo>
                  <a:lnTo>
                    <a:pt x="2882" y="2663"/>
                  </a:lnTo>
                  <a:lnTo>
                    <a:pt x="3603" y="2663"/>
                  </a:lnTo>
                  <a:lnTo>
                    <a:pt x="4323" y="2663"/>
                  </a:lnTo>
                  <a:lnTo>
                    <a:pt x="5044" y="2663"/>
                  </a:lnTo>
                  <a:lnTo>
                    <a:pt x="5764" y="2663"/>
                  </a:lnTo>
                  <a:lnTo>
                    <a:pt x="5764" y="2680"/>
                  </a:lnTo>
                  <a:lnTo>
                    <a:pt x="5044" y="2680"/>
                  </a:lnTo>
                  <a:lnTo>
                    <a:pt x="4323" y="2680"/>
                  </a:lnTo>
                  <a:lnTo>
                    <a:pt x="3603" y="2680"/>
                  </a:lnTo>
                  <a:lnTo>
                    <a:pt x="2882" y="2680"/>
                  </a:lnTo>
                  <a:lnTo>
                    <a:pt x="2162" y="2680"/>
                  </a:lnTo>
                  <a:lnTo>
                    <a:pt x="1441" y="2680"/>
                  </a:lnTo>
                  <a:lnTo>
                    <a:pt x="721" y="2680"/>
                  </a:lnTo>
                  <a:lnTo>
                    <a:pt x="0" y="2680"/>
                  </a:lnTo>
                  <a:close/>
                  <a:moveTo>
                    <a:pt x="0" y="2647"/>
                  </a:moveTo>
                  <a:lnTo>
                    <a:pt x="0" y="2630"/>
                  </a:lnTo>
                  <a:lnTo>
                    <a:pt x="721" y="2630"/>
                  </a:lnTo>
                  <a:lnTo>
                    <a:pt x="1441" y="2630"/>
                  </a:lnTo>
                  <a:lnTo>
                    <a:pt x="2162" y="2630"/>
                  </a:lnTo>
                  <a:lnTo>
                    <a:pt x="2882" y="2630"/>
                  </a:lnTo>
                  <a:lnTo>
                    <a:pt x="3603" y="2630"/>
                  </a:lnTo>
                  <a:lnTo>
                    <a:pt x="4323" y="2630"/>
                  </a:lnTo>
                  <a:lnTo>
                    <a:pt x="5044" y="2630"/>
                  </a:lnTo>
                  <a:lnTo>
                    <a:pt x="5764" y="2630"/>
                  </a:lnTo>
                  <a:lnTo>
                    <a:pt x="5764" y="2647"/>
                  </a:lnTo>
                  <a:lnTo>
                    <a:pt x="5044" y="2647"/>
                  </a:lnTo>
                  <a:lnTo>
                    <a:pt x="4323" y="2647"/>
                  </a:lnTo>
                  <a:lnTo>
                    <a:pt x="3603" y="2647"/>
                  </a:lnTo>
                  <a:lnTo>
                    <a:pt x="2882" y="2647"/>
                  </a:lnTo>
                  <a:lnTo>
                    <a:pt x="2162" y="2647"/>
                  </a:lnTo>
                  <a:lnTo>
                    <a:pt x="1441" y="2647"/>
                  </a:lnTo>
                  <a:lnTo>
                    <a:pt x="721" y="2647"/>
                  </a:lnTo>
                  <a:lnTo>
                    <a:pt x="0" y="2647"/>
                  </a:lnTo>
                  <a:close/>
                  <a:moveTo>
                    <a:pt x="0" y="2614"/>
                  </a:moveTo>
                  <a:lnTo>
                    <a:pt x="0" y="2597"/>
                  </a:lnTo>
                  <a:lnTo>
                    <a:pt x="721" y="2597"/>
                  </a:lnTo>
                  <a:lnTo>
                    <a:pt x="1441" y="2597"/>
                  </a:lnTo>
                  <a:lnTo>
                    <a:pt x="2162" y="2597"/>
                  </a:lnTo>
                  <a:lnTo>
                    <a:pt x="2882" y="2597"/>
                  </a:lnTo>
                  <a:lnTo>
                    <a:pt x="3603" y="2597"/>
                  </a:lnTo>
                  <a:lnTo>
                    <a:pt x="4323" y="2597"/>
                  </a:lnTo>
                  <a:lnTo>
                    <a:pt x="5044" y="2597"/>
                  </a:lnTo>
                  <a:lnTo>
                    <a:pt x="5764" y="2597"/>
                  </a:lnTo>
                  <a:lnTo>
                    <a:pt x="5764" y="2614"/>
                  </a:lnTo>
                  <a:lnTo>
                    <a:pt x="5044" y="2614"/>
                  </a:lnTo>
                  <a:lnTo>
                    <a:pt x="4323" y="2614"/>
                  </a:lnTo>
                  <a:lnTo>
                    <a:pt x="3603" y="2614"/>
                  </a:lnTo>
                  <a:lnTo>
                    <a:pt x="2882" y="2614"/>
                  </a:lnTo>
                  <a:lnTo>
                    <a:pt x="2162" y="2614"/>
                  </a:lnTo>
                  <a:lnTo>
                    <a:pt x="1441" y="2614"/>
                  </a:lnTo>
                  <a:lnTo>
                    <a:pt x="721" y="2614"/>
                  </a:lnTo>
                  <a:lnTo>
                    <a:pt x="0" y="2614"/>
                  </a:lnTo>
                  <a:close/>
                  <a:moveTo>
                    <a:pt x="0" y="2581"/>
                  </a:moveTo>
                  <a:lnTo>
                    <a:pt x="0" y="2564"/>
                  </a:lnTo>
                  <a:lnTo>
                    <a:pt x="721" y="2564"/>
                  </a:lnTo>
                  <a:lnTo>
                    <a:pt x="1441" y="2564"/>
                  </a:lnTo>
                  <a:lnTo>
                    <a:pt x="2162" y="2564"/>
                  </a:lnTo>
                  <a:lnTo>
                    <a:pt x="2882" y="2564"/>
                  </a:lnTo>
                  <a:lnTo>
                    <a:pt x="3603" y="2564"/>
                  </a:lnTo>
                  <a:lnTo>
                    <a:pt x="4323" y="2564"/>
                  </a:lnTo>
                  <a:lnTo>
                    <a:pt x="5044" y="2564"/>
                  </a:lnTo>
                  <a:lnTo>
                    <a:pt x="5764" y="2564"/>
                  </a:lnTo>
                  <a:lnTo>
                    <a:pt x="5764" y="2581"/>
                  </a:lnTo>
                  <a:lnTo>
                    <a:pt x="5044" y="2581"/>
                  </a:lnTo>
                  <a:lnTo>
                    <a:pt x="4323" y="2581"/>
                  </a:lnTo>
                  <a:lnTo>
                    <a:pt x="3603" y="2581"/>
                  </a:lnTo>
                  <a:lnTo>
                    <a:pt x="2882" y="2581"/>
                  </a:lnTo>
                  <a:lnTo>
                    <a:pt x="2162" y="2581"/>
                  </a:lnTo>
                  <a:lnTo>
                    <a:pt x="1441" y="2581"/>
                  </a:lnTo>
                  <a:lnTo>
                    <a:pt x="721" y="2581"/>
                  </a:lnTo>
                  <a:lnTo>
                    <a:pt x="0" y="2581"/>
                  </a:lnTo>
                  <a:close/>
                  <a:moveTo>
                    <a:pt x="0" y="2548"/>
                  </a:moveTo>
                  <a:lnTo>
                    <a:pt x="0" y="2531"/>
                  </a:lnTo>
                  <a:lnTo>
                    <a:pt x="721" y="2531"/>
                  </a:lnTo>
                  <a:lnTo>
                    <a:pt x="1441" y="2531"/>
                  </a:lnTo>
                  <a:lnTo>
                    <a:pt x="2162" y="2531"/>
                  </a:lnTo>
                  <a:lnTo>
                    <a:pt x="2882" y="2531"/>
                  </a:lnTo>
                  <a:lnTo>
                    <a:pt x="3603" y="2531"/>
                  </a:lnTo>
                  <a:lnTo>
                    <a:pt x="4323" y="2531"/>
                  </a:lnTo>
                  <a:lnTo>
                    <a:pt x="5044" y="2531"/>
                  </a:lnTo>
                  <a:lnTo>
                    <a:pt x="5764" y="2531"/>
                  </a:lnTo>
                  <a:lnTo>
                    <a:pt x="5764" y="2548"/>
                  </a:lnTo>
                  <a:lnTo>
                    <a:pt x="5044" y="2548"/>
                  </a:lnTo>
                  <a:lnTo>
                    <a:pt x="4323" y="2548"/>
                  </a:lnTo>
                  <a:lnTo>
                    <a:pt x="3603" y="2548"/>
                  </a:lnTo>
                  <a:lnTo>
                    <a:pt x="2882" y="2548"/>
                  </a:lnTo>
                  <a:lnTo>
                    <a:pt x="2162" y="2548"/>
                  </a:lnTo>
                  <a:lnTo>
                    <a:pt x="1441" y="2548"/>
                  </a:lnTo>
                  <a:lnTo>
                    <a:pt x="721" y="2548"/>
                  </a:lnTo>
                  <a:lnTo>
                    <a:pt x="0" y="2548"/>
                  </a:lnTo>
                  <a:close/>
                  <a:moveTo>
                    <a:pt x="0" y="2515"/>
                  </a:moveTo>
                  <a:lnTo>
                    <a:pt x="0" y="2499"/>
                  </a:lnTo>
                  <a:lnTo>
                    <a:pt x="721" y="2499"/>
                  </a:lnTo>
                  <a:lnTo>
                    <a:pt x="1441" y="2499"/>
                  </a:lnTo>
                  <a:lnTo>
                    <a:pt x="2162" y="2499"/>
                  </a:lnTo>
                  <a:lnTo>
                    <a:pt x="2882" y="2499"/>
                  </a:lnTo>
                  <a:lnTo>
                    <a:pt x="3603" y="2499"/>
                  </a:lnTo>
                  <a:lnTo>
                    <a:pt x="4323" y="2499"/>
                  </a:lnTo>
                  <a:lnTo>
                    <a:pt x="5044" y="2499"/>
                  </a:lnTo>
                  <a:lnTo>
                    <a:pt x="5764" y="2499"/>
                  </a:lnTo>
                  <a:lnTo>
                    <a:pt x="5764" y="2515"/>
                  </a:lnTo>
                  <a:lnTo>
                    <a:pt x="5044" y="2515"/>
                  </a:lnTo>
                  <a:lnTo>
                    <a:pt x="4323" y="2515"/>
                  </a:lnTo>
                  <a:lnTo>
                    <a:pt x="3603" y="2515"/>
                  </a:lnTo>
                  <a:lnTo>
                    <a:pt x="2882" y="2515"/>
                  </a:lnTo>
                  <a:lnTo>
                    <a:pt x="2162" y="2515"/>
                  </a:lnTo>
                  <a:lnTo>
                    <a:pt x="1441" y="2515"/>
                  </a:lnTo>
                  <a:lnTo>
                    <a:pt x="721" y="2515"/>
                  </a:lnTo>
                  <a:lnTo>
                    <a:pt x="0" y="2515"/>
                  </a:lnTo>
                  <a:close/>
                  <a:moveTo>
                    <a:pt x="0" y="2482"/>
                  </a:moveTo>
                  <a:lnTo>
                    <a:pt x="0" y="2466"/>
                  </a:lnTo>
                  <a:lnTo>
                    <a:pt x="721" y="2466"/>
                  </a:lnTo>
                  <a:lnTo>
                    <a:pt x="1441" y="2466"/>
                  </a:lnTo>
                  <a:lnTo>
                    <a:pt x="2162" y="2466"/>
                  </a:lnTo>
                  <a:lnTo>
                    <a:pt x="2882" y="2466"/>
                  </a:lnTo>
                  <a:lnTo>
                    <a:pt x="3603" y="2466"/>
                  </a:lnTo>
                  <a:lnTo>
                    <a:pt x="4323" y="2466"/>
                  </a:lnTo>
                  <a:lnTo>
                    <a:pt x="5044" y="2466"/>
                  </a:lnTo>
                  <a:lnTo>
                    <a:pt x="5764" y="2466"/>
                  </a:lnTo>
                  <a:lnTo>
                    <a:pt x="5764" y="2482"/>
                  </a:lnTo>
                  <a:lnTo>
                    <a:pt x="5044" y="2482"/>
                  </a:lnTo>
                  <a:lnTo>
                    <a:pt x="4323" y="2482"/>
                  </a:lnTo>
                  <a:lnTo>
                    <a:pt x="3603" y="2482"/>
                  </a:lnTo>
                  <a:lnTo>
                    <a:pt x="2882" y="2482"/>
                  </a:lnTo>
                  <a:lnTo>
                    <a:pt x="2162" y="2482"/>
                  </a:lnTo>
                  <a:lnTo>
                    <a:pt x="1441" y="2482"/>
                  </a:lnTo>
                  <a:lnTo>
                    <a:pt x="721" y="2482"/>
                  </a:lnTo>
                  <a:lnTo>
                    <a:pt x="0" y="2482"/>
                  </a:lnTo>
                  <a:close/>
                  <a:moveTo>
                    <a:pt x="0" y="2450"/>
                  </a:moveTo>
                  <a:lnTo>
                    <a:pt x="0" y="2433"/>
                  </a:lnTo>
                  <a:lnTo>
                    <a:pt x="721" y="2433"/>
                  </a:lnTo>
                  <a:lnTo>
                    <a:pt x="1441" y="2433"/>
                  </a:lnTo>
                  <a:lnTo>
                    <a:pt x="2162" y="2433"/>
                  </a:lnTo>
                  <a:lnTo>
                    <a:pt x="2882" y="2433"/>
                  </a:lnTo>
                  <a:lnTo>
                    <a:pt x="3603" y="2433"/>
                  </a:lnTo>
                  <a:lnTo>
                    <a:pt x="4323" y="2433"/>
                  </a:lnTo>
                  <a:lnTo>
                    <a:pt x="5044" y="2433"/>
                  </a:lnTo>
                  <a:lnTo>
                    <a:pt x="5764" y="2433"/>
                  </a:lnTo>
                  <a:lnTo>
                    <a:pt x="5764" y="2450"/>
                  </a:lnTo>
                  <a:lnTo>
                    <a:pt x="5044" y="2450"/>
                  </a:lnTo>
                  <a:lnTo>
                    <a:pt x="4323" y="2450"/>
                  </a:lnTo>
                  <a:lnTo>
                    <a:pt x="3603" y="2450"/>
                  </a:lnTo>
                  <a:lnTo>
                    <a:pt x="2882" y="2450"/>
                  </a:lnTo>
                  <a:lnTo>
                    <a:pt x="2162" y="2450"/>
                  </a:lnTo>
                  <a:lnTo>
                    <a:pt x="1441" y="2450"/>
                  </a:lnTo>
                  <a:lnTo>
                    <a:pt x="721" y="2450"/>
                  </a:lnTo>
                  <a:lnTo>
                    <a:pt x="0" y="2450"/>
                  </a:lnTo>
                  <a:close/>
                  <a:moveTo>
                    <a:pt x="0" y="2417"/>
                  </a:moveTo>
                  <a:lnTo>
                    <a:pt x="0" y="2400"/>
                  </a:lnTo>
                  <a:lnTo>
                    <a:pt x="721" y="2400"/>
                  </a:lnTo>
                  <a:lnTo>
                    <a:pt x="1441" y="2400"/>
                  </a:lnTo>
                  <a:lnTo>
                    <a:pt x="2162" y="2400"/>
                  </a:lnTo>
                  <a:lnTo>
                    <a:pt x="2882" y="2400"/>
                  </a:lnTo>
                  <a:lnTo>
                    <a:pt x="3603" y="2400"/>
                  </a:lnTo>
                  <a:lnTo>
                    <a:pt x="4323" y="2400"/>
                  </a:lnTo>
                  <a:lnTo>
                    <a:pt x="5044" y="2400"/>
                  </a:lnTo>
                  <a:lnTo>
                    <a:pt x="5764" y="2400"/>
                  </a:lnTo>
                  <a:lnTo>
                    <a:pt x="5764" y="2417"/>
                  </a:lnTo>
                  <a:lnTo>
                    <a:pt x="5044" y="2417"/>
                  </a:lnTo>
                  <a:lnTo>
                    <a:pt x="4323" y="2417"/>
                  </a:lnTo>
                  <a:lnTo>
                    <a:pt x="3603" y="2417"/>
                  </a:lnTo>
                  <a:lnTo>
                    <a:pt x="2882" y="2417"/>
                  </a:lnTo>
                  <a:lnTo>
                    <a:pt x="2162" y="2417"/>
                  </a:lnTo>
                  <a:lnTo>
                    <a:pt x="1441" y="2417"/>
                  </a:lnTo>
                  <a:lnTo>
                    <a:pt x="721" y="2417"/>
                  </a:lnTo>
                  <a:lnTo>
                    <a:pt x="0" y="2417"/>
                  </a:lnTo>
                  <a:close/>
                  <a:moveTo>
                    <a:pt x="0" y="2384"/>
                  </a:moveTo>
                  <a:lnTo>
                    <a:pt x="0" y="2367"/>
                  </a:lnTo>
                  <a:lnTo>
                    <a:pt x="721" y="2367"/>
                  </a:lnTo>
                  <a:lnTo>
                    <a:pt x="1441" y="2367"/>
                  </a:lnTo>
                  <a:lnTo>
                    <a:pt x="2162" y="2367"/>
                  </a:lnTo>
                  <a:lnTo>
                    <a:pt x="2882" y="2367"/>
                  </a:lnTo>
                  <a:lnTo>
                    <a:pt x="3603" y="2367"/>
                  </a:lnTo>
                  <a:lnTo>
                    <a:pt x="4323" y="2367"/>
                  </a:lnTo>
                  <a:lnTo>
                    <a:pt x="5044" y="2367"/>
                  </a:lnTo>
                  <a:lnTo>
                    <a:pt x="5764" y="2367"/>
                  </a:lnTo>
                  <a:lnTo>
                    <a:pt x="5764" y="2384"/>
                  </a:lnTo>
                  <a:lnTo>
                    <a:pt x="5044" y="2384"/>
                  </a:lnTo>
                  <a:lnTo>
                    <a:pt x="4323" y="2384"/>
                  </a:lnTo>
                  <a:lnTo>
                    <a:pt x="3603" y="2384"/>
                  </a:lnTo>
                  <a:lnTo>
                    <a:pt x="2882" y="2384"/>
                  </a:lnTo>
                  <a:lnTo>
                    <a:pt x="2162" y="2384"/>
                  </a:lnTo>
                  <a:lnTo>
                    <a:pt x="1441" y="2384"/>
                  </a:lnTo>
                  <a:lnTo>
                    <a:pt x="721" y="2384"/>
                  </a:lnTo>
                  <a:lnTo>
                    <a:pt x="0" y="2384"/>
                  </a:lnTo>
                  <a:close/>
                  <a:moveTo>
                    <a:pt x="0" y="2351"/>
                  </a:moveTo>
                  <a:lnTo>
                    <a:pt x="0" y="2334"/>
                  </a:lnTo>
                  <a:lnTo>
                    <a:pt x="721" y="2334"/>
                  </a:lnTo>
                  <a:lnTo>
                    <a:pt x="1441" y="2334"/>
                  </a:lnTo>
                  <a:lnTo>
                    <a:pt x="2162" y="2334"/>
                  </a:lnTo>
                  <a:lnTo>
                    <a:pt x="2882" y="2334"/>
                  </a:lnTo>
                  <a:lnTo>
                    <a:pt x="3603" y="2334"/>
                  </a:lnTo>
                  <a:lnTo>
                    <a:pt x="4323" y="2334"/>
                  </a:lnTo>
                  <a:lnTo>
                    <a:pt x="5044" y="2334"/>
                  </a:lnTo>
                  <a:lnTo>
                    <a:pt x="5764" y="2334"/>
                  </a:lnTo>
                  <a:lnTo>
                    <a:pt x="5764" y="2351"/>
                  </a:lnTo>
                  <a:lnTo>
                    <a:pt x="5044" y="2351"/>
                  </a:lnTo>
                  <a:lnTo>
                    <a:pt x="4323" y="2351"/>
                  </a:lnTo>
                  <a:lnTo>
                    <a:pt x="3603" y="2351"/>
                  </a:lnTo>
                  <a:lnTo>
                    <a:pt x="2882" y="2351"/>
                  </a:lnTo>
                  <a:lnTo>
                    <a:pt x="2162" y="2351"/>
                  </a:lnTo>
                  <a:lnTo>
                    <a:pt x="1441" y="2351"/>
                  </a:lnTo>
                  <a:lnTo>
                    <a:pt x="721" y="2351"/>
                  </a:lnTo>
                  <a:lnTo>
                    <a:pt x="0" y="2351"/>
                  </a:lnTo>
                  <a:close/>
                  <a:moveTo>
                    <a:pt x="0" y="2318"/>
                  </a:moveTo>
                  <a:lnTo>
                    <a:pt x="0" y="2301"/>
                  </a:lnTo>
                  <a:lnTo>
                    <a:pt x="721" y="2301"/>
                  </a:lnTo>
                  <a:lnTo>
                    <a:pt x="1441" y="2301"/>
                  </a:lnTo>
                  <a:lnTo>
                    <a:pt x="2162" y="2301"/>
                  </a:lnTo>
                  <a:lnTo>
                    <a:pt x="2882" y="2301"/>
                  </a:lnTo>
                  <a:lnTo>
                    <a:pt x="3603" y="2301"/>
                  </a:lnTo>
                  <a:lnTo>
                    <a:pt x="4323" y="2301"/>
                  </a:lnTo>
                  <a:lnTo>
                    <a:pt x="5044" y="2301"/>
                  </a:lnTo>
                  <a:lnTo>
                    <a:pt x="5764" y="2301"/>
                  </a:lnTo>
                  <a:lnTo>
                    <a:pt x="5764" y="2318"/>
                  </a:lnTo>
                  <a:lnTo>
                    <a:pt x="5044" y="2318"/>
                  </a:lnTo>
                  <a:lnTo>
                    <a:pt x="4323" y="2318"/>
                  </a:lnTo>
                  <a:lnTo>
                    <a:pt x="3603" y="2318"/>
                  </a:lnTo>
                  <a:lnTo>
                    <a:pt x="2882" y="2318"/>
                  </a:lnTo>
                  <a:lnTo>
                    <a:pt x="2162" y="2318"/>
                  </a:lnTo>
                  <a:lnTo>
                    <a:pt x="1441" y="2318"/>
                  </a:lnTo>
                  <a:lnTo>
                    <a:pt x="721" y="2318"/>
                  </a:lnTo>
                  <a:lnTo>
                    <a:pt x="0" y="2318"/>
                  </a:lnTo>
                  <a:close/>
                  <a:moveTo>
                    <a:pt x="0" y="2285"/>
                  </a:moveTo>
                  <a:lnTo>
                    <a:pt x="0" y="2269"/>
                  </a:lnTo>
                  <a:lnTo>
                    <a:pt x="721" y="2269"/>
                  </a:lnTo>
                  <a:lnTo>
                    <a:pt x="1441" y="2269"/>
                  </a:lnTo>
                  <a:lnTo>
                    <a:pt x="2162" y="2269"/>
                  </a:lnTo>
                  <a:lnTo>
                    <a:pt x="2882" y="2269"/>
                  </a:lnTo>
                  <a:lnTo>
                    <a:pt x="3603" y="2269"/>
                  </a:lnTo>
                  <a:lnTo>
                    <a:pt x="4323" y="2269"/>
                  </a:lnTo>
                  <a:lnTo>
                    <a:pt x="5044" y="2269"/>
                  </a:lnTo>
                  <a:lnTo>
                    <a:pt x="5764" y="2269"/>
                  </a:lnTo>
                  <a:lnTo>
                    <a:pt x="5764" y="2285"/>
                  </a:lnTo>
                  <a:lnTo>
                    <a:pt x="5044" y="2285"/>
                  </a:lnTo>
                  <a:lnTo>
                    <a:pt x="4323" y="2285"/>
                  </a:lnTo>
                  <a:lnTo>
                    <a:pt x="3603" y="2285"/>
                  </a:lnTo>
                  <a:lnTo>
                    <a:pt x="2882" y="2285"/>
                  </a:lnTo>
                  <a:lnTo>
                    <a:pt x="2162" y="2285"/>
                  </a:lnTo>
                  <a:lnTo>
                    <a:pt x="1441" y="2285"/>
                  </a:lnTo>
                  <a:lnTo>
                    <a:pt x="721" y="2285"/>
                  </a:lnTo>
                  <a:lnTo>
                    <a:pt x="0" y="2285"/>
                  </a:lnTo>
                  <a:close/>
                  <a:moveTo>
                    <a:pt x="0" y="2253"/>
                  </a:moveTo>
                  <a:lnTo>
                    <a:pt x="0" y="2236"/>
                  </a:lnTo>
                  <a:lnTo>
                    <a:pt x="721" y="2236"/>
                  </a:lnTo>
                  <a:lnTo>
                    <a:pt x="1441" y="2236"/>
                  </a:lnTo>
                  <a:lnTo>
                    <a:pt x="2162" y="2236"/>
                  </a:lnTo>
                  <a:lnTo>
                    <a:pt x="2882" y="2236"/>
                  </a:lnTo>
                  <a:lnTo>
                    <a:pt x="3603" y="2236"/>
                  </a:lnTo>
                  <a:lnTo>
                    <a:pt x="4323" y="2236"/>
                  </a:lnTo>
                  <a:lnTo>
                    <a:pt x="5044" y="2236"/>
                  </a:lnTo>
                  <a:lnTo>
                    <a:pt x="5764" y="2236"/>
                  </a:lnTo>
                  <a:lnTo>
                    <a:pt x="5764" y="2253"/>
                  </a:lnTo>
                  <a:lnTo>
                    <a:pt x="5044" y="2253"/>
                  </a:lnTo>
                  <a:lnTo>
                    <a:pt x="4323" y="2253"/>
                  </a:lnTo>
                  <a:lnTo>
                    <a:pt x="3603" y="2253"/>
                  </a:lnTo>
                  <a:lnTo>
                    <a:pt x="2882" y="2253"/>
                  </a:lnTo>
                  <a:lnTo>
                    <a:pt x="2162" y="2253"/>
                  </a:lnTo>
                  <a:lnTo>
                    <a:pt x="1441" y="2253"/>
                  </a:lnTo>
                  <a:lnTo>
                    <a:pt x="721" y="2253"/>
                  </a:lnTo>
                  <a:lnTo>
                    <a:pt x="0" y="2253"/>
                  </a:lnTo>
                  <a:close/>
                  <a:moveTo>
                    <a:pt x="0" y="2220"/>
                  </a:moveTo>
                  <a:lnTo>
                    <a:pt x="0" y="2203"/>
                  </a:lnTo>
                  <a:lnTo>
                    <a:pt x="721" y="2203"/>
                  </a:lnTo>
                  <a:lnTo>
                    <a:pt x="1441" y="2203"/>
                  </a:lnTo>
                  <a:lnTo>
                    <a:pt x="2162" y="2203"/>
                  </a:lnTo>
                  <a:lnTo>
                    <a:pt x="2882" y="2203"/>
                  </a:lnTo>
                  <a:lnTo>
                    <a:pt x="3603" y="2203"/>
                  </a:lnTo>
                  <a:lnTo>
                    <a:pt x="4323" y="2203"/>
                  </a:lnTo>
                  <a:lnTo>
                    <a:pt x="5044" y="2203"/>
                  </a:lnTo>
                  <a:lnTo>
                    <a:pt x="5764" y="2203"/>
                  </a:lnTo>
                  <a:lnTo>
                    <a:pt x="5764" y="2220"/>
                  </a:lnTo>
                  <a:lnTo>
                    <a:pt x="5044" y="2220"/>
                  </a:lnTo>
                  <a:lnTo>
                    <a:pt x="4323" y="2220"/>
                  </a:lnTo>
                  <a:lnTo>
                    <a:pt x="3603" y="2220"/>
                  </a:lnTo>
                  <a:lnTo>
                    <a:pt x="2882" y="2220"/>
                  </a:lnTo>
                  <a:lnTo>
                    <a:pt x="2162" y="2220"/>
                  </a:lnTo>
                  <a:lnTo>
                    <a:pt x="1441" y="2220"/>
                  </a:lnTo>
                  <a:lnTo>
                    <a:pt x="721" y="2220"/>
                  </a:lnTo>
                  <a:lnTo>
                    <a:pt x="0" y="2220"/>
                  </a:lnTo>
                  <a:close/>
                  <a:moveTo>
                    <a:pt x="0" y="2187"/>
                  </a:moveTo>
                  <a:lnTo>
                    <a:pt x="0" y="2170"/>
                  </a:lnTo>
                  <a:lnTo>
                    <a:pt x="721" y="2170"/>
                  </a:lnTo>
                  <a:lnTo>
                    <a:pt x="1441" y="2170"/>
                  </a:lnTo>
                  <a:lnTo>
                    <a:pt x="2162" y="2170"/>
                  </a:lnTo>
                  <a:lnTo>
                    <a:pt x="2882" y="2170"/>
                  </a:lnTo>
                  <a:lnTo>
                    <a:pt x="3603" y="2170"/>
                  </a:lnTo>
                  <a:lnTo>
                    <a:pt x="4323" y="2170"/>
                  </a:lnTo>
                  <a:lnTo>
                    <a:pt x="5044" y="2170"/>
                  </a:lnTo>
                  <a:lnTo>
                    <a:pt x="5764" y="2170"/>
                  </a:lnTo>
                  <a:lnTo>
                    <a:pt x="5764" y="2187"/>
                  </a:lnTo>
                  <a:lnTo>
                    <a:pt x="5044" y="2187"/>
                  </a:lnTo>
                  <a:lnTo>
                    <a:pt x="4323" y="2187"/>
                  </a:lnTo>
                  <a:lnTo>
                    <a:pt x="3603" y="2187"/>
                  </a:lnTo>
                  <a:lnTo>
                    <a:pt x="2882" y="2187"/>
                  </a:lnTo>
                  <a:lnTo>
                    <a:pt x="2162" y="2187"/>
                  </a:lnTo>
                  <a:lnTo>
                    <a:pt x="1441" y="2187"/>
                  </a:lnTo>
                  <a:lnTo>
                    <a:pt x="721" y="2187"/>
                  </a:lnTo>
                  <a:lnTo>
                    <a:pt x="0" y="2187"/>
                  </a:lnTo>
                  <a:close/>
                  <a:moveTo>
                    <a:pt x="0" y="2153"/>
                  </a:moveTo>
                  <a:lnTo>
                    <a:pt x="0" y="2136"/>
                  </a:lnTo>
                  <a:lnTo>
                    <a:pt x="721" y="2136"/>
                  </a:lnTo>
                  <a:lnTo>
                    <a:pt x="1441" y="2136"/>
                  </a:lnTo>
                  <a:lnTo>
                    <a:pt x="2162" y="2136"/>
                  </a:lnTo>
                  <a:lnTo>
                    <a:pt x="2882" y="2136"/>
                  </a:lnTo>
                  <a:lnTo>
                    <a:pt x="3603" y="2136"/>
                  </a:lnTo>
                  <a:lnTo>
                    <a:pt x="4323" y="2136"/>
                  </a:lnTo>
                  <a:lnTo>
                    <a:pt x="5044" y="2136"/>
                  </a:lnTo>
                  <a:lnTo>
                    <a:pt x="5764" y="2136"/>
                  </a:lnTo>
                  <a:lnTo>
                    <a:pt x="5764" y="2153"/>
                  </a:lnTo>
                  <a:lnTo>
                    <a:pt x="5044" y="2153"/>
                  </a:lnTo>
                  <a:lnTo>
                    <a:pt x="4323" y="2153"/>
                  </a:lnTo>
                  <a:lnTo>
                    <a:pt x="3603" y="2153"/>
                  </a:lnTo>
                  <a:lnTo>
                    <a:pt x="2882" y="2153"/>
                  </a:lnTo>
                  <a:lnTo>
                    <a:pt x="2162" y="2153"/>
                  </a:lnTo>
                  <a:lnTo>
                    <a:pt x="1441" y="2153"/>
                  </a:lnTo>
                  <a:lnTo>
                    <a:pt x="721" y="2153"/>
                  </a:lnTo>
                  <a:lnTo>
                    <a:pt x="0" y="2153"/>
                  </a:lnTo>
                  <a:close/>
                  <a:moveTo>
                    <a:pt x="0" y="2120"/>
                  </a:moveTo>
                  <a:lnTo>
                    <a:pt x="0" y="2103"/>
                  </a:lnTo>
                  <a:lnTo>
                    <a:pt x="721" y="2103"/>
                  </a:lnTo>
                  <a:lnTo>
                    <a:pt x="1441" y="2103"/>
                  </a:lnTo>
                  <a:lnTo>
                    <a:pt x="2162" y="2103"/>
                  </a:lnTo>
                  <a:lnTo>
                    <a:pt x="2882" y="2103"/>
                  </a:lnTo>
                  <a:lnTo>
                    <a:pt x="3603" y="2103"/>
                  </a:lnTo>
                  <a:lnTo>
                    <a:pt x="4323" y="2103"/>
                  </a:lnTo>
                  <a:lnTo>
                    <a:pt x="5044" y="2103"/>
                  </a:lnTo>
                  <a:lnTo>
                    <a:pt x="5764" y="2103"/>
                  </a:lnTo>
                  <a:lnTo>
                    <a:pt x="5764" y="2120"/>
                  </a:lnTo>
                  <a:lnTo>
                    <a:pt x="5044" y="2120"/>
                  </a:lnTo>
                  <a:lnTo>
                    <a:pt x="4323" y="2120"/>
                  </a:lnTo>
                  <a:lnTo>
                    <a:pt x="3603" y="2120"/>
                  </a:lnTo>
                  <a:lnTo>
                    <a:pt x="2882" y="2120"/>
                  </a:lnTo>
                  <a:lnTo>
                    <a:pt x="2162" y="2120"/>
                  </a:lnTo>
                  <a:lnTo>
                    <a:pt x="1441" y="2120"/>
                  </a:lnTo>
                  <a:lnTo>
                    <a:pt x="721" y="2120"/>
                  </a:lnTo>
                  <a:lnTo>
                    <a:pt x="0" y="2120"/>
                  </a:lnTo>
                  <a:close/>
                  <a:moveTo>
                    <a:pt x="0" y="2087"/>
                  </a:moveTo>
                  <a:lnTo>
                    <a:pt x="0" y="2070"/>
                  </a:lnTo>
                  <a:lnTo>
                    <a:pt x="721" y="2070"/>
                  </a:lnTo>
                  <a:lnTo>
                    <a:pt x="1441" y="2070"/>
                  </a:lnTo>
                  <a:lnTo>
                    <a:pt x="2162" y="2070"/>
                  </a:lnTo>
                  <a:lnTo>
                    <a:pt x="2882" y="2070"/>
                  </a:lnTo>
                  <a:lnTo>
                    <a:pt x="3603" y="2070"/>
                  </a:lnTo>
                  <a:lnTo>
                    <a:pt x="4323" y="2070"/>
                  </a:lnTo>
                  <a:lnTo>
                    <a:pt x="5044" y="2070"/>
                  </a:lnTo>
                  <a:lnTo>
                    <a:pt x="5764" y="2070"/>
                  </a:lnTo>
                  <a:lnTo>
                    <a:pt x="5764" y="2087"/>
                  </a:lnTo>
                  <a:lnTo>
                    <a:pt x="5044" y="2087"/>
                  </a:lnTo>
                  <a:lnTo>
                    <a:pt x="4323" y="2087"/>
                  </a:lnTo>
                  <a:lnTo>
                    <a:pt x="3603" y="2087"/>
                  </a:lnTo>
                  <a:lnTo>
                    <a:pt x="2882" y="2087"/>
                  </a:lnTo>
                  <a:lnTo>
                    <a:pt x="2162" y="2087"/>
                  </a:lnTo>
                  <a:lnTo>
                    <a:pt x="1441" y="2087"/>
                  </a:lnTo>
                  <a:lnTo>
                    <a:pt x="721" y="2087"/>
                  </a:lnTo>
                  <a:lnTo>
                    <a:pt x="0" y="2087"/>
                  </a:lnTo>
                  <a:close/>
                  <a:moveTo>
                    <a:pt x="0" y="2054"/>
                  </a:moveTo>
                  <a:lnTo>
                    <a:pt x="0" y="2038"/>
                  </a:lnTo>
                  <a:lnTo>
                    <a:pt x="721" y="2038"/>
                  </a:lnTo>
                  <a:lnTo>
                    <a:pt x="1441" y="2038"/>
                  </a:lnTo>
                  <a:lnTo>
                    <a:pt x="2162" y="2038"/>
                  </a:lnTo>
                  <a:lnTo>
                    <a:pt x="2882" y="2038"/>
                  </a:lnTo>
                  <a:lnTo>
                    <a:pt x="3603" y="2038"/>
                  </a:lnTo>
                  <a:lnTo>
                    <a:pt x="4323" y="2038"/>
                  </a:lnTo>
                  <a:lnTo>
                    <a:pt x="5044" y="2038"/>
                  </a:lnTo>
                  <a:lnTo>
                    <a:pt x="5764" y="2038"/>
                  </a:lnTo>
                  <a:lnTo>
                    <a:pt x="5764" y="2054"/>
                  </a:lnTo>
                  <a:lnTo>
                    <a:pt x="5044" y="2054"/>
                  </a:lnTo>
                  <a:lnTo>
                    <a:pt x="4323" y="2054"/>
                  </a:lnTo>
                  <a:lnTo>
                    <a:pt x="3603" y="2054"/>
                  </a:lnTo>
                  <a:lnTo>
                    <a:pt x="2882" y="2054"/>
                  </a:lnTo>
                  <a:lnTo>
                    <a:pt x="2162" y="2054"/>
                  </a:lnTo>
                  <a:lnTo>
                    <a:pt x="1441" y="2054"/>
                  </a:lnTo>
                  <a:lnTo>
                    <a:pt x="721" y="2054"/>
                  </a:lnTo>
                  <a:lnTo>
                    <a:pt x="0" y="2054"/>
                  </a:lnTo>
                  <a:close/>
                  <a:moveTo>
                    <a:pt x="0" y="2022"/>
                  </a:moveTo>
                  <a:lnTo>
                    <a:pt x="0" y="2005"/>
                  </a:lnTo>
                  <a:lnTo>
                    <a:pt x="721" y="2005"/>
                  </a:lnTo>
                  <a:lnTo>
                    <a:pt x="1441" y="2005"/>
                  </a:lnTo>
                  <a:lnTo>
                    <a:pt x="2162" y="2005"/>
                  </a:lnTo>
                  <a:lnTo>
                    <a:pt x="2882" y="2005"/>
                  </a:lnTo>
                  <a:lnTo>
                    <a:pt x="3603" y="2005"/>
                  </a:lnTo>
                  <a:lnTo>
                    <a:pt x="4323" y="2005"/>
                  </a:lnTo>
                  <a:lnTo>
                    <a:pt x="5044" y="2005"/>
                  </a:lnTo>
                  <a:lnTo>
                    <a:pt x="5764" y="2005"/>
                  </a:lnTo>
                  <a:lnTo>
                    <a:pt x="5764" y="2022"/>
                  </a:lnTo>
                  <a:lnTo>
                    <a:pt x="5044" y="2022"/>
                  </a:lnTo>
                  <a:lnTo>
                    <a:pt x="4323" y="2022"/>
                  </a:lnTo>
                  <a:lnTo>
                    <a:pt x="3603" y="2022"/>
                  </a:lnTo>
                  <a:lnTo>
                    <a:pt x="2882" y="2022"/>
                  </a:lnTo>
                  <a:lnTo>
                    <a:pt x="2162" y="2022"/>
                  </a:lnTo>
                  <a:lnTo>
                    <a:pt x="1441" y="2022"/>
                  </a:lnTo>
                  <a:lnTo>
                    <a:pt x="721" y="2022"/>
                  </a:lnTo>
                  <a:lnTo>
                    <a:pt x="0" y="2022"/>
                  </a:lnTo>
                  <a:close/>
                  <a:moveTo>
                    <a:pt x="0" y="1989"/>
                  </a:moveTo>
                  <a:lnTo>
                    <a:pt x="0" y="1972"/>
                  </a:lnTo>
                  <a:lnTo>
                    <a:pt x="721" y="1972"/>
                  </a:lnTo>
                  <a:lnTo>
                    <a:pt x="1441" y="1972"/>
                  </a:lnTo>
                  <a:lnTo>
                    <a:pt x="2162" y="1972"/>
                  </a:lnTo>
                  <a:lnTo>
                    <a:pt x="2882" y="1972"/>
                  </a:lnTo>
                  <a:lnTo>
                    <a:pt x="3603" y="1972"/>
                  </a:lnTo>
                  <a:lnTo>
                    <a:pt x="4323" y="1972"/>
                  </a:lnTo>
                  <a:lnTo>
                    <a:pt x="5044" y="1972"/>
                  </a:lnTo>
                  <a:lnTo>
                    <a:pt x="5764" y="1972"/>
                  </a:lnTo>
                  <a:lnTo>
                    <a:pt x="5764" y="1989"/>
                  </a:lnTo>
                  <a:lnTo>
                    <a:pt x="5044" y="1989"/>
                  </a:lnTo>
                  <a:lnTo>
                    <a:pt x="4323" y="1989"/>
                  </a:lnTo>
                  <a:lnTo>
                    <a:pt x="3603" y="1989"/>
                  </a:lnTo>
                  <a:lnTo>
                    <a:pt x="2882" y="1989"/>
                  </a:lnTo>
                  <a:lnTo>
                    <a:pt x="2162" y="1989"/>
                  </a:lnTo>
                  <a:lnTo>
                    <a:pt x="1441" y="1989"/>
                  </a:lnTo>
                  <a:lnTo>
                    <a:pt x="721" y="1989"/>
                  </a:lnTo>
                  <a:lnTo>
                    <a:pt x="0" y="1989"/>
                  </a:lnTo>
                  <a:close/>
                  <a:moveTo>
                    <a:pt x="0" y="1956"/>
                  </a:moveTo>
                  <a:lnTo>
                    <a:pt x="0" y="1939"/>
                  </a:lnTo>
                  <a:lnTo>
                    <a:pt x="721" y="1939"/>
                  </a:lnTo>
                  <a:lnTo>
                    <a:pt x="1441" y="1939"/>
                  </a:lnTo>
                  <a:lnTo>
                    <a:pt x="2162" y="1939"/>
                  </a:lnTo>
                  <a:lnTo>
                    <a:pt x="2882" y="1939"/>
                  </a:lnTo>
                  <a:lnTo>
                    <a:pt x="3603" y="1939"/>
                  </a:lnTo>
                  <a:lnTo>
                    <a:pt x="4323" y="1939"/>
                  </a:lnTo>
                  <a:lnTo>
                    <a:pt x="5044" y="1939"/>
                  </a:lnTo>
                  <a:lnTo>
                    <a:pt x="5764" y="1939"/>
                  </a:lnTo>
                  <a:lnTo>
                    <a:pt x="5764" y="1956"/>
                  </a:lnTo>
                  <a:lnTo>
                    <a:pt x="5044" y="1956"/>
                  </a:lnTo>
                  <a:lnTo>
                    <a:pt x="4323" y="1956"/>
                  </a:lnTo>
                  <a:lnTo>
                    <a:pt x="3603" y="1956"/>
                  </a:lnTo>
                  <a:lnTo>
                    <a:pt x="2882" y="1956"/>
                  </a:lnTo>
                  <a:lnTo>
                    <a:pt x="2162" y="1956"/>
                  </a:lnTo>
                  <a:lnTo>
                    <a:pt x="1441" y="1956"/>
                  </a:lnTo>
                  <a:lnTo>
                    <a:pt x="721" y="1956"/>
                  </a:lnTo>
                  <a:lnTo>
                    <a:pt x="0" y="1956"/>
                  </a:lnTo>
                  <a:close/>
                  <a:moveTo>
                    <a:pt x="0" y="1923"/>
                  </a:moveTo>
                  <a:lnTo>
                    <a:pt x="0" y="1906"/>
                  </a:lnTo>
                  <a:lnTo>
                    <a:pt x="721" y="1906"/>
                  </a:lnTo>
                  <a:lnTo>
                    <a:pt x="1441" y="1906"/>
                  </a:lnTo>
                  <a:lnTo>
                    <a:pt x="2162" y="1906"/>
                  </a:lnTo>
                  <a:lnTo>
                    <a:pt x="2882" y="1906"/>
                  </a:lnTo>
                  <a:lnTo>
                    <a:pt x="3603" y="1906"/>
                  </a:lnTo>
                  <a:lnTo>
                    <a:pt x="4323" y="1906"/>
                  </a:lnTo>
                  <a:lnTo>
                    <a:pt x="5044" y="1906"/>
                  </a:lnTo>
                  <a:lnTo>
                    <a:pt x="5764" y="1906"/>
                  </a:lnTo>
                  <a:lnTo>
                    <a:pt x="5764" y="1923"/>
                  </a:lnTo>
                  <a:lnTo>
                    <a:pt x="5044" y="1923"/>
                  </a:lnTo>
                  <a:lnTo>
                    <a:pt x="4323" y="1923"/>
                  </a:lnTo>
                  <a:lnTo>
                    <a:pt x="3603" y="1923"/>
                  </a:lnTo>
                  <a:lnTo>
                    <a:pt x="2882" y="1923"/>
                  </a:lnTo>
                  <a:lnTo>
                    <a:pt x="2162" y="1923"/>
                  </a:lnTo>
                  <a:lnTo>
                    <a:pt x="1441" y="1923"/>
                  </a:lnTo>
                  <a:lnTo>
                    <a:pt x="721" y="1923"/>
                  </a:lnTo>
                  <a:lnTo>
                    <a:pt x="0" y="1923"/>
                  </a:lnTo>
                  <a:close/>
                  <a:moveTo>
                    <a:pt x="0" y="1890"/>
                  </a:moveTo>
                  <a:lnTo>
                    <a:pt x="0" y="1873"/>
                  </a:lnTo>
                  <a:lnTo>
                    <a:pt x="721" y="1873"/>
                  </a:lnTo>
                  <a:lnTo>
                    <a:pt x="1441" y="1873"/>
                  </a:lnTo>
                  <a:lnTo>
                    <a:pt x="2162" y="1873"/>
                  </a:lnTo>
                  <a:lnTo>
                    <a:pt x="2882" y="1873"/>
                  </a:lnTo>
                  <a:lnTo>
                    <a:pt x="3603" y="1873"/>
                  </a:lnTo>
                  <a:lnTo>
                    <a:pt x="4323" y="1873"/>
                  </a:lnTo>
                  <a:lnTo>
                    <a:pt x="5044" y="1873"/>
                  </a:lnTo>
                  <a:lnTo>
                    <a:pt x="5764" y="1873"/>
                  </a:lnTo>
                  <a:lnTo>
                    <a:pt x="5764" y="1890"/>
                  </a:lnTo>
                  <a:lnTo>
                    <a:pt x="5044" y="1890"/>
                  </a:lnTo>
                  <a:lnTo>
                    <a:pt x="4323" y="1890"/>
                  </a:lnTo>
                  <a:lnTo>
                    <a:pt x="3603" y="1890"/>
                  </a:lnTo>
                  <a:lnTo>
                    <a:pt x="2882" y="1890"/>
                  </a:lnTo>
                  <a:lnTo>
                    <a:pt x="2162" y="1890"/>
                  </a:lnTo>
                  <a:lnTo>
                    <a:pt x="1441" y="1890"/>
                  </a:lnTo>
                  <a:lnTo>
                    <a:pt x="721" y="1890"/>
                  </a:lnTo>
                  <a:lnTo>
                    <a:pt x="0" y="1890"/>
                  </a:lnTo>
                  <a:close/>
                  <a:moveTo>
                    <a:pt x="0" y="1857"/>
                  </a:moveTo>
                  <a:lnTo>
                    <a:pt x="0" y="1841"/>
                  </a:lnTo>
                  <a:lnTo>
                    <a:pt x="721" y="1841"/>
                  </a:lnTo>
                  <a:lnTo>
                    <a:pt x="1441" y="1841"/>
                  </a:lnTo>
                  <a:lnTo>
                    <a:pt x="2162" y="1841"/>
                  </a:lnTo>
                  <a:lnTo>
                    <a:pt x="2882" y="1841"/>
                  </a:lnTo>
                  <a:lnTo>
                    <a:pt x="3603" y="1841"/>
                  </a:lnTo>
                  <a:lnTo>
                    <a:pt x="4323" y="1841"/>
                  </a:lnTo>
                  <a:lnTo>
                    <a:pt x="5044" y="1841"/>
                  </a:lnTo>
                  <a:lnTo>
                    <a:pt x="5764" y="1841"/>
                  </a:lnTo>
                  <a:lnTo>
                    <a:pt x="5764" y="1857"/>
                  </a:lnTo>
                  <a:lnTo>
                    <a:pt x="5044" y="1857"/>
                  </a:lnTo>
                  <a:lnTo>
                    <a:pt x="4323" y="1857"/>
                  </a:lnTo>
                  <a:lnTo>
                    <a:pt x="3603" y="1857"/>
                  </a:lnTo>
                  <a:lnTo>
                    <a:pt x="2882" y="1857"/>
                  </a:lnTo>
                  <a:lnTo>
                    <a:pt x="2162" y="1857"/>
                  </a:lnTo>
                  <a:lnTo>
                    <a:pt x="1441" y="1857"/>
                  </a:lnTo>
                  <a:lnTo>
                    <a:pt x="721" y="1857"/>
                  </a:lnTo>
                  <a:lnTo>
                    <a:pt x="0" y="1857"/>
                  </a:lnTo>
                  <a:close/>
                  <a:moveTo>
                    <a:pt x="0" y="1824"/>
                  </a:moveTo>
                  <a:lnTo>
                    <a:pt x="0" y="1808"/>
                  </a:lnTo>
                  <a:lnTo>
                    <a:pt x="721" y="1808"/>
                  </a:lnTo>
                  <a:lnTo>
                    <a:pt x="1441" y="1808"/>
                  </a:lnTo>
                  <a:lnTo>
                    <a:pt x="2162" y="1808"/>
                  </a:lnTo>
                  <a:lnTo>
                    <a:pt x="2882" y="1808"/>
                  </a:lnTo>
                  <a:lnTo>
                    <a:pt x="3603" y="1808"/>
                  </a:lnTo>
                  <a:lnTo>
                    <a:pt x="4323" y="1808"/>
                  </a:lnTo>
                  <a:lnTo>
                    <a:pt x="5044" y="1808"/>
                  </a:lnTo>
                  <a:lnTo>
                    <a:pt x="5764" y="1808"/>
                  </a:lnTo>
                  <a:lnTo>
                    <a:pt x="5764" y="1824"/>
                  </a:lnTo>
                  <a:lnTo>
                    <a:pt x="5044" y="1824"/>
                  </a:lnTo>
                  <a:lnTo>
                    <a:pt x="4323" y="1824"/>
                  </a:lnTo>
                  <a:lnTo>
                    <a:pt x="3603" y="1824"/>
                  </a:lnTo>
                  <a:lnTo>
                    <a:pt x="2882" y="1824"/>
                  </a:lnTo>
                  <a:lnTo>
                    <a:pt x="2162" y="1824"/>
                  </a:lnTo>
                  <a:lnTo>
                    <a:pt x="1441" y="1824"/>
                  </a:lnTo>
                  <a:lnTo>
                    <a:pt x="721" y="1824"/>
                  </a:lnTo>
                  <a:lnTo>
                    <a:pt x="0" y="1824"/>
                  </a:lnTo>
                  <a:close/>
                  <a:moveTo>
                    <a:pt x="0" y="1792"/>
                  </a:moveTo>
                  <a:lnTo>
                    <a:pt x="0" y="1775"/>
                  </a:lnTo>
                  <a:lnTo>
                    <a:pt x="721" y="1775"/>
                  </a:lnTo>
                  <a:lnTo>
                    <a:pt x="1441" y="1775"/>
                  </a:lnTo>
                  <a:lnTo>
                    <a:pt x="2162" y="1775"/>
                  </a:lnTo>
                  <a:lnTo>
                    <a:pt x="2882" y="1775"/>
                  </a:lnTo>
                  <a:lnTo>
                    <a:pt x="3603" y="1775"/>
                  </a:lnTo>
                  <a:lnTo>
                    <a:pt x="4323" y="1775"/>
                  </a:lnTo>
                  <a:lnTo>
                    <a:pt x="5044" y="1775"/>
                  </a:lnTo>
                  <a:lnTo>
                    <a:pt x="5764" y="1775"/>
                  </a:lnTo>
                  <a:lnTo>
                    <a:pt x="5764" y="1792"/>
                  </a:lnTo>
                  <a:lnTo>
                    <a:pt x="5044" y="1792"/>
                  </a:lnTo>
                  <a:lnTo>
                    <a:pt x="4323" y="1792"/>
                  </a:lnTo>
                  <a:lnTo>
                    <a:pt x="3603" y="1792"/>
                  </a:lnTo>
                  <a:lnTo>
                    <a:pt x="2882" y="1792"/>
                  </a:lnTo>
                  <a:lnTo>
                    <a:pt x="2162" y="1792"/>
                  </a:lnTo>
                  <a:lnTo>
                    <a:pt x="1441" y="1792"/>
                  </a:lnTo>
                  <a:lnTo>
                    <a:pt x="721" y="1792"/>
                  </a:lnTo>
                  <a:lnTo>
                    <a:pt x="0" y="1792"/>
                  </a:lnTo>
                  <a:close/>
                  <a:moveTo>
                    <a:pt x="0" y="1759"/>
                  </a:moveTo>
                  <a:lnTo>
                    <a:pt x="0" y="1742"/>
                  </a:lnTo>
                  <a:lnTo>
                    <a:pt x="721" y="1742"/>
                  </a:lnTo>
                  <a:lnTo>
                    <a:pt x="1441" y="1742"/>
                  </a:lnTo>
                  <a:lnTo>
                    <a:pt x="2162" y="1742"/>
                  </a:lnTo>
                  <a:lnTo>
                    <a:pt x="2882" y="1742"/>
                  </a:lnTo>
                  <a:lnTo>
                    <a:pt x="3603" y="1742"/>
                  </a:lnTo>
                  <a:lnTo>
                    <a:pt x="4323" y="1742"/>
                  </a:lnTo>
                  <a:lnTo>
                    <a:pt x="5044" y="1742"/>
                  </a:lnTo>
                  <a:lnTo>
                    <a:pt x="5764" y="1742"/>
                  </a:lnTo>
                  <a:lnTo>
                    <a:pt x="5764" y="1759"/>
                  </a:lnTo>
                  <a:lnTo>
                    <a:pt x="5044" y="1759"/>
                  </a:lnTo>
                  <a:lnTo>
                    <a:pt x="4323" y="1759"/>
                  </a:lnTo>
                  <a:lnTo>
                    <a:pt x="3603" y="1759"/>
                  </a:lnTo>
                  <a:lnTo>
                    <a:pt x="2882" y="1759"/>
                  </a:lnTo>
                  <a:lnTo>
                    <a:pt x="2162" y="1759"/>
                  </a:lnTo>
                  <a:lnTo>
                    <a:pt x="1441" y="1759"/>
                  </a:lnTo>
                  <a:lnTo>
                    <a:pt x="721" y="1759"/>
                  </a:lnTo>
                  <a:lnTo>
                    <a:pt x="0" y="1759"/>
                  </a:lnTo>
                  <a:close/>
                  <a:moveTo>
                    <a:pt x="0" y="1726"/>
                  </a:moveTo>
                  <a:lnTo>
                    <a:pt x="0" y="1709"/>
                  </a:lnTo>
                  <a:lnTo>
                    <a:pt x="721" y="1709"/>
                  </a:lnTo>
                  <a:lnTo>
                    <a:pt x="1441" y="1709"/>
                  </a:lnTo>
                  <a:lnTo>
                    <a:pt x="2162" y="1709"/>
                  </a:lnTo>
                  <a:lnTo>
                    <a:pt x="2882" y="1709"/>
                  </a:lnTo>
                  <a:lnTo>
                    <a:pt x="3603" y="1709"/>
                  </a:lnTo>
                  <a:lnTo>
                    <a:pt x="4323" y="1709"/>
                  </a:lnTo>
                  <a:lnTo>
                    <a:pt x="5044" y="1709"/>
                  </a:lnTo>
                  <a:lnTo>
                    <a:pt x="5764" y="1709"/>
                  </a:lnTo>
                  <a:lnTo>
                    <a:pt x="5764" y="1726"/>
                  </a:lnTo>
                  <a:lnTo>
                    <a:pt x="5044" y="1726"/>
                  </a:lnTo>
                  <a:lnTo>
                    <a:pt x="4323" y="1726"/>
                  </a:lnTo>
                  <a:lnTo>
                    <a:pt x="3603" y="1726"/>
                  </a:lnTo>
                  <a:lnTo>
                    <a:pt x="2882" y="1726"/>
                  </a:lnTo>
                  <a:lnTo>
                    <a:pt x="2162" y="1726"/>
                  </a:lnTo>
                  <a:lnTo>
                    <a:pt x="1441" y="1726"/>
                  </a:lnTo>
                  <a:lnTo>
                    <a:pt x="721" y="1726"/>
                  </a:lnTo>
                  <a:lnTo>
                    <a:pt x="0" y="1726"/>
                  </a:lnTo>
                  <a:close/>
                  <a:moveTo>
                    <a:pt x="0" y="1693"/>
                  </a:moveTo>
                  <a:lnTo>
                    <a:pt x="0" y="1676"/>
                  </a:lnTo>
                  <a:lnTo>
                    <a:pt x="721" y="1676"/>
                  </a:lnTo>
                  <a:lnTo>
                    <a:pt x="1441" y="1676"/>
                  </a:lnTo>
                  <a:lnTo>
                    <a:pt x="2162" y="1676"/>
                  </a:lnTo>
                  <a:lnTo>
                    <a:pt x="2882" y="1676"/>
                  </a:lnTo>
                  <a:lnTo>
                    <a:pt x="3603" y="1676"/>
                  </a:lnTo>
                  <a:lnTo>
                    <a:pt x="4323" y="1676"/>
                  </a:lnTo>
                  <a:lnTo>
                    <a:pt x="5044" y="1676"/>
                  </a:lnTo>
                  <a:lnTo>
                    <a:pt x="5764" y="1676"/>
                  </a:lnTo>
                  <a:lnTo>
                    <a:pt x="5764" y="1693"/>
                  </a:lnTo>
                  <a:lnTo>
                    <a:pt x="5044" y="1693"/>
                  </a:lnTo>
                  <a:lnTo>
                    <a:pt x="4323" y="1693"/>
                  </a:lnTo>
                  <a:lnTo>
                    <a:pt x="3603" y="1693"/>
                  </a:lnTo>
                  <a:lnTo>
                    <a:pt x="2882" y="1693"/>
                  </a:lnTo>
                  <a:lnTo>
                    <a:pt x="2162" y="1693"/>
                  </a:lnTo>
                  <a:lnTo>
                    <a:pt x="1441" y="1693"/>
                  </a:lnTo>
                  <a:lnTo>
                    <a:pt x="721" y="1693"/>
                  </a:lnTo>
                  <a:lnTo>
                    <a:pt x="0" y="1693"/>
                  </a:lnTo>
                  <a:close/>
                  <a:moveTo>
                    <a:pt x="0" y="1660"/>
                  </a:moveTo>
                  <a:lnTo>
                    <a:pt x="0" y="1643"/>
                  </a:lnTo>
                  <a:lnTo>
                    <a:pt x="721" y="1643"/>
                  </a:lnTo>
                  <a:lnTo>
                    <a:pt x="1441" y="1643"/>
                  </a:lnTo>
                  <a:lnTo>
                    <a:pt x="2162" y="1643"/>
                  </a:lnTo>
                  <a:lnTo>
                    <a:pt x="2882" y="1643"/>
                  </a:lnTo>
                  <a:lnTo>
                    <a:pt x="3603" y="1643"/>
                  </a:lnTo>
                  <a:lnTo>
                    <a:pt x="4323" y="1643"/>
                  </a:lnTo>
                  <a:lnTo>
                    <a:pt x="5044" y="1643"/>
                  </a:lnTo>
                  <a:lnTo>
                    <a:pt x="5764" y="1643"/>
                  </a:lnTo>
                  <a:lnTo>
                    <a:pt x="5764" y="1660"/>
                  </a:lnTo>
                  <a:lnTo>
                    <a:pt x="5044" y="1660"/>
                  </a:lnTo>
                  <a:lnTo>
                    <a:pt x="4323" y="1660"/>
                  </a:lnTo>
                  <a:lnTo>
                    <a:pt x="3603" y="1660"/>
                  </a:lnTo>
                  <a:lnTo>
                    <a:pt x="2882" y="1660"/>
                  </a:lnTo>
                  <a:lnTo>
                    <a:pt x="2162" y="1660"/>
                  </a:lnTo>
                  <a:lnTo>
                    <a:pt x="1441" y="1660"/>
                  </a:lnTo>
                  <a:lnTo>
                    <a:pt x="721" y="1660"/>
                  </a:lnTo>
                  <a:lnTo>
                    <a:pt x="0" y="1660"/>
                  </a:lnTo>
                  <a:close/>
                  <a:moveTo>
                    <a:pt x="0" y="1627"/>
                  </a:moveTo>
                  <a:lnTo>
                    <a:pt x="0" y="1611"/>
                  </a:lnTo>
                  <a:lnTo>
                    <a:pt x="721" y="1611"/>
                  </a:lnTo>
                  <a:lnTo>
                    <a:pt x="1441" y="1611"/>
                  </a:lnTo>
                  <a:lnTo>
                    <a:pt x="2162" y="1611"/>
                  </a:lnTo>
                  <a:lnTo>
                    <a:pt x="2882" y="1611"/>
                  </a:lnTo>
                  <a:lnTo>
                    <a:pt x="3603" y="1611"/>
                  </a:lnTo>
                  <a:lnTo>
                    <a:pt x="4323" y="1611"/>
                  </a:lnTo>
                  <a:lnTo>
                    <a:pt x="5044" y="1611"/>
                  </a:lnTo>
                  <a:lnTo>
                    <a:pt x="5764" y="1611"/>
                  </a:lnTo>
                  <a:lnTo>
                    <a:pt x="5764" y="1627"/>
                  </a:lnTo>
                  <a:lnTo>
                    <a:pt x="5044" y="1627"/>
                  </a:lnTo>
                  <a:lnTo>
                    <a:pt x="4323" y="1627"/>
                  </a:lnTo>
                  <a:lnTo>
                    <a:pt x="3603" y="1627"/>
                  </a:lnTo>
                  <a:lnTo>
                    <a:pt x="2882" y="1627"/>
                  </a:lnTo>
                  <a:lnTo>
                    <a:pt x="2162" y="1627"/>
                  </a:lnTo>
                  <a:lnTo>
                    <a:pt x="1441" y="1627"/>
                  </a:lnTo>
                  <a:lnTo>
                    <a:pt x="721" y="1627"/>
                  </a:lnTo>
                  <a:lnTo>
                    <a:pt x="0" y="1627"/>
                  </a:lnTo>
                  <a:close/>
                  <a:moveTo>
                    <a:pt x="0" y="1595"/>
                  </a:moveTo>
                  <a:lnTo>
                    <a:pt x="0" y="1578"/>
                  </a:lnTo>
                  <a:lnTo>
                    <a:pt x="721" y="1578"/>
                  </a:lnTo>
                  <a:lnTo>
                    <a:pt x="1441" y="1578"/>
                  </a:lnTo>
                  <a:lnTo>
                    <a:pt x="2162" y="1578"/>
                  </a:lnTo>
                  <a:lnTo>
                    <a:pt x="2882" y="1578"/>
                  </a:lnTo>
                  <a:lnTo>
                    <a:pt x="3603" y="1578"/>
                  </a:lnTo>
                  <a:lnTo>
                    <a:pt x="4323" y="1578"/>
                  </a:lnTo>
                  <a:lnTo>
                    <a:pt x="5044" y="1578"/>
                  </a:lnTo>
                  <a:lnTo>
                    <a:pt x="5764" y="1578"/>
                  </a:lnTo>
                  <a:lnTo>
                    <a:pt x="5764" y="1595"/>
                  </a:lnTo>
                  <a:lnTo>
                    <a:pt x="5044" y="1595"/>
                  </a:lnTo>
                  <a:lnTo>
                    <a:pt x="4323" y="1595"/>
                  </a:lnTo>
                  <a:lnTo>
                    <a:pt x="3603" y="1595"/>
                  </a:lnTo>
                  <a:lnTo>
                    <a:pt x="2882" y="1595"/>
                  </a:lnTo>
                  <a:lnTo>
                    <a:pt x="2162" y="1595"/>
                  </a:lnTo>
                  <a:lnTo>
                    <a:pt x="1441" y="1595"/>
                  </a:lnTo>
                  <a:lnTo>
                    <a:pt x="721" y="1595"/>
                  </a:lnTo>
                  <a:lnTo>
                    <a:pt x="0" y="1595"/>
                  </a:lnTo>
                  <a:close/>
                  <a:moveTo>
                    <a:pt x="0" y="1562"/>
                  </a:moveTo>
                  <a:lnTo>
                    <a:pt x="0" y="1545"/>
                  </a:lnTo>
                  <a:lnTo>
                    <a:pt x="721" y="1545"/>
                  </a:lnTo>
                  <a:lnTo>
                    <a:pt x="1441" y="1545"/>
                  </a:lnTo>
                  <a:lnTo>
                    <a:pt x="2162" y="1545"/>
                  </a:lnTo>
                  <a:lnTo>
                    <a:pt x="2882" y="1545"/>
                  </a:lnTo>
                  <a:lnTo>
                    <a:pt x="3603" y="1545"/>
                  </a:lnTo>
                  <a:lnTo>
                    <a:pt x="4323" y="1545"/>
                  </a:lnTo>
                  <a:lnTo>
                    <a:pt x="5044" y="1545"/>
                  </a:lnTo>
                  <a:lnTo>
                    <a:pt x="5764" y="1545"/>
                  </a:lnTo>
                  <a:lnTo>
                    <a:pt x="5764" y="1562"/>
                  </a:lnTo>
                  <a:lnTo>
                    <a:pt x="5044" y="1562"/>
                  </a:lnTo>
                  <a:lnTo>
                    <a:pt x="4323" y="1562"/>
                  </a:lnTo>
                  <a:lnTo>
                    <a:pt x="3603" y="1562"/>
                  </a:lnTo>
                  <a:lnTo>
                    <a:pt x="2882" y="1562"/>
                  </a:lnTo>
                  <a:lnTo>
                    <a:pt x="2162" y="1562"/>
                  </a:lnTo>
                  <a:lnTo>
                    <a:pt x="1441" y="1562"/>
                  </a:lnTo>
                  <a:lnTo>
                    <a:pt x="721" y="1562"/>
                  </a:lnTo>
                  <a:lnTo>
                    <a:pt x="0" y="1562"/>
                  </a:lnTo>
                  <a:close/>
                  <a:moveTo>
                    <a:pt x="0" y="1529"/>
                  </a:moveTo>
                  <a:lnTo>
                    <a:pt x="0" y="1512"/>
                  </a:lnTo>
                  <a:lnTo>
                    <a:pt x="721" y="1512"/>
                  </a:lnTo>
                  <a:lnTo>
                    <a:pt x="1441" y="1512"/>
                  </a:lnTo>
                  <a:lnTo>
                    <a:pt x="2162" y="1512"/>
                  </a:lnTo>
                  <a:lnTo>
                    <a:pt x="2882" y="1512"/>
                  </a:lnTo>
                  <a:lnTo>
                    <a:pt x="3603" y="1512"/>
                  </a:lnTo>
                  <a:lnTo>
                    <a:pt x="4323" y="1512"/>
                  </a:lnTo>
                  <a:lnTo>
                    <a:pt x="5044" y="1512"/>
                  </a:lnTo>
                  <a:lnTo>
                    <a:pt x="5764" y="1512"/>
                  </a:lnTo>
                  <a:lnTo>
                    <a:pt x="5764" y="1529"/>
                  </a:lnTo>
                  <a:lnTo>
                    <a:pt x="5044" y="1529"/>
                  </a:lnTo>
                  <a:lnTo>
                    <a:pt x="4323" y="1529"/>
                  </a:lnTo>
                  <a:lnTo>
                    <a:pt x="3603" y="1529"/>
                  </a:lnTo>
                  <a:lnTo>
                    <a:pt x="2882" y="1529"/>
                  </a:lnTo>
                  <a:lnTo>
                    <a:pt x="2162" y="1529"/>
                  </a:lnTo>
                  <a:lnTo>
                    <a:pt x="1441" y="1529"/>
                  </a:lnTo>
                  <a:lnTo>
                    <a:pt x="721" y="1529"/>
                  </a:lnTo>
                  <a:lnTo>
                    <a:pt x="0" y="1529"/>
                  </a:lnTo>
                  <a:close/>
                  <a:moveTo>
                    <a:pt x="0" y="1496"/>
                  </a:moveTo>
                  <a:lnTo>
                    <a:pt x="0" y="1479"/>
                  </a:lnTo>
                  <a:lnTo>
                    <a:pt x="721" y="1479"/>
                  </a:lnTo>
                  <a:lnTo>
                    <a:pt x="1441" y="1479"/>
                  </a:lnTo>
                  <a:lnTo>
                    <a:pt x="2162" y="1479"/>
                  </a:lnTo>
                  <a:lnTo>
                    <a:pt x="2882" y="1479"/>
                  </a:lnTo>
                  <a:lnTo>
                    <a:pt x="3603" y="1479"/>
                  </a:lnTo>
                  <a:lnTo>
                    <a:pt x="4323" y="1479"/>
                  </a:lnTo>
                  <a:lnTo>
                    <a:pt x="5044" y="1479"/>
                  </a:lnTo>
                  <a:lnTo>
                    <a:pt x="5764" y="1479"/>
                  </a:lnTo>
                  <a:lnTo>
                    <a:pt x="5764" y="1496"/>
                  </a:lnTo>
                  <a:lnTo>
                    <a:pt x="5044" y="1496"/>
                  </a:lnTo>
                  <a:lnTo>
                    <a:pt x="4323" y="1496"/>
                  </a:lnTo>
                  <a:lnTo>
                    <a:pt x="3603" y="1496"/>
                  </a:lnTo>
                  <a:lnTo>
                    <a:pt x="2882" y="1496"/>
                  </a:lnTo>
                  <a:lnTo>
                    <a:pt x="2162" y="1496"/>
                  </a:lnTo>
                  <a:lnTo>
                    <a:pt x="1441" y="1496"/>
                  </a:lnTo>
                  <a:lnTo>
                    <a:pt x="721" y="1496"/>
                  </a:lnTo>
                  <a:lnTo>
                    <a:pt x="0" y="1496"/>
                  </a:lnTo>
                  <a:close/>
                  <a:moveTo>
                    <a:pt x="0" y="1463"/>
                  </a:moveTo>
                  <a:lnTo>
                    <a:pt x="0" y="1446"/>
                  </a:lnTo>
                  <a:lnTo>
                    <a:pt x="721" y="1446"/>
                  </a:lnTo>
                  <a:lnTo>
                    <a:pt x="1441" y="1446"/>
                  </a:lnTo>
                  <a:lnTo>
                    <a:pt x="2162" y="1446"/>
                  </a:lnTo>
                  <a:lnTo>
                    <a:pt x="2882" y="1446"/>
                  </a:lnTo>
                  <a:lnTo>
                    <a:pt x="3603" y="1446"/>
                  </a:lnTo>
                  <a:lnTo>
                    <a:pt x="4323" y="1446"/>
                  </a:lnTo>
                  <a:lnTo>
                    <a:pt x="5044" y="1446"/>
                  </a:lnTo>
                  <a:lnTo>
                    <a:pt x="5764" y="1446"/>
                  </a:lnTo>
                  <a:lnTo>
                    <a:pt x="5764" y="1463"/>
                  </a:lnTo>
                  <a:lnTo>
                    <a:pt x="5044" y="1463"/>
                  </a:lnTo>
                  <a:lnTo>
                    <a:pt x="4323" y="1463"/>
                  </a:lnTo>
                  <a:lnTo>
                    <a:pt x="3603" y="1463"/>
                  </a:lnTo>
                  <a:lnTo>
                    <a:pt x="2882" y="1463"/>
                  </a:lnTo>
                  <a:lnTo>
                    <a:pt x="2162" y="1463"/>
                  </a:lnTo>
                  <a:lnTo>
                    <a:pt x="1441" y="1463"/>
                  </a:lnTo>
                  <a:lnTo>
                    <a:pt x="721" y="1463"/>
                  </a:lnTo>
                  <a:lnTo>
                    <a:pt x="0" y="1463"/>
                  </a:lnTo>
                  <a:close/>
                  <a:moveTo>
                    <a:pt x="0" y="1430"/>
                  </a:moveTo>
                  <a:lnTo>
                    <a:pt x="0" y="1414"/>
                  </a:lnTo>
                  <a:lnTo>
                    <a:pt x="721" y="1414"/>
                  </a:lnTo>
                  <a:lnTo>
                    <a:pt x="1441" y="1414"/>
                  </a:lnTo>
                  <a:lnTo>
                    <a:pt x="2162" y="1414"/>
                  </a:lnTo>
                  <a:lnTo>
                    <a:pt x="2882" y="1414"/>
                  </a:lnTo>
                  <a:lnTo>
                    <a:pt x="3603" y="1414"/>
                  </a:lnTo>
                  <a:lnTo>
                    <a:pt x="4323" y="1414"/>
                  </a:lnTo>
                  <a:lnTo>
                    <a:pt x="5044" y="1414"/>
                  </a:lnTo>
                  <a:lnTo>
                    <a:pt x="5764" y="1414"/>
                  </a:lnTo>
                  <a:lnTo>
                    <a:pt x="5764" y="1430"/>
                  </a:lnTo>
                  <a:lnTo>
                    <a:pt x="5044" y="1430"/>
                  </a:lnTo>
                  <a:lnTo>
                    <a:pt x="4323" y="1430"/>
                  </a:lnTo>
                  <a:lnTo>
                    <a:pt x="3603" y="1430"/>
                  </a:lnTo>
                  <a:lnTo>
                    <a:pt x="2882" y="1430"/>
                  </a:lnTo>
                  <a:lnTo>
                    <a:pt x="2162" y="1430"/>
                  </a:lnTo>
                  <a:lnTo>
                    <a:pt x="1441" y="1430"/>
                  </a:lnTo>
                  <a:lnTo>
                    <a:pt x="721" y="1430"/>
                  </a:lnTo>
                  <a:lnTo>
                    <a:pt x="0" y="1430"/>
                  </a:lnTo>
                  <a:close/>
                  <a:moveTo>
                    <a:pt x="0" y="1397"/>
                  </a:moveTo>
                  <a:lnTo>
                    <a:pt x="0" y="1381"/>
                  </a:lnTo>
                  <a:lnTo>
                    <a:pt x="721" y="1381"/>
                  </a:lnTo>
                  <a:lnTo>
                    <a:pt x="1441" y="1381"/>
                  </a:lnTo>
                  <a:lnTo>
                    <a:pt x="2162" y="1381"/>
                  </a:lnTo>
                  <a:lnTo>
                    <a:pt x="2882" y="1381"/>
                  </a:lnTo>
                  <a:lnTo>
                    <a:pt x="3603" y="1381"/>
                  </a:lnTo>
                  <a:lnTo>
                    <a:pt x="4323" y="1381"/>
                  </a:lnTo>
                  <a:lnTo>
                    <a:pt x="5044" y="1381"/>
                  </a:lnTo>
                  <a:lnTo>
                    <a:pt x="5764" y="1381"/>
                  </a:lnTo>
                  <a:lnTo>
                    <a:pt x="5764" y="1397"/>
                  </a:lnTo>
                  <a:lnTo>
                    <a:pt x="5044" y="1397"/>
                  </a:lnTo>
                  <a:lnTo>
                    <a:pt x="4323" y="1397"/>
                  </a:lnTo>
                  <a:lnTo>
                    <a:pt x="3603" y="1397"/>
                  </a:lnTo>
                  <a:lnTo>
                    <a:pt x="2882" y="1397"/>
                  </a:lnTo>
                  <a:lnTo>
                    <a:pt x="2162" y="1397"/>
                  </a:lnTo>
                  <a:lnTo>
                    <a:pt x="1441" y="1397"/>
                  </a:lnTo>
                  <a:lnTo>
                    <a:pt x="721" y="1397"/>
                  </a:lnTo>
                  <a:lnTo>
                    <a:pt x="0" y="1397"/>
                  </a:lnTo>
                  <a:close/>
                  <a:moveTo>
                    <a:pt x="0" y="1365"/>
                  </a:moveTo>
                  <a:lnTo>
                    <a:pt x="0" y="1348"/>
                  </a:lnTo>
                  <a:lnTo>
                    <a:pt x="721" y="1348"/>
                  </a:lnTo>
                  <a:lnTo>
                    <a:pt x="1441" y="1348"/>
                  </a:lnTo>
                  <a:lnTo>
                    <a:pt x="2162" y="1348"/>
                  </a:lnTo>
                  <a:lnTo>
                    <a:pt x="2882" y="1348"/>
                  </a:lnTo>
                  <a:lnTo>
                    <a:pt x="3603" y="1348"/>
                  </a:lnTo>
                  <a:lnTo>
                    <a:pt x="4323" y="1348"/>
                  </a:lnTo>
                  <a:lnTo>
                    <a:pt x="5044" y="1348"/>
                  </a:lnTo>
                  <a:lnTo>
                    <a:pt x="5764" y="1348"/>
                  </a:lnTo>
                  <a:lnTo>
                    <a:pt x="5764" y="1365"/>
                  </a:lnTo>
                  <a:lnTo>
                    <a:pt x="5044" y="1365"/>
                  </a:lnTo>
                  <a:lnTo>
                    <a:pt x="4323" y="1365"/>
                  </a:lnTo>
                  <a:lnTo>
                    <a:pt x="3603" y="1365"/>
                  </a:lnTo>
                  <a:lnTo>
                    <a:pt x="2882" y="1365"/>
                  </a:lnTo>
                  <a:lnTo>
                    <a:pt x="2162" y="1365"/>
                  </a:lnTo>
                  <a:lnTo>
                    <a:pt x="1441" y="1365"/>
                  </a:lnTo>
                  <a:lnTo>
                    <a:pt x="721" y="1365"/>
                  </a:lnTo>
                  <a:lnTo>
                    <a:pt x="0" y="1365"/>
                  </a:lnTo>
                  <a:close/>
                  <a:moveTo>
                    <a:pt x="0" y="1332"/>
                  </a:moveTo>
                  <a:lnTo>
                    <a:pt x="0" y="1315"/>
                  </a:lnTo>
                  <a:lnTo>
                    <a:pt x="721" y="1315"/>
                  </a:lnTo>
                  <a:lnTo>
                    <a:pt x="1441" y="1315"/>
                  </a:lnTo>
                  <a:lnTo>
                    <a:pt x="2162" y="1315"/>
                  </a:lnTo>
                  <a:lnTo>
                    <a:pt x="2882" y="1315"/>
                  </a:lnTo>
                  <a:lnTo>
                    <a:pt x="3603" y="1315"/>
                  </a:lnTo>
                  <a:lnTo>
                    <a:pt x="4323" y="1315"/>
                  </a:lnTo>
                  <a:lnTo>
                    <a:pt x="5044" y="1315"/>
                  </a:lnTo>
                  <a:lnTo>
                    <a:pt x="5764" y="1315"/>
                  </a:lnTo>
                  <a:lnTo>
                    <a:pt x="5764" y="1332"/>
                  </a:lnTo>
                  <a:lnTo>
                    <a:pt x="5044" y="1332"/>
                  </a:lnTo>
                  <a:lnTo>
                    <a:pt x="4323" y="1332"/>
                  </a:lnTo>
                  <a:lnTo>
                    <a:pt x="3603" y="1332"/>
                  </a:lnTo>
                  <a:lnTo>
                    <a:pt x="2882" y="1332"/>
                  </a:lnTo>
                  <a:lnTo>
                    <a:pt x="2162" y="1332"/>
                  </a:lnTo>
                  <a:lnTo>
                    <a:pt x="1441" y="1332"/>
                  </a:lnTo>
                  <a:lnTo>
                    <a:pt x="721" y="1332"/>
                  </a:lnTo>
                  <a:lnTo>
                    <a:pt x="0" y="1332"/>
                  </a:lnTo>
                  <a:close/>
                  <a:moveTo>
                    <a:pt x="0" y="1299"/>
                  </a:moveTo>
                  <a:lnTo>
                    <a:pt x="0" y="1282"/>
                  </a:lnTo>
                  <a:lnTo>
                    <a:pt x="721" y="1282"/>
                  </a:lnTo>
                  <a:lnTo>
                    <a:pt x="1441" y="1282"/>
                  </a:lnTo>
                  <a:lnTo>
                    <a:pt x="2162" y="1282"/>
                  </a:lnTo>
                  <a:lnTo>
                    <a:pt x="2882" y="1282"/>
                  </a:lnTo>
                  <a:lnTo>
                    <a:pt x="3603" y="1282"/>
                  </a:lnTo>
                  <a:lnTo>
                    <a:pt x="4323" y="1282"/>
                  </a:lnTo>
                  <a:lnTo>
                    <a:pt x="5044" y="1282"/>
                  </a:lnTo>
                  <a:lnTo>
                    <a:pt x="5764" y="1282"/>
                  </a:lnTo>
                  <a:lnTo>
                    <a:pt x="5764" y="1299"/>
                  </a:lnTo>
                  <a:lnTo>
                    <a:pt x="5044" y="1299"/>
                  </a:lnTo>
                  <a:lnTo>
                    <a:pt x="4323" y="1299"/>
                  </a:lnTo>
                  <a:lnTo>
                    <a:pt x="3603" y="1299"/>
                  </a:lnTo>
                  <a:lnTo>
                    <a:pt x="2882" y="1299"/>
                  </a:lnTo>
                  <a:lnTo>
                    <a:pt x="2162" y="1299"/>
                  </a:lnTo>
                  <a:lnTo>
                    <a:pt x="1441" y="1299"/>
                  </a:lnTo>
                  <a:lnTo>
                    <a:pt x="721" y="1299"/>
                  </a:lnTo>
                  <a:lnTo>
                    <a:pt x="0" y="1299"/>
                  </a:lnTo>
                  <a:close/>
                  <a:moveTo>
                    <a:pt x="0" y="1266"/>
                  </a:moveTo>
                  <a:lnTo>
                    <a:pt x="0" y="1249"/>
                  </a:lnTo>
                  <a:lnTo>
                    <a:pt x="721" y="1249"/>
                  </a:lnTo>
                  <a:lnTo>
                    <a:pt x="1441" y="1249"/>
                  </a:lnTo>
                  <a:lnTo>
                    <a:pt x="2162" y="1249"/>
                  </a:lnTo>
                  <a:lnTo>
                    <a:pt x="2882" y="1249"/>
                  </a:lnTo>
                  <a:lnTo>
                    <a:pt x="3603" y="1249"/>
                  </a:lnTo>
                  <a:lnTo>
                    <a:pt x="4323" y="1249"/>
                  </a:lnTo>
                  <a:lnTo>
                    <a:pt x="5044" y="1249"/>
                  </a:lnTo>
                  <a:lnTo>
                    <a:pt x="5764" y="1249"/>
                  </a:lnTo>
                  <a:lnTo>
                    <a:pt x="5764" y="1266"/>
                  </a:lnTo>
                  <a:lnTo>
                    <a:pt x="5044" y="1266"/>
                  </a:lnTo>
                  <a:lnTo>
                    <a:pt x="4323" y="1266"/>
                  </a:lnTo>
                  <a:lnTo>
                    <a:pt x="3603" y="1266"/>
                  </a:lnTo>
                  <a:lnTo>
                    <a:pt x="2882" y="1266"/>
                  </a:lnTo>
                  <a:lnTo>
                    <a:pt x="2162" y="1266"/>
                  </a:lnTo>
                  <a:lnTo>
                    <a:pt x="1441" y="1266"/>
                  </a:lnTo>
                  <a:lnTo>
                    <a:pt x="721" y="1266"/>
                  </a:lnTo>
                  <a:lnTo>
                    <a:pt x="0" y="1266"/>
                  </a:lnTo>
                  <a:close/>
                  <a:moveTo>
                    <a:pt x="0" y="1233"/>
                  </a:moveTo>
                  <a:lnTo>
                    <a:pt x="0" y="1216"/>
                  </a:lnTo>
                  <a:lnTo>
                    <a:pt x="721" y="1216"/>
                  </a:lnTo>
                  <a:lnTo>
                    <a:pt x="1441" y="1216"/>
                  </a:lnTo>
                  <a:lnTo>
                    <a:pt x="2162" y="1216"/>
                  </a:lnTo>
                  <a:lnTo>
                    <a:pt x="2882" y="1216"/>
                  </a:lnTo>
                  <a:lnTo>
                    <a:pt x="3603" y="1216"/>
                  </a:lnTo>
                  <a:lnTo>
                    <a:pt x="4323" y="1216"/>
                  </a:lnTo>
                  <a:lnTo>
                    <a:pt x="5044" y="1216"/>
                  </a:lnTo>
                  <a:lnTo>
                    <a:pt x="5764" y="1216"/>
                  </a:lnTo>
                  <a:lnTo>
                    <a:pt x="5764" y="1233"/>
                  </a:lnTo>
                  <a:lnTo>
                    <a:pt x="5044" y="1233"/>
                  </a:lnTo>
                  <a:lnTo>
                    <a:pt x="4323" y="1233"/>
                  </a:lnTo>
                  <a:lnTo>
                    <a:pt x="3603" y="1233"/>
                  </a:lnTo>
                  <a:lnTo>
                    <a:pt x="2882" y="1233"/>
                  </a:lnTo>
                  <a:lnTo>
                    <a:pt x="2162" y="1233"/>
                  </a:lnTo>
                  <a:lnTo>
                    <a:pt x="1441" y="1233"/>
                  </a:lnTo>
                  <a:lnTo>
                    <a:pt x="721" y="1233"/>
                  </a:lnTo>
                  <a:lnTo>
                    <a:pt x="0" y="1233"/>
                  </a:lnTo>
                  <a:close/>
                  <a:moveTo>
                    <a:pt x="0" y="1200"/>
                  </a:moveTo>
                  <a:lnTo>
                    <a:pt x="0" y="1184"/>
                  </a:lnTo>
                  <a:lnTo>
                    <a:pt x="721" y="1184"/>
                  </a:lnTo>
                  <a:lnTo>
                    <a:pt x="1441" y="1184"/>
                  </a:lnTo>
                  <a:lnTo>
                    <a:pt x="2162" y="1184"/>
                  </a:lnTo>
                  <a:lnTo>
                    <a:pt x="2882" y="1184"/>
                  </a:lnTo>
                  <a:lnTo>
                    <a:pt x="3603" y="1184"/>
                  </a:lnTo>
                  <a:lnTo>
                    <a:pt x="4323" y="1184"/>
                  </a:lnTo>
                  <a:lnTo>
                    <a:pt x="5044" y="1184"/>
                  </a:lnTo>
                  <a:lnTo>
                    <a:pt x="5764" y="1184"/>
                  </a:lnTo>
                  <a:lnTo>
                    <a:pt x="5764" y="1200"/>
                  </a:lnTo>
                  <a:lnTo>
                    <a:pt x="5044" y="1200"/>
                  </a:lnTo>
                  <a:lnTo>
                    <a:pt x="4323" y="1200"/>
                  </a:lnTo>
                  <a:lnTo>
                    <a:pt x="3603" y="1200"/>
                  </a:lnTo>
                  <a:lnTo>
                    <a:pt x="2882" y="1200"/>
                  </a:lnTo>
                  <a:lnTo>
                    <a:pt x="2162" y="1200"/>
                  </a:lnTo>
                  <a:lnTo>
                    <a:pt x="1441" y="1200"/>
                  </a:lnTo>
                  <a:lnTo>
                    <a:pt x="721" y="1200"/>
                  </a:lnTo>
                  <a:lnTo>
                    <a:pt x="0" y="1200"/>
                  </a:lnTo>
                  <a:close/>
                  <a:moveTo>
                    <a:pt x="0" y="1168"/>
                  </a:moveTo>
                  <a:lnTo>
                    <a:pt x="0" y="1151"/>
                  </a:lnTo>
                  <a:lnTo>
                    <a:pt x="721" y="1151"/>
                  </a:lnTo>
                  <a:lnTo>
                    <a:pt x="1441" y="1151"/>
                  </a:lnTo>
                  <a:lnTo>
                    <a:pt x="2162" y="1151"/>
                  </a:lnTo>
                  <a:lnTo>
                    <a:pt x="2882" y="1151"/>
                  </a:lnTo>
                  <a:lnTo>
                    <a:pt x="3603" y="1151"/>
                  </a:lnTo>
                  <a:lnTo>
                    <a:pt x="4323" y="1151"/>
                  </a:lnTo>
                  <a:lnTo>
                    <a:pt x="5044" y="1151"/>
                  </a:lnTo>
                  <a:lnTo>
                    <a:pt x="5764" y="1151"/>
                  </a:lnTo>
                  <a:lnTo>
                    <a:pt x="5764" y="1168"/>
                  </a:lnTo>
                  <a:lnTo>
                    <a:pt x="5044" y="1168"/>
                  </a:lnTo>
                  <a:lnTo>
                    <a:pt x="4323" y="1168"/>
                  </a:lnTo>
                  <a:lnTo>
                    <a:pt x="3603" y="1168"/>
                  </a:lnTo>
                  <a:lnTo>
                    <a:pt x="2882" y="1168"/>
                  </a:lnTo>
                  <a:lnTo>
                    <a:pt x="2162" y="1168"/>
                  </a:lnTo>
                  <a:lnTo>
                    <a:pt x="1441" y="1168"/>
                  </a:lnTo>
                  <a:lnTo>
                    <a:pt x="721" y="1168"/>
                  </a:lnTo>
                  <a:lnTo>
                    <a:pt x="0" y="1168"/>
                  </a:lnTo>
                  <a:close/>
                  <a:moveTo>
                    <a:pt x="0" y="1135"/>
                  </a:moveTo>
                  <a:lnTo>
                    <a:pt x="0" y="1118"/>
                  </a:lnTo>
                  <a:lnTo>
                    <a:pt x="721" y="1118"/>
                  </a:lnTo>
                  <a:lnTo>
                    <a:pt x="1441" y="1118"/>
                  </a:lnTo>
                  <a:lnTo>
                    <a:pt x="2162" y="1118"/>
                  </a:lnTo>
                  <a:lnTo>
                    <a:pt x="2882" y="1118"/>
                  </a:lnTo>
                  <a:lnTo>
                    <a:pt x="3603" y="1118"/>
                  </a:lnTo>
                  <a:lnTo>
                    <a:pt x="4323" y="1118"/>
                  </a:lnTo>
                  <a:lnTo>
                    <a:pt x="5044" y="1118"/>
                  </a:lnTo>
                  <a:lnTo>
                    <a:pt x="5764" y="1118"/>
                  </a:lnTo>
                  <a:lnTo>
                    <a:pt x="5764" y="1135"/>
                  </a:lnTo>
                  <a:lnTo>
                    <a:pt x="5044" y="1135"/>
                  </a:lnTo>
                  <a:lnTo>
                    <a:pt x="4323" y="1135"/>
                  </a:lnTo>
                  <a:lnTo>
                    <a:pt x="3603" y="1135"/>
                  </a:lnTo>
                  <a:lnTo>
                    <a:pt x="2882" y="1135"/>
                  </a:lnTo>
                  <a:lnTo>
                    <a:pt x="2162" y="1135"/>
                  </a:lnTo>
                  <a:lnTo>
                    <a:pt x="1441" y="1135"/>
                  </a:lnTo>
                  <a:lnTo>
                    <a:pt x="721" y="1135"/>
                  </a:lnTo>
                  <a:lnTo>
                    <a:pt x="0" y="1135"/>
                  </a:lnTo>
                  <a:close/>
                  <a:moveTo>
                    <a:pt x="0" y="1102"/>
                  </a:moveTo>
                  <a:lnTo>
                    <a:pt x="0" y="1085"/>
                  </a:lnTo>
                  <a:lnTo>
                    <a:pt x="721" y="1085"/>
                  </a:lnTo>
                  <a:lnTo>
                    <a:pt x="1441" y="1085"/>
                  </a:lnTo>
                  <a:lnTo>
                    <a:pt x="2162" y="1085"/>
                  </a:lnTo>
                  <a:lnTo>
                    <a:pt x="2882" y="1085"/>
                  </a:lnTo>
                  <a:lnTo>
                    <a:pt x="3603" y="1085"/>
                  </a:lnTo>
                  <a:lnTo>
                    <a:pt x="4323" y="1085"/>
                  </a:lnTo>
                  <a:lnTo>
                    <a:pt x="5044" y="1085"/>
                  </a:lnTo>
                  <a:lnTo>
                    <a:pt x="5764" y="1085"/>
                  </a:lnTo>
                  <a:lnTo>
                    <a:pt x="5764" y="1102"/>
                  </a:lnTo>
                  <a:lnTo>
                    <a:pt x="5044" y="1102"/>
                  </a:lnTo>
                  <a:lnTo>
                    <a:pt x="4323" y="1102"/>
                  </a:lnTo>
                  <a:lnTo>
                    <a:pt x="3603" y="1102"/>
                  </a:lnTo>
                  <a:lnTo>
                    <a:pt x="2882" y="1102"/>
                  </a:lnTo>
                  <a:lnTo>
                    <a:pt x="2162" y="1102"/>
                  </a:lnTo>
                  <a:lnTo>
                    <a:pt x="1441" y="1102"/>
                  </a:lnTo>
                  <a:lnTo>
                    <a:pt x="721" y="1102"/>
                  </a:lnTo>
                  <a:lnTo>
                    <a:pt x="0" y="1102"/>
                  </a:lnTo>
                  <a:close/>
                  <a:moveTo>
                    <a:pt x="0" y="1069"/>
                  </a:moveTo>
                  <a:lnTo>
                    <a:pt x="0" y="1052"/>
                  </a:lnTo>
                  <a:lnTo>
                    <a:pt x="721" y="1052"/>
                  </a:lnTo>
                  <a:lnTo>
                    <a:pt x="1441" y="1052"/>
                  </a:lnTo>
                  <a:lnTo>
                    <a:pt x="2162" y="1052"/>
                  </a:lnTo>
                  <a:lnTo>
                    <a:pt x="2882" y="1052"/>
                  </a:lnTo>
                  <a:lnTo>
                    <a:pt x="3603" y="1052"/>
                  </a:lnTo>
                  <a:lnTo>
                    <a:pt x="4323" y="1052"/>
                  </a:lnTo>
                  <a:lnTo>
                    <a:pt x="5044" y="1052"/>
                  </a:lnTo>
                  <a:lnTo>
                    <a:pt x="5764" y="1052"/>
                  </a:lnTo>
                  <a:lnTo>
                    <a:pt x="5764" y="1069"/>
                  </a:lnTo>
                  <a:lnTo>
                    <a:pt x="5044" y="1069"/>
                  </a:lnTo>
                  <a:lnTo>
                    <a:pt x="4323" y="1069"/>
                  </a:lnTo>
                  <a:lnTo>
                    <a:pt x="3603" y="1069"/>
                  </a:lnTo>
                  <a:lnTo>
                    <a:pt x="2882" y="1069"/>
                  </a:lnTo>
                  <a:lnTo>
                    <a:pt x="2162" y="1069"/>
                  </a:lnTo>
                  <a:lnTo>
                    <a:pt x="1441" y="1069"/>
                  </a:lnTo>
                  <a:lnTo>
                    <a:pt x="721" y="1069"/>
                  </a:lnTo>
                  <a:lnTo>
                    <a:pt x="0" y="1069"/>
                  </a:lnTo>
                  <a:close/>
                  <a:moveTo>
                    <a:pt x="0" y="1036"/>
                  </a:moveTo>
                  <a:lnTo>
                    <a:pt x="0" y="1019"/>
                  </a:lnTo>
                  <a:lnTo>
                    <a:pt x="721" y="1019"/>
                  </a:lnTo>
                  <a:lnTo>
                    <a:pt x="1441" y="1019"/>
                  </a:lnTo>
                  <a:lnTo>
                    <a:pt x="2162" y="1019"/>
                  </a:lnTo>
                  <a:lnTo>
                    <a:pt x="2882" y="1019"/>
                  </a:lnTo>
                  <a:lnTo>
                    <a:pt x="3603" y="1019"/>
                  </a:lnTo>
                  <a:lnTo>
                    <a:pt x="4323" y="1019"/>
                  </a:lnTo>
                  <a:lnTo>
                    <a:pt x="5044" y="1019"/>
                  </a:lnTo>
                  <a:lnTo>
                    <a:pt x="5764" y="1019"/>
                  </a:lnTo>
                  <a:lnTo>
                    <a:pt x="5764" y="1036"/>
                  </a:lnTo>
                  <a:lnTo>
                    <a:pt x="5044" y="1036"/>
                  </a:lnTo>
                  <a:lnTo>
                    <a:pt x="4323" y="1036"/>
                  </a:lnTo>
                  <a:lnTo>
                    <a:pt x="3603" y="1036"/>
                  </a:lnTo>
                  <a:lnTo>
                    <a:pt x="2882" y="1036"/>
                  </a:lnTo>
                  <a:lnTo>
                    <a:pt x="2162" y="1036"/>
                  </a:lnTo>
                  <a:lnTo>
                    <a:pt x="1441" y="1036"/>
                  </a:lnTo>
                  <a:lnTo>
                    <a:pt x="721" y="1036"/>
                  </a:lnTo>
                  <a:lnTo>
                    <a:pt x="0" y="1036"/>
                  </a:lnTo>
                  <a:close/>
                  <a:moveTo>
                    <a:pt x="0" y="1003"/>
                  </a:moveTo>
                  <a:lnTo>
                    <a:pt x="0" y="986"/>
                  </a:lnTo>
                  <a:lnTo>
                    <a:pt x="721" y="986"/>
                  </a:lnTo>
                  <a:lnTo>
                    <a:pt x="1441" y="986"/>
                  </a:lnTo>
                  <a:lnTo>
                    <a:pt x="2162" y="986"/>
                  </a:lnTo>
                  <a:lnTo>
                    <a:pt x="2882" y="986"/>
                  </a:lnTo>
                  <a:lnTo>
                    <a:pt x="3603" y="986"/>
                  </a:lnTo>
                  <a:lnTo>
                    <a:pt x="4323" y="986"/>
                  </a:lnTo>
                  <a:lnTo>
                    <a:pt x="5044" y="986"/>
                  </a:lnTo>
                  <a:lnTo>
                    <a:pt x="5764" y="986"/>
                  </a:lnTo>
                  <a:lnTo>
                    <a:pt x="5764" y="1003"/>
                  </a:lnTo>
                  <a:lnTo>
                    <a:pt x="5044" y="1003"/>
                  </a:lnTo>
                  <a:lnTo>
                    <a:pt x="4323" y="1003"/>
                  </a:lnTo>
                  <a:lnTo>
                    <a:pt x="3603" y="1003"/>
                  </a:lnTo>
                  <a:lnTo>
                    <a:pt x="2882" y="1003"/>
                  </a:lnTo>
                  <a:lnTo>
                    <a:pt x="2162" y="1003"/>
                  </a:lnTo>
                  <a:lnTo>
                    <a:pt x="1441" y="1003"/>
                  </a:lnTo>
                  <a:lnTo>
                    <a:pt x="721" y="1003"/>
                  </a:lnTo>
                  <a:lnTo>
                    <a:pt x="0" y="1003"/>
                  </a:lnTo>
                  <a:close/>
                  <a:moveTo>
                    <a:pt x="0" y="970"/>
                  </a:moveTo>
                  <a:lnTo>
                    <a:pt x="0" y="954"/>
                  </a:lnTo>
                  <a:lnTo>
                    <a:pt x="721" y="954"/>
                  </a:lnTo>
                  <a:lnTo>
                    <a:pt x="1441" y="954"/>
                  </a:lnTo>
                  <a:lnTo>
                    <a:pt x="2162" y="954"/>
                  </a:lnTo>
                  <a:lnTo>
                    <a:pt x="2882" y="954"/>
                  </a:lnTo>
                  <a:lnTo>
                    <a:pt x="3603" y="954"/>
                  </a:lnTo>
                  <a:lnTo>
                    <a:pt x="4323" y="954"/>
                  </a:lnTo>
                  <a:lnTo>
                    <a:pt x="5044" y="954"/>
                  </a:lnTo>
                  <a:lnTo>
                    <a:pt x="5764" y="954"/>
                  </a:lnTo>
                  <a:lnTo>
                    <a:pt x="5764" y="970"/>
                  </a:lnTo>
                  <a:lnTo>
                    <a:pt x="5044" y="970"/>
                  </a:lnTo>
                  <a:lnTo>
                    <a:pt x="4323" y="970"/>
                  </a:lnTo>
                  <a:lnTo>
                    <a:pt x="3603" y="970"/>
                  </a:lnTo>
                  <a:lnTo>
                    <a:pt x="2882" y="970"/>
                  </a:lnTo>
                  <a:lnTo>
                    <a:pt x="2162" y="970"/>
                  </a:lnTo>
                  <a:lnTo>
                    <a:pt x="1441" y="970"/>
                  </a:lnTo>
                  <a:lnTo>
                    <a:pt x="721" y="970"/>
                  </a:lnTo>
                  <a:lnTo>
                    <a:pt x="0" y="970"/>
                  </a:lnTo>
                  <a:close/>
                  <a:moveTo>
                    <a:pt x="0" y="938"/>
                  </a:moveTo>
                  <a:lnTo>
                    <a:pt x="0" y="921"/>
                  </a:lnTo>
                  <a:lnTo>
                    <a:pt x="721" y="921"/>
                  </a:lnTo>
                  <a:lnTo>
                    <a:pt x="1441" y="921"/>
                  </a:lnTo>
                  <a:lnTo>
                    <a:pt x="2162" y="921"/>
                  </a:lnTo>
                  <a:lnTo>
                    <a:pt x="2882" y="921"/>
                  </a:lnTo>
                  <a:lnTo>
                    <a:pt x="3603" y="921"/>
                  </a:lnTo>
                  <a:lnTo>
                    <a:pt x="4323" y="921"/>
                  </a:lnTo>
                  <a:lnTo>
                    <a:pt x="5044" y="921"/>
                  </a:lnTo>
                  <a:lnTo>
                    <a:pt x="5764" y="921"/>
                  </a:lnTo>
                  <a:lnTo>
                    <a:pt x="5764" y="938"/>
                  </a:lnTo>
                  <a:lnTo>
                    <a:pt x="5044" y="938"/>
                  </a:lnTo>
                  <a:lnTo>
                    <a:pt x="4323" y="938"/>
                  </a:lnTo>
                  <a:lnTo>
                    <a:pt x="3603" y="938"/>
                  </a:lnTo>
                  <a:lnTo>
                    <a:pt x="2882" y="938"/>
                  </a:lnTo>
                  <a:lnTo>
                    <a:pt x="2162" y="938"/>
                  </a:lnTo>
                  <a:lnTo>
                    <a:pt x="1441" y="938"/>
                  </a:lnTo>
                  <a:lnTo>
                    <a:pt x="721" y="938"/>
                  </a:lnTo>
                  <a:lnTo>
                    <a:pt x="0" y="938"/>
                  </a:lnTo>
                  <a:close/>
                  <a:moveTo>
                    <a:pt x="0" y="905"/>
                  </a:moveTo>
                  <a:lnTo>
                    <a:pt x="0" y="888"/>
                  </a:lnTo>
                  <a:lnTo>
                    <a:pt x="721" y="888"/>
                  </a:lnTo>
                  <a:lnTo>
                    <a:pt x="1441" y="888"/>
                  </a:lnTo>
                  <a:lnTo>
                    <a:pt x="2162" y="888"/>
                  </a:lnTo>
                  <a:lnTo>
                    <a:pt x="2882" y="888"/>
                  </a:lnTo>
                  <a:lnTo>
                    <a:pt x="3603" y="888"/>
                  </a:lnTo>
                  <a:lnTo>
                    <a:pt x="4323" y="888"/>
                  </a:lnTo>
                  <a:lnTo>
                    <a:pt x="5044" y="888"/>
                  </a:lnTo>
                  <a:lnTo>
                    <a:pt x="5764" y="888"/>
                  </a:lnTo>
                  <a:lnTo>
                    <a:pt x="5764" y="905"/>
                  </a:lnTo>
                  <a:lnTo>
                    <a:pt x="5044" y="905"/>
                  </a:lnTo>
                  <a:lnTo>
                    <a:pt x="4323" y="905"/>
                  </a:lnTo>
                  <a:lnTo>
                    <a:pt x="3603" y="905"/>
                  </a:lnTo>
                  <a:lnTo>
                    <a:pt x="2882" y="905"/>
                  </a:lnTo>
                  <a:lnTo>
                    <a:pt x="2162" y="905"/>
                  </a:lnTo>
                  <a:lnTo>
                    <a:pt x="1441" y="905"/>
                  </a:lnTo>
                  <a:lnTo>
                    <a:pt x="721" y="905"/>
                  </a:lnTo>
                  <a:lnTo>
                    <a:pt x="0" y="905"/>
                  </a:lnTo>
                  <a:close/>
                  <a:moveTo>
                    <a:pt x="0" y="872"/>
                  </a:moveTo>
                  <a:lnTo>
                    <a:pt x="0" y="855"/>
                  </a:lnTo>
                  <a:lnTo>
                    <a:pt x="721" y="855"/>
                  </a:lnTo>
                  <a:lnTo>
                    <a:pt x="1441" y="855"/>
                  </a:lnTo>
                  <a:lnTo>
                    <a:pt x="2162" y="855"/>
                  </a:lnTo>
                  <a:lnTo>
                    <a:pt x="2882" y="855"/>
                  </a:lnTo>
                  <a:lnTo>
                    <a:pt x="3603" y="855"/>
                  </a:lnTo>
                  <a:lnTo>
                    <a:pt x="4323" y="855"/>
                  </a:lnTo>
                  <a:lnTo>
                    <a:pt x="5044" y="855"/>
                  </a:lnTo>
                  <a:lnTo>
                    <a:pt x="5764" y="855"/>
                  </a:lnTo>
                  <a:lnTo>
                    <a:pt x="5764" y="872"/>
                  </a:lnTo>
                  <a:lnTo>
                    <a:pt x="5044" y="872"/>
                  </a:lnTo>
                  <a:lnTo>
                    <a:pt x="4323" y="872"/>
                  </a:lnTo>
                  <a:lnTo>
                    <a:pt x="3603" y="872"/>
                  </a:lnTo>
                  <a:lnTo>
                    <a:pt x="2882" y="872"/>
                  </a:lnTo>
                  <a:lnTo>
                    <a:pt x="2162" y="872"/>
                  </a:lnTo>
                  <a:lnTo>
                    <a:pt x="1441" y="872"/>
                  </a:lnTo>
                  <a:lnTo>
                    <a:pt x="721" y="872"/>
                  </a:lnTo>
                  <a:lnTo>
                    <a:pt x="0" y="872"/>
                  </a:lnTo>
                  <a:close/>
                  <a:moveTo>
                    <a:pt x="0" y="839"/>
                  </a:moveTo>
                  <a:lnTo>
                    <a:pt x="0" y="822"/>
                  </a:lnTo>
                  <a:lnTo>
                    <a:pt x="721" y="822"/>
                  </a:lnTo>
                  <a:lnTo>
                    <a:pt x="1441" y="822"/>
                  </a:lnTo>
                  <a:lnTo>
                    <a:pt x="2162" y="822"/>
                  </a:lnTo>
                  <a:lnTo>
                    <a:pt x="2882" y="822"/>
                  </a:lnTo>
                  <a:lnTo>
                    <a:pt x="3603" y="822"/>
                  </a:lnTo>
                  <a:lnTo>
                    <a:pt x="4323" y="822"/>
                  </a:lnTo>
                  <a:lnTo>
                    <a:pt x="5044" y="822"/>
                  </a:lnTo>
                  <a:lnTo>
                    <a:pt x="5764" y="822"/>
                  </a:lnTo>
                  <a:lnTo>
                    <a:pt x="5764" y="839"/>
                  </a:lnTo>
                  <a:lnTo>
                    <a:pt x="5044" y="839"/>
                  </a:lnTo>
                  <a:lnTo>
                    <a:pt x="4323" y="839"/>
                  </a:lnTo>
                  <a:lnTo>
                    <a:pt x="3603" y="839"/>
                  </a:lnTo>
                  <a:lnTo>
                    <a:pt x="2882" y="839"/>
                  </a:lnTo>
                  <a:lnTo>
                    <a:pt x="2162" y="839"/>
                  </a:lnTo>
                  <a:lnTo>
                    <a:pt x="1441" y="839"/>
                  </a:lnTo>
                  <a:lnTo>
                    <a:pt x="721" y="839"/>
                  </a:lnTo>
                  <a:lnTo>
                    <a:pt x="0" y="839"/>
                  </a:lnTo>
                  <a:close/>
                  <a:moveTo>
                    <a:pt x="0" y="806"/>
                  </a:moveTo>
                  <a:lnTo>
                    <a:pt x="0" y="789"/>
                  </a:lnTo>
                  <a:lnTo>
                    <a:pt x="721" y="789"/>
                  </a:lnTo>
                  <a:lnTo>
                    <a:pt x="1441" y="789"/>
                  </a:lnTo>
                  <a:lnTo>
                    <a:pt x="2162" y="789"/>
                  </a:lnTo>
                  <a:lnTo>
                    <a:pt x="2882" y="789"/>
                  </a:lnTo>
                  <a:lnTo>
                    <a:pt x="3603" y="789"/>
                  </a:lnTo>
                  <a:lnTo>
                    <a:pt x="4323" y="789"/>
                  </a:lnTo>
                  <a:lnTo>
                    <a:pt x="5044" y="789"/>
                  </a:lnTo>
                  <a:lnTo>
                    <a:pt x="5764" y="789"/>
                  </a:lnTo>
                  <a:lnTo>
                    <a:pt x="5764" y="806"/>
                  </a:lnTo>
                  <a:lnTo>
                    <a:pt x="5044" y="806"/>
                  </a:lnTo>
                  <a:lnTo>
                    <a:pt x="4323" y="806"/>
                  </a:lnTo>
                  <a:lnTo>
                    <a:pt x="3603" y="806"/>
                  </a:lnTo>
                  <a:lnTo>
                    <a:pt x="2882" y="806"/>
                  </a:lnTo>
                  <a:lnTo>
                    <a:pt x="2162" y="806"/>
                  </a:lnTo>
                  <a:lnTo>
                    <a:pt x="1441" y="806"/>
                  </a:lnTo>
                  <a:lnTo>
                    <a:pt x="721" y="806"/>
                  </a:lnTo>
                  <a:lnTo>
                    <a:pt x="0" y="806"/>
                  </a:lnTo>
                  <a:close/>
                  <a:moveTo>
                    <a:pt x="0" y="773"/>
                  </a:moveTo>
                  <a:lnTo>
                    <a:pt x="0" y="757"/>
                  </a:lnTo>
                  <a:lnTo>
                    <a:pt x="721" y="757"/>
                  </a:lnTo>
                  <a:lnTo>
                    <a:pt x="1441" y="757"/>
                  </a:lnTo>
                  <a:lnTo>
                    <a:pt x="2162" y="757"/>
                  </a:lnTo>
                  <a:lnTo>
                    <a:pt x="2882" y="757"/>
                  </a:lnTo>
                  <a:lnTo>
                    <a:pt x="3603" y="757"/>
                  </a:lnTo>
                  <a:lnTo>
                    <a:pt x="4323" y="757"/>
                  </a:lnTo>
                  <a:lnTo>
                    <a:pt x="5044" y="757"/>
                  </a:lnTo>
                  <a:lnTo>
                    <a:pt x="5764" y="757"/>
                  </a:lnTo>
                  <a:lnTo>
                    <a:pt x="5764" y="773"/>
                  </a:lnTo>
                  <a:lnTo>
                    <a:pt x="5044" y="773"/>
                  </a:lnTo>
                  <a:lnTo>
                    <a:pt x="4323" y="773"/>
                  </a:lnTo>
                  <a:lnTo>
                    <a:pt x="3603" y="773"/>
                  </a:lnTo>
                  <a:lnTo>
                    <a:pt x="2882" y="773"/>
                  </a:lnTo>
                  <a:lnTo>
                    <a:pt x="2162" y="773"/>
                  </a:lnTo>
                  <a:lnTo>
                    <a:pt x="1441" y="773"/>
                  </a:lnTo>
                  <a:lnTo>
                    <a:pt x="721" y="773"/>
                  </a:lnTo>
                  <a:lnTo>
                    <a:pt x="0" y="773"/>
                  </a:lnTo>
                  <a:close/>
                  <a:moveTo>
                    <a:pt x="0" y="741"/>
                  </a:moveTo>
                  <a:lnTo>
                    <a:pt x="0" y="724"/>
                  </a:lnTo>
                  <a:lnTo>
                    <a:pt x="721" y="724"/>
                  </a:lnTo>
                  <a:lnTo>
                    <a:pt x="1441" y="724"/>
                  </a:lnTo>
                  <a:lnTo>
                    <a:pt x="2162" y="724"/>
                  </a:lnTo>
                  <a:lnTo>
                    <a:pt x="2882" y="724"/>
                  </a:lnTo>
                  <a:lnTo>
                    <a:pt x="3603" y="724"/>
                  </a:lnTo>
                  <a:lnTo>
                    <a:pt x="4323" y="724"/>
                  </a:lnTo>
                  <a:lnTo>
                    <a:pt x="5044" y="724"/>
                  </a:lnTo>
                  <a:lnTo>
                    <a:pt x="5764" y="724"/>
                  </a:lnTo>
                  <a:lnTo>
                    <a:pt x="5764" y="741"/>
                  </a:lnTo>
                  <a:lnTo>
                    <a:pt x="5044" y="741"/>
                  </a:lnTo>
                  <a:lnTo>
                    <a:pt x="4323" y="741"/>
                  </a:lnTo>
                  <a:lnTo>
                    <a:pt x="3603" y="741"/>
                  </a:lnTo>
                  <a:lnTo>
                    <a:pt x="2882" y="741"/>
                  </a:lnTo>
                  <a:lnTo>
                    <a:pt x="2162" y="741"/>
                  </a:lnTo>
                  <a:lnTo>
                    <a:pt x="1441" y="741"/>
                  </a:lnTo>
                  <a:lnTo>
                    <a:pt x="721" y="741"/>
                  </a:lnTo>
                  <a:lnTo>
                    <a:pt x="0" y="741"/>
                  </a:lnTo>
                  <a:close/>
                  <a:moveTo>
                    <a:pt x="0" y="707"/>
                  </a:moveTo>
                  <a:lnTo>
                    <a:pt x="0" y="690"/>
                  </a:lnTo>
                  <a:lnTo>
                    <a:pt x="721" y="690"/>
                  </a:lnTo>
                  <a:lnTo>
                    <a:pt x="1441" y="690"/>
                  </a:lnTo>
                  <a:lnTo>
                    <a:pt x="2162" y="690"/>
                  </a:lnTo>
                  <a:lnTo>
                    <a:pt x="2882" y="690"/>
                  </a:lnTo>
                  <a:lnTo>
                    <a:pt x="3603" y="690"/>
                  </a:lnTo>
                  <a:lnTo>
                    <a:pt x="4323" y="690"/>
                  </a:lnTo>
                  <a:lnTo>
                    <a:pt x="5044" y="690"/>
                  </a:lnTo>
                  <a:lnTo>
                    <a:pt x="5764" y="690"/>
                  </a:lnTo>
                  <a:lnTo>
                    <a:pt x="5764" y="707"/>
                  </a:lnTo>
                  <a:lnTo>
                    <a:pt x="5044" y="707"/>
                  </a:lnTo>
                  <a:lnTo>
                    <a:pt x="4323" y="707"/>
                  </a:lnTo>
                  <a:lnTo>
                    <a:pt x="3603" y="707"/>
                  </a:lnTo>
                  <a:lnTo>
                    <a:pt x="2882" y="707"/>
                  </a:lnTo>
                  <a:lnTo>
                    <a:pt x="2162" y="707"/>
                  </a:lnTo>
                  <a:lnTo>
                    <a:pt x="1441" y="707"/>
                  </a:lnTo>
                  <a:lnTo>
                    <a:pt x="721" y="707"/>
                  </a:lnTo>
                  <a:lnTo>
                    <a:pt x="0" y="707"/>
                  </a:lnTo>
                  <a:close/>
                  <a:moveTo>
                    <a:pt x="0" y="674"/>
                  </a:moveTo>
                  <a:lnTo>
                    <a:pt x="0" y="657"/>
                  </a:lnTo>
                  <a:lnTo>
                    <a:pt x="721" y="657"/>
                  </a:lnTo>
                  <a:lnTo>
                    <a:pt x="1441" y="657"/>
                  </a:lnTo>
                  <a:lnTo>
                    <a:pt x="2162" y="657"/>
                  </a:lnTo>
                  <a:lnTo>
                    <a:pt x="2882" y="657"/>
                  </a:lnTo>
                  <a:lnTo>
                    <a:pt x="3603" y="657"/>
                  </a:lnTo>
                  <a:lnTo>
                    <a:pt x="4323" y="657"/>
                  </a:lnTo>
                  <a:lnTo>
                    <a:pt x="5044" y="657"/>
                  </a:lnTo>
                  <a:lnTo>
                    <a:pt x="5764" y="657"/>
                  </a:lnTo>
                  <a:lnTo>
                    <a:pt x="5764" y="674"/>
                  </a:lnTo>
                  <a:lnTo>
                    <a:pt x="5044" y="674"/>
                  </a:lnTo>
                  <a:lnTo>
                    <a:pt x="4323" y="674"/>
                  </a:lnTo>
                  <a:lnTo>
                    <a:pt x="3603" y="674"/>
                  </a:lnTo>
                  <a:lnTo>
                    <a:pt x="2882" y="674"/>
                  </a:lnTo>
                  <a:lnTo>
                    <a:pt x="2162" y="674"/>
                  </a:lnTo>
                  <a:lnTo>
                    <a:pt x="1441" y="674"/>
                  </a:lnTo>
                  <a:lnTo>
                    <a:pt x="721" y="674"/>
                  </a:lnTo>
                  <a:lnTo>
                    <a:pt x="0" y="674"/>
                  </a:lnTo>
                  <a:close/>
                  <a:moveTo>
                    <a:pt x="0" y="641"/>
                  </a:moveTo>
                  <a:lnTo>
                    <a:pt x="0" y="624"/>
                  </a:lnTo>
                  <a:lnTo>
                    <a:pt x="721" y="624"/>
                  </a:lnTo>
                  <a:lnTo>
                    <a:pt x="1441" y="624"/>
                  </a:lnTo>
                  <a:lnTo>
                    <a:pt x="2162" y="624"/>
                  </a:lnTo>
                  <a:lnTo>
                    <a:pt x="2882" y="624"/>
                  </a:lnTo>
                  <a:lnTo>
                    <a:pt x="3603" y="624"/>
                  </a:lnTo>
                  <a:lnTo>
                    <a:pt x="4323" y="624"/>
                  </a:lnTo>
                  <a:lnTo>
                    <a:pt x="5044" y="624"/>
                  </a:lnTo>
                  <a:lnTo>
                    <a:pt x="5764" y="624"/>
                  </a:lnTo>
                  <a:lnTo>
                    <a:pt x="5764" y="641"/>
                  </a:lnTo>
                  <a:lnTo>
                    <a:pt x="5044" y="641"/>
                  </a:lnTo>
                  <a:lnTo>
                    <a:pt x="4323" y="641"/>
                  </a:lnTo>
                  <a:lnTo>
                    <a:pt x="3603" y="641"/>
                  </a:lnTo>
                  <a:lnTo>
                    <a:pt x="2882" y="641"/>
                  </a:lnTo>
                  <a:lnTo>
                    <a:pt x="2162" y="641"/>
                  </a:lnTo>
                  <a:lnTo>
                    <a:pt x="1441" y="641"/>
                  </a:lnTo>
                  <a:lnTo>
                    <a:pt x="721" y="641"/>
                  </a:lnTo>
                  <a:lnTo>
                    <a:pt x="0" y="641"/>
                  </a:lnTo>
                  <a:close/>
                  <a:moveTo>
                    <a:pt x="0" y="608"/>
                  </a:moveTo>
                  <a:lnTo>
                    <a:pt x="0" y="591"/>
                  </a:lnTo>
                  <a:lnTo>
                    <a:pt x="721" y="591"/>
                  </a:lnTo>
                  <a:lnTo>
                    <a:pt x="1441" y="591"/>
                  </a:lnTo>
                  <a:lnTo>
                    <a:pt x="2162" y="591"/>
                  </a:lnTo>
                  <a:lnTo>
                    <a:pt x="2882" y="591"/>
                  </a:lnTo>
                  <a:lnTo>
                    <a:pt x="3603" y="591"/>
                  </a:lnTo>
                  <a:lnTo>
                    <a:pt x="4323" y="591"/>
                  </a:lnTo>
                  <a:lnTo>
                    <a:pt x="5044" y="591"/>
                  </a:lnTo>
                  <a:lnTo>
                    <a:pt x="5764" y="591"/>
                  </a:lnTo>
                  <a:lnTo>
                    <a:pt x="5764" y="608"/>
                  </a:lnTo>
                  <a:lnTo>
                    <a:pt x="5044" y="608"/>
                  </a:lnTo>
                  <a:lnTo>
                    <a:pt x="4323" y="608"/>
                  </a:lnTo>
                  <a:lnTo>
                    <a:pt x="3603" y="608"/>
                  </a:lnTo>
                  <a:lnTo>
                    <a:pt x="2882" y="608"/>
                  </a:lnTo>
                  <a:lnTo>
                    <a:pt x="2162" y="608"/>
                  </a:lnTo>
                  <a:lnTo>
                    <a:pt x="1441" y="608"/>
                  </a:lnTo>
                  <a:lnTo>
                    <a:pt x="721" y="608"/>
                  </a:lnTo>
                  <a:lnTo>
                    <a:pt x="0" y="608"/>
                  </a:lnTo>
                  <a:close/>
                  <a:moveTo>
                    <a:pt x="0" y="575"/>
                  </a:moveTo>
                  <a:lnTo>
                    <a:pt x="0" y="558"/>
                  </a:lnTo>
                  <a:lnTo>
                    <a:pt x="721" y="558"/>
                  </a:lnTo>
                  <a:lnTo>
                    <a:pt x="1441" y="558"/>
                  </a:lnTo>
                  <a:lnTo>
                    <a:pt x="2162" y="558"/>
                  </a:lnTo>
                  <a:lnTo>
                    <a:pt x="2882" y="558"/>
                  </a:lnTo>
                  <a:lnTo>
                    <a:pt x="3603" y="558"/>
                  </a:lnTo>
                  <a:lnTo>
                    <a:pt x="4323" y="558"/>
                  </a:lnTo>
                  <a:lnTo>
                    <a:pt x="5044" y="558"/>
                  </a:lnTo>
                  <a:lnTo>
                    <a:pt x="5764" y="558"/>
                  </a:lnTo>
                  <a:lnTo>
                    <a:pt x="5764" y="575"/>
                  </a:lnTo>
                  <a:lnTo>
                    <a:pt x="5044" y="575"/>
                  </a:lnTo>
                  <a:lnTo>
                    <a:pt x="4323" y="575"/>
                  </a:lnTo>
                  <a:lnTo>
                    <a:pt x="3603" y="575"/>
                  </a:lnTo>
                  <a:lnTo>
                    <a:pt x="2882" y="575"/>
                  </a:lnTo>
                  <a:lnTo>
                    <a:pt x="2162" y="575"/>
                  </a:lnTo>
                  <a:lnTo>
                    <a:pt x="1441" y="575"/>
                  </a:lnTo>
                  <a:lnTo>
                    <a:pt x="721" y="575"/>
                  </a:lnTo>
                  <a:lnTo>
                    <a:pt x="0" y="575"/>
                  </a:lnTo>
                  <a:close/>
                  <a:moveTo>
                    <a:pt x="0" y="542"/>
                  </a:moveTo>
                  <a:lnTo>
                    <a:pt x="0" y="526"/>
                  </a:lnTo>
                  <a:lnTo>
                    <a:pt x="721" y="526"/>
                  </a:lnTo>
                  <a:lnTo>
                    <a:pt x="1441" y="526"/>
                  </a:lnTo>
                  <a:lnTo>
                    <a:pt x="2162" y="526"/>
                  </a:lnTo>
                  <a:lnTo>
                    <a:pt x="2882" y="526"/>
                  </a:lnTo>
                  <a:lnTo>
                    <a:pt x="3603" y="526"/>
                  </a:lnTo>
                  <a:lnTo>
                    <a:pt x="4323" y="526"/>
                  </a:lnTo>
                  <a:lnTo>
                    <a:pt x="5044" y="526"/>
                  </a:lnTo>
                  <a:lnTo>
                    <a:pt x="5764" y="526"/>
                  </a:lnTo>
                  <a:lnTo>
                    <a:pt x="5764" y="542"/>
                  </a:lnTo>
                  <a:lnTo>
                    <a:pt x="5044" y="542"/>
                  </a:lnTo>
                  <a:lnTo>
                    <a:pt x="4323" y="542"/>
                  </a:lnTo>
                  <a:lnTo>
                    <a:pt x="3603" y="542"/>
                  </a:lnTo>
                  <a:lnTo>
                    <a:pt x="2882" y="542"/>
                  </a:lnTo>
                  <a:lnTo>
                    <a:pt x="2162" y="542"/>
                  </a:lnTo>
                  <a:lnTo>
                    <a:pt x="1441" y="542"/>
                  </a:lnTo>
                  <a:lnTo>
                    <a:pt x="721" y="542"/>
                  </a:lnTo>
                  <a:lnTo>
                    <a:pt x="0" y="542"/>
                  </a:lnTo>
                  <a:close/>
                  <a:moveTo>
                    <a:pt x="0" y="510"/>
                  </a:moveTo>
                  <a:lnTo>
                    <a:pt x="0" y="493"/>
                  </a:lnTo>
                  <a:lnTo>
                    <a:pt x="721" y="493"/>
                  </a:lnTo>
                  <a:lnTo>
                    <a:pt x="1441" y="493"/>
                  </a:lnTo>
                  <a:lnTo>
                    <a:pt x="2162" y="493"/>
                  </a:lnTo>
                  <a:lnTo>
                    <a:pt x="2882" y="493"/>
                  </a:lnTo>
                  <a:lnTo>
                    <a:pt x="3603" y="493"/>
                  </a:lnTo>
                  <a:lnTo>
                    <a:pt x="4323" y="493"/>
                  </a:lnTo>
                  <a:lnTo>
                    <a:pt x="5044" y="493"/>
                  </a:lnTo>
                  <a:lnTo>
                    <a:pt x="5764" y="493"/>
                  </a:lnTo>
                  <a:lnTo>
                    <a:pt x="5764" y="510"/>
                  </a:lnTo>
                  <a:lnTo>
                    <a:pt x="5044" y="510"/>
                  </a:lnTo>
                  <a:lnTo>
                    <a:pt x="4323" y="510"/>
                  </a:lnTo>
                  <a:lnTo>
                    <a:pt x="3603" y="510"/>
                  </a:lnTo>
                  <a:lnTo>
                    <a:pt x="2882" y="510"/>
                  </a:lnTo>
                  <a:lnTo>
                    <a:pt x="2162" y="510"/>
                  </a:lnTo>
                  <a:lnTo>
                    <a:pt x="1441" y="510"/>
                  </a:lnTo>
                  <a:lnTo>
                    <a:pt x="721" y="510"/>
                  </a:lnTo>
                  <a:lnTo>
                    <a:pt x="0" y="510"/>
                  </a:lnTo>
                  <a:close/>
                  <a:moveTo>
                    <a:pt x="0" y="477"/>
                  </a:moveTo>
                  <a:lnTo>
                    <a:pt x="0" y="460"/>
                  </a:lnTo>
                  <a:lnTo>
                    <a:pt x="721" y="460"/>
                  </a:lnTo>
                  <a:lnTo>
                    <a:pt x="1441" y="460"/>
                  </a:lnTo>
                  <a:lnTo>
                    <a:pt x="2162" y="460"/>
                  </a:lnTo>
                  <a:lnTo>
                    <a:pt x="2882" y="460"/>
                  </a:lnTo>
                  <a:lnTo>
                    <a:pt x="3603" y="460"/>
                  </a:lnTo>
                  <a:lnTo>
                    <a:pt x="4323" y="460"/>
                  </a:lnTo>
                  <a:lnTo>
                    <a:pt x="5044" y="460"/>
                  </a:lnTo>
                  <a:lnTo>
                    <a:pt x="5764" y="460"/>
                  </a:lnTo>
                  <a:lnTo>
                    <a:pt x="5764" y="477"/>
                  </a:lnTo>
                  <a:lnTo>
                    <a:pt x="5044" y="477"/>
                  </a:lnTo>
                  <a:lnTo>
                    <a:pt x="4323" y="477"/>
                  </a:lnTo>
                  <a:lnTo>
                    <a:pt x="3603" y="477"/>
                  </a:lnTo>
                  <a:lnTo>
                    <a:pt x="2882" y="477"/>
                  </a:lnTo>
                  <a:lnTo>
                    <a:pt x="2162" y="477"/>
                  </a:lnTo>
                  <a:lnTo>
                    <a:pt x="1441" y="477"/>
                  </a:lnTo>
                  <a:lnTo>
                    <a:pt x="721" y="477"/>
                  </a:lnTo>
                  <a:lnTo>
                    <a:pt x="0" y="477"/>
                  </a:lnTo>
                  <a:close/>
                  <a:moveTo>
                    <a:pt x="0" y="444"/>
                  </a:moveTo>
                  <a:lnTo>
                    <a:pt x="0" y="427"/>
                  </a:lnTo>
                  <a:lnTo>
                    <a:pt x="721" y="427"/>
                  </a:lnTo>
                  <a:lnTo>
                    <a:pt x="1441" y="427"/>
                  </a:lnTo>
                  <a:lnTo>
                    <a:pt x="2162" y="427"/>
                  </a:lnTo>
                  <a:lnTo>
                    <a:pt x="2882" y="427"/>
                  </a:lnTo>
                  <a:lnTo>
                    <a:pt x="3603" y="427"/>
                  </a:lnTo>
                  <a:lnTo>
                    <a:pt x="4323" y="427"/>
                  </a:lnTo>
                  <a:lnTo>
                    <a:pt x="5044" y="427"/>
                  </a:lnTo>
                  <a:lnTo>
                    <a:pt x="5764" y="427"/>
                  </a:lnTo>
                  <a:lnTo>
                    <a:pt x="5764" y="444"/>
                  </a:lnTo>
                  <a:lnTo>
                    <a:pt x="5044" y="444"/>
                  </a:lnTo>
                  <a:lnTo>
                    <a:pt x="4323" y="444"/>
                  </a:lnTo>
                  <a:lnTo>
                    <a:pt x="3603" y="444"/>
                  </a:lnTo>
                  <a:lnTo>
                    <a:pt x="2882" y="444"/>
                  </a:lnTo>
                  <a:lnTo>
                    <a:pt x="2162" y="444"/>
                  </a:lnTo>
                  <a:lnTo>
                    <a:pt x="1441" y="444"/>
                  </a:lnTo>
                  <a:lnTo>
                    <a:pt x="721" y="444"/>
                  </a:lnTo>
                  <a:lnTo>
                    <a:pt x="0" y="444"/>
                  </a:lnTo>
                  <a:close/>
                  <a:moveTo>
                    <a:pt x="0" y="411"/>
                  </a:moveTo>
                  <a:lnTo>
                    <a:pt x="0" y="394"/>
                  </a:lnTo>
                  <a:lnTo>
                    <a:pt x="721" y="394"/>
                  </a:lnTo>
                  <a:lnTo>
                    <a:pt x="1441" y="394"/>
                  </a:lnTo>
                  <a:lnTo>
                    <a:pt x="2162" y="394"/>
                  </a:lnTo>
                  <a:lnTo>
                    <a:pt x="2882" y="394"/>
                  </a:lnTo>
                  <a:lnTo>
                    <a:pt x="3603" y="394"/>
                  </a:lnTo>
                  <a:lnTo>
                    <a:pt x="4323" y="394"/>
                  </a:lnTo>
                  <a:lnTo>
                    <a:pt x="5044" y="394"/>
                  </a:lnTo>
                  <a:lnTo>
                    <a:pt x="5764" y="394"/>
                  </a:lnTo>
                  <a:lnTo>
                    <a:pt x="5764" y="411"/>
                  </a:lnTo>
                  <a:lnTo>
                    <a:pt x="5044" y="411"/>
                  </a:lnTo>
                  <a:lnTo>
                    <a:pt x="4323" y="411"/>
                  </a:lnTo>
                  <a:lnTo>
                    <a:pt x="3603" y="411"/>
                  </a:lnTo>
                  <a:lnTo>
                    <a:pt x="2882" y="411"/>
                  </a:lnTo>
                  <a:lnTo>
                    <a:pt x="2162" y="411"/>
                  </a:lnTo>
                  <a:lnTo>
                    <a:pt x="1441" y="411"/>
                  </a:lnTo>
                  <a:lnTo>
                    <a:pt x="721" y="411"/>
                  </a:lnTo>
                  <a:lnTo>
                    <a:pt x="0" y="411"/>
                  </a:lnTo>
                  <a:close/>
                  <a:moveTo>
                    <a:pt x="0" y="378"/>
                  </a:moveTo>
                  <a:lnTo>
                    <a:pt x="0" y="361"/>
                  </a:lnTo>
                  <a:lnTo>
                    <a:pt x="721" y="361"/>
                  </a:lnTo>
                  <a:lnTo>
                    <a:pt x="1441" y="361"/>
                  </a:lnTo>
                  <a:lnTo>
                    <a:pt x="2162" y="361"/>
                  </a:lnTo>
                  <a:lnTo>
                    <a:pt x="2882" y="361"/>
                  </a:lnTo>
                  <a:lnTo>
                    <a:pt x="3603" y="361"/>
                  </a:lnTo>
                  <a:lnTo>
                    <a:pt x="4323" y="361"/>
                  </a:lnTo>
                  <a:lnTo>
                    <a:pt x="5044" y="361"/>
                  </a:lnTo>
                  <a:lnTo>
                    <a:pt x="5764" y="361"/>
                  </a:lnTo>
                  <a:lnTo>
                    <a:pt x="5764" y="378"/>
                  </a:lnTo>
                  <a:lnTo>
                    <a:pt x="5044" y="378"/>
                  </a:lnTo>
                  <a:lnTo>
                    <a:pt x="4323" y="378"/>
                  </a:lnTo>
                  <a:lnTo>
                    <a:pt x="3603" y="378"/>
                  </a:lnTo>
                  <a:lnTo>
                    <a:pt x="2882" y="378"/>
                  </a:lnTo>
                  <a:lnTo>
                    <a:pt x="2162" y="378"/>
                  </a:lnTo>
                  <a:lnTo>
                    <a:pt x="1441" y="378"/>
                  </a:lnTo>
                  <a:lnTo>
                    <a:pt x="721" y="378"/>
                  </a:lnTo>
                  <a:lnTo>
                    <a:pt x="0" y="378"/>
                  </a:lnTo>
                  <a:close/>
                  <a:moveTo>
                    <a:pt x="0" y="345"/>
                  </a:moveTo>
                  <a:lnTo>
                    <a:pt x="0" y="329"/>
                  </a:lnTo>
                  <a:lnTo>
                    <a:pt x="721" y="329"/>
                  </a:lnTo>
                  <a:lnTo>
                    <a:pt x="1441" y="329"/>
                  </a:lnTo>
                  <a:lnTo>
                    <a:pt x="2162" y="329"/>
                  </a:lnTo>
                  <a:lnTo>
                    <a:pt x="2882" y="329"/>
                  </a:lnTo>
                  <a:lnTo>
                    <a:pt x="3603" y="329"/>
                  </a:lnTo>
                  <a:lnTo>
                    <a:pt x="4323" y="329"/>
                  </a:lnTo>
                  <a:lnTo>
                    <a:pt x="5044" y="329"/>
                  </a:lnTo>
                  <a:lnTo>
                    <a:pt x="5764" y="329"/>
                  </a:lnTo>
                  <a:lnTo>
                    <a:pt x="5764" y="345"/>
                  </a:lnTo>
                  <a:lnTo>
                    <a:pt x="5044" y="345"/>
                  </a:lnTo>
                  <a:lnTo>
                    <a:pt x="4323" y="345"/>
                  </a:lnTo>
                  <a:lnTo>
                    <a:pt x="3603" y="345"/>
                  </a:lnTo>
                  <a:lnTo>
                    <a:pt x="2882" y="345"/>
                  </a:lnTo>
                  <a:lnTo>
                    <a:pt x="2162" y="345"/>
                  </a:lnTo>
                  <a:lnTo>
                    <a:pt x="1441" y="345"/>
                  </a:lnTo>
                  <a:lnTo>
                    <a:pt x="721" y="345"/>
                  </a:lnTo>
                  <a:lnTo>
                    <a:pt x="0" y="345"/>
                  </a:lnTo>
                  <a:close/>
                  <a:moveTo>
                    <a:pt x="0" y="312"/>
                  </a:moveTo>
                  <a:lnTo>
                    <a:pt x="0" y="296"/>
                  </a:lnTo>
                  <a:lnTo>
                    <a:pt x="721" y="296"/>
                  </a:lnTo>
                  <a:lnTo>
                    <a:pt x="1441" y="296"/>
                  </a:lnTo>
                  <a:lnTo>
                    <a:pt x="2162" y="296"/>
                  </a:lnTo>
                  <a:lnTo>
                    <a:pt x="2882" y="296"/>
                  </a:lnTo>
                  <a:lnTo>
                    <a:pt x="3603" y="296"/>
                  </a:lnTo>
                  <a:lnTo>
                    <a:pt x="4323" y="296"/>
                  </a:lnTo>
                  <a:lnTo>
                    <a:pt x="5044" y="296"/>
                  </a:lnTo>
                  <a:lnTo>
                    <a:pt x="5764" y="296"/>
                  </a:lnTo>
                  <a:lnTo>
                    <a:pt x="5764" y="312"/>
                  </a:lnTo>
                  <a:lnTo>
                    <a:pt x="5044" y="312"/>
                  </a:lnTo>
                  <a:lnTo>
                    <a:pt x="4323" y="312"/>
                  </a:lnTo>
                  <a:lnTo>
                    <a:pt x="3603" y="312"/>
                  </a:lnTo>
                  <a:lnTo>
                    <a:pt x="2882" y="312"/>
                  </a:lnTo>
                  <a:lnTo>
                    <a:pt x="2162" y="312"/>
                  </a:lnTo>
                  <a:lnTo>
                    <a:pt x="1441" y="312"/>
                  </a:lnTo>
                  <a:lnTo>
                    <a:pt x="721" y="312"/>
                  </a:lnTo>
                  <a:lnTo>
                    <a:pt x="0" y="312"/>
                  </a:lnTo>
                  <a:close/>
                  <a:moveTo>
                    <a:pt x="0" y="280"/>
                  </a:moveTo>
                  <a:lnTo>
                    <a:pt x="0" y="263"/>
                  </a:lnTo>
                  <a:lnTo>
                    <a:pt x="721" y="263"/>
                  </a:lnTo>
                  <a:lnTo>
                    <a:pt x="1441" y="263"/>
                  </a:lnTo>
                  <a:lnTo>
                    <a:pt x="2162" y="263"/>
                  </a:lnTo>
                  <a:lnTo>
                    <a:pt x="2882" y="263"/>
                  </a:lnTo>
                  <a:lnTo>
                    <a:pt x="3603" y="263"/>
                  </a:lnTo>
                  <a:lnTo>
                    <a:pt x="4323" y="263"/>
                  </a:lnTo>
                  <a:lnTo>
                    <a:pt x="5044" y="263"/>
                  </a:lnTo>
                  <a:lnTo>
                    <a:pt x="5764" y="263"/>
                  </a:lnTo>
                  <a:lnTo>
                    <a:pt x="5764" y="280"/>
                  </a:lnTo>
                  <a:lnTo>
                    <a:pt x="5044" y="280"/>
                  </a:lnTo>
                  <a:lnTo>
                    <a:pt x="4323" y="280"/>
                  </a:lnTo>
                  <a:lnTo>
                    <a:pt x="3603" y="280"/>
                  </a:lnTo>
                  <a:lnTo>
                    <a:pt x="2882" y="280"/>
                  </a:lnTo>
                  <a:lnTo>
                    <a:pt x="2162" y="280"/>
                  </a:lnTo>
                  <a:lnTo>
                    <a:pt x="1441" y="280"/>
                  </a:lnTo>
                  <a:lnTo>
                    <a:pt x="721" y="280"/>
                  </a:lnTo>
                  <a:lnTo>
                    <a:pt x="0" y="280"/>
                  </a:lnTo>
                  <a:close/>
                  <a:moveTo>
                    <a:pt x="0" y="247"/>
                  </a:moveTo>
                  <a:lnTo>
                    <a:pt x="0" y="230"/>
                  </a:lnTo>
                  <a:lnTo>
                    <a:pt x="721" y="230"/>
                  </a:lnTo>
                  <a:lnTo>
                    <a:pt x="1441" y="230"/>
                  </a:lnTo>
                  <a:lnTo>
                    <a:pt x="2162" y="230"/>
                  </a:lnTo>
                  <a:lnTo>
                    <a:pt x="2882" y="230"/>
                  </a:lnTo>
                  <a:lnTo>
                    <a:pt x="3603" y="230"/>
                  </a:lnTo>
                  <a:lnTo>
                    <a:pt x="4323" y="230"/>
                  </a:lnTo>
                  <a:lnTo>
                    <a:pt x="5044" y="230"/>
                  </a:lnTo>
                  <a:lnTo>
                    <a:pt x="5764" y="230"/>
                  </a:lnTo>
                  <a:lnTo>
                    <a:pt x="5764" y="247"/>
                  </a:lnTo>
                  <a:lnTo>
                    <a:pt x="5044" y="247"/>
                  </a:lnTo>
                  <a:lnTo>
                    <a:pt x="4323" y="247"/>
                  </a:lnTo>
                  <a:lnTo>
                    <a:pt x="3603" y="247"/>
                  </a:lnTo>
                  <a:lnTo>
                    <a:pt x="2882" y="247"/>
                  </a:lnTo>
                  <a:lnTo>
                    <a:pt x="2162" y="247"/>
                  </a:lnTo>
                  <a:lnTo>
                    <a:pt x="1441" y="247"/>
                  </a:lnTo>
                  <a:lnTo>
                    <a:pt x="721" y="247"/>
                  </a:lnTo>
                  <a:lnTo>
                    <a:pt x="0" y="247"/>
                  </a:lnTo>
                  <a:close/>
                  <a:moveTo>
                    <a:pt x="0" y="214"/>
                  </a:moveTo>
                  <a:lnTo>
                    <a:pt x="0" y="197"/>
                  </a:lnTo>
                  <a:lnTo>
                    <a:pt x="721" y="197"/>
                  </a:lnTo>
                  <a:lnTo>
                    <a:pt x="1441" y="197"/>
                  </a:lnTo>
                  <a:lnTo>
                    <a:pt x="2162" y="197"/>
                  </a:lnTo>
                  <a:lnTo>
                    <a:pt x="2882" y="197"/>
                  </a:lnTo>
                  <a:lnTo>
                    <a:pt x="3603" y="197"/>
                  </a:lnTo>
                  <a:lnTo>
                    <a:pt x="4323" y="197"/>
                  </a:lnTo>
                  <a:lnTo>
                    <a:pt x="5044" y="197"/>
                  </a:lnTo>
                  <a:lnTo>
                    <a:pt x="5764" y="197"/>
                  </a:lnTo>
                  <a:lnTo>
                    <a:pt x="5764" y="214"/>
                  </a:lnTo>
                  <a:lnTo>
                    <a:pt x="5044" y="214"/>
                  </a:lnTo>
                  <a:lnTo>
                    <a:pt x="4323" y="214"/>
                  </a:lnTo>
                  <a:lnTo>
                    <a:pt x="3603" y="214"/>
                  </a:lnTo>
                  <a:lnTo>
                    <a:pt x="2882" y="214"/>
                  </a:lnTo>
                  <a:lnTo>
                    <a:pt x="2162" y="214"/>
                  </a:lnTo>
                  <a:lnTo>
                    <a:pt x="1441" y="214"/>
                  </a:lnTo>
                  <a:lnTo>
                    <a:pt x="721" y="214"/>
                  </a:lnTo>
                  <a:lnTo>
                    <a:pt x="0" y="214"/>
                  </a:lnTo>
                  <a:close/>
                  <a:moveTo>
                    <a:pt x="0" y="181"/>
                  </a:moveTo>
                  <a:lnTo>
                    <a:pt x="0" y="164"/>
                  </a:lnTo>
                  <a:lnTo>
                    <a:pt x="721" y="164"/>
                  </a:lnTo>
                  <a:lnTo>
                    <a:pt x="1441" y="164"/>
                  </a:lnTo>
                  <a:lnTo>
                    <a:pt x="2162" y="164"/>
                  </a:lnTo>
                  <a:lnTo>
                    <a:pt x="2882" y="164"/>
                  </a:lnTo>
                  <a:lnTo>
                    <a:pt x="3603" y="164"/>
                  </a:lnTo>
                  <a:lnTo>
                    <a:pt x="4323" y="164"/>
                  </a:lnTo>
                  <a:lnTo>
                    <a:pt x="5044" y="164"/>
                  </a:lnTo>
                  <a:lnTo>
                    <a:pt x="5764" y="164"/>
                  </a:lnTo>
                  <a:lnTo>
                    <a:pt x="5764" y="181"/>
                  </a:lnTo>
                  <a:lnTo>
                    <a:pt x="5044" y="181"/>
                  </a:lnTo>
                  <a:lnTo>
                    <a:pt x="4323" y="181"/>
                  </a:lnTo>
                  <a:lnTo>
                    <a:pt x="3603" y="181"/>
                  </a:lnTo>
                  <a:lnTo>
                    <a:pt x="2882" y="181"/>
                  </a:lnTo>
                  <a:lnTo>
                    <a:pt x="2162" y="181"/>
                  </a:lnTo>
                  <a:lnTo>
                    <a:pt x="1441" y="181"/>
                  </a:lnTo>
                  <a:lnTo>
                    <a:pt x="721" y="181"/>
                  </a:lnTo>
                  <a:lnTo>
                    <a:pt x="0" y="181"/>
                  </a:lnTo>
                  <a:close/>
                  <a:moveTo>
                    <a:pt x="0" y="148"/>
                  </a:moveTo>
                  <a:lnTo>
                    <a:pt x="0" y="131"/>
                  </a:lnTo>
                  <a:lnTo>
                    <a:pt x="721" y="131"/>
                  </a:lnTo>
                  <a:lnTo>
                    <a:pt x="1441" y="131"/>
                  </a:lnTo>
                  <a:lnTo>
                    <a:pt x="2162" y="131"/>
                  </a:lnTo>
                  <a:lnTo>
                    <a:pt x="2882" y="131"/>
                  </a:lnTo>
                  <a:lnTo>
                    <a:pt x="3603" y="131"/>
                  </a:lnTo>
                  <a:lnTo>
                    <a:pt x="4323" y="131"/>
                  </a:lnTo>
                  <a:lnTo>
                    <a:pt x="5044" y="131"/>
                  </a:lnTo>
                  <a:lnTo>
                    <a:pt x="5764" y="131"/>
                  </a:lnTo>
                  <a:lnTo>
                    <a:pt x="5764" y="148"/>
                  </a:lnTo>
                  <a:lnTo>
                    <a:pt x="5044" y="148"/>
                  </a:lnTo>
                  <a:lnTo>
                    <a:pt x="4323" y="148"/>
                  </a:lnTo>
                  <a:lnTo>
                    <a:pt x="3603" y="148"/>
                  </a:lnTo>
                  <a:lnTo>
                    <a:pt x="2882" y="148"/>
                  </a:lnTo>
                  <a:lnTo>
                    <a:pt x="2162" y="148"/>
                  </a:lnTo>
                  <a:lnTo>
                    <a:pt x="1441" y="148"/>
                  </a:lnTo>
                  <a:lnTo>
                    <a:pt x="721" y="148"/>
                  </a:lnTo>
                  <a:lnTo>
                    <a:pt x="0" y="148"/>
                  </a:lnTo>
                  <a:close/>
                  <a:moveTo>
                    <a:pt x="0" y="115"/>
                  </a:moveTo>
                  <a:lnTo>
                    <a:pt x="0" y="99"/>
                  </a:lnTo>
                  <a:lnTo>
                    <a:pt x="721" y="99"/>
                  </a:lnTo>
                  <a:lnTo>
                    <a:pt x="1441" y="99"/>
                  </a:lnTo>
                  <a:lnTo>
                    <a:pt x="2162" y="99"/>
                  </a:lnTo>
                  <a:lnTo>
                    <a:pt x="2882" y="99"/>
                  </a:lnTo>
                  <a:lnTo>
                    <a:pt x="3603" y="99"/>
                  </a:lnTo>
                  <a:lnTo>
                    <a:pt x="4323" y="99"/>
                  </a:lnTo>
                  <a:lnTo>
                    <a:pt x="5044" y="99"/>
                  </a:lnTo>
                  <a:lnTo>
                    <a:pt x="5764" y="99"/>
                  </a:lnTo>
                  <a:lnTo>
                    <a:pt x="5764" y="115"/>
                  </a:lnTo>
                  <a:lnTo>
                    <a:pt x="5044" y="115"/>
                  </a:lnTo>
                  <a:lnTo>
                    <a:pt x="4323" y="115"/>
                  </a:lnTo>
                  <a:lnTo>
                    <a:pt x="3603" y="115"/>
                  </a:lnTo>
                  <a:lnTo>
                    <a:pt x="2882" y="115"/>
                  </a:lnTo>
                  <a:lnTo>
                    <a:pt x="2162" y="115"/>
                  </a:lnTo>
                  <a:lnTo>
                    <a:pt x="1441" y="115"/>
                  </a:lnTo>
                  <a:lnTo>
                    <a:pt x="721" y="115"/>
                  </a:lnTo>
                  <a:lnTo>
                    <a:pt x="0" y="115"/>
                  </a:lnTo>
                  <a:close/>
                  <a:moveTo>
                    <a:pt x="0" y="83"/>
                  </a:moveTo>
                  <a:lnTo>
                    <a:pt x="0" y="66"/>
                  </a:lnTo>
                  <a:lnTo>
                    <a:pt x="721" y="66"/>
                  </a:lnTo>
                  <a:lnTo>
                    <a:pt x="1441" y="66"/>
                  </a:lnTo>
                  <a:lnTo>
                    <a:pt x="2162" y="66"/>
                  </a:lnTo>
                  <a:lnTo>
                    <a:pt x="2882" y="66"/>
                  </a:lnTo>
                  <a:lnTo>
                    <a:pt x="3603" y="66"/>
                  </a:lnTo>
                  <a:lnTo>
                    <a:pt x="4323" y="66"/>
                  </a:lnTo>
                  <a:lnTo>
                    <a:pt x="5044" y="66"/>
                  </a:lnTo>
                  <a:lnTo>
                    <a:pt x="5764" y="66"/>
                  </a:lnTo>
                  <a:lnTo>
                    <a:pt x="5764" y="83"/>
                  </a:lnTo>
                  <a:lnTo>
                    <a:pt x="5044" y="83"/>
                  </a:lnTo>
                  <a:lnTo>
                    <a:pt x="4323" y="83"/>
                  </a:lnTo>
                  <a:lnTo>
                    <a:pt x="3603" y="83"/>
                  </a:lnTo>
                  <a:lnTo>
                    <a:pt x="2882" y="83"/>
                  </a:lnTo>
                  <a:lnTo>
                    <a:pt x="2162" y="83"/>
                  </a:lnTo>
                  <a:lnTo>
                    <a:pt x="1441" y="83"/>
                  </a:lnTo>
                  <a:lnTo>
                    <a:pt x="721" y="83"/>
                  </a:lnTo>
                  <a:lnTo>
                    <a:pt x="0" y="83"/>
                  </a:lnTo>
                  <a:close/>
                  <a:moveTo>
                    <a:pt x="0" y="50"/>
                  </a:moveTo>
                  <a:lnTo>
                    <a:pt x="0" y="33"/>
                  </a:lnTo>
                  <a:lnTo>
                    <a:pt x="721" y="33"/>
                  </a:lnTo>
                  <a:lnTo>
                    <a:pt x="1441" y="33"/>
                  </a:lnTo>
                  <a:lnTo>
                    <a:pt x="2162" y="33"/>
                  </a:lnTo>
                  <a:lnTo>
                    <a:pt x="2882" y="33"/>
                  </a:lnTo>
                  <a:lnTo>
                    <a:pt x="3603" y="33"/>
                  </a:lnTo>
                  <a:lnTo>
                    <a:pt x="4323" y="33"/>
                  </a:lnTo>
                  <a:lnTo>
                    <a:pt x="5044" y="33"/>
                  </a:lnTo>
                  <a:lnTo>
                    <a:pt x="5764" y="33"/>
                  </a:lnTo>
                  <a:lnTo>
                    <a:pt x="5764" y="50"/>
                  </a:lnTo>
                  <a:lnTo>
                    <a:pt x="5044" y="50"/>
                  </a:lnTo>
                  <a:lnTo>
                    <a:pt x="4323" y="50"/>
                  </a:lnTo>
                  <a:lnTo>
                    <a:pt x="3603" y="50"/>
                  </a:lnTo>
                  <a:lnTo>
                    <a:pt x="2882" y="50"/>
                  </a:lnTo>
                  <a:lnTo>
                    <a:pt x="2162" y="50"/>
                  </a:lnTo>
                  <a:lnTo>
                    <a:pt x="1441" y="50"/>
                  </a:lnTo>
                  <a:lnTo>
                    <a:pt x="721" y="50"/>
                  </a:lnTo>
                  <a:lnTo>
                    <a:pt x="0" y="50"/>
                  </a:lnTo>
                  <a:close/>
                  <a:moveTo>
                    <a:pt x="0" y="0"/>
                  </a:moveTo>
                  <a:lnTo>
                    <a:pt x="721" y="0"/>
                  </a:lnTo>
                  <a:lnTo>
                    <a:pt x="1441" y="0"/>
                  </a:lnTo>
                  <a:lnTo>
                    <a:pt x="2162" y="0"/>
                  </a:lnTo>
                  <a:lnTo>
                    <a:pt x="2882" y="0"/>
                  </a:lnTo>
                  <a:lnTo>
                    <a:pt x="3603" y="0"/>
                  </a:lnTo>
                  <a:lnTo>
                    <a:pt x="4323" y="0"/>
                  </a:lnTo>
                  <a:lnTo>
                    <a:pt x="5044" y="0"/>
                  </a:lnTo>
                  <a:lnTo>
                    <a:pt x="5764" y="0"/>
                  </a:lnTo>
                  <a:lnTo>
                    <a:pt x="5764" y="17"/>
                  </a:lnTo>
                  <a:lnTo>
                    <a:pt x="5044" y="17"/>
                  </a:lnTo>
                  <a:lnTo>
                    <a:pt x="4323" y="17"/>
                  </a:lnTo>
                  <a:lnTo>
                    <a:pt x="3603" y="17"/>
                  </a:lnTo>
                  <a:lnTo>
                    <a:pt x="2882" y="17"/>
                  </a:lnTo>
                  <a:lnTo>
                    <a:pt x="2162" y="17"/>
                  </a:lnTo>
                  <a:lnTo>
                    <a:pt x="1441" y="17"/>
                  </a:lnTo>
                  <a:lnTo>
                    <a:pt x="721" y="17"/>
                  </a:lnTo>
                  <a:lnTo>
                    <a:pt x="0" y="17"/>
                  </a:lnTo>
                  <a:lnTo>
                    <a:pt x="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sp>
        <p:nvSpPr>
          <p:cNvPr id="13" name="TextBox 12"/>
          <p:cNvSpPr txBox="1"/>
          <p:nvPr/>
        </p:nvSpPr>
        <p:spPr>
          <a:xfrm>
            <a:off x="35496" y="1124744"/>
            <a:ext cx="4464496" cy="3170099"/>
          </a:xfrm>
          <a:prstGeom prst="rect">
            <a:avLst/>
          </a:prstGeom>
          <a:noFill/>
        </p:spPr>
        <p:txBody>
          <a:bodyPr wrap="square" rtlCol="0">
            <a:spAutoFit/>
          </a:bodyPr>
          <a:lstStyle/>
          <a:p>
            <a:r>
              <a:rPr lang="en-IN" sz="2000" dirty="0" smtClean="0">
                <a:solidFill>
                  <a:schemeClr val="bg1"/>
                </a:solidFill>
              </a:rPr>
              <a:t>Competency mapping is the process of identification of the competencies required to perform successfully in a given job or role or a set of tasks at a given point of time. It generally examines two areas: emotional intelligence or emotional quotient (EQ), and strengths of the individual in areas like team structure, leadership, and decision-making.</a:t>
            </a:r>
            <a:endParaRPr lang="en-IN" sz="2000" dirty="0">
              <a:solidFill>
                <a:schemeClr val="bg1"/>
              </a:solidFill>
            </a:endParaRPr>
          </a:p>
        </p:txBody>
      </p:sp>
      <p:pic>
        <p:nvPicPr>
          <p:cNvPr id="30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39952" y="908720"/>
            <a:ext cx="4968552" cy="4896544"/>
          </a:xfrm>
          <a:prstGeom prst="rect">
            <a:avLst/>
          </a:prstGeom>
          <a:noFill/>
          <a:ln w="9525">
            <a:noFill/>
            <a:miter lim="800000"/>
            <a:headEnd/>
            <a:tailEnd/>
          </a:ln>
        </p:spPr>
      </p:pic>
      <p:sp>
        <p:nvSpPr>
          <p:cNvPr id="17" name="TextBox 16"/>
          <p:cNvSpPr txBox="1"/>
          <p:nvPr/>
        </p:nvSpPr>
        <p:spPr>
          <a:xfrm>
            <a:off x="35496" y="5013176"/>
            <a:ext cx="6192688" cy="1631216"/>
          </a:xfrm>
          <a:prstGeom prst="rect">
            <a:avLst/>
          </a:prstGeom>
          <a:noFill/>
        </p:spPr>
        <p:txBody>
          <a:bodyPr wrap="square" rtlCol="0">
            <a:spAutoFit/>
          </a:bodyPr>
          <a:lstStyle/>
          <a:p>
            <a:r>
              <a:rPr lang="en-IN" sz="2000" dirty="0" smtClean="0">
                <a:solidFill>
                  <a:schemeClr val="bg1"/>
                </a:solidFill>
              </a:rPr>
              <a:t>The process of competency mapping consists of breaking a given role or job into its constituent tasks or activities and identifying the competencies (technical, managerial, behavioural, conceptual knowledge, attitudes, skills, etc.) needed to perform the same successfully.</a:t>
            </a:r>
            <a:endParaRPr lang="en-IN" sz="2000" dirty="0">
              <a:solidFill>
                <a:schemeClr val="bg1"/>
              </a:solidFill>
            </a:endParaRPr>
          </a:p>
        </p:txBody>
      </p:sp>
      <p:sp>
        <p:nvSpPr>
          <p:cNvPr id="4" name="Footer Placeholder 3"/>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2000"/>
                                        <p:tgtEl>
                                          <p:spTgt spid="3074"/>
                                        </p:tgtEl>
                                      </p:cBhvr>
                                    </p:animEffect>
                                  </p:childTnLst>
                                </p:cTn>
                              </p:par>
                            </p:childTnLst>
                          </p:cTn>
                        </p:par>
                        <p:par>
                          <p:cTn id="16" fill="hold">
                            <p:stCondLst>
                              <p:cond delay="4500"/>
                            </p:stCondLst>
                            <p:childTnLst>
                              <p:par>
                                <p:cTn id="17" presetID="10" presetClass="entr" presetSubtype="0" fill="hold" grpId="0"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Steps to Develop Competency Model</a:t>
            </a:r>
            <a:endParaRPr lang="en-IN" sz="3200" dirty="0"/>
          </a:p>
        </p:txBody>
      </p:sp>
      <p:grpSp>
        <p:nvGrpSpPr>
          <p:cNvPr id="9" name="Group 8"/>
          <p:cNvGrpSpPr/>
          <p:nvPr/>
        </p:nvGrpSpPr>
        <p:grpSpPr>
          <a:xfrm>
            <a:off x="1524000" y="1741265"/>
            <a:ext cx="5181600" cy="1219200"/>
            <a:chOff x="0" y="0"/>
            <a:chExt cx="5181600" cy="1219200"/>
          </a:xfrm>
          <a:scene3d>
            <a:camera prst="orthographicFront">
              <a:rot lat="0" lon="0" rev="0"/>
            </a:camera>
            <a:lightRig rig="contrasting" dir="t">
              <a:rot lat="0" lon="0" rev="1200000"/>
            </a:lightRig>
          </a:scene3d>
        </p:grpSpPr>
        <p:sp>
          <p:nvSpPr>
            <p:cNvPr id="22" name="Rounded Rectangle 21"/>
            <p:cNvSpPr/>
            <p:nvPr/>
          </p:nvSpPr>
          <p:spPr>
            <a:xfrm>
              <a:off x="0" y="0"/>
              <a:ext cx="5181600" cy="121920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sz="2000" dirty="0">
                <a:solidFill>
                  <a:schemeClr val="bg1"/>
                </a:solidFill>
              </a:endParaRPr>
            </a:p>
          </p:txBody>
        </p:sp>
        <p:sp>
          <p:nvSpPr>
            <p:cNvPr id="23" name="Rounded Rectangle 4"/>
            <p:cNvSpPr/>
            <p:nvPr/>
          </p:nvSpPr>
          <p:spPr>
            <a:xfrm>
              <a:off x="35709" y="35709"/>
              <a:ext cx="3865988" cy="1147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000" b="1" kern="1200" dirty="0" smtClean="0">
                  <a:solidFill>
                    <a:schemeClr val="bg1"/>
                  </a:solidFill>
                </a:rPr>
                <a:t>Step </a:t>
              </a:r>
              <a:r>
                <a:rPr lang="en-IN" sz="2000" b="1" kern="1200" dirty="0" smtClean="0">
                  <a:solidFill>
                    <a:schemeClr val="bg1"/>
                  </a:solidFill>
                </a:rPr>
                <a:t>1:</a:t>
              </a:r>
              <a:r>
                <a:rPr lang="en-IN" sz="2000" kern="1200" dirty="0" smtClean="0">
                  <a:solidFill>
                    <a:schemeClr val="bg1"/>
                  </a:solidFill>
                </a:rPr>
                <a:t/>
              </a:r>
              <a:br>
                <a:rPr lang="en-IN" sz="2000" kern="1200" dirty="0" smtClean="0">
                  <a:solidFill>
                    <a:schemeClr val="bg1"/>
                  </a:solidFill>
                </a:rPr>
              </a:br>
              <a:r>
                <a:rPr lang="en-IN" sz="2000" kern="1200" dirty="0" smtClean="0">
                  <a:solidFill>
                    <a:schemeClr val="bg1"/>
                  </a:solidFill>
                </a:rPr>
                <a:t>Data Gathering &amp; Preparation</a:t>
              </a:r>
              <a:endParaRPr lang="en-IN" sz="2000" kern="1200" dirty="0">
                <a:solidFill>
                  <a:schemeClr val="bg1"/>
                </a:solidFill>
              </a:endParaRPr>
            </a:p>
          </p:txBody>
        </p:sp>
      </p:grpSp>
      <p:grpSp>
        <p:nvGrpSpPr>
          <p:cNvPr id="10" name="Group 9"/>
          <p:cNvGrpSpPr/>
          <p:nvPr/>
        </p:nvGrpSpPr>
        <p:grpSpPr>
          <a:xfrm>
            <a:off x="1981199" y="3163664"/>
            <a:ext cx="5181600" cy="1219200"/>
            <a:chOff x="457199" y="1422399"/>
            <a:chExt cx="5181600" cy="1219200"/>
          </a:xfrm>
          <a:scene3d>
            <a:camera prst="orthographicFront">
              <a:rot lat="0" lon="0" rev="0"/>
            </a:camera>
            <a:lightRig rig="contrasting" dir="t">
              <a:rot lat="0" lon="0" rev="1200000"/>
            </a:lightRig>
          </a:scene3d>
        </p:grpSpPr>
        <p:sp>
          <p:nvSpPr>
            <p:cNvPr id="20" name="Rounded Rectangle 19"/>
            <p:cNvSpPr/>
            <p:nvPr/>
          </p:nvSpPr>
          <p:spPr>
            <a:xfrm>
              <a:off x="457199" y="1422399"/>
              <a:ext cx="5181600" cy="121920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endParaRPr lang="en-US" sz="2000" dirty="0">
                <a:solidFill>
                  <a:schemeClr val="bg1"/>
                </a:solidFill>
              </a:endParaRPr>
            </a:p>
          </p:txBody>
        </p:sp>
        <p:sp>
          <p:nvSpPr>
            <p:cNvPr id="21" name="Rounded Rectangle 6"/>
            <p:cNvSpPr/>
            <p:nvPr/>
          </p:nvSpPr>
          <p:spPr>
            <a:xfrm>
              <a:off x="492908" y="1458108"/>
              <a:ext cx="3860502" cy="1147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000" b="1" kern="1200" dirty="0" smtClean="0">
                  <a:solidFill>
                    <a:schemeClr val="tx1"/>
                  </a:solidFill>
                </a:rPr>
                <a:t>Step 2:</a:t>
              </a:r>
              <a:br>
                <a:rPr lang="en-US" sz="2000" b="1" kern="1200" dirty="0" smtClean="0">
                  <a:solidFill>
                    <a:schemeClr val="tx1"/>
                  </a:solidFill>
                </a:rPr>
              </a:br>
              <a:r>
                <a:rPr lang="en-IN" sz="2000" b="0" kern="1200" dirty="0" smtClean="0">
                  <a:solidFill>
                    <a:schemeClr val="tx1"/>
                  </a:solidFill>
                </a:rPr>
                <a:t>Data Analysis</a:t>
              </a:r>
              <a:endParaRPr lang="en-IN" sz="2000" b="0" kern="1200" dirty="0">
                <a:solidFill>
                  <a:schemeClr val="tx1"/>
                </a:solidFill>
              </a:endParaRPr>
            </a:p>
          </p:txBody>
        </p:sp>
      </p:grpSp>
      <p:grpSp>
        <p:nvGrpSpPr>
          <p:cNvPr id="11" name="Group 10"/>
          <p:cNvGrpSpPr/>
          <p:nvPr/>
        </p:nvGrpSpPr>
        <p:grpSpPr>
          <a:xfrm>
            <a:off x="2438399" y="4586064"/>
            <a:ext cx="5181600" cy="1219200"/>
            <a:chOff x="914399" y="2844799"/>
            <a:chExt cx="5181600" cy="1219200"/>
          </a:xfrm>
          <a:scene3d>
            <a:camera prst="orthographicFront">
              <a:rot lat="0" lon="0" rev="0"/>
            </a:camera>
            <a:lightRig rig="contrasting" dir="t">
              <a:rot lat="0" lon="0" rev="1200000"/>
            </a:lightRig>
          </a:scene3d>
        </p:grpSpPr>
        <p:sp>
          <p:nvSpPr>
            <p:cNvPr id="18" name="Rounded Rectangle 17"/>
            <p:cNvSpPr/>
            <p:nvPr/>
          </p:nvSpPr>
          <p:spPr>
            <a:xfrm>
              <a:off x="914399" y="2844799"/>
              <a:ext cx="5181600" cy="121920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sz="2000" dirty="0">
                <a:solidFill>
                  <a:schemeClr val="bg1"/>
                </a:solidFill>
              </a:endParaRPr>
            </a:p>
          </p:txBody>
        </p:sp>
        <p:sp>
          <p:nvSpPr>
            <p:cNvPr id="19" name="Rounded Rectangle 8"/>
            <p:cNvSpPr/>
            <p:nvPr/>
          </p:nvSpPr>
          <p:spPr>
            <a:xfrm>
              <a:off x="950108" y="2880508"/>
              <a:ext cx="3860502" cy="1147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000" b="1" kern="1200" dirty="0" smtClean="0">
                  <a:solidFill>
                    <a:schemeClr val="bg1"/>
                  </a:solidFill>
                </a:rPr>
                <a:t>Step 3:</a:t>
              </a:r>
              <a:br>
                <a:rPr lang="en-US" sz="2000" b="1" kern="1200" dirty="0" smtClean="0">
                  <a:solidFill>
                    <a:schemeClr val="bg1"/>
                  </a:solidFill>
                </a:rPr>
              </a:br>
              <a:r>
                <a:rPr lang="en-IN" sz="2000" b="0" kern="1200" dirty="0" smtClean="0">
                  <a:solidFill>
                    <a:schemeClr val="bg1"/>
                  </a:solidFill>
                </a:rPr>
                <a:t>Validation</a:t>
              </a:r>
              <a:endParaRPr lang="en-IN" sz="2000" b="0" kern="1200" dirty="0">
                <a:solidFill>
                  <a:schemeClr val="bg1"/>
                </a:solidFill>
              </a:endParaRPr>
            </a:p>
          </p:txBody>
        </p:sp>
      </p:grpSp>
      <p:grpSp>
        <p:nvGrpSpPr>
          <p:cNvPr id="12" name="Group 11"/>
          <p:cNvGrpSpPr/>
          <p:nvPr/>
        </p:nvGrpSpPr>
        <p:grpSpPr>
          <a:xfrm>
            <a:off x="5913120" y="2665825"/>
            <a:ext cx="792480" cy="792480"/>
            <a:chOff x="4389120" y="924560"/>
            <a:chExt cx="792480" cy="792480"/>
          </a:xfrm>
          <a:scene3d>
            <a:camera prst="orthographicFront">
              <a:rot lat="0" lon="0" rev="0"/>
            </a:camera>
            <a:lightRig rig="contrasting" dir="t">
              <a:rot lat="0" lon="0" rev="1200000"/>
            </a:lightRig>
          </a:scene3d>
        </p:grpSpPr>
        <p:sp>
          <p:nvSpPr>
            <p:cNvPr id="16" name="Down Arrow 15"/>
            <p:cNvSpPr/>
            <p:nvPr/>
          </p:nvSpPr>
          <p:spPr>
            <a:xfrm>
              <a:off x="4389120" y="924560"/>
              <a:ext cx="792480" cy="792480"/>
            </a:xfrm>
            <a:prstGeom prst="downArrow">
              <a:avLst>
                <a:gd name="adj1" fmla="val 55000"/>
                <a:gd name="adj2" fmla="val 45000"/>
              </a:avLst>
            </a:prstGeom>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Down Arrow 10"/>
            <p:cNvSpPr/>
            <p:nvPr/>
          </p:nvSpPr>
          <p:spPr>
            <a:xfrm>
              <a:off x="4567428" y="924560"/>
              <a:ext cx="435864" cy="596341"/>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dirty="0">
                <a:solidFill>
                  <a:schemeClr val="tx1"/>
                </a:solidFill>
              </a:endParaRPr>
            </a:p>
          </p:txBody>
        </p:sp>
      </p:grpSp>
      <p:grpSp>
        <p:nvGrpSpPr>
          <p:cNvPr id="13" name="Group 12"/>
          <p:cNvGrpSpPr/>
          <p:nvPr/>
        </p:nvGrpSpPr>
        <p:grpSpPr>
          <a:xfrm>
            <a:off x="6370320" y="4080097"/>
            <a:ext cx="792480" cy="792480"/>
            <a:chOff x="4846320" y="2338832"/>
            <a:chExt cx="792480" cy="792480"/>
          </a:xfrm>
          <a:scene3d>
            <a:camera prst="orthographicFront">
              <a:rot lat="0" lon="0" rev="0"/>
            </a:camera>
            <a:lightRig rig="contrasting" dir="t">
              <a:rot lat="0" lon="0" rev="1200000"/>
            </a:lightRig>
          </a:scene3d>
        </p:grpSpPr>
        <p:sp>
          <p:nvSpPr>
            <p:cNvPr id="14" name="Down Arrow 13"/>
            <p:cNvSpPr/>
            <p:nvPr/>
          </p:nvSpPr>
          <p:spPr>
            <a:xfrm>
              <a:off x="4846320" y="2338832"/>
              <a:ext cx="792480" cy="792480"/>
            </a:xfrm>
            <a:prstGeom prst="downArrow">
              <a:avLst>
                <a:gd name="adj1" fmla="val 55000"/>
                <a:gd name="adj2" fmla="val 45000"/>
              </a:avLst>
            </a:prstGeom>
            <a:sp3d z="300000"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15" name="Down Arrow 12"/>
            <p:cNvSpPr/>
            <p:nvPr/>
          </p:nvSpPr>
          <p:spPr>
            <a:xfrm>
              <a:off x="5024628" y="2338832"/>
              <a:ext cx="435864" cy="596341"/>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IN" sz="3600" kern="1200" dirty="0">
                <a:solidFill>
                  <a:schemeClr val="tx1"/>
                </a:solidFill>
              </a:endParaRPr>
            </a:p>
          </p:txBody>
        </p:sp>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7"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Competency Dictionary</a:t>
            </a:r>
            <a:endParaRPr lang="en-IN" sz="3200" dirty="0"/>
          </a:p>
        </p:txBody>
      </p:sp>
      <p:sp>
        <p:nvSpPr>
          <p:cNvPr id="9" name="Rectangle 8"/>
          <p:cNvSpPr/>
          <p:nvPr/>
        </p:nvSpPr>
        <p:spPr>
          <a:xfrm>
            <a:off x="0" y="836712"/>
            <a:ext cx="9144000" cy="6048672"/>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defRPr/>
            </a:pPr>
            <a:endParaRPr lang="en-IN" sz="1400" dirty="0" smtClean="0">
              <a:solidFill>
                <a:srgbClr val="FFFFFF"/>
              </a:solidFill>
              <a:latin typeface="Calibri" pitchFamily="-109" charset="0"/>
            </a:endParaRPr>
          </a:p>
        </p:txBody>
      </p:sp>
      <p:pic>
        <p:nvPicPr>
          <p:cNvPr id="10" name="Picture 9" descr="Blank_Spiral_Notebook_Page_by_inspyretash_stock.jpg"/>
          <p:cNvPicPr>
            <a:picLocks noChangeAspect="1"/>
          </p:cNvPicPr>
          <p:nvPr/>
        </p:nvPicPr>
        <p:blipFill>
          <a:blip r:embed="rId3" cstate="email"/>
          <a:stretch>
            <a:fillRect/>
          </a:stretch>
        </p:blipFill>
        <p:spPr>
          <a:xfrm flipH="1">
            <a:off x="611554" y="1008112"/>
            <a:ext cx="5181545" cy="5796000"/>
          </a:xfrm>
          <a:prstGeom prst="rect">
            <a:avLst/>
          </a:prstGeom>
        </p:spPr>
      </p:pic>
      <p:sp>
        <p:nvSpPr>
          <p:cNvPr id="11" name="TextBox 10"/>
          <p:cNvSpPr txBox="1"/>
          <p:nvPr/>
        </p:nvSpPr>
        <p:spPr>
          <a:xfrm>
            <a:off x="1043608" y="1152128"/>
            <a:ext cx="4680520" cy="5632311"/>
          </a:xfrm>
          <a:prstGeom prst="rect">
            <a:avLst/>
          </a:prstGeom>
          <a:noFill/>
        </p:spPr>
        <p:txBody>
          <a:bodyPr wrap="square" rtlCol="0">
            <a:spAutoFit/>
          </a:bodyPr>
          <a:lstStyle/>
          <a:p>
            <a:r>
              <a:rPr lang="en-IN" dirty="0" smtClean="0"/>
              <a:t>Things to be considered for developing competency dictionary:</a:t>
            </a:r>
          </a:p>
          <a:p>
            <a:endParaRPr lang="en-IN" dirty="0" smtClean="0"/>
          </a:p>
          <a:p>
            <a:pPr marL="342900" indent="-342900">
              <a:buFont typeface="Arial" pitchFamily="34" charset="0"/>
              <a:buChar char="•"/>
            </a:pPr>
            <a:r>
              <a:rPr lang="en-IN" dirty="0" smtClean="0"/>
              <a:t>Definition</a:t>
            </a:r>
          </a:p>
          <a:p>
            <a:pPr marL="800100" lvl="1" indent="-342900">
              <a:buFont typeface="Courier New" pitchFamily="49" charset="0"/>
              <a:buChar char="o"/>
            </a:pPr>
            <a:r>
              <a:rPr lang="en-IN" dirty="0" smtClean="0"/>
              <a:t>Description of behaviour or skills or characteristics</a:t>
            </a:r>
          </a:p>
          <a:p>
            <a:pPr marL="800100" lvl="1" indent="-342900">
              <a:buFont typeface="Courier New" pitchFamily="49" charset="0"/>
              <a:buChar char="o"/>
            </a:pPr>
            <a:r>
              <a:rPr lang="en-IN" dirty="0" smtClean="0"/>
              <a:t>Use reference of other competency dictionary</a:t>
            </a:r>
          </a:p>
          <a:p>
            <a:pPr marL="800100" lvl="1" indent="-342900">
              <a:buFont typeface="Courier New" pitchFamily="49" charset="0"/>
              <a:buChar char="o"/>
            </a:pPr>
            <a:r>
              <a:rPr lang="en-IN" dirty="0" smtClean="0"/>
              <a:t>Benchmark with other typical industry</a:t>
            </a:r>
          </a:p>
          <a:p>
            <a:pPr marL="342900" indent="-342900">
              <a:buFont typeface="Arial" pitchFamily="34" charset="0"/>
              <a:buChar char="•"/>
            </a:pPr>
            <a:r>
              <a:rPr lang="en-IN" dirty="0" smtClean="0"/>
              <a:t>Dimensions</a:t>
            </a:r>
          </a:p>
          <a:p>
            <a:pPr marL="800100" lvl="1" indent="-342900">
              <a:buFont typeface="Courier New" pitchFamily="49" charset="0"/>
              <a:buChar char="o"/>
            </a:pPr>
            <a:r>
              <a:rPr lang="en-IN" dirty="0" smtClean="0"/>
              <a:t>Intensity or completeness of action</a:t>
            </a:r>
          </a:p>
          <a:p>
            <a:pPr marL="800100" lvl="1" indent="-342900">
              <a:buFont typeface="Courier New" pitchFamily="49" charset="0"/>
              <a:buChar char="o"/>
            </a:pPr>
            <a:r>
              <a:rPr lang="en-IN" dirty="0" smtClean="0"/>
              <a:t>Size of impact</a:t>
            </a:r>
          </a:p>
          <a:p>
            <a:pPr marL="800100" lvl="1" indent="-342900">
              <a:buFont typeface="Courier New" pitchFamily="49" charset="0"/>
              <a:buChar char="o"/>
            </a:pPr>
            <a:r>
              <a:rPr lang="en-IN" dirty="0" smtClean="0"/>
              <a:t>Complexity</a:t>
            </a:r>
          </a:p>
          <a:p>
            <a:pPr marL="800100" lvl="1" indent="-342900">
              <a:buFont typeface="Courier New" pitchFamily="49" charset="0"/>
              <a:buChar char="o"/>
            </a:pPr>
            <a:r>
              <a:rPr lang="en-IN" dirty="0" smtClean="0"/>
              <a:t>Amount of effort</a:t>
            </a:r>
          </a:p>
          <a:p>
            <a:pPr marL="342900" indent="-342900">
              <a:buFont typeface="Arial" pitchFamily="34" charset="0"/>
              <a:buChar char="•"/>
            </a:pPr>
            <a:r>
              <a:rPr lang="en-IN" dirty="0" smtClean="0"/>
              <a:t>Proficiency levels or scales </a:t>
            </a:r>
          </a:p>
          <a:p>
            <a:pPr marL="800100" lvl="1" indent="-342900">
              <a:buFont typeface="Courier New" pitchFamily="49" charset="0"/>
              <a:buChar char="o"/>
            </a:pPr>
            <a:r>
              <a:rPr lang="en-IN" dirty="0" smtClean="0"/>
              <a:t>Exposed </a:t>
            </a:r>
          </a:p>
          <a:p>
            <a:pPr marL="800100" lvl="1" indent="-342900">
              <a:buFont typeface="Courier New" pitchFamily="49" charset="0"/>
              <a:buChar char="o"/>
            </a:pPr>
            <a:r>
              <a:rPr lang="en-IN" dirty="0" smtClean="0"/>
              <a:t>Development </a:t>
            </a:r>
          </a:p>
          <a:p>
            <a:pPr marL="800100" lvl="1" indent="-342900">
              <a:buFont typeface="Courier New" pitchFamily="49" charset="0"/>
              <a:buChar char="o"/>
            </a:pPr>
            <a:r>
              <a:rPr lang="en-IN" dirty="0" smtClean="0"/>
              <a:t>Proficient</a:t>
            </a:r>
          </a:p>
          <a:p>
            <a:pPr marL="800100" lvl="1" indent="-342900">
              <a:buFont typeface="Courier New" pitchFamily="49" charset="0"/>
              <a:buChar char="o"/>
            </a:pPr>
            <a:r>
              <a:rPr lang="en-IN" dirty="0" smtClean="0"/>
              <a:t>Mastery</a:t>
            </a:r>
          </a:p>
          <a:p>
            <a:pPr marL="800100" lvl="1" indent="-342900">
              <a:buFont typeface="Courier New" pitchFamily="49" charset="0"/>
              <a:buChar char="o"/>
            </a:pPr>
            <a:r>
              <a:rPr lang="en-IN" dirty="0" smtClean="0"/>
              <a:t>Expert</a:t>
            </a:r>
            <a:endParaRPr lang="en-IN" dirty="0"/>
          </a:p>
        </p:txBody>
      </p:sp>
      <p:pic>
        <p:nvPicPr>
          <p:cNvPr id="12" name="Picture 11" descr="pencil.png"/>
          <p:cNvPicPr>
            <a:picLocks noChangeAspect="1"/>
          </p:cNvPicPr>
          <p:nvPr/>
        </p:nvPicPr>
        <p:blipFill>
          <a:blip r:embed="rId4" cstate="email"/>
          <a:srcRect/>
          <a:stretch>
            <a:fillRect/>
          </a:stretch>
        </p:blipFill>
        <p:spPr>
          <a:xfrm rot="5400000">
            <a:off x="4147449" y="2329018"/>
            <a:ext cx="5517232" cy="3595500"/>
          </a:xfrm>
          <a:prstGeom prst="rect">
            <a:avLst/>
          </a:prstGeom>
        </p:spPr>
      </p:pic>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612000"/>
          </a:xfrm>
          <a:prstGeom prst="rect">
            <a:avLst/>
          </a:prstGeom>
          <a:solidFill>
            <a:srgbClr val="FFFFFF">
              <a:alpha val="69804"/>
            </a:srgbClr>
          </a:solidFill>
        </p:spPr>
        <p:txBody>
          <a:bodyPr wrap="square" rtlCol="0">
            <a:spAutoFit/>
          </a:bodyPr>
          <a:lstStyle/>
          <a:p>
            <a:r>
              <a:rPr lang="en-US" sz="3000" dirty="0" smtClean="0"/>
              <a:t>Competency Based-Behavioral Interviewing (CBBI)</a:t>
            </a:r>
            <a:endParaRPr lang="en-IN" sz="3000" dirty="0"/>
          </a:p>
        </p:txBody>
      </p:sp>
      <p:pic>
        <p:nvPicPr>
          <p:cNvPr id="34" name="Picture 33" descr="Qualifyed.jpg"/>
          <p:cNvPicPr>
            <a:picLocks noChangeAspect="1"/>
          </p:cNvPicPr>
          <p:nvPr/>
        </p:nvPicPr>
        <p:blipFill>
          <a:blip r:embed="rId3" cstate="print"/>
          <a:stretch>
            <a:fillRect/>
          </a:stretch>
        </p:blipFill>
        <p:spPr>
          <a:xfrm>
            <a:off x="0" y="836712"/>
            <a:ext cx="9144000" cy="6021288"/>
          </a:xfrm>
          <a:prstGeom prst="rect">
            <a:avLst/>
          </a:prstGeom>
        </p:spPr>
      </p:pic>
      <p:sp>
        <p:nvSpPr>
          <p:cNvPr id="39" name="Rectangle 38"/>
          <p:cNvSpPr/>
          <p:nvPr/>
        </p:nvSpPr>
        <p:spPr>
          <a:xfrm>
            <a:off x="0" y="836712"/>
            <a:ext cx="9144000" cy="6021288"/>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
        <p:nvSpPr>
          <p:cNvPr id="12" name="TextBox 11"/>
          <p:cNvSpPr txBox="1"/>
          <p:nvPr/>
        </p:nvSpPr>
        <p:spPr>
          <a:xfrm>
            <a:off x="71465" y="1412776"/>
            <a:ext cx="4176464" cy="3416320"/>
          </a:xfrm>
          <a:prstGeom prst="rect">
            <a:avLst/>
          </a:prstGeom>
          <a:noFill/>
        </p:spPr>
        <p:txBody>
          <a:bodyPr wrap="square" rtlCol="0">
            <a:spAutoFit/>
          </a:bodyPr>
          <a:lstStyle/>
          <a:p>
            <a:r>
              <a:rPr lang="en-US" dirty="0" smtClean="0">
                <a:solidFill>
                  <a:schemeClr val="bg1"/>
                </a:solidFill>
              </a:rPr>
              <a:t>However, the hiring process has also undergone a change therefore a lot of emphasis is being put on the hidden behavioral aspects as well to make a sound decision. </a:t>
            </a:r>
          </a:p>
          <a:p>
            <a:r>
              <a:rPr lang="en-US" dirty="0" smtClean="0">
                <a:solidFill>
                  <a:schemeClr val="bg1"/>
                </a:solidFill>
              </a:rPr>
              <a:t>They believe that the behavioral aspects can be developed through proper guidance and good management. </a:t>
            </a:r>
          </a:p>
          <a:p>
            <a:r>
              <a:rPr lang="en-US" dirty="0" smtClean="0">
                <a:solidFill>
                  <a:schemeClr val="bg1"/>
                </a:solidFill>
              </a:rPr>
              <a:t>Most of the organizations look at just the visible components of competencies: the knowledge and skills in the traditional method of hiring. </a:t>
            </a:r>
            <a:endParaRPr lang="en-IN" dirty="0" smtClean="0">
              <a:solidFill>
                <a:schemeClr val="bg1"/>
              </a:solidFill>
            </a:endParaRPr>
          </a:p>
        </p:txBody>
      </p:sp>
      <p:sp>
        <p:nvSpPr>
          <p:cNvPr id="13" name="TextBox 12"/>
          <p:cNvSpPr txBox="1"/>
          <p:nvPr/>
        </p:nvSpPr>
        <p:spPr>
          <a:xfrm>
            <a:off x="35496" y="5422583"/>
            <a:ext cx="4176464" cy="400110"/>
          </a:xfrm>
          <a:prstGeom prst="rect">
            <a:avLst/>
          </a:prstGeom>
          <a:noFill/>
        </p:spPr>
        <p:txBody>
          <a:bodyPr wrap="square" rtlCol="0">
            <a:spAutoFit/>
          </a:bodyPr>
          <a:lstStyle/>
          <a:p>
            <a:endParaRPr lang="en-US" sz="2000" dirty="0" smtClean="0">
              <a:solidFill>
                <a:schemeClr val="bg1"/>
              </a:solidFill>
            </a:endParaRPr>
          </a:p>
        </p:txBody>
      </p:sp>
      <p:sp>
        <p:nvSpPr>
          <p:cNvPr id="14" name="TextBox 13"/>
          <p:cNvSpPr txBox="1"/>
          <p:nvPr/>
        </p:nvSpPr>
        <p:spPr>
          <a:xfrm>
            <a:off x="35496" y="5128774"/>
            <a:ext cx="4176464" cy="1477328"/>
          </a:xfrm>
          <a:prstGeom prst="rect">
            <a:avLst/>
          </a:prstGeom>
          <a:noFill/>
        </p:spPr>
        <p:txBody>
          <a:bodyPr wrap="square" rtlCol="0">
            <a:spAutoFit/>
          </a:bodyPr>
          <a:lstStyle/>
          <a:p>
            <a:r>
              <a:rPr lang="en-US" dirty="0" smtClean="0">
                <a:solidFill>
                  <a:schemeClr val="bg1"/>
                </a:solidFill>
              </a:rPr>
              <a:t>Hence, a complete picture regarding the competence of a person consists of both visible and hidden aspects and it becomes necessary to understand both to arrive at identifying the best man for a job.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Bottom)">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2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4500"/>
                            </p:stCondLst>
                            <p:childTnLst>
                              <p:par>
                                <p:cTn id="17" presetID="10" presetClass="entr" presetSubtype="0" fill="hold" grpId="0" nodeType="after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612000"/>
          </a:xfrm>
          <a:prstGeom prst="rect">
            <a:avLst/>
          </a:prstGeom>
          <a:solidFill>
            <a:srgbClr val="FFFFFF">
              <a:alpha val="69804"/>
            </a:srgbClr>
          </a:solidFill>
        </p:spPr>
        <p:txBody>
          <a:bodyPr wrap="square" rtlCol="0">
            <a:spAutoFit/>
          </a:bodyPr>
          <a:lstStyle/>
          <a:p>
            <a:r>
              <a:rPr lang="en-US" sz="3000" dirty="0" smtClean="0"/>
              <a:t>Competency Based-Behavioral Interviewing (CBBI)</a:t>
            </a:r>
            <a:endParaRPr lang="en-IN" sz="3000" dirty="0"/>
          </a:p>
        </p:txBody>
      </p:sp>
      <p:pic>
        <p:nvPicPr>
          <p:cNvPr id="9" name="Picture 8" descr="interview.jpg"/>
          <p:cNvPicPr>
            <a:picLocks noChangeAspect="1"/>
          </p:cNvPicPr>
          <p:nvPr/>
        </p:nvPicPr>
        <p:blipFill>
          <a:blip r:embed="rId4" cstate="email"/>
          <a:stretch>
            <a:fillRect/>
          </a:stretch>
        </p:blipFill>
        <p:spPr>
          <a:xfrm>
            <a:off x="179512" y="1916832"/>
            <a:ext cx="4248472" cy="3106695"/>
          </a:xfrm>
          <a:prstGeom prst="rect">
            <a:avLst/>
          </a:prstGeom>
        </p:spPr>
      </p:pic>
      <p:sp>
        <p:nvSpPr>
          <p:cNvPr id="10" name="Rectangle 9"/>
          <p:cNvSpPr/>
          <p:nvPr/>
        </p:nvSpPr>
        <p:spPr>
          <a:xfrm>
            <a:off x="214781" y="-18000"/>
            <a:ext cx="4213203" cy="6876000"/>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179512" y="1916832"/>
            <a:ext cx="4320480" cy="3024336"/>
          </a:xfrm>
          <a:prstGeom prst="rect">
            <a:avLst/>
          </a:prstGeom>
          <a:noFill/>
          <a:ln w="28575">
            <a:solidFill>
              <a:schemeClr val="tx1">
                <a:alpha val="3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ounded Rectangle 11"/>
          <p:cNvSpPr/>
          <p:nvPr/>
        </p:nvSpPr>
        <p:spPr>
          <a:xfrm>
            <a:off x="4716016" y="1556792"/>
            <a:ext cx="4104456" cy="1224136"/>
          </a:xfrm>
          <a:prstGeom prst="roundRect">
            <a:avLst>
              <a:gd name="adj" fmla="val 4269"/>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This is where Competency Based-Behavioral Interviewing (CBBI) comes into picture.</a:t>
            </a:r>
            <a:endParaRPr lang="en-IN" sz="2000" dirty="0">
              <a:solidFill>
                <a:schemeClr val="tx1"/>
              </a:solidFill>
            </a:endParaRPr>
          </a:p>
        </p:txBody>
      </p:sp>
      <p:sp>
        <p:nvSpPr>
          <p:cNvPr id="13" name="Rounded Rectangle 12"/>
          <p:cNvSpPr/>
          <p:nvPr/>
        </p:nvSpPr>
        <p:spPr>
          <a:xfrm>
            <a:off x="4716016" y="3573016"/>
            <a:ext cx="4104456" cy="1872208"/>
          </a:xfrm>
          <a:prstGeom prst="roundRect">
            <a:avLst>
              <a:gd name="adj" fmla="val 4269"/>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The questions in a CBBI are so structured so as to gather maximum information about the competency of the candidate and to make a right decision.</a:t>
            </a:r>
            <a:endParaRPr lang="en-IN" sz="2000" dirty="0">
              <a:solidFill>
                <a:schemeClr val="tx1"/>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0" nodeType="withEffect">
                                  <p:stCondLst>
                                    <p:cond delay="0"/>
                                  </p:stCondLst>
                                  <p:childTnLst>
                                    <p:animMotion origin="layout" path="M 0 0  L 0 0.33302  E" pathEditMode="relative" ptsTypes="">
                                      <p:cBhvr>
                                        <p:cTn id="9" dur="2000" spd="-100000" fill="hold"/>
                                        <p:tgtEl>
                                          <p:spTgt spid="10"/>
                                        </p:tgtEl>
                                        <p:attrNameLst>
                                          <p:attrName>ppt_x</p:attrName>
                                          <p:attrName>ppt_y</p:attrName>
                                        </p:attrNameLst>
                                      </p:cBhvr>
                                    </p:animMotion>
                                  </p:childTnLst>
                                </p:cTn>
                              </p:par>
                              <p:par>
                                <p:cTn id="10" presetID="10" presetClass="entr" presetSubtype="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0" presetClass="path" presetSubtype="0" accel="50000" decel="50000" fill="hold" grpId="0" nodeType="withEffect">
                                  <p:stCondLst>
                                    <p:cond delay="0"/>
                                  </p:stCondLst>
                                  <p:childTnLst>
                                    <p:animMotion origin="layout" path="M -1.09028 2.65896E-6 L 0.23542 2.65896E-6 L -2.77778E-7 2.65896E-6 " pathEditMode="relative" rAng="0" ptsTypes="AAA">
                                      <p:cBhvr>
                                        <p:cTn id="14" dur="2000" fill="hold"/>
                                        <p:tgtEl>
                                          <p:spTgt spid="11"/>
                                        </p:tgtEl>
                                        <p:attrNameLst>
                                          <p:attrName>ppt_x</p:attrName>
                                          <p:attrName>ppt_y</p:attrName>
                                        </p:attrNameLst>
                                      </p:cBhvr>
                                      <p:rCtr x="663" y="0"/>
                                    </p:animMotion>
                                  </p:childTnLst>
                                </p:cTn>
                              </p:par>
                              <p:par>
                                <p:cTn id="15" presetID="1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Left)">
                                      <p:cBhvr>
                                        <p:cTn id="17" dur="500"/>
                                        <p:tgtEl>
                                          <p:spTgt spid="12"/>
                                        </p:tgtEl>
                                      </p:cBhvr>
                                    </p:animEffect>
                                  </p:childTnLst>
                                </p:cTn>
                              </p:par>
                            </p:childTnLst>
                          </p:cTn>
                        </p:par>
                        <p:par>
                          <p:cTn id="18" fill="hold">
                            <p:stCondLst>
                              <p:cond delay="2000"/>
                            </p:stCondLst>
                            <p:childTnLst>
                              <p:par>
                                <p:cTn id="19" presetID="12" presetClass="entr" presetSubtype="2"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slide(from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CBBI Structuring (Questions/ Probing)</a:t>
            </a:r>
            <a:endParaRPr lang="en-IN" sz="3200" dirty="0"/>
          </a:p>
        </p:txBody>
      </p:sp>
      <p:pic>
        <p:nvPicPr>
          <p:cNvPr id="10" name="Picture 9" descr="Ask-Better-Questions.jpg"/>
          <p:cNvPicPr>
            <a:picLocks noChangeAspect="1"/>
          </p:cNvPicPr>
          <p:nvPr/>
        </p:nvPicPr>
        <p:blipFill>
          <a:blip r:embed="rId3" cstate="print"/>
          <a:stretch>
            <a:fillRect/>
          </a:stretch>
        </p:blipFill>
        <p:spPr>
          <a:xfrm>
            <a:off x="0" y="1412776"/>
            <a:ext cx="9144000" cy="1749946"/>
          </a:xfrm>
          <a:prstGeom prst="rect">
            <a:avLst/>
          </a:prstGeom>
        </p:spPr>
      </p:pic>
      <p:sp>
        <p:nvSpPr>
          <p:cNvPr id="11" name="Rectangle 10"/>
          <p:cNvSpPr/>
          <p:nvPr/>
        </p:nvSpPr>
        <p:spPr>
          <a:xfrm flipV="1">
            <a:off x="395536" y="2716465"/>
            <a:ext cx="8280920"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7"/>
          <p:cNvGrpSpPr/>
          <p:nvPr/>
        </p:nvGrpSpPr>
        <p:grpSpPr>
          <a:xfrm>
            <a:off x="632248" y="2788473"/>
            <a:ext cx="328936" cy="1224136"/>
            <a:chOff x="802878" y="3212976"/>
            <a:chExt cx="328936" cy="1224136"/>
          </a:xfrm>
        </p:grpSpPr>
        <p:sp>
          <p:nvSpPr>
            <p:cNvPr id="13" name="TextBox 1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4" name="Straight Connector 1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20"/>
          <p:cNvGrpSpPr/>
          <p:nvPr/>
        </p:nvGrpSpPr>
        <p:grpSpPr>
          <a:xfrm>
            <a:off x="2895600" y="2788473"/>
            <a:ext cx="328936" cy="1224136"/>
            <a:chOff x="802878" y="3212976"/>
            <a:chExt cx="328936" cy="1224136"/>
          </a:xfrm>
        </p:grpSpPr>
        <p:sp>
          <p:nvSpPr>
            <p:cNvPr id="16" name="TextBox 1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7" name="Straight Connector 1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8" name="Group 23"/>
          <p:cNvGrpSpPr/>
          <p:nvPr/>
        </p:nvGrpSpPr>
        <p:grpSpPr>
          <a:xfrm>
            <a:off x="5168752" y="2788473"/>
            <a:ext cx="328936" cy="1224136"/>
            <a:chOff x="802878" y="3212976"/>
            <a:chExt cx="328936" cy="1224136"/>
          </a:xfrm>
        </p:grpSpPr>
        <p:sp>
          <p:nvSpPr>
            <p:cNvPr id="19" name="TextBox 18"/>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0" name="Straight Connector 19"/>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16224" y="4012609"/>
            <a:ext cx="1728192" cy="1815882"/>
          </a:xfrm>
          <a:prstGeom prst="rect">
            <a:avLst/>
          </a:prstGeom>
          <a:noFill/>
        </p:spPr>
        <p:txBody>
          <a:bodyPr wrap="square" rtlCol="0">
            <a:spAutoFit/>
          </a:bodyPr>
          <a:lstStyle/>
          <a:p>
            <a:r>
              <a:rPr lang="en-IN" sz="1600" dirty="0" smtClean="0"/>
              <a:t>The lead question for the first Competency is asked and then proceed to obtain an overview of the event.</a:t>
            </a:r>
            <a:endParaRPr lang="en-IN" sz="1600" dirty="0"/>
          </a:p>
        </p:txBody>
      </p:sp>
      <p:sp>
        <p:nvSpPr>
          <p:cNvPr id="22" name="TextBox 21"/>
          <p:cNvSpPr txBox="1"/>
          <p:nvPr/>
        </p:nvSpPr>
        <p:spPr>
          <a:xfrm>
            <a:off x="2339752" y="4012609"/>
            <a:ext cx="1728192" cy="1815882"/>
          </a:xfrm>
          <a:prstGeom prst="rect">
            <a:avLst/>
          </a:prstGeom>
          <a:noFill/>
        </p:spPr>
        <p:txBody>
          <a:bodyPr wrap="square" rtlCol="0">
            <a:spAutoFit/>
          </a:bodyPr>
          <a:lstStyle/>
          <a:p>
            <a:r>
              <a:rPr lang="en-IN" sz="1600" dirty="0" smtClean="0"/>
              <a:t>The event’s overview is the road map to structure how the candidate will provide the information.</a:t>
            </a:r>
            <a:endParaRPr lang="en-IN" sz="1600" dirty="0"/>
          </a:p>
        </p:txBody>
      </p:sp>
      <p:sp>
        <p:nvSpPr>
          <p:cNvPr id="23" name="TextBox 22"/>
          <p:cNvSpPr txBox="1"/>
          <p:nvPr/>
        </p:nvSpPr>
        <p:spPr>
          <a:xfrm>
            <a:off x="4499992" y="4012609"/>
            <a:ext cx="1872208" cy="2308324"/>
          </a:xfrm>
          <a:prstGeom prst="rect">
            <a:avLst/>
          </a:prstGeom>
          <a:noFill/>
        </p:spPr>
        <p:txBody>
          <a:bodyPr wrap="square" rtlCol="0">
            <a:spAutoFit/>
          </a:bodyPr>
          <a:lstStyle/>
          <a:p>
            <a:r>
              <a:rPr lang="en-IN" sz="1600" dirty="0" smtClean="0"/>
              <a:t>The event’s overview provides high-level overview of:</a:t>
            </a:r>
          </a:p>
          <a:p>
            <a:pPr marL="342900" indent="-342900">
              <a:buFont typeface="+mj-lt"/>
              <a:buAutoNum type="arabicPeriod"/>
            </a:pPr>
            <a:r>
              <a:rPr lang="en-IN" sz="1600" dirty="0" smtClean="0"/>
              <a:t>Situation/Tasks,  </a:t>
            </a:r>
          </a:p>
          <a:p>
            <a:pPr marL="342900" indent="-342900">
              <a:buFont typeface="+mj-lt"/>
              <a:buAutoNum type="arabicPeriod"/>
            </a:pPr>
            <a:r>
              <a:rPr lang="en-IN" sz="1600" dirty="0" smtClean="0"/>
              <a:t>Actions and </a:t>
            </a:r>
          </a:p>
          <a:p>
            <a:pPr marL="342900" indent="-342900">
              <a:buFont typeface="+mj-lt"/>
              <a:buAutoNum type="arabicPeriod"/>
            </a:pPr>
            <a:r>
              <a:rPr lang="en-IN" sz="1600" dirty="0" smtClean="0"/>
              <a:t>Results of the Candidate’s involvement.</a:t>
            </a:r>
            <a:endParaRPr lang="en-IN" sz="1600" dirty="0"/>
          </a:p>
        </p:txBody>
      </p:sp>
      <p:sp>
        <p:nvSpPr>
          <p:cNvPr id="24" name="TextBox 23"/>
          <p:cNvSpPr txBox="1"/>
          <p:nvPr/>
        </p:nvSpPr>
        <p:spPr>
          <a:xfrm>
            <a:off x="6660232" y="4012609"/>
            <a:ext cx="2232248" cy="1323439"/>
          </a:xfrm>
          <a:prstGeom prst="rect">
            <a:avLst/>
          </a:prstGeom>
          <a:noFill/>
        </p:spPr>
        <p:txBody>
          <a:bodyPr wrap="square" rtlCol="0">
            <a:spAutoFit/>
          </a:bodyPr>
          <a:lstStyle/>
          <a:p>
            <a:r>
              <a:rPr lang="en-IN" sz="1600" dirty="0" smtClean="0"/>
              <a:t>A few Standard/ Generic questions are designed to obtain the overview in the most effective manner.</a:t>
            </a:r>
            <a:endParaRPr lang="en-IN" sz="1600" dirty="0"/>
          </a:p>
        </p:txBody>
      </p:sp>
      <p:grpSp>
        <p:nvGrpSpPr>
          <p:cNvPr id="25" name="Group 30"/>
          <p:cNvGrpSpPr/>
          <p:nvPr/>
        </p:nvGrpSpPr>
        <p:grpSpPr>
          <a:xfrm>
            <a:off x="632248" y="2788473"/>
            <a:ext cx="328936" cy="1224136"/>
            <a:chOff x="802878" y="3212976"/>
            <a:chExt cx="328936" cy="1224136"/>
          </a:xfrm>
        </p:grpSpPr>
        <p:sp>
          <p:nvSpPr>
            <p:cNvPr id="26" name="TextBox 2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7" name="Straight Connector 2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000"/>
                                        <p:tgtEl>
                                          <p:spTgt spid="21"/>
                                        </p:tgtEl>
                                      </p:cBhvr>
                                    </p:animEffect>
                                  </p:childTnLst>
                                </p:cTn>
                              </p:par>
                            </p:childTnLst>
                          </p:cTn>
                        </p:par>
                        <p:par>
                          <p:cTn id="21" fill="hold">
                            <p:stCondLst>
                              <p:cond delay="4000"/>
                            </p:stCondLst>
                            <p:childTnLst>
                              <p:par>
                                <p:cTn id="22" presetID="63" presetClass="path" presetSubtype="0" accel="50000" decel="50000" fill="hold" nodeType="afterEffect">
                                  <p:stCondLst>
                                    <p:cond delay="750"/>
                                  </p:stCondLst>
                                  <p:childTnLst>
                                    <p:animMotion origin="layout" path="M 0 0  L 0.25 0  E" pathEditMode="relative" ptsTypes="">
                                      <p:cBhvr>
                                        <p:cTn id="23" dur="2000" fill="hold"/>
                                        <p:tgtEl>
                                          <p:spTgt spid="12"/>
                                        </p:tgtEl>
                                        <p:attrNameLst>
                                          <p:attrName>ppt_x</p:attrName>
                                          <p:attrName>ppt_y</p:attrName>
                                        </p:attrNameLst>
                                      </p:cBhvr>
                                    </p:animMotion>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3000"/>
                                        <p:tgtEl>
                                          <p:spTgt spid="15"/>
                                        </p:tgtEl>
                                      </p:cBhvr>
                                    </p:animEffect>
                                  </p:childTnLst>
                                </p:cTn>
                              </p:par>
                            </p:childTnLst>
                          </p:cTn>
                        </p:par>
                        <p:par>
                          <p:cTn id="27" fill="hold">
                            <p:stCondLst>
                              <p:cond delay="7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childTnLst>
                          </p:cTn>
                        </p:par>
                        <p:par>
                          <p:cTn id="31" fill="hold">
                            <p:stCondLst>
                              <p:cond delay="9000"/>
                            </p:stCondLst>
                            <p:childTnLst>
                              <p:par>
                                <p:cTn id="32" presetID="63" presetClass="path" presetSubtype="0" accel="50000" decel="50000" fill="hold" nodeType="afterEffect">
                                  <p:stCondLst>
                                    <p:cond delay="500"/>
                                  </p:stCondLst>
                                  <p:childTnLst>
                                    <p:animMotion origin="layout" path="M 0 0  L 0.25 0  E" pathEditMode="relative" ptsTypes="">
                                      <p:cBhvr>
                                        <p:cTn id="33" dur="2000" fill="hold"/>
                                        <p:tgtEl>
                                          <p:spTgt spid="15"/>
                                        </p:tgtEl>
                                        <p:attrNameLst>
                                          <p:attrName>ppt_x</p:attrName>
                                          <p:attrName>ppt_y</p:attrName>
                                        </p:attrNameLst>
                                      </p:cBhvr>
                                    </p:animMotion>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3000"/>
                                        <p:tgtEl>
                                          <p:spTgt spid="18"/>
                                        </p:tgtEl>
                                      </p:cBhvr>
                                    </p:animEffect>
                                  </p:childTnLst>
                                </p:cTn>
                              </p:par>
                            </p:childTnLst>
                          </p:cTn>
                        </p:par>
                        <p:par>
                          <p:cTn id="37" fill="hold">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2000"/>
                                        <p:tgtEl>
                                          <p:spTgt spid="23"/>
                                        </p:tgtEl>
                                      </p:cBhvr>
                                    </p:animEffect>
                                  </p:childTnLst>
                                </p:cTn>
                              </p:par>
                            </p:childTnLst>
                          </p:cTn>
                        </p:par>
                        <p:par>
                          <p:cTn id="41" fill="hold">
                            <p:stCondLst>
                              <p:cond delay="14000"/>
                            </p:stCondLst>
                            <p:childTnLst>
                              <p:par>
                                <p:cTn id="42" presetID="63" presetClass="path" presetSubtype="0" accel="50000" decel="50000" fill="hold" nodeType="afterEffect">
                                  <p:stCondLst>
                                    <p:cond delay="1250"/>
                                  </p:stCondLst>
                                  <p:childTnLst>
                                    <p:animMotion origin="layout" path="M 0 0  L 0.25 0  E" pathEditMode="relative" ptsTypes="">
                                      <p:cBhvr>
                                        <p:cTn id="43" dur="2000" fill="hold"/>
                                        <p:tgtEl>
                                          <p:spTgt spid="18"/>
                                        </p:tgtEl>
                                        <p:attrNameLst>
                                          <p:attrName>ppt_x</p:attrName>
                                          <p:attrName>ppt_y</p:attrName>
                                        </p:attrNameLst>
                                      </p:cBhvr>
                                    </p:animMotion>
                                  </p:childTnLst>
                                </p:cTn>
                              </p:par>
                            </p:childTnLst>
                          </p:cTn>
                        </p:par>
                        <p:par>
                          <p:cTn id="44" fill="hold">
                            <p:stCondLst>
                              <p:cond delay="1725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Generic CBBI Questions</a:t>
            </a:r>
            <a:endParaRPr lang="en-IN" sz="3200" dirty="0"/>
          </a:p>
        </p:txBody>
      </p:sp>
      <p:sp>
        <p:nvSpPr>
          <p:cNvPr id="9" name="TextBox 8"/>
          <p:cNvSpPr txBox="1"/>
          <p:nvPr/>
        </p:nvSpPr>
        <p:spPr>
          <a:xfrm>
            <a:off x="755576" y="1012666"/>
            <a:ext cx="8064896" cy="369332"/>
          </a:xfrm>
          <a:prstGeom prst="rect">
            <a:avLst/>
          </a:prstGeom>
          <a:noFill/>
        </p:spPr>
        <p:txBody>
          <a:bodyPr wrap="square" rtlCol="0">
            <a:spAutoFit/>
          </a:bodyPr>
          <a:lstStyle/>
          <a:p>
            <a:r>
              <a:rPr lang="en-IN" dirty="0" smtClean="0"/>
              <a:t>These Questions are applicable for all of the competencies:</a:t>
            </a:r>
            <a:endParaRPr lang="en-IN" dirty="0"/>
          </a:p>
        </p:txBody>
      </p:sp>
      <p:grpSp>
        <p:nvGrpSpPr>
          <p:cNvPr id="19" name="Group 18"/>
          <p:cNvGrpSpPr/>
          <p:nvPr/>
        </p:nvGrpSpPr>
        <p:grpSpPr>
          <a:xfrm>
            <a:off x="3347864" y="1439020"/>
            <a:ext cx="5256584" cy="693836"/>
            <a:chOff x="5039837" y="3899"/>
            <a:chExt cx="1040755" cy="693836"/>
          </a:xfrm>
        </p:grpSpPr>
        <p:sp>
          <p:nvSpPr>
            <p:cNvPr id="50" name="Rectangle 49"/>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algn="l" defTabSz="400050">
                <a:lnSpc>
                  <a:spcPct val="90000"/>
                </a:lnSpc>
                <a:spcBef>
                  <a:spcPct val="0"/>
                </a:spcBef>
                <a:spcAft>
                  <a:spcPct val="15000"/>
                </a:spcAft>
                <a:buFont typeface="Arial" pitchFamily="34" charset="0"/>
                <a:buChar char="•"/>
              </a:pPr>
              <a:r>
                <a:rPr lang="en-IN" kern="1200" dirty="0" smtClean="0"/>
                <a:t>State a caption or heading that describes the candidate’s role in the event.</a:t>
              </a:r>
              <a:endParaRPr lang="en-IN" kern="1200" dirty="0"/>
            </a:p>
          </p:txBody>
        </p:sp>
      </p:grpSp>
      <p:grpSp>
        <p:nvGrpSpPr>
          <p:cNvPr id="22" name="Group 21"/>
          <p:cNvGrpSpPr/>
          <p:nvPr/>
        </p:nvGrpSpPr>
        <p:grpSpPr>
          <a:xfrm>
            <a:off x="5547022" y="2967972"/>
            <a:ext cx="1040755" cy="693836"/>
            <a:chOff x="6000222" y="1667336"/>
            <a:chExt cx="1040755" cy="693836"/>
          </a:xfrm>
        </p:grpSpPr>
        <p:sp>
          <p:nvSpPr>
            <p:cNvPr id="44" name="Rectangle 43"/>
            <p:cNvSpPr/>
            <p:nvPr/>
          </p:nvSpPr>
          <p:spPr>
            <a:xfrm>
              <a:off x="6000222" y="1667336"/>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p:cNvSpPr/>
            <p:nvPr/>
          </p:nvSpPr>
          <p:spPr>
            <a:xfrm>
              <a:off x="6000222" y="1667336"/>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endParaRPr lang="en-IN" sz="900" kern="1200" dirty="0"/>
            </a:p>
          </p:txBody>
        </p:sp>
      </p:grpSp>
      <p:grpSp>
        <p:nvGrpSpPr>
          <p:cNvPr id="25" name="Group 24"/>
          <p:cNvGrpSpPr/>
          <p:nvPr/>
        </p:nvGrpSpPr>
        <p:grpSpPr>
          <a:xfrm>
            <a:off x="5547022" y="4888743"/>
            <a:ext cx="1040755" cy="693836"/>
            <a:chOff x="6000222" y="3588107"/>
            <a:chExt cx="1040755" cy="693836"/>
          </a:xfrm>
        </p:grpSpPr>
        <p:sp>
          <p:nvSpPr>
            <p:cNvPr id="38" name="Rectangle 37"/>
            <p:cNvSpPr/>
            <p:nvPr/>
          </p:nvSpPr>
          <p:spPr>
            <a:xfrm>
              <a:off x="6000222" y="3588107"/>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Rectangle 38"/>
            <p:cNvSpPr/>
            <p:nvPr/>
          </p:nvSpPr>
          <p:spPr>
            <a:xfrm>
              <a:off x="6000222" y="3588107"/>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endParaRPr lang="en-IN" sz="900" kern="1200" dirty="0"/>
            </a:p>
            <a:p>
              <a:pPr marL="57150" lvl="1" indent="-57150" algn="l" defTabSz="400050">
                <a:lnSpc>
                  <a:spcPct val="90000"/>
                </a:lnSpc>
                <a:spcBef>
                  <a:spcPct val="0"/>
                </a:spcBef>
                <a:spcAft>
                  <a:spcPct val="15000"/>
                </a:spcAft>
                <a:buChar char="••"/>
              </a:pPr>
              <a:endParaRPr lang="en-IN" sz="900" kern="1200" dirty="0"/>
            </a:p>
          </p:txBody>
        </p:sp>
      </p:grpSp>
      <p:grpSp>
        <p:nvGrpSpPr>
          <p:cNvPr id="27" name="Group 26"/>
          <p:cNvGrpSpPr/>
          <p:nvPr/>
        </p:nvGrpSpPr>
        <p:grpSpPr>
          <a:xfrm>
            <a:off x="5176327" y="5783680"/>
            <a:ext cx="1040755" cy="693836"/>
            <a:chOff x="5629527" y="4483044"/>
            <a:chExt cx="1040755" cy="693836"/>
          </a:xfrm>
        </p:grpSpPr>
        <p:sp>
          <p:nvSpPr>
            <p:cNvPr id="34" name="Rectangle 33"/>
            <p:cNvSpPr/>
            <p:nvPr/>
          </p:nvSpPr>
          <p:spPr>
            <a:xfrm>
              <a:off x="5629527" y="4483044"/>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Rectangle 34"/>
            <p:cNvSpPr/>
            <p:nvPr/>
          </p:nvSpPr>
          <p:spPr>
            <a:xfrm>
              <a:off x="5629527" y="4483044"/>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endParaRPr lang="en-IN" sz="900" kern="1200" dirty="0"/>
            </a:p>
          </p:txBody>
        </p:sp>
      </p:grpSp>
      <p:sp>
        <p:nvSpPr>
          <p:cNvPr id="10" name="Straight Connector 3"/>
          <p:cNvSpPr/>
          <p:nvPr/>
        </p:nvSpPr>
        <p:spPr>
          <a:xfrm rot="3104759">
            <a:off x="850199" y="5372877"/>
            <a:ext cx="2181771" cy="22753"/>
          </a:xfrm>
          <a:custGeom>
            <a:avLst/>
            <a:gdLst/>
            <a:ahLst/>
            <a:cxnLst/>
            <a:rect l="0" t="0" r="0" b="0"/>
            <a:pathLst>
              <a:path>
                <a:moveTo>
                  <a:pt x="0" y="11381"/>
                </a:moveTo>
                <a:lnTo>
                  <a:pt x="2478955"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1" name="Straight Connector 4"/>
          <p:cNvSpPr/>
          <p:nvPr/>
        </p:nvSpPr>
        <p:spPr>
          <a:xfrm rot="2094667">
            <a:off x="1043608" y="5014757"/>
            <a:ext cx="2400306" cy="20034"/>
          </a:xfrm>
          <a:custGeom>
            <a:avLst/>
            <a:gdLst/>
            <a:ahLst/>
            <a:cxnLst/>
            <a:rect l="0" t="0" r="0" b="0"/>
            <a:pathLst>
              <a:path>
                <a:moveTo>
                  <a:pt x="0" y="11381"/>
                </a:moveTo>
                <a:lnTo>
                  <a:pt x="2401365"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2" name="Straight Connector 5"/>
          <p:cNvSpPr/>
          <p:nvPr/>
        </p:nvSpPr>
        <p:spPr>
          <a:xfrm rot="1055470">
            <a:off x="1203351" y="4594332"/>
            <a:ext cx="2405165" cy="20034"/>
          </a:xfrm>
          <a:custGeom>
            <a:avLst/>
            <a:gdLst/>
            <a:ahLst/>
            <a:cxnLst/>
            <a:rect l="0" t="0" r="0" b="0"/>
            <a:pathLst>
              <a:path>
                <a:moveTo>
                  <a:pt x="0" y="11381"/>
                </a:moveTo>
                <a:lnTo>
                  <a:pt x="2406226"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3" name="Straight Connector 6"/>
          <p:cNvSpPr/>
          <p:nvPr/>
        </p:nvSpPr>
        <p:spPr>
          <a:xfrm>
            <a:off x="1259587" y="4161375"/>
            <a:ext cx="2402859" cy="20034"/>
          </a:xfrm>
          <a:custGeom>
            <a:avLst/>
            <a:gdLst/>
            <a:ahLst/>
            <a:cxnLst/>
            <a:rect l="0" t="0" r="0" b="0"/>
            <a:pathLst>
              <a:path>
                <a:moveTo>
                  <a:pt x="0" y="11381"/>
                </a:moveTo>
                <a:lnTo>
                  <a:pt x="2403919"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4" name="Straight Connector 7"/>
          <p:cNvSpPr/>
          <p:nvPr/>
        </p:nvSpPr>
        <p:spPr>
          <a:xfrm rot="20544530">
            <a:off x="1203351" y="3728418"/>
            <a:ext cx="2405165" cy="20034"/>
          </a:xfrm>
          <a:custGeom>
            <a:avLst/>
            <a:gdLst/>
            <a:ahLst/>
            <a:cxnLst/>
            <a:rect l="0" t="0" r="0" b="0"/>
            <a:pathLst>
              <a:path>
                <a:moveTo>
                  <a:pt x="0" y="11381"/>
                </a:moveTo>
                <a:lnTo>
                  <a:pt x="2406226"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5" name="Straight Connector 8"/>
          <p:cNvSpPr/>
          <p:nvPr/>
        </p:nvSpPr>
        <p:spPr>
          <a:xfrm rot="19505333">
            <a:off x="1043608" y="3307993"/>
            <a:ext cx="2400306" cy="20034"/>
          </a:xfrm>
          <a:custGeom>
            <a:avLst/>
            <a:gdLst/>
            <a:ahLst/>
            <a:cxnLst/>
            <a:rect l="0" t="0" r="0" b="0"/>
            <a:pathLst>
              <a:path>
                <a:moveTo>
                  <a:pt x="0" y="11381"/>
                </a:moveTo>
                <a:lnTo>
                  <a:pt x="2401365"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16" name="Straight Connector 9"/>
          <p:cNvSpPr/>
          <p:nvPr/>
        </p:nvSpPr>
        <p:spPr>
          <a:xfrm rot="18495241">
            <a:off x="850199" y="2947154"/>
            <a:ext cx="2181771" cy="22753"/>
          </a:xfrm>
          <a:custGeom>
            <a:avLst/>
            <a:gdLst/>
            <a:ahLst/>
            <a:cxnLst/>
            <a:rect l="0" t="0" r="0" b="0"/>
            <a:pathLst>
              <a:path>
                <a:moveTo>
                  <a:pt x="0" y="11381"/>
                </a:moveTo>
                <a:lnTo>
                  <a:pt x="2478955" y="11381"/>
                </a:lnTo>
              </a:path>
            </a:pathLst>
          </a:custGeom>
          <a:noFill/>
          <a:scene3d>
            <a:camera prst="orthographicFront">
              <a:rot lat="0" lon="0" rev="0"/>
            </a:camera>
            <a:lightRig rig="contrasting" dir="t">
              <a:rot lat="0" lon="0" rev="1200000"/>
            </a:lightRig>
          </a:scene3d>
          <a:sp3d z="-1100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2576102" y="1556792"/>
            <a:ext cx="693530" cy="610657"/>
            <a:chOff x="4276616" y="3899"/>
            <a:chExt cx="693836" cy="693836"/>
          </a:xfrm>
          <a:scene3d>
            <a:camera prst="orthographicFront">
              <a:rot lat="0" lon="0" rev="0"/>
            </a:camera>
            <a:lightRig rig="contrasting" dir="t">
              <a:rot lat="0" lon="0" rev="1200000"/>
            </a:lightRig>
          </a:scene3d>
        </p:grpSpPr>
        <p:sp>
          <p:nvSpPr>
            <p:cNvPr id="52" name="Oval 51"/>
            <p:cNvSpPr/>
            <p:nvPr/>
          </p:nvSpPr>
          <p:spPr>
            <a:xfrm>
              <a:off x="4276616" y="3899"/>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1419125"/>
                <a:satOff val="5687"/>
                <a:lumOff val="1233"/>
                <a:alphaOff val="0"/>
              </a:schemeClr>
            </a:fillRef>
            <a:effectRef idx="2">
              <a:schemeClr val="accent5">
                <a:hueOff val="-1419125"/>
                <a:satOff val="5687"/>
                <a:lumOff val="1233"/>
                <a:alphaOff val="0"/>
              </a:schemeClr>
            </a:effectRef>
            <a:fontRef idx="minor">
              <a:schemeClr val="lt1"/>
            </a:fontRef>
          </p:style>
        </p:sp>
        <p:sp>
          <p:nvSpPr>
            <p:cNvPr id="53" name="Oval 12"/>
            <p:cNvSpPr/>
            <p:nvPr/>
          </p:nvSpPr>
          <p:spPr>
            <a:xfrm>
              <a:off x="4378226" y="105509"/>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IN" sz="3200" kern="1200" dirty="0"/>
            </a:p>
          </p:txBody>
        </p:sp>
      </p:grpSp>
      <p:grpSp>
        <p:nvGrpSpPr>
          <p:cNvPr id="20" name="Group 19"/>
          <p:cNvGrpSpPr/>
          <p:nvPr/>
        </p:nvGrpSpPr>
        <p:grpSpPr>
          <a:xfrm>
            <a:off x="3165533" y="2233162"/>
            <a:ext cx="693530" cy="610657"/>
            <a:chOff x="4866307" y="772399"/>
            <a:chExt cx="693836" cy="693836"/>
          </a:xfrm>
          <a:scene3d>
            <a:camera prst="orthographicFront">
              <a:rot lat="0" lon="0" rev="0"/>
            </a:camera>
            <a:lightRig rig="contrasting" dir="t">
              <a:rot lat="0" lon="0" rev="1200000"/>
            </a:lightRig>
          </a:scene3d>
        </p:grpSpPr>
        <p:sp>
          <p:nvSpPr>
            <p:cNvPr id="48" name="Oval 47"/>
            <p:cNvSpPr/>
            <p:nvPr/>
          </p:nvSpPr>
          <p:spPr>
            <a:xfrm>
              <a:off x="4866307" y="772399"/>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2838251"/>
                <a:satOff val="11375"/>
                <a:lumOff val="2465"/>
                <a:alphaOff val="0"/>
              </a:schemeClr>
            </a:fillRef>
            <a:effectRef idx="2">
              <a:schemeClr val="accent5">
                <a:hueOff val="-2838251"/>
                <a:satOff val="11375"/>
                <a:lumOff val="2465"/>
                <a:alphaOff val="0"/>
              </a:schemeClr>
            </a:effectRef>
            <a:fontRef idx="minor">
              <a:schemeClr val="lt1"/>
            </a:fontRef>
          </p:style>
        </p:sp>
        <p:sp>
          <p:nvSpPr>
            <p:cNvPr id="49" name="Oval 16"/>
            <p:cNvSpPr/>
            <p:nvPr/>
          </p:nvSpPr>
          <p:spPr>
            <a:xfrm>
              <a:off x="4967917" y="874009"/>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dirty="0"/>
            </a:p>
          </p:txBody>
        </p:sp>
      </p:grpSp>
      <p:grpSp>
        <p:nvGrpSpPr>
          <p:cNvPr id="21" name="Group 20"/>
          <p:cNvGrpSpPr/>
          <p:nvPr/>
        </p:nvGrpSpPr>
        <p:grpSpPr>
          <a:xfrm>
            <a:off x="3536065" y="3020812"/>
            <a:ext cx="693530" cy="610657"/>
            <a:chOff x="5237002" y="1667336"/>
            <a:chExt cx="693836" cy="693836"/>
          </a:xfrm>
          <a:scene3d>
            <a:camera prst="orthographicFront">
              <a:rot lat="0" lon="0" rev="0"/>
            </a:camera>
            <a:lightRig rig="contrasting" dir="t">
              <a:rot lat="0" lon="0" rev="1200000"/>
            </a:lightRig>
          </a:scene3d>
        </p:grpSpPr>
        <p:sp>
          <p:nvSpPr>
            <p:cNvPr id="46" name="Oval 45"/>
            <p:cNvSpPr/>
            <p:nvPr/>
          </p:nvSpPr>
          <p:spPr>
            <a:xfrm>
              <a:off x="5237002" y="1667336"/>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4257376"/>
                <a:satOff val="17062"/>
                <a:lumOff val="3698"/>
                <a:alphaOff val="0"/>
              </a:schemeClr>
            </a:fillRef>
            <a:effectRef idx="2">
              <a:schemeClr val="accent5">
                <a:hueOff val="-4257376"/>
                <a:satOff val="17062"/>
                <a:lumOff val="3698"/>
                <a:alphaOff val="0"/>
              </a:schemeClr>
            </a:effectRef>
            <a:fontRef idx="minor">
              <a:schemeClr val="lt1"/>
            </a:fontRef>
          </p:style>
        </p:sp>
        <p:sp>
          <p:nvSpPr>
            <p:cNvPr id="47" name="Oval 18"/>
            <p:cNvSpPr/>
            <p:nvPr/>
          </p:nvSpPr>
          <p:spPr>
            <a:xfrm>
              <a:off x="5338612" y="1768946"/>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IN" sz="3200" kern="1200" dirty="0"/>
            </a:p>
          </p:txBody>
        </p:sp>
      </p:grpSp>
      <p:grpSp>
        <p:nvGrpSpPr>
          <p:cNvPr id="23" name="Group 22"/>
          <p:cNvGrpSpPr/>
          <p:nvPr/>
        </p:nvGrpSpPr>
        <p:grpSpPr>
          <a:xfrm>
            <a:off x="3662446" y="3866063"/>
            <a:ext cx="693530" cy="610657"/>
            <a:chOff x="5363439" y="2627721"/>
            <a:chExt cx="693836" cy="693836"/>
          </a:xfrm>
          <a:scene3d>
            <a:camera prst="orthographicFront">
              <a:rot lat="0" lon="0" rev="0"/>
            </a:camera>
            <a:lightRig rig="contrasting" dir="t">
              <a:rot lat="0" lon="0" rev="1200000"/>
            </a:lightRig>
          </a:scene3d>
        </p:grpSpPr>
        <p:sp>
          <p:nvSpPr>
            <p:cNvPr id="42" name="Oval 41"/>
            <p:cNvSpPr/>
            <p:nvPr/>
          </p:nvSpPr>
          <p:spPr>
            <a:xfrm>
              <a:off x="5363439" y="2627721"/>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5676501"/>
                <a:satOff val="22749"/>
                <a:lumOff val="4930"/>
                <a:alphaOff val="0"/>
              </a:schemeClr>
            </a:fillRef>
            <a:effectRef idx="2">
              <a:schemeClr val="accent5">
                <a:hueOff val="-5676501"/>
                <a:satOff val="22749"/>
                <a:lumOff val="4930"/>
                <a:alphaOff val="0"/>
              </a:schemeClr>
            </a:effectRef>
            <a:fontRef idx="minor">
              <a:schemeClr val="lt1"/>
            </a:fontRef>
          </p:style>
        </p:sp>
        <p:sp>
          <p:nvSpPr>
            <p:cNvPr id="43" name="Oval 22"/>
            <p:cNvSpPr/>
            <p:nvPr/>
          </p:nvSpPr>
          <p:spPr>
            <a:xfrm>
              <a:off x="5465049" y="2729331"/>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dirty="0"/>
            </a:p>
          </p:txBody>
        </p:sp>
      </p:grpSp>
      <p:grpSp>
        <p:nvGrpSpPr>
          <p:cNvPr id="24" name="Group 23"/>
          <p:cNvGrpSpPr/>
          <p:nvPr/>
        </p:nvGrpSpPr>
        <p:grpSpPr>
          <a:xfrm>
            <a:off x="3536065" y="4711316"/>
            <a:ext cx="693530" cy="610657"/>
            <a:chOff x="5237002" y="3588107"/>
            <a:chExt cx="693836" cy="693836"/>
          </a:xfrm>
          <a:scene3d>
            <a:camera prst="orthographicFront">
              <a:rot lat="0" lon="0" rev="0"/>
            </a:camera>
            <a:lightRig rig="contrasting" dir="t">
              <a:rot lat="0" lon="0" rev="1200000"/>
            </a:lightRig>
          </a:scene3d>
        </p:grpSpPr>
        <p:sp>
          <p:nvSpPr>
            <p:cNvPr id="40" name="Oval 39"/>
            <p:cNvSpPr/>
            <p:nvPr/>
          </p:nvSpPr>
          <p:spPr>
            <a:xfrm>
              <a:off x="5237002" y="3588107"/>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7095626"/>
                <a:satOff val="28436"/>
                <a:lumOff val="6163"/>
                <a:alphaOff val="0"/>
              </a:schemeClr>
            </a:fillRef>
            <a:effectRef idx="2">
              <a:schemeClr val="accent5">
                <a:hueOff val="-7095626"/>
                <a:satOff val="28436"/>
                <a:lumOff val="6163"/>
                <a:alphaOff val="0"/>
              </a:schemeClr>
            </a:effectRef>
            <a:fontRef idx="minor">
              <a:schemeClr val="lt1"/>
            </a:fontRef>
          </p:style>
        </p:sp>
        <p:sp>
          <p:nvSpPr>
            <p:cNvPr id="41" name="Oval 24"/>
            <p:cNvSpPr/>
            <p:nvPr/>
          </p:nvSpPr>
          <p:spPr>
            <a:xfrm>
              <a:off x="5338612" y="3689717"/>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IN" sz="3200" kern="1200" dirty="0"/>
            </a:p>
          </p:txBody>
        </p:sp>
      </p:grpSp>
      <p:grpSp>
        <p:nvGrpSpPr>
          <p:cNvPr id="26" name="Group 25"/>
          <p:cNvGrpSpPr/>
          <p:nvPr/>
        </p:nvGrpSpPr>
        <p:grpSpPr>
          <a:xfrm>
            <a:off x="3165533" y="5498966"/>
            <a:ext cx="693530" cy="610657"/>
            <a:chOff x="4866307" y="4483044"/>
            <a:chExt cx="693836" cy="693836"/>
          </a:xfrm>
          <a:scene3d>
            <a:camera prst="orthographicFront">
              <a:rot lat="0" lon="0" rev="0"/>
            </a:camera>
            <a:lightRig rig="contrasting" dir="t">
              <a:rot lat="0" lon="0" rev="1200000"/>
            </a:lightRig>
          </a:scene3d>
        </p:grpSpPr>
        <p:sp>
          <p:nvSpPr>
            <p:cNvPr id="36" name="Oval 35"/>
            <p:cNvSpPr/>
            <p:nvPr/>
          </p:nvSpPr>
          <p:spPr>
            <a:xfrm>
              <a:off x="4866307" y="4483044"/>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8514751"/>
                <a:satOff val="34124"/>
                <a:lumOff val="7395"/>
                <a:alphaOff val="0"/>
              </a:schemeClr>
            </a:fillRef>
            <a:effectRef idx="2">
              <a:schemeClr val="accent5">
                <a:hueOff val="-8514751"/>
                <a:satOff val="34124"/>
                <a:lumOff val="7395"/>
                <a:alphaOff val="0"/>
              </a:schemeClr>
            </a:effectRef>
            <a:fontRef idx="minor">
              <a:schemeClr val="lt1"/>
            </a:fontRef>
          </p:style>
        </p:sp>
        <p:sp>
          <p:nvSpPr>
            <p:cNvPr id="37" name="Oval 28"/>
            <p:cNvSpPr/>
            <p:nvPr/>
          </p:nvSpPr>
          <p:spPr>
            <a:xfrm>
              <a:off x="4967917" y="4584654"/>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dirty="0"/>
            </a:p>
          </p:txBody>
        </p:sp>
      </p:grpSp>
      <p:grpSp>
        <p:nvGrpSpPr>
          <p:cNvPr id="28" name="Group 27"/>
          <p:cNvGrpSpPr/>
          <p:nvPr/>
        </p:nvGrpSpPr>
        <p:grpSpPr>
          <a:xfrm>
            <a:off x="2576102" y="6175335"/>
            <a:ext cx="693530" cy="610657"/>
            <a:chOff x="4276616" y="5251543"/>
            <a:chExt cx="693836" cy="693836"/>
          </a:xfrm>
          <a:scene3d>
            <a:camera prst="orthographicFront">
              <a:rot lat="0" lon="0" rev="0"/>
            </a:camera>
            <a:lightRig rig="contrasting" dir="t">
              <a:rot lat="0" lon="0" rev="1200000"/>
            </a:lightRig>
          </a:scene3d>
        </p:grpSpPr>
        <p:sp>
          <p:nvSpPr>
            <p:cNvPr id="32" name="Oval 31"/>
            <p:cNvSpPr/>
            <p:nvPr/>
          </p:nvSpPr>
          <p:spPr>
            <a:xfrm>
              <a:off x="4276616" y="5251543"/>
              <a:ext cx="693836" cy="69383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33" name="Oval 32"/>
            <p:cNvSpPr/>
            <p:nvPr/>
          </p:nvSpPr>
          <p:spPr>
            <a:xfrm>
              <a:off x="4378226" y="5353153"/>
              <a:ext cx="490616" cy="49061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IN" sz="3200" kern="1200" dirty="0"/>
            </a:p>
          </p:txBody>
        </p:sp>
      </p:grpSp>
      <p:grpSp>
        <p:nvGrpSpPr>
          <p:cNvPr id="29" name="Group 28"/>
          <p:cNvGrpSpPr/>
          <p:nvPr/>
        </p:nvGrpSpPr>
        <p:grpSpPr>
          <a:xfrm>
            <a:off x="4586637" y="6552179"/>
            <a:ext cx="1040755" cy="693836"/>
            <a:chOff x="5039837" y="5251543"/>
            <a:chExt cx="1040755" cy="693836"/>
          </a:xfrm>
        </p:grpSpPr>
        <p:sp>
          <p:nvSpPr>
            <p:cNvPr id="30" name="Rectangle 29"/>
            <p:cNvSpPr/>
            <p:nvPr/>
          </p:nvSpPr>
          <p:spPr>
            <a:xfrm>
              <a:off x="5039837" y="5251543"/>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ctangle 30"/>
            <p:cNvSpPr/>
            <p:nvPr/>
          </p:nvSpPr>
          <p:spPr>
            <a:xfrm>
              <a:off x="5039837" y="5251543"/>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endParaRPr lang="en-IN" sz="900" kern="1200" dirty="0"/>
            </a:p>
          </p:txBody>
        </p:sp>
      </p:grpSp>
      <p:sp>
        <p:nvSpPr>
          <p:cNvPr id="17" name="Oval 16"/>
          <p:cNvSpPr/>
          <p:nvPr/>
        </p:nvSpPr>
        <p:spPr>
          <a:xfrm>
            <a:off x="179512" y="2852936"/>
            <a:ext cx="2400543" cy="2468226"/>
          </a:xfrm>
          <a:prstGeom prst="ellipse">
            <a:avLst/>
          </a:prstGeom>
          <a:blipFill rotWithShape="0">
            <a:blip r:embed="rId3" cstate="prin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txBody>
          <a:bodyPr/>
          <a:lstStyle/>
          <a:p>
            <a:endParaRPr lang="en-US" dirty="0"/>
          </a:p>
        </p:txBody>
      </p:sp>
      <p:grpSp>
        <p:nvGrpSpPr>
          <p:cNvPr id="55" name="Group 54"/>
          <p:cNvGrpSpPr/>
          <p:nvPr/>
        </p:nvGrpSpPr>
        <p:grpSpPr>
          <a:xfrm>
            <a:off x="3923928" y="2159100"/>
            <a:ext cx="5256584" cy="693836"/>
            <a:chOff x="5039837" y="3899"/>
            <a:chExt cx="1040755" cy="693836"/>
          </a:xfrm>
        </p:grpSpPr>
        <p:sp>
          <p:nvSpPr>
            <p:cNvPr id="56" name="Rectangle 55"/>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7" name="Rectangle 56"/>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Describe in two sentences, what is the event about? </a:t>
              </a:r>
              <a:endParaRPr lang="en-IN" kern="1200" dirty="0"/>
            </a:p>
          </p:txBody>
        </p:sp>
      </p:grpSp>
      <p:grpSp>
        <p:nvGrpSpPr>
          <p:cNvPr id="58" name="Group 57"/>
          <p:cNvGrpSpPr/>
          <p:nvPr/>
        </p:nvGrpSpPr>
        <p:grpSpPr>
          <a:xfrm>
            <a:off x="4355976" y="2924944"/>
            <a:ext cx="4788024" cy="693836"/>
            <a:chOff x="5039837" y="3899"/>
            <a:chExt cx="1040755" cy="693836"/>
          </a:xfrm>
        </p:grpSpPr>
        <p:sp>
          <p:nvSpPr>
            <p:cNvPr id="59" name="Rectangle 58"/>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0" name="Rectangle 59"/>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Who else was involved, what was his/her/their role?</a:t>
              </a:r>
              <a:endParaRPr lang="en-IN" kern="1200" dirty="0"/>
            </a:p>
          </p:txBody>
        </p:sp>
      </p:grpSp>
      <p:grpSp>
        <p:nvGrpSpPr>
          <p:cNvPr id="61" name="Group 60"/>
          <p:cNvGrpSpPr/>
          <p:nvPr/>
        </p:nvGrpSpPr>
        <p:grpSpPr>
          <a:xfrm>
            <a:off x="4464496" y="3887292"/>
            <a:ext cx="4788024" cy="693836"/>
            <a:chOff x="5039837" y="3899"/>
            <a:chExt cx="1040755" cy="693836"/>
          </a:xfrm>
        </p:grpSpPr>
        <p:sp>
          <p:nvSpPr>
            <p:cNvPr id="62" name="Rectangle 61"/>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3" name="Rectangle 62"/>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What was your function at the time with respect to position or title?</a:t>
              </a:r>
              <a:endParaRPr lang="en-IN" kern="1200" dirty="0"/>
            </a:p>
          </p:txBody>
        </p:sp>
      </p:grpSp>
      <p:grpSp>
        <p:nvGrpSpPr>
          <p:cNvPr id="64" name="Group 63"/>
          <p:cNvGrpSpPr/>
          <p:nvPr/>
        </p:nvGrpSpPr>
        <p:grpSpPr>
          <a:xfrm>
            <a:off x="3995936" y="5589240"/>
            <a:ext cx="5256584" cy="693836"/>
            <a:chOff x="5039837" y="3899"/>
            <a:chExt cx="1040755" cy="693836"/>
          </a:xfrm>
        </p:grpSpPr>
        <p:sp>
          <p:nvSpPr>
            <p:cNvPr id="65" name="Rectangle 64"/>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Rectangle 65"/>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What were the major milestones? </a:t>
              </a:r>
              <a:endParaRPr lang="en-IN" kern="1200" dirty="0"/>
            </a:p>
          </p:txBody>
        </p:sp>
      </p:grpSp>
      <p:grpSp>
        <p:nvGrpSpPr>
          <p:cNvPr id="67" name="Group 66"/>
          <p:cNvGrpSpPr/>
          <p:nvPr/>
        </p:nvGrpSpPr>
        <p:grpSpPr>
          <a:xfrm>
            <a:off x="4355976" y="4869160"/>
            <a:ext cx="4788024" cy="693836"/>
            <a:chOff x="5039837" y="3899"/>
            <a:chExt cx="1040755" cy="693836"/>
          </a:xfrm>
        </p:grpSpPr>
        <p:sp>
          <p:nvSpPr>
            <p:cNvPr id="68" name="Rectangle 67"/>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9" name="Rectangle 68"/>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Why is this event a good example of a time when you (rephrase the questions that was asked)?</a:t>
              </a:r>
              <a:endParaRPr lang="en-IN" kern="1200" dirty="0"/>
            </a:p>
          </p:txBody>
        </p:sp>
      </p:grpSp>
      <p:grpSp>
        <p:nvGrpSpPr>
          <p:cNvPr id="70" name="Group 69"/>
          <p:cNvGrpSpPr/>
          <p:nvPr/>
        </p:nvGrpSpPr>
        <p:grpSpPr>
          <a:xfrm>
            <a:off x="3347864" y="6237312"/>
            <a:ext cx="5256584" cy="693836"/>
            <a:chOff x="5039837" y="3899"/>
            <a:chExt cx="1040755" cy="693836"/>
          </a:xfrm>
        </p:grpSpPr>
        <p:sp>
          <p:nvSpPr>
            <p:cNvPr id="71" name="Rectangle 70"/>
            <p:cNvSpPr/>
            <p:nvPr/>
          </p:nvSpPr>
          <p:spPr>
            <a:xfrm>
              <a:off x="5039837" y="3899"/>
              <a:ext cx="1040755" cy="693836"/>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2" name="Rectangle 71"/>
            <p:cNvSpPr/>
            <p:nvPr/>
          </p:nvSpPr>
          <p:spPr>
            <a:xfrm>
              <a:off x="5039837" y="3899"/>
              <a:ext cx="1040755" cy="6938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342900" lvl="1" indent="-342900" defTabSz="400050">
                <a:lnSpc>
                  <a:spcPct val="90000"/>
                </a:lnSpc>
                <a:spcBef>
                  <a:spcPct val="0"/>
                </a:spcBef>
                <a:spcAft>
                  <a:spcPct val="15000"/>
                </a:spcAft>
                <a:buFont typeface="Arial" pitchFamily="34" charset="0"/>
                <a:buChar char="•"/>
              </a:pPr>
              <a:r>
                <a:rPr lang="en-IN" dirty="0" smtClean="0"/>
                <a:t>What was the outcome?</a:t>
              </a:r>
              <a:endParaRPr lang="en-IN" kern="1200" dirty="0"/>
            </a:p>
          </p:txBody>
        </p:sp>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65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childTnLst>
                                </p:cTn>
                              </p:par>
                            </p:childTnLst>
                          </p:cTn>
                        </p:par>
                        <p:par>
                          <p:cTn id="36" fill="hold">
                            <p:stCondLst>
                              <p:cond delay="8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childTnLst>
                                </p:cTn>
                              </p:par>
                            </p:childTnLst>
                          </p:cTn>
                        </p:par>
                        <p:par>
                          <p:cTn id="44" fill="hold">
                            <p:stCondLst>
                              <p:cond delay="10500"/>
                            </p:stCondLst>
                            <p:childTnLst>
                              <p:par>
                                <p:cTn id="45" presetID="10" presetClass="entr" presetSubtype="0"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childTnLst>
                                </p:cTn>
                              </p:par>
                            </p:childTnLst>
                          </p:cTn>
                        </p:par>
                        <p:par>
                          <p:cTn id="48" fill="hold">
                            <p:stCondLst>
                              <p:cond delay="1150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childTnLst>
                                </p:cTn>
                              </p:par>
                            </p:childTnLst>
                          </p:cTn>
                        </p:par>
                        <p:par>
                          <p:cTn id="52" fill="hold">
                            <p:stCondLst>
                              <p:cond delay="12500"/>
                            </p:stCondLst>
                            <p:childTnLst>
                              <p:par>
                                <p:cTn id="53" presetID="10"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par>
                          <p:cTn id="56" fill="hold">
                            <p:stCondLst>
                              <p:cond delay="13500"/>
                            </p:stCondLst>
                            <p:childTnLst>
                              <p:par>
                                <p:cTn id="57" presetID="10" presetClass="entr" presetSubtype="0"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childTnLst>
                                </p:cTn>
                              </p:par>
                            </p:childTnLst>
                          </p:cTn>
                        </p:par>
                        <p:par>
                          <p:cTn id="60" fill="hold">
                            <p:stCondLst>
                              <p:cond delay="145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childTnLst>
                                </p:cTn>
                              </p:par>
                            </p:childTnLst>
                          </p:cTn>
                        </p:par>
                        <p:par>
                          <p:cTn id="64" fill="hold">
                            <p:stCondLst>
                              <p:cond delay="15500"/>
                            </p:stCondLst>
                            <p:childTnLst>
                              <p:par>
                                <p:cTn id="65" presetID="10"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childTnLst>
                                </p:cTn>
                              </p:par>
                            </p:childTnLst>
                          </p:cTn>
                        </p:par>
                        <p:par>
                          <p:cTn id="68" fill="hold">
                            <p:stCondLst>
                              <p:cond delay="16500"/>
                            </p:stCondLst>
                            <p:childTnLst>
                              <p:par>
                                <p:cTn id="69" presetID="10"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childTnLst>
                                </p:cTn>
                              </p:par>
                            </p:childTnLst>
                          </p:cTn>
                        </p:par>
                        <p:par>
                          <p:cTn id="72" fill="hold">
                            <p:stCondLst>
                              <p:cond delay="175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childTnLst>
                          </p:cTn>
                        </p:par>
                        <p:par>
                          <p:cTn id="76" fill="hold">
                            <p:stCondLst>
                              <p:cond delay="185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childTnLst>
                                </p:cTn>
                              </p:par>
                            </p:childTnLst>
                          </p:cTn>
                        </p:par>
                        <p:par>
                          <p:cTn id="80" fill="hold">
                            <p:stCondLst>
                              <p:cond delay="19500"/>
                            </p:stCondLst>
                            <p:childTnLst>
                              <p:par>
                                <p:cTn id="81" presetID="10"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childTnLst>
                                </p:cTn>
                              </p:par>
                            </p:childTnLst>
                          </p:cTn>
                        </p:par>
                        <p:par>
                          <p:cTn id="84" fill="hold">
                            <p:stCondLst>
                              <p:cond delay="20500"/>
                            </p:stCondLst>
                            <p:childTnLst>
                              <p:par>
                                <p:cTn id="85" presetID="10" presetClass="entr" presetSubtype="0"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1000"/>
                                        <p:tgtEl>
                                          <p:spTgt spid="10"/>
                                        </p:tgtEl>
                                      </p:cBhvr>
                                    </p:animEffect>
                                  </p:childTnLst>
                                </p:cTn>
                              </p:par>
                            </p:childTnLst>
                          </p:cTn>
                        </p:par>
                        <p:par>
                          <p:cTn id="88" fill="hold">
                            <p:stCondLst>
                              <p:cond delay="21500"/>
                            </p:stCondLst>
                            <p:childTnLst>
                              <p:par>
                                <p:cTn id="89" presetID="10" presetClass="entr" presetSubtype="0" fill="hold"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childTnLst>
                                </p:cTn>
                              </p:par>
                            </p:childTnLst>
                          </p:cTn>
                        </p:par>
                        <p:par>
                          <p:cTn id="92" fill="hold">
                            <p:stCondLst>
                              <p:cond delay="22500"/>
                            </p:stCondLst>
                            <p:childTnLst>
                              <p:par>
                                <p:cTn id="93" presetID="10" presetClass="entr" presetSubtype="0" fill="hold"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Benefits of CBBI</a:t>
            </a:r>
            <a:endParaRPr lang="en-IN" sz="3200" dirty="0"/>
          </a:p>
        </p:txBody>
      </p:sp>
      <p:grpSp>
        <p:nvGrpSpPr>
          <p:cNvPr id="62" name="Group 61"/>
          <p:cNvGrpSpPr/>
          <p:nvPr/>
        </p:nvGrpSpPr>
        <p:grpSpPr>
          <a:xfrm>
            <a:off x="5257815" y="2734420"/>
            <a:ext cx="2730671" cy="3392724"/>
            <a:chOff x="5289705" y="1347770"/>
            <a:chExt cx="3308602" cy="4110775"/>
          </a:xfrm>
          <a:gradFill flip="none" rotWithShape="1">
            <a:gsLst>
              <a:gs pos="0">
                <a:schemeClr val="tx1"/>
              </a:gs>
              <a:gs pos="100000">
                <a:schemeClr val="tx1">
                  <a:lumMod val="75000"/>
                  <a:lumOff val="25000"/>
                </a:schemeClr>
              </a:gs>
            </a:gsLst>
            <a:lin ang="16200000" scaled="0"/>
            <a:tileRect/>
          </a:gradFill>
          <a:effectLst>
            <a:outerShdw dist="76200" dir="720000" algn="tl" rotWithShape="0">
              <a:srgbClr val="000000"/>
            </a:outerShdw>
            <a:reflection stA="34000" endPos="29000" dist="12700" dir="5400000" sy="-100000" algn="bl" rotWithShape="0"/>
          </a:effectLst>
        </p:grpSpPr>
        <p:sp>
          <p:nvSpPr>
            <p:cNvPr id="63" name="Oval 62"/>
            <p:cNvSpPr/>
            <p:nvPr/>
          </p:nvSpPr>
          <p:spPr>
            <a:xfrm>
              <a:off x="6564672" y="1347770"/>
              <a:ext cx="715205" cy="76480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4" name="Rounded Rectangle 63"/>
            <p:cNvSpPr/>
            <p:nvPr/>
          </p:nvSpPr>
          <p:spPr>
            <a:xfrm>
              <a:off x="6428263" y="2170296"/>
              <a:ext cx="989399" cy="171283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5" name="Rounded Rectangle 64"/>
            <p:cNvSpPr/>
            <p:nvPr/>
          </p:nvSpPr>
          <p:spPr>
            <a:xfrm>
              <a:off x="6514849"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6" name="Rounded Rectangle 65"/>
            <p:cNvSpPr/>
            <p:nvPr/>
          </p:nvSpPr>
          <p:spPr>
            <a:xfrm>
              <a:off x="6996976" y="3550378"/>
              <a:ext cx="361165" cy="190816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7" name="Rounded Rectangle 66"/>
            <p:cNvSpPr/>
            <p:nvPr/>
          </p:nvSpPr>
          <p:spPr>
            <a:xfrm rot="7480175">
              <a:off x="5900435" y="1253344"/>
              <a:ext cx="361164" cy="1582624"/>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68" name="Rounded Rectangle 67"/>
            <p:cNvSpPr/>
            <p:nvPr/>
          </p:nvSpPr>
          <p:spPr>
            <a:xfrm rot="14157995">
              <a:off x="7634344" y="1247420"/>
              <a:ext cx="361164" cy="156676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69" name="Group 3"/>
          <p:cNvGrpSpPr>
            <a:grpSpLocks/>
          </p:cNvGrpSpPr>
          <p:nvPr/>
        </p:nvGrpSpPr>
        <p:grpSpPr bwMode="auto">
          <a:xfrm rot="-720499">
            <a:off x="3079750" y="1823175"/>
            <a:ext cx="6905625" cy="1822450"/>
            <a:chOff x="2491934" y="1616999"/>
            <a:chExt cx="6904999" cy="1823371"/>
          </a:xfrm>
        </p:grpSpPr>
        <p:sp>
          <p:nvSpPr>
            <p:cNvPr id="70" name="Rounded Rectangle 69"/>
            <p:cNvSpPr/>
            <p:nvPr/>
          </p:nvSpPr>
          <p:spPr>
            <a:xfrm rot="1322958">
              <a:off x="4430791" y="1878467"/>
              <a:ext cx="1195279" cy="67344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71" name="Rounded Rectangle 70"/>
            <p:cNvSpPr/>
            <p:nvPr/>
          </p:nvSpPr>
          <p:spPr>
            <a:xfrm rot="21378271">
              <a:off x="6335723" y="2269289"/>
              <a:ext cx="1195280" cy="67344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72" name="Rounded Rectangle 71"/>
            <p:cNvSpPr/>
            <p:nvPr/>
          </p:nvSpPr>
          <p:spPr>
            <a:xfrm rot="21378271">
              <a:off x="2528013" y="1630983"/>
              <a:ext cx="1195280" cy="671852"/>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73" name="Rounded Rectangle 72"/>
            <p:cNvSpPr/>
            <p:nvPr/>
          </p:nvSpPr>
          <p:spPr>
            <a:xfrm rot="1322958">
              <a:off x="8161807" y="2718026"/>
              <a:ext cx="1195280" cy="673440"/>
            </a:xfrm>
            <a:prstGeom prst="roundRect">
              <a:avLst>
                <a:gd name="adj" fmla="val 50000"/>
              </a:avLst>
            </a:prstGeom>
            <a:noFill/>
            <a:ln w="2540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74" name="Rounded Rectangle 73"/>
            <p:cNvSpPr/>
            <p:nvPr/>
          </p:nvSpPr>
          <p:spPr>
            <a:xfrm rot="21378271">
              <a:off x="2491934" y="1616999"/>
              <a:ext cx="1251391" cy="737780"/>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75" name="Rounded Rectangle 74"/>
            <p:cNvSpPr/>
            <p:nvPr/>
          </p:nvSpPr>
          <p:spPr>
            <a:xfrm rot="1290935">
              <a:off x="4414167" y="1838094"/>
              <a:ext cx="1251391" cy="737780"/>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76" name="Rounded Rectangle 75"/>
            <p:cNvSpPr/>
            <p:nvPr/>
          </p:nvSpPr>
          <p:spPr>
            <a:xfrm rot="21447133">
              <a:off x="6320002" y="2246134"/>
              <a:ext cx="1251391" cy="737780"/>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77" name="Rounded Rectangle 76"/>
            <p:cNvSpPr/>
            <p:nvPr/>
          </p:nvSpPr>
          <p:spPr>
            <a:xfrm rot="1322332">
              <a:off x="8145542" y="2702590"/>
              <a:ext cx="1251391" cy="737780"/>
            </a:xfrm>
            <a:prstGeom prst="roundRect">
              <a:avLst>
                <a:gd name="adj" fmla="val 50000"/>
              </a:avLst>
            </a:prstGeom>
            <a:noFill/>
            <a:ln w="177800">
              <a:gradFill flip="none" rotWithShape="1">
                <a:gsLst>
                  <a:gs pos="98000">
                    <a:srgbClr val="FFFFFF">
                      <a:alpha val="34000"/>
                    </a:srgbClr>
                  </a:gs>
                  <a:gs pos="0">
                    <a:srgbClr val="FFFFFF">
                      <a:alpha val="0"/>
                    </a:srgbClr>
                  </a:gs>
                </a:gsLst>
                <a:lin ang="13920000" scaled="0"/>
                <a:tileRect/>
              </a:gra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800" smtClean="0">
                <a:solidFill>
                  <a:srgbClr val="FFFFFF"/>
                </a:solidFill>
              </a:endParaRPr>
            </a:p>
          </p:txBody>
        </p:sp>
        <p:sp>
          <p:nvSpPr>
            <p:cNvPr id="78" name="Rounded Rectangle 77"/>
            <p:cNvSpPr/>
            <p:nvPr/>
          </p:nvSpPr>
          <p:spPr>
            <a:xfrm rot="678271" flipV="1">
              <a:off x="5355726" y="2436918"/>
              <a:ext cx="1195279" cy="46061"/>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79" name="Rounded Rectangle 78"/>
            <p:cNvSpPr/>
            <p:nvPr/>
          </p:nvSpPr>
          <p:spPr>
            <a:xfrm rot="1092255" flipV="1">
              <a:off x="7310385" y="2731320"/>
              <a:ext cx="1196866" cy="46060"/>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80" name="Rounded Rectangle 79"/>
            <p:cNvSpPr/>
            <p:nvPr/>
          </p:nvSpPr>
          <p:spPr>
            <a:xfrm rot="458187" flipV="1">
              <a:off x="3465888" y="2021686"/>
              <a:ext cx="1195280" cy="44472"/>
            </a:xfrm>
            <a:prstGeom prst="roundRect">
              <a:avLst/>
            </a:prstGeom>
            <a:noFill/>
            <a:ln w="2540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81" name="Rounded Rectangle 80"/>
            <p:cNvSpPr/>
            <p:nvPr/>
          </p:nvSpPr>
          <p:spPr>
            <a:xfrm rot="678271">
              <a:off x="5274788" y="2351820"/>
              <a:ext cx="1358777" cy="262070"/>
            </a:xfrm>
            <a:prstGeom prst="roundRect">
              <a:avLst>
                <a:gd name="adj" fmla="val 43431"/>
              </a:avLst>
            </a:prstGeom>
            <a:gradFill flip="none" rotWithShape="1">
              <a:gsLst>
                <a:gs pos="0">
                  <a:schemeClr val="bg1">
                    <a:alpha val="28000"/>
                  </a:schemeClr>
                </a:gs>
                <a:gs pos="76000">
                  <a:schemeClr val="bg1">
                    <a:alpha val="0"/>
                  </a:schemeClr>
                </a:gs>
              </a:gsLst>
              <a:lin ang="6600000" scaled="0"/>
              <a:tileRect/>
            </a:gradFill>
            <a:ln w="177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82" name="Rounded Rectangle 81"/>
            <p:cNvSpPr/>
            <p:nvPr/>
          </p:nvSpPr>
          <p:spPr>
            <a:xfrm rot="418607">
              <a:off x="3370629" y="1912262"/>
              <a:ext cx="1357190" cy="260482"/>
            </a:xfrm>
            <a:prstGeom prst="roundRect">
              <a:avLst>
                <a:gd name="adj" fmla="val 43431"/>
              </a:avLst>
            </a:prstGeom>
            <a:gradFill flip="none" rotWithShape="1">
              <a:gsLst>
                <a:gs pos="0">
                  <a:schemeClr val="bg1">
                    <a:alpha val="28000"/>
                  </a:schemeClr>
                </a:gs>
                <a:gs pos="76000">
                  <a:schemeClr val="bg1">
                    <a:alpha val="0"/>
                  </a:schemeClr>
                </a:gs>
              </a:gsLst>
              <a:lin ang="6600000" scaled="0"/>
              <a:tileRect/>
            </a:gradFill>
            <a:ln w="177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sp>
          <p:nvSpPr>
            <p:cNvPr id="83" name="Rounded Rectangle 82"/>
            <p:cNvSpPr/>
            <p:nvPr/>
          </p:nvSpPr>
          <p:spPr>
            <a:xfrm rot="1051751">
              <a:off x="7229415" y="2639364"/>
              <a:ext cx="1357189" cy="260482"/>
            </a:xfrm>
            <a:prstGeom prst="roundRect">
              <a:avLst>
                <a:gd name="adj" fmla="val 43431"/>
              </a:avLst>
            </a:prstGeom>
            <a:gradFill flip="none" rotWithShape="1">
              <a:gsLst>
                <a:gs pos="0">
                  <a:schemeClr val="bg1">
                    <a:alpha val="28000"/>
                  </a:schemeClr>
                </a:gs>
                <a:gs pos="76000">
                  <a:schemeClr val="bg1">
                    <a:alpha val="0"/>
                  </a:schemeClr>
                </a:gs>
              </a:gsLst>
              <a:lin ang="6600000" scaled="0"/>
              <a:tileRect/>
            </a:gradFill>
            <a:ln w="1778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sz="1800">
                <a:solidFill>
                  <a:srgbClr val="FFFFFF"/>
                </a:solidFill>
                <a:ea typeface="ＭＳ Ｐゴシック" charset="-128"/>
              </a:endParaRPr>
            </a:p>
          </p:txBody>
        </p:sp>
      </p:grpSp>
      <p:sp>
        <p:nvSpPr>
          <p:cNvPr id="84" name="Rectangle 83"/>
          <p:cNvSpPr/>
          <p:nvPr/>
        </p:nvSpPr>
        <p:spPr bwMode="auto">
          <a:xfrm>
            <a:off x="467543" y="1624477"/>
            <a:ext cx="4104457" cy="4252795"/>
          </a:xfrm>
          <a:prstGeom prst="rect">
            <a:avLst/>
          </a:prstGeom>
          <a:gradFill>
            <a:gsLst>
              <a:gs pos="0">
                <a:schemeClr val="bg1">
                  <a:lumMod val="85000"/>
                </a:schemeClr>
              </a:gs>
              <a:gs pos="100000">
                <a:schemeClr val="bg1"/>
              </a:gs>
            </a:gsLst>
          </a:gradFill>
          <a:ln w="3175" cmpd="sng">
            <a:noFill/>
          </a:ln>
          <a:effectLst>
            <a:outerShdw blurRad="40000" dist="23000" dir="5400000" rotWithShape="0">
              <a:srgbClr val="000000">
                <a:alpha val="35000"/>
              </a:srgbClr>
            </a:outerShdw>
            <a:reflection stA="50000" endPos="16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sp>
        <p:nvSpPr>
          <p:cNvPr id="85" name="Round Same Side Corner Rectangle 39"/>
          <p:cNvSpPr>
            <a:spLocks noChangeArrowheads="1"/>
          </p:cNvSpPr>
          <p:nvPr/>
        </p:nvSpPr>
        <p:spPr bwMode="auto">
          <a:xfrm>
            <a:off x="467544" y="1570763"/>
            <a:ext cx="4176464" cy="384175"/>
          </a:xfrm>
          <a:custGeom>
            <a:avLst/>
            <a:gdLst>
              <a:gd name="T0" fmla="*/ 11889295 w 3261463"/>
              <a:gd name="T1" fmla="*/ 419668 h 348420"/>
              <a:gd name="T2" fmla="*/ 5944650 w 3261463"/>
              <a:gd name="T3" fmla="*/ 839340 h 348420"/>
              <a:gd name="T4" fmla="*/ 0 w 3261463"/>
              <a:gd name="T5" fmla="*/ 419668 h 348420"/>
              <a:gd name="T6" fmla="*/ 5944650 w 3261463"/>
              <a:gd name="T7" fmla="*/ 0 h 348420"/>
              <a:gd name="T8" fmla="*/ 0 60000 65536"/>
              <a:gd name="T9" fmla="*/ 0 60000 65536"/>
              <a:gd name="T10" fmla="*/ 0 60000 65536"/>
              <a:gd name="T11" fmla="*/ 0 60000 65536"/>
              <a:gd name="T12" fmla="*/ 17008 w 3261463"/>
              <a:gd name="T13" fmla="*/ 17008 h 348420"/>
              <a:gd name="T14" fmla="*/ 3244455 w 3261463"/>
              <a:gd name="T15" fmla="*/ 348420 h 348420"/>
            </a:gdLst>
            <a:ahLst/>
            <a:cxnLst>
              <a:cxn ang="T8">
                <a:pos x="T0" y="T1"/>
              </a:cxn>
              <a:cxn ang="T9">
                <a:pos x="T2" y="T3"/>
              </a:cxn>
              <a:cxn ang="T10">
                <a:pos x="T4" y="T5"/>
              </a:cxn>
              <a:cxn ang="T11">
                <a:pos x="T6" y="T7"/>
              </a:cxn>
            </a:cxnLst>
            <a:rect l="T12" t="T13" r="T14" b="T15"/>
            <a:pathLst>
              <a:path w="3261463" h="348420">
                <a:moveTo>
                  <a:pt x="58071" y="0"/>
                </a:moveTo>
                <a:lnTo>
                  <a:pt x="3203392" y="0"/>
                </a:lnTo>
                <a:lnTo>
                  <a:pt x="3203391" y="0"/>
                </a:lnTo>
                <a:cubicBezTo>
                  <a:pt x="3235463" y="0"/>
                  <a:pt x="3261463" y="25999"/>
                  <a:pt x="3261463" y="58071"/>
                </a:cubicBezTo>
                <a:lnTo>
                  <a:pt x="3261463" y="348420"/>
                </a:lnTo>
                <a:lnTo>
                  <a:pt x="0" y="348420"/>
                </a:lnTo>
                <a:lnTo>
                  <a:pt x="0" y="58071"/>
                </a:lnTo>
                <a:cubicBezTo>
                  <a:pt x="0" y="25999"/>
                  <a:pt x="25999" y="0"/>
                  <a:pt x="58070" y="0"/>
                </a:cubicBezTo>
                <a:lnTo>
                  <a:pt x="58071" y="0"/>
                </a:lnTo>
                <a:close/>
              </a:path>
            </a:pathLst>
          </a:custGeom>
          <a:gradFill rotWithShape="1">
            <a:gsLst>
              <a:gs pos="0">
                <a:srgbClr val="FF8D00"/>
              </a:gs>
              <a:gs pos="100000">
                <a:srgbClr val="E46C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1600" b="1" dirty="0" smtClean="0">
                <a:solidFill>
                  <a:srgbClr val="FFFFFF"/>
                </a:solidFill>
              </a:rPr>
              <a:t>Key Benefits</a:t>
            </a:r>
            <a:endParaRPr lang="en-US" sz="1600" b="1" dirty="0">
              <a:solidFill>
                <a:srgbClr val="FFFFFF"/>
              </a:solidFill>
            </a:endParaRPr>
          </a:p>
        </p:txBody>
      </p:sp>
      <p:sp>
        <p:nvSpPr>
          <p:cNvPr id="86" name="TextBox 1"/>
          <p:cNvSpPr txBox="1">
            <a:spLocks noChangeArrowheads="1"/>
          </p:cNvSpPr>
          <p:nvPr/>
        </p:nvSpPr>
        <p:spPr bwMode="auto">
          <a:xfrm>
            <a:off x="1033463" y="2116863"/>
            <a:ext cx="339452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r>
              <a:rPr lang="en-IN" sz="1600" dirty="0" smtClean="0"/>
              <a:t>It is a systematic, non-discriminatory technique that helps interviewers get the right information from applicants and make right hiring decisions.</a:t>
            </a:r>
            <a:endParaRPr lang="en-US" sz="1600" dirty="0"/>
          </a:p>
        </p:txBody>
      </p:sp>
      <p:sp>
        <p:nvSpPr>
          <p:cNvPr id="87" name="TextBox 40"/>
          <p:cNvSpPr txBox="1">
            <a:spLocks noChangeArrowheads="1"/>
          </p:cNvSpPr>
          <p:nvPr/>
        </p:nvSpPr>
        <p:spPr bwMode="auto">
          <a:xfrm>
            <a:off x="1033463" y="3276839"/>
            <a:ext cx="339452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r>
              <a:rPr lang="en-IN" sz="1600" dirty="0" smtClean="0"/>
              <a:t>It takes into consideration past behaviours of relevant role to best predict future behaviour on similar or higher role.</a:t>
            </a:r>
            <a:endParaRPr lang="en-US" sz="1600" dirty="0"/>
          </a:p>
        </p:txBody>
      </p:sp>
      <p:sp>
        <p:nvSpPr>
          <p:cNvPr id="88" name="TextBox 41"/>
          <p:cNvSpPr txBox="1">
            <a:spLocks noChangeArrowheads="1"/>
          </p:cNvSpPr>
          <p:nvPr/>
        </p:nvSpPr>
        <p:spPr bwMode="auto">
          <a:xfrm>
            <a:off x="1033463" y="4436815"/>
            <a:ext cx="306506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r>
              <a:rPr lang="en-IN" sz="1600" dirty="0" smtClean="0"/>
              <a:t>It prevents biased and subjective hiring decisions.</a:t>
            </a:r>
            <a:endParaRPr lang="en-US" sz="1600" dirty="0"/>
          </a:p>
        </p:txBody>
      </p:sp>
      <p:sp>
        <p:nvSpPr>
          <p:cNvPr id="89" name="TextBox 43"/>
          <p:cNvSpPr txBox="1">
            <a:spLocks noChangeArrowheads="1"/>
          </p:cNvSpPr>
          <p:nvPr/>
        </p:nvSpPr>
        <p:spPr bwMode="auto">
          <a:xfrm>
            <a:off x="1033463" y="5104348"/>
            <a:ext cx="33945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ＭＳ Ｐゴシック" charset="-128"/>
              </a:defRPr>
            </a:lvl1pPr>
            <a:lvl2pPr marL="742950" indent="-285750" eaLnBrk="0" hangingPunct="0">
              <a:defRPr sz="2400">
                <a:solidFill>
                  <a:schemeClr val="tx1"/>
                </a:solidFill>
                <a:latin typeface="Calibri" pitchFamily="34" charset="0"/>
                <a:ea typeface="ＭＳ Ｐゴシック" charset="-128"/>
              </a:defRPr>
            </a:lvl2pPr>
            <a:lvl3pPr marL="1143000" indent="-228600" eaLnBrk="0" hangingPunct="0">
              <a:defRPr sz="2400">
                <a:solidFill>
                  <a:schemeClr val="tx1"/>
                </a:solidFill>
                <a:latin typeface="Calibri" pitchFamily="34" charset="0"/>
                <a:ea typeface="ＭＳ Ｐゴシック" charset="-128"/>
              </a:defRPr>
            </a:lvl3pPr>
            <a:lvl4pPr marL="1600200" indent="-228600" eaLnBrk="0" hangingPunct="0">
              <a:defRPr sz="2400">
                <a:solidFill>
                  <a:schemeClr val="tx1"/>
                </a:solidFill>
                <a:latin typeface="Calibri" pitchFamily="34" charset="0"/>
                <a:ea typeface="ＭＳ Ｐゴシック" charset="-128"/>
              </a:defRPr>
            </a:lvl4pPr>
            <a:lvl5pPr marL="2057400" indent="-228600" eaLnBrk="0" hangingPunct="0">
              <a:defRPr sz="2400">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r>
              <a:rPr lang="en-IN" sz="1600" dirty="0" smtClean="0"/>
              <a:t>It limits the possibility of candidates “faking it” with vague generalization.</a:t>
            </a:r>
            <a:endParaRPr lang="en-US" sz="1600" dirty="0"/>
          </a:p>
        </p:txBody>
      </p:sp>
      <p:grpSp>
        <p:nvGrpSpPr>
          <p:cNvPr id="90" name="Group 73"/>
          <p:cNvGrpSpPr>
            <a:grpSpLocks/>
          </p:cNvGrpSpPr>
          <p:nvPr/>
        </p:nvGrpSpPr>
        <p:grpSpPr bwMode="auto">
          <a:xfrm>
            <a:off x="5948363" y="2516913"/>
            <a:ext cx="1420812" cy="3632200"/>
            <a:chOff x="4958003" y="2040260"/>
            <a:chExt cx="1419906" cy="3630823"/>
          </a:xfrm>
        </p:grpSpPr>
        <p:grpSp>
          <p:nvGrpSpPr>
            <p:cNvPr id="91" name="Group 62"/>
            <p:cNvGrpSpPr/>
            <p:nvPr/>
          </p:nvGrpSpPr>
          <p:grpSpPr>
            <a:xfrm>
              <a:off x="5012363" y="2040260"/>
              <a:ext cx="1365546" cy="3630823"/>
              <a:chOff x="5163666" y="2003471"/>
              <a:chExt cx="1365546" cy="3630823"/>
            </a:xfrm>
            <a:solidFill>
              <a:schemeClr val="tx1"/>
            </a:solidFill>
          </p:grpSpPr>
          <p:sp>
            <p:nvSpPr>
              <p:cNvPr id="99" name="Oval 98"/>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0" name="Rounded Rectangle 99"/>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1" name="Rounded Rectangle 100"/>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2" name="Rounded Rectangle 101"/>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3" name="Rounded Rectangle 102"/>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4" name="Rounded Rectangle 103"/>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nvGrpSpPr>
            <p:cNvPr id="92" name="Group 66"/>
            <p:cNvGrpSpPr/>
            <p:nvPr/>
          </p:nvGrpSpPr>
          <p:grpSpPr>
            <a:xfrm>
              <a:off x="4958003" y="2040260"/>
              <a:ext cx="1365546" cy="3630823"/>
              <a:chOff x="5163666" y="2003471"/>
              <a:chExt cx="1365546" cy="3630823"/>
            </a:xfrm>
            <a:gradFill>
              <a:gsLst>
                <a:gs pos="0">
                  <a:schemeClr val="tx1"/>
                </a:gs>
                <a:gs pos="100000">
                  <a:schemeClr val="tx1">
                    <a:lumMod val="75000"/>
                    <a:lumOff val="25000"/>
                  </a:schemeClr>
                </a:gs>
              </a:gsLst>
              <a:lin ang="16200000" scaled="0"/>
            </a:gradFill>
          </p:grpSpPr>
          <p:sp>
            <p:nvSpPr>
              <p:cNvPr id="93" name="Oval 92"/>
              <p:cNvSpPr/>
              <p:nvPr/>
            </p:nvSpPr>
            <p:spPr>
              <a:xfrm>
                <a:off x="5546384" y="2241570"/>
                <a:ext cx="590276" cy="63121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4" name="Rounded Rectangle 93"/>
              <p:cNvSpPr/>
              <p:nvPr/>
            </p:nvSpPr>
            <p:spPr>
              <a:xfrm>
                <a:off x="5433802" y="2920421"/>
                <a:ext cx="816575" cy="1413642"/>
              </a:xfrm>
              <a:prstGeom prst="roundRect">
                <a:avLst>
                  <a:gd name="adj" fmla="val 29794"/>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5" name="Rounded Rectangle 94"/>
              <p:cNvSpPr/>
              <p:nvPr/>
            </p:nvSpPr>
            <p:spPr>
              <a:xfrm>
                <a:off x="5505264"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6" name="Rounded Rectangle 95"/>
              <p:cNvSpPr/>
              <p:nvPr/>
            </p:nvSpPr>
            <p:spPr>
              <a:xfrm>
                <a:off x="5903175" y="4059437"/>
                <a:ext cx="298078" cy="1574857"/>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7" name="Rounded Rectangle 96"/>
              <p:cNvSpPr/>
              <p:nvPr/>
            </p:nvSpPr>
            <p:spPr>
              <a:xfrm rot="11700000">
                <a:off x="6251261"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98" name="Rounded Rectangle 97"/>
              <p:cNvSpPr/>
              <p:nvPr/>
            </p:nvSpPr>
            <p:spPr>
              <a:xfrm rot="9900000" flipH="1">
                <a:off x="5163666" y="2003471"/>
                <a:ext cx="277951" cy="1205772"/>
              </a:xfrm>
              <a:prstGeom prst="roundRect">
                <a:avLst>
                  <a:gd name="adj" fmla="val 5000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grpSp>
      </p:grpSp>
      <p:grpSp>
        <p:nvGrpSpPr>
          <p:cNvPr id="105" name="Group 19"/>
          <p:cNvGrpSpPr>
            <a:grpSpLocks/>
          </p:cNvGrpSpPr>
          <p:nvPr/>
        </p:nvGrpSpPr>
        <p:grpSpPr bwMode="auto">
          <a:xfrm>
            <a:off x="612527" y="2189888"/>
            <a:ext cx="250825" cy="250825"/>
            <a:chOff x="530225" y="5016500"/>
            <a:chExt cx="393700" cy="393700"/>
          </a:xfrm>
        </p:grpSpPr>
        <p:sp>
          <p:nvSpPr>
            <p:cNvPr id="106" name="Oval 17"/>
            <p:cNvSpPr>
              <a:spLocks noChangeArrowheads="1"/>
            </p:cNvSpPr>
            <p:nvPr/>
          </p:nvSpPr>
          <p:spPr bwMode="auto">
            <a:xfrm>
              <a:off x="530225" y="5016500"/>
              <a:ext cx="393700" cy="3937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107" name="Isosceles Triangle 106"/>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dirty="0"/>
            </a:p>
          </p:txBody>
        </p:sp>
      </p:grpSp>
      <p:grpSp>
        <p:nvGrpSpPr>
          <p:cNvPr id="108" name="Group 19"/>
          <p:cNvGrpSpPr>
            <a:grpSpLocks/>
          </p:cNvGrpSpPr>
          <p:nvPr/>
        </p:nvGrpSpPr>
        <p:grpSpPr bwMode="auto">
          <a:xfrm>
            <a:off x="609352" y="3322191"/>
            <a:ext cx="250825" cy="250825"/>
            <a:chOff x="530225" y="5016500"/>
            <a:chExt cx="393700" cy="393700"/>
          </a:xfrm>
        </p:grpSpPr>
        <p:sp>
          <p:nvSpPr>
            <p:cNvPr id="109" name="Oval 43"/>
            <p:cNvSpPr>
              <a:spLocks noChangeArrowheads="1"/>
            </p:cNvSpPr>
            <p:nvPr/>
          </p:nvSpPr>
          <p:spPr bwMode="auto">
            <a:xfrm>
              <a:off x="530225" y="5016500"/>
              <a:ext cx="393700" cy="3937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110" name="Isosceles Triangle 109"/>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dirty="0"/>
            </a:p>
          </p:txBody>
        </p:sp>
      </p:grpSp>
      <p:grpSp>
        <p:nvGrpSpPr>
          <p:cNvPr id="111" name="Group 19"/>
          <p:cNvGrpSpPr>
            <a:grpSpLocks/>
          </p:cNvGrpSpPr>
          <p:nvPr/>
        </p:nvGrpSpPr>
        <p:grpSpPr bwMode="auto">
          <a:xfrm>
            <a:off x="606177" y="4453231"/>
            <a:ext cx="250825" cy="250825"/>
            <a:chOff x="530225" y="5016500"/>
            <a:chExt cx="393700" cy="393700"/>
          </a:xfrm>
        </p:grpSpPr>
        <p:sp>
          <p:nvSpPr>
            <p:cNvPr id="112" name="Oval 47"/>
            <p:cNvSpPr>
              <a:spLocks noChangeArrowheads="1"/>
            </p:cNvSpPr>
            <p:nvPr/>
          </p:nvSpPr>
          <p:spPr bwMode="auto">
            <a:xfrm>
              <a:off x="530225" y="5016500"/>
              <a:ext cx="393700" cy="3937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113" name="Isosceles Triangle 112"/>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dirty="0"/>
            </a:p>
          </p:txBody>
        </p:sp>
      </p:grpSp>
      <p:grpSp>
        <p:nvGrpSpPr>
          <p:cNvPr id="114" name="Group 19"/>
          <p:cNvGrpSpPr>
            <a:grpSpLocks/>
          </p:cNvGrpSpPr>
          <p:nvPr/>
        </p:nvGrpSpPr>
        <p:grpSpPr bwMode="auto">
          <a:xfrm>
            <a:off x="601415" y="5157192"/>
            <a:ext cx="250825" cy="250825"/>
            <a:chOff x="530225" y="5016500"/>
            <a:chExt cx="393700" cy="393700"/>
          </a:xfrm>
        </p:grpSpPr>
        <p:sp>
          <p:nvSpPr>
            <p:cNvPr id="115" name="Oval 51"/>
            <p:cNvSpPr>
              <a:spLocks noChangeArrowheads="1"/>
            </p:cNvSpPr>
            <p:nvPr/>
          </p:nvSpPr>
          <p:spPr bwMode="auto">
            <a:xfrm>
              <a:off x="530225" y="5016500"/>
              <a:ext cx="393700" cy="3937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116" name="Isosceles Triangle 115"/>
            <p:cNvSpPr/>
            <p:nvPr/>
          </p:nvSpPr>
          <p:spPr>
            <a:xfrm rot="5400000">
              <a:off x="634879" y="5111187"/>
              <a:ext cx="234227" cy="204325"/>
            </a:xfrm>
            <a:prstGeom prst="triangle">
              <a:avLst/>
            </a:prstGeom>
            <a:solidFill>
              <a:schemeClr val="tx1">
                <a:lumMod val="95000"/>
                <a:lumOff val="5000"/>
              </a:schemeClr>
            </a:solidFill>
            <a:ln w="9525" cap="flat" cmpd="sng" algn="ctr">
              <a:noFill/>
              <a:prstDash val="solid"/>
            </a:ln>
            <a:effectLst/>
          </p:spPr>
          <p:txBody>
            <a:bodyPr anchor="ctr"/>
            <a:lstStyle/>
            <a:p>
              <a:pPr algn="ctr">
                <a:defRPr/>
              </a:pPr>
              <a:endParaRPr lang="en-US" dirty="0"/>
            </a:p>
          </p:txBody>
        </p:sp>
      </p:grpSp>
      <p:sp>
        <p:nvSpPr>
          <p:cNvPr id="129" name="TextBox 128"/>
          <p:cNvSpPr txBox="1"/>
          <p:nvPr/>
        </p:nvSpPr>
        <p:spPr>
          <a:xfrm>
            <a:off x="755575" y="1012666"/>
            <a:ext cx="8342963" cy="369332"/>
          </a:xfrm>
          <a:prstGeom prst="rect">
            <a:avLst/>
          </a:prstGeom>
          <a:noFill/>
        </p:spPr>
        <p:txBody>
          <a:bodyPr wrap="square" rtlCol="0">
            <a:spAutoFit/>
          </a:bodyPr>
          <a:lstStyle/>
          <a:p>
            <a:r>
              <a:rPr lang="en-IN" dirty="0" smtClean="0"/>
              <a:t>The following are the key benefits of Competency Based-Behavioural Interview (CBBI):</a:t>
            </a:r>
            <a:endParaRPr lang="en-IN" dirty="0"/>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500" fill="hold"/>
                                        <p:tgtEl>
                                          <p:spTgt spid="85"/>
                                        </p:tgtEl>
                                        <p:attrNameLst>
                                          <p:attrName>ppt_w</p:attrName>
                                        </p:attrNameLst>
                                      </p:cBhvr>
                                      <p:tavLst>
                                        <p:tav tm="0">
                                          <p:val>
                                            <p:fltVal val="0"/>
                                          </p:val>
                                        </p:tav>
                                        <p:tav tm="100000">
                                          <p:val>
                                            <p:strVal val="#ppt_w"/>
                                          </p:val>
                                        </p:tav>
                                      </p:tavLst>
                                    </p:anim>
                                    <p:anim calcmode="lin" valueType="num">
                                      <p:cBhvr>
                                        <p:cTn id="12" dur="500" fill="hold"/>
                                        <p:tgtEl>
                                          <p:spTgt spid="85"/>
                                        </p:tgtEl>
                                        <p:attrNameLst>
                                          <p:attrName>ppt_h</p:attrName>
                                        </p:attrNameLst>
                                      </p:cBhvr>
                                      <p:tavLst>
                                        <p:tav tm="0">
                                          <p:val>
                                            <p:fltVal val="0"/>
                                          </p:val>
                                        </p:tav>
                                        <p:tav tm="100000">
                                          <p:val>
                                            <p:strVal val="#ppt_h"/>
                                          </p:val>
                                        </p:tav>
                                      </p:tavLst>
                                    </p:anim>
                                    <p:animEffect transition="in" filter="fade">
                                      <p:cBhvr>
                                        <p:cTn id="13" dur="500"/>
                                        <p:tgtEl>
                                          <p:spTgt spid="85"/>
                                        </p:tgtEl>
                                      </p:cBhvr>
                                    </p:animEffect>
                                  </p:childTnLst>
                                </p:cTn>
                              </p:par>
                              <p:par>
                                <p:cTn id="14" presetID="26" presetClass="emph" presetSubtype="0" fill="hold" grpId="1" nodeType="withEffect">
                                  <p:stCondLst>
                                    <p:cond delay="600"/>
                                  </p:stCondLst>
                                  <p:childTnLst>
                                    <p:animEffect transition="out" filter="fade">
                                      <p:cBhvr>
                                        <p:cTn id="15" dur="500" tmFilter="0, 0; .2, .5; .8, .5; 1, 0"/>
                                        <p:tgtEl>
                                          <p:spTgt spid="85"/>
                                        </p:tgtEl>
                                      </p:cBhvr>
                                    </p:animEffect>
                                    <p:animScale>
                                      <p:cBhvr>
                                        <p:cTn id="16" dur="250" autoRev="1" fill="hold"/>
                                        <p:tgtEl>
                                          <p:spTgt spid="85"/>
                                        </p:tgtEl>
                                      </p:cBhvr>
                                      <p:by x="105000" y="105000"/>
                                    </p:animScale>
                                  </p:childTnLst>
                                </p:cTn>
                              </p:par>
                              <p:par>
                                <p:cTn id="17" presetID="22" presetClass="entr" presetSubtype="1" fill="hold" nodeType="withEffect">
                                  <p:stCondLst>
                                    <p:cond delay="100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1000"/>
                                        <p:tgtEl>
                                          <p:spTgt spid="84"/>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1000"/>
                                        <p:tgtEl>
                                          <p:spTgt spid="86"/>
                                        </p:tgtEl>
                                      </p:cBhvr>
                                    </p:animEffect>
                                  </p:childTnLst>
                                </p:cTn>
                              </p:par>
                              <p:par>
                                <p:cTn id="24" presetID="22" presetClass="entr" presetSubtype="8" fill="hold" nodeType="withEffect">
                                  <p:stCondLst>
                                    <p:cond delay="0"/>
                                  </p:stCondLst>
                                  <p:childTnLst>
                                    <p:set>
                                      <p:cBhvr>
                                        <p:cTn id="25" dur="1" fill="hold">
                                          <p:stCondLst>
                                            <p:cond delay="0"/>
                                          </p:stCondLst>
                                        </p:cTn>
                                        <p:tgtEl>
                                          <p:spTgt spid="105"/>
                                        </p:tgtEl>
                                        <p:attrNameLst>
                                          <p:attrName>style.visibility</p:attrName>
                                        </p:attrNameLst>
                                      </p:cBhvr>
                                      <p:to>
                                        <p:strVal val="visible"/>
                                      </p:to>
                                    </p:set>
                                    <p:animEffect transition="in" filter="wipe(left)">
                                      <p:cBhvr>
                                        <p:cTn id="26" dur="1000"/>
                                        <p:tgtEl>
                                          <p:spTgt spid="105"/>
                                        </p:tgtEl>
                                      </p:cBhvr>
                                    </p:animEffect>
                                  </p:childTnLst>
                                </p:cTn>
                              </p:par>
                            </p:childTnLst>
                          </p:cTn>
                        </p:par>
                        <p:par>
                          <p:cTn id="27" fill="hold">
                            <p:stCondLst>
                              <p:cond delay="4000"/>
                            </p:stCondLst>
                            <p:childTnLst>
                              <p:par>
                                <p:cTn id="28" presetID="22" presetClass="entr" presetSubtype="8" fill="hold" grpId="0" nodeType="afterEffect">
                                  <p:stCondLst>
                                    <p:cond delay="1500"/>
                                  </p:stCondLst>
                                  <p:childTnLst>
                                    <p:set>
                                      <p:cBhvr>
                                        <p:cTn id="29" dur="1" fill="hold">
                                          <p:stCondLst>
                                            <p:cond delay="0"/>
                                          </p:stCondLst>
                                        </p:cTn>
                                        <p:tgtEl>
                                          <p:spTgt spid="87"/>
                                        </p:tgtEl>
                                        <p:attrNameLst>
                                          <p:attrName>style.visibility</p:attrName>
                                        </p:attrNameLst>
                                      </p:cBhvr>
                                      <p:to>
                                        <p:strVal val="visible"/>
                                      </p:to>
                                    </p:set>
                                    <p:animEffect transition="in" filter="wipe(left)">
                                      <p:cBhvr>
                                        <p:cTn id="30" dur="1000"/>
                                        <p:tgtEl>
                                          <p:spTgt spid="87"/>
                                        </p:tgtEl>
                                      </p:cBhvr>
                                    </p:animEffect>
                                  </p:childTnLst>
                                </p:cTn>
                              </p:par>
                              <p:par>
                                <p:cTn id="31" presetID="22" presetClass="entr" presetSubtype="8" fill="hold" nodeType="withEffect">
                                  <p:stCondLst>
                                    <p:cond delay="1500"/>
                                  </p:stCondLst>
                                  <p:childTnLst>
                                    <p:set>
                                      <p:cBhvr>
                                        <p:cTn id="32" dur="1" fill="hold">
                                          <p:stCondLst>
                                            <p:cond delay="0"/>
                                          </p:stCondLst>
                                        </p:cTn>
                                        <p:tgtEl>
                                          <p:spTgt spid="108"/>
                                        </p:tgtEl>
                                        <p:attrNameLst>
                                          <p:attrName>style.visibility</p:attrName>
                                        </p:attrNameLst>
                                      </p:cBhvr>
                                      <p:to>
                                        <p:strVal val="visible"/>
                                      </p:to>
                                    </p:set>
                                    <p:animEffect transition="in" filter="wipe(left)">
                                      <p:cBhvr>
                                        <p:cTn id="33" dur="1000"/>
                                        <p:tgtEl>
                                          <p:spTgt spid="108"/>
                                        </p:tgtEl>
                                      </p:cBhvr>
                                    </p:animEffect>
                                  </p:childTnLst>
                                </p:cTn>
                              </p:par>
                            </p:childTnLst>
                          </p:cTn>
                        </p:par>
                        <p:par>
                          <p:cTn id="34" fill="hold">
                            <p:stCondLst>
                              <p:cond delay="6500"/>
                            </p:stCondLst>
                            <p:childTnLst>
                              <p:par>
                                <p:cTn id="35" presetID="22" presetClass="entr" presetSubtype="8" fill="hold" grpId="0" nodeType="afterEffect">
                                  <p:stCondLst>
                                    <p:cond delay="125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1000"/>
                                        <p:tgtEl>
                                          <p:spTgt spid="88"/>
                                        </p:tgtEl>
                                      </p:cBhvr>
                                    </p:animEffect>
                                  </p:childTnLst>
                                </p:cTn>
                              </p:par>
                              <p:par>
                                <p:cTn id="38" presetID="22" presetClass="entr" presetSubtype="8" fill="hold" nodeType="withEffect">
                                  <p:stCondLst>
                                    <p:cond delay="1250"/>
                                  </p:stCondLst>
                                  <p:childTnLst>
                                    <p:set>
                                      <p:cBhvr>
                                        <p:cTn id="39" dur="1" fill="hold">
                                          <p:stCondLst>
                                            <p:cond delay="0"/>
                                          </p:stCondLst>
                                        </p:cTn>
                                        <p:tgtEl>
                                          <p:spTgt spid="111"/>
                                        </p:tgtEl>
                                        <p:attrNameLst>
                                          <p:attrName>style.visibility</p:attrName>
                                        </p:attrNameLst>
                                      </p:cBhvr>
                                      <p:to>
                                        <p:strVal val="visible"/>
                                      </p:to>
                                    </p:set>
                                    <p:animEffect transition="in" filter="wipe(left)">
                                      <p:cBhvr>
                                        <p:cTn id="40" dur="1000"/>
                                        <p:tgtEl>
                                          <p:spTgt spid="111"/>
                                        </p:tgtEl>
                                      </p:cBhvr>
                                    </p:animEffect>
                                  </p:childTnLst>
                                </p:cTn>
                              </p:par>
                            </p:childTnLst>
                          </p:cTn>
                        </p:par>
                        <p:par>
                          <p:cTn id="41" fill="hold">
                            <p:stCondLst>
                              <p:cond delay="8750"/>
                            </p:stCondLst>
                            <p:childTnLst>
                              <p:par>
                                <p:cTn id="42" presetID="22" presetClass="entr" presetSubtype="8" fill="hold" grpId="0" nodeType="afterEffect">
                                  <p:stCondLst>
                                    <p:cond delay="50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1000"/>
                                        <p:tgtEl>
                                          <p:spTgt spid="89"/>
                                        </p:tgtEl>
                                      </p:cBhvr>
                                    </p:animEffect>
                                  </p:childTnLst>
                                </p:cTn>
                              </p:par>
                              <p:par>
                                <p:cTn id="45" presetID="22" presetClass="entr" presetSubtype="8" fill="hold" nodeType="withEffect">
                                  <p:stCondLst>
                                    <p:cond delay="500"/>
                                  </p:stCondLst>
                                  <p:childTnLst>
                                    <p:set>
                                      <p:cBhvr>
                                        <p:cTn id="46" dur="1" fill="hold">
                                          <p:stCondLst>
                                            <p:cond delay="0"/>
                                          </p:stCondLst>
                                        </p:cTn>
                                        <p:tgtEl>
                                          <p:spTgt spid="114"/>
                                        </p:tgtEl>
                                        <p:attrNameLst>
                                          <p:attrName>style.visibility</p:attrName>
                                        </p:attrNameLst>
                                      </p:cBhvr>
                                      <p:to>
                                        <p:strVal val="visible"/>
                                      </p:to>
                                    </p:set>
                                    <p:animEffect transition="in" filter="wipe(left)">
                                      <p:cBhvr>
                                        <p:cTn id="47" dur="1000"/>
                                        <p:tgtEl>
                                          <p:spTgt spid="114"/>
                                        </p:tgtEl>
                                      </p:cBhvr>
                                    </p:animEffect>
                                  </p:childTnLst>
                                </p:cTn>
                              </p:par>
                            </p:childTnLst>
                          </p:cTn>
                        </p:par>
                        <p:par>
                          <p:cTn id="48" fill="hold">
                            <p:stCondLst>
                              <p:cond delay="10250"/>
                            </p:stCondLst>
                            <p:childTnLst>
                              <p:par>
                                <p:cTn id="49" presetID="10" presetClass="entr" presetSubtype="0" fill="hold"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par>
                                <p:cTn id="52" presetID="63" presetClass="path" presetSubtype="0" accel="50000" decel="50000" fill="hold" nodeType="withEffect">
                                  <p:stCondLst>
                                    <p:cond delay="0"/>
                                  </p:stCondLst>
                                  <p:childTnLst>
                                    <p:animMotion origin="layout" path="M -0.21146 5.08788E-7 L 2.77778E-7 5.08788E-7 " pathEditMode="relative" rAng="0" ptsTypes="AA">
                                      <p:cBhvr>
                                        <p:cTn id="53" dur="2000" fill="hold"/>
                                        <p:tgtEl>
                                          <p:spTgt spid="69"/>
                                        </p:tgtEl>
                                        <p:attrNameLst>
                                          <p:attrName>ppt_x</p:attrName>
                                          <p:attrName>ppt_y</p:attrName>
                                        </p:attrNameLst>
                                      </p:cBhvr>
                                      <p:rCtr x="10600" y="0"/>
                                    </p:animMotion>
                                  </p:childTnLst>
                                </p:cTn>
                              </p:par>
                              <p:par>
                                <p:cTn id="54" presetID="2" presetClass="entr" presetSubtype="2" fill="hold" nodeType="withEffect">
                                  <p:stCondLst>
                                    <p:cond delay="70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1+#ppt_w/2"/>
                                          </p:val>
                                        </p:tav>
                                        <p:tav tm="100000">
                                          <p:val>
                                            <p:strVal val="#ppt_x"/>
                                          </p:val>
                                        </p:tav>
                                      </p:tavLst>
                                    </p:anim>
                                    <p:anim calcmode="lin" valueType="num">
                                      <p:cBhvr additive="base">
                                        <p:cTn id="57" dur="1000" fill="hold"/>
                                        <p:tgtEl>
                                          <p:spTgt spid="62"/>
                                        </p:tgtEl>
                                        <p:attrNameLst>
                                          <p:attrName>ppt_y</p:attrName>
                                        </p:attrNameLst>
                                      </p:cBhvr>
                                      <p:tavLst>
                                        <p:tav tm="0">
                                          <p:val>
                                            <p:strVal val="#ppt_y"/>
                                          </p:val>
                                        </p:tav>
                                        <p:tav tm="100000">
                                          <p:val>
                                            <p:strVal val="#ppt_y"/>
                                          </p:val>
                                        </p:tav>
                                      </p:tavLst>
                                    </p:anim>
                                  </p:childTnLst>
                                </p:cTn>
                              </p:par>
                            </p:childTnLst>
                          </p:cTn>
                        </p:par>
                        <p:par>
                          <p:cTn id="58" fill="hold">
                            <p:stCondLst>
                              <p:cond delay="12250"/>
                            </p:stCondLst>
                            <p:childTnLst>
                              <p:par>
                                <p:cTn id="59" presetID="10" presetClass="exit" presetSubtype="0" fill="hold" nodeType="afterEffect">
                                  <p:stCondLst>
                                    <p:cond delay="0"/>
                                  </p:stCondLst>
                                  <p:childTnLst>
                                    <p:animEffect transition="out" filter="fade">
                                      <p:cBhvr>
                                        <p:cTn id="60" dur="2200"/>
                                        <p:tgtEl>
                                          <p:spTgt spid="62"/>
                                        </p:tgtEl>
                                      </p:cBhvr>
                                    </p:animEffect>
                                    <p:set>
                                      <p:cBhvr>
                                        <p:cTn id="61" dur="1" fill="hold">
                                          <p:stCondLst>
                                            <p:cond delay="2199"/>
                                          </p:stCondLst>
                                        </p:cTn>
                                        <p:tgtEl>
                                          <p:spTgt spid="62"/>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2500"/>
                                        <p:tgtEl>
                                          <p:spTgt spid="90"/>
                                        </p:tgtEl>
                                      </p:cBhvr>
                                    </p:animEffect>
                                  </p:childTnLst>
                                </p:cTn>
                              </p:par>
                              <p:par>
                                <p:cTn id="65" presetID="64" presetClass="path" presetSubtype="0" accel="50000" decel="50000" fill="hold" nodeType="withEffect">
                                  <p:stCondLst>
                                    <p:cond delay="0"/>
                                  </p:stCondLst>
                                  <p:childTnLst>
                                    <p:animMotion origin="layout" path="M 2.77778E-7 5.08788E-7 L 2.77778E-7 -0.08649 " pathEditMode="relative" rAng="0" ptsTypes="AA">
                                      <p:cBhvr>
                                        <p:cTn id="66" dur="2600" fill="hold"/>
                                        <p:tgtEl>
                                          <p:spTgt spid="69"/>
                                        </p:tgtEl>
                                        <p:attrNameLst>
                                          <p:attrName>ppt_x</p:attrName>
                                          <p:attrName>ppt_y</p:attrName>
                                        </p:attrNameLst>
                                      </p:cBhvr>
                                      <p:rCtr x="0" y="-4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6" grpId="0"/>
      <p:bldP spid="87" grpId="0"/>
      <p:bldP spid="88" grpId="0"/>
      <p:bldP spid="89"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Ellipse 98"/>
          <p:cNvSpPr/>
          <p:nvPr/>
        </p:nvSpPr>
        <p:spPr bwMode="auto">
          <a:xfrm>
            <a:off x="3936434" y="5954530"/>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1" name="Group 1"/>
          <p:cNvGrpSpPr>
            <a:grpSpLocks/>
          </p:cNvGrpSpPr>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5"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2" name="Group 71"/>
          <p:cNvGrpSpPr>
            <a:grpSpLocks/>
          </p:cNvGrpSpPr>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26" name="Group 103"/>
          <p:cNvGrpSpPr>
            <a:grpSpLocks/>
          </p:cNvGrpSpPr>
          <p:nvPr/>
        </p:nvGrpSpPr>
        <p:grpSpPr bwMode="auto">
          <a:xfrm>
            <a:off x="107504" y="2782465"/>
            <a:ext cx="2381250" cy="760413"/>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1" name="Group 111"/>
          <p:cNvGrpSpPr>
            <a:grpSpLocks/>
          </p:cNvGrpSpPr>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8"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97" name="Footer Placeholder 96"/>
          <p:cNvSpPr>
            <a:spLocks noGrp="1"/>
          </p:cNvSpPr>
          <p:nvPr>
            <p:ph type="ftr" sz="quarter" idx="11"/>
          </p:nvPr>
        </p:nvSpPr>
        <p:spPr/>
        <p:txBody>
          <a:bodyPr/>
          <a:lstStyle/>
          <a:p>
            <a:r>
              <a:rPr lang="en-IN" dirty="0" smtClean="0"/>
              <a:t>© ManagementStudyGuide.com. All rights reserved.</a:t>
            </a:r>
            <a:endParaRPr lang="en-IN" dirty="0"/>
          </a:p>
        </p:txBody>
      </p:sp>
      <p:grpSp>
        <p:nvGrpSpPr>
          <p:cNvPr id="105" name="Group 4"/>
          <p:cNvGrpSpPr>
            <a:grpSpLocks/>
          </p:cNvGrpSpPr>
          <p:nvPr>
            <p:custDataLst>
              <p:tags r:id="rId2"/>
            </p:custDataLst>
          </p:nvPr>
        </p:nvGrpSpPr>
        <p:grpSpPr bwMode="auto">
          <a:xfrm>
            <a:off x="4644008" y="980729"/>
            <a:ext cx="4248472" cy="1013362"/>
            <a:chOff x="5410200" y="1447800"/>
            <a:chExt cx="3133725" cy="1095375"/>
          </a:xfrm>
        </p:grpSpPr>
        <p:grpSp>
          <p:nvGrpSpPr>
            <p:cNvPr id="106" name="Group 2"/>
            <p:cNvGrpSpPr>
              <a:grpSpLocks/>
            </p:cNvGrpSpPr>
            <p:nvPr/>
          </p:nvGrpSpPr>
          <p:grpSpPr bwMode="auto">
            <a:xfrm>
              <a:off x="5410200" y="1447800"/>
              <a:ext cx="3133725" cy="1095375"/>
              <a:chOff x="5410200" y="1447800"/>
              <a:chExt cx="3133725" cy="1095375"/>
            </a:xfrm>
          </p:grpSpPr>
          <p:sp>
            <p:nvSpPr>
              <p:cNvPr id="108"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9" name="Round Same Side Corner Rectangle 108"/>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07"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0" name="Group 44"/>
          <p:cNvGrpSpPr>
            <a:grpSpLocks/>
          </p:cNvGrpSpPr>
          <p:nvPr>
            <p:custDataLst>
              <p:tags r:id="rId3"/>
            </p:custDataLst>
          </p:nvPr>
        </p:nvGrpSpPr>
        <p:grpSpPr bwMode="auto">
          <a:xfrm>
            <a:off x="4812283" y="1412776"/>
            <a:ext cx="432000" cy="403225"/>
            <a:chOff x="3294062" y="1631156"/>
            <a:chExt cx="460375" cy="460375"/>
          </a:xfrm>
        </p:grpSpPr>
        <p:sp>
          <p:nvSpPr>
            <p:cNvPr id="111"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12"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13"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grpSp>
        <p:nvGrpSpPr>
          <p:cNvPr id="114" name="Group 79"/>
          <p:cNvGrpSpPr>
            <a:grpSpLocks/>
          </p:cNvGrpSpPr>
          <p:nvPr/>
        </p:nvGrpSpPr>
        <p:grpSpPr bwMode="auto">
          <a:xfrm>
            <a:off x="4644008" y="2132857"/>
            <a:ext cx="4248472" cy="1013362"/>
            <a:chOff x="5410200" y="1447800"/>
            <a:chExt cx="3133725" cy="1095375"/>
          </a:xfrm>
        </p:grpSpPr>
        <p:grpSp>
          <p:nvGrpSpPr>
            <p:cNvPr id="115" name="Group 80"/>
            <p:cNvGrpSpPr>
              <a:grpSpLocks/>
            </p:cNvGrpSpPr>
            <p:nvPr/>
          </p:nvGrpSpPr>
          <p:grpSpPr bwMode="auto">
            <a:xfrm>
              <a:off x="5410200" y="1447800"/>
              <a:ext cx="3133725" cy="1095375"/>
              <a:chOff x="5410200" y="1447800"/>
              <a:chExt cx="3133725" cy="1095375"/>
            </a:xfrm>
          </p:grpSpPr>
          <p:sp>
            <p:nvSpPr>
              <p:cNvPr id="117"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18" name="Round Same Side Corner Rectangle 117"/>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16"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9" name="PPTShape_2"/>
          <p:cNvGrpSpPr>
            <a:grpSpLocks/>
          </p:cNvGrpSpPr>
          <p:nvPr/>
        </p:nvGrpSpPr>
        <p:grpSpPr bwMode="auto">
          <a:xfrm>
            <a:off x="4812283" y="2583671"/>
            <a:ext cx="432000" cy="403225"/>
            <a:chOff x="3294062" y="1631156"/>
            <a:chExt cx="460375" cy="460375"/>
          </a:xfrm>
        </p:grpSpPr>
        <p:sp>
          <p:nvSpPr>
            <p:cNvPr id="12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21"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122"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123" name="Group 93"/>
          <p:cNvGrpSpPr>
            <a:grpSpLocks/>
          </p:cNvGrpSpPr>
          <p:nvPr/>
        </p:nvGrpSpPr>
        <p:grpSpPr bwMode="auto">
          <a:xfrm>
            <a:off x="4644008" y="3284985"/>
            <a:ext cx="4248472" cy="1013362"/>
            <a:chOff x="5410200" y="1447800"/>
            <a:chExt cx="3133725" cy="1095375"/>
          </a:xfrm>
        </p:grpSpPr>
        <p:grpSp>
          <p:nvGrpSpPr>
            <p:cNvPr id="124" name="Group 95"/>
            <p:cNvGrpSpPr>
              <a:grpSpLocks/>
            </p:cNvGrpSpPr>
            <p:nvPr/>
          </p:nvGrpSpPr>
          <p:grpSpPr bwMode="auto">
            <a:xfrm>
              <a:off x="5410200" y="1447800"/>
              <a:ext cx="3133725" cy="1095375"/>
              <a:chOff x="5410200" y="1447800"/>
              <a:chExt cx="3133725" cy="1095375"/>
            </a:xfrm>
          </p:grpSpPr>
          <p:sp>
            <p:nvSpPr>
              <p:cNvPr id="126"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27" name="Round Same Side Corner Rectangle 126"/>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5"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28" name="PPTShape_4"/>
          <p:cNvGrpSpPr>
            <a:grpSpLocks/>
          </p:cNvGrpSpPr>
          <p:nvPr/>
        </p:nvGrpSpPr>
        <p:grpSpPr bwMode="auto">
          <a:xfrm>
            <a:off x="4812283" y="3717032"/>
            <a:ext cx="432000" cy="403225"/>
            <a:chOff x="3294062" y="1631156"/>
            <a:chExt cx="460375" cy="460375"/>
          </a:xfrm>
        </p:grpSpPr>
        <p:sp>
          <p:nvSpPr>
            <p:cNvPr id="129"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0"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131"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132" name="PPTShape_6"/>
          <p:cNvGrpSpPr>
            <a:grpSpLocks/>
          </p:cNvGrpSpPr>
          <p:nvPr/>
        </p:nvGrpSpPr>
        <p:grpSpPr bwMode="auto">
          <a:xfrm>
            <a:off x="4669904" y="4437113"/>
            <a:ext cx="4248472" cy="1013362"/>
            <a:chOff x="5410200" y="1447800"/>
            <a:chExt cx="3133725" cy="1095375"/>
          </a:xfrm>
        </p:grpSpPr>
        <p:grpSp>
          <p:nvGrpSpPr>
            <p:cNvPr id="133" name="Group 80"/>
            <p:cNvGrpSpPr>
              <a:grpSpLocks/>
            </p:cNvGrpSpPr>
            <p:nvPr/>
          </p:nvGrpSpPr>
          <p:grpSpPr bwMode="auto">
            <a:xfrm>
              <a:off x="5410200" y="1447800"/>
              <a:ext cx="3133725" cy="1095375"/>
              <a:chOff x="5410200" y="1447800"/>
              <a:chExt cx="3133725" cy="1095375"/>
            </a:xfrm>
          </p:grpSpPr>
          <p:sp>
            <p:nvSpPr>
              <p:cNvPr id="135"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36" name="Round Same Side Corner Rectangle 135"/>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34"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37" name="PPTShape_7"/>
          <p:cNvGrpSpPr>
            <a:grpSpLocks/>
          </p:cNvGrpSpPr>
          <p:nvPr/>
        </p:nvGrpSpPr>
        <p:grpSpPr bwMode="auto">
          <a:xfrm>
            <a:off x="4838179" y="4887927"/>
            <a:ext cx="432000" cy="403225"/>
            <a:chOff x="3294062" y="1631156"/>
            <a:chExt cx="460375" cy="460375"/>
          </a:xfrm>
        </p:grpSpPr>
        <p:sp>
          <p:nvSpPr>
            <p:cNvPr id="138"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9"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140"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141" name="PPTShape_9"/>
          <p:cNvGrpSpPr>
            <a:grpSpLocks/>
          </p:cNvGrpSpPr>
          <p:nvPr/>
        </p:nvGrpSpPr>
        <p:grpSpPr bwMode="auto">
          <a:xfrm>
            <a:off x="4669904" y="5589240"/>
            <a:ext cx="4248472" cy="1013362"/>
            <a:chOff x="5410200" y="1447800"/>
            <a:chExt cx="3133725" cy="1095375"/>
          </a:xfrm>
        </p:grpSpPr>
        <p:grpSp>
          <p:nvGrpSpPr>
            <p:cNvPr id="142" name="Group 95"/>
            <p:cNvGrpSpPr>
              <a:grpSpLocks/>
            </p:cNvGrpSpPr>
            <p:nvPr/>
          </p:nvGrpSpPr>
          <p:grpSpPr bwMode="auto">
            <a:xfrm>
              <a:off x="5410200" y="1447800"/>
              <a:ext cx="3133725" cy="1095375"/>
              <a:chOff x="5410200" y="1447800"/>
              <a:chExt cx="3133725" cy="1095375"/>
            </a:xfrm>
          </p:grpSpPr>
          <p:sp>
            <p:nvSpPr>
              <p:cNvPr id="144"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5" name="Round Same Side Corner Rectangle 144"/>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43"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46" name="PPTShape_10"/>
          <p:cNvGrpSpPr>
            <a:grpSpLocks/>
          </p:cNvGrpSpPr>
          <p:nvPr/>
        </p:nvGrpSpPr>
        <p:grpSpPr bwMode="auto">
          <a:xfrm>
            <a:off x="4838179" y="6040055"/>
            <a:ext cx="432000" cy="403225"/>
            <a:chOff x="3294062" y="1631156"/>
            <a:chExt cx="460375" cy="460375"/>
          </a:xfrm>
        </p:grpSpPr>
        <p:sp>
          <p:nvSpPr>
            <p:cNvPr id="14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48"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49"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26"/>
                                        </p:tgtEl>
                                        <p:attrNameLst>
                                          <p:attrName>r</p:attrName>
                                        </p:attrNameLst>
                                      </p:cBhvr>
                                    </p:animRot>
                                    <p:animRot by="-240000">
                                      <p:cBhvr>
                                        <p:cTn id="28" dur="100" fill="hold">
                                          <p:stCondLst>
                                            <p:cond delay="100"/>
                                          </p:stCondLst>
                                        </p:cTn>
                                        <p:tgtEl>
                                          <p:spTgt spid="26"/>
                                        </p:tgtEl>
                                        <p:attrNameLst>
                                          <p:attrName>r</p:attrName>
                                        </p:attrNameLst>
                                      </p:cBhvr>
                                    </p:animRot>
                                    <p:animRot by="240000">
                                      <p:cBhvr>
                                        <p:cTn id="29" dur="100" fill="hold">
                                          <p:stCondLst>
                                            <p:cond delay="200"/>
                                          </p:stCondLst>
                                        </p:cTn>
                                        <p:tgtEl>
                                          <p:spTgt spid="26"/>
                                        </p:tgtEl>
                                        <p:attrNameLst>
                                          <p:attrName>r</p:attrName>
                                        </p:attrNameLst>
                                      </p:cBhvr>
                                    </p:animRot>
                                    <p:animRot by="-240000">
                                      <p:cBhvr>
                                        <p:cTn id="30" dur="100" fill="hold">
                                          <p:stCondLst>
                                            <p:cond delay="300"/>
                                          </p:stCondLst>
                                        </p:cTn>
                                        <p:tgtEl>
                                          <p:spTgt spid="26"/>
                                        </p:tgtEl>
                                        <p:attrNameLst>
                                          <p:attrName>r</p:attrName>
                                        </p:attrNameLst>
                                      </p:cBhvr>
                                    </p:animRot>
                                    <p:animRot by="120000">
                                      <p:cBhvr>
                                        <p:cTn id="31" dur="100" fill="hold">
                                          <p:stCondLst>
                                            <p:cond delay="400"/>
                                          </p:stCondLst>
                                        </p:cTn>
                                        <p:tgtEl>
                                          <p:spTgt spid="26"/>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1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1"/>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2"/>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48"/>
                                        </p:tgtEl>
                                        <p:attrNameLst>
                                          <p:attrName>r</p:attrName>
                                        </p:attrNameLst>
                                      </p:cBhvr>
                                    </p:animRot>
                                    <p:animRot by="-240000">
                                      <p:cBhvr>
                                        <p:cTn id="54" dur="100" fill="hold">
                                          <p:stCondLst>
                                            <p:cond delay="100"/>
                                          </p:stCondLst>
                                        </p:cTn>
                                        <p:tgtEl>
                                          <p:spTgt spid="48"/>
                                        </p:tgtEl>
                                        <p:attrNameLst>
                                          <p:attrName>r</p:attrName>
                                        </p:attrNameLst>
                                      </p:cBhvr>
                                    </p:animRot>
                                    <p:animRot by="240000">
                                      <p:cBhvr>
                                        <p:cTn id="55" dur="100" fill="hold">
                                          <p:stCondLst>
                                            <p:cond delay="200"/>
                                          </p:stCondLst>
                                        </p:cTn>
                                        <p:tgtEl>
                                          <p:spTgt spid="48"/>
                                        </p:tgtEl>
                                        <p:attrNameLst>
                                          <p:attrName>r</p:attrName>
                                        </p:attrNameLst>
                                      </p:cBhvr>
                                    </p:animRot>
                                    <p:animRot by="-240000">
                                      <p:cBhvr>
                                        <p:cTn id="56" dur="100" fill="hold">
                                          <p:stCondLst>
                                            <p:cond delay="300"/>
                                          </p:stCondLst>
                                        </p:cTn>
                                        <p:tgtEl>
                                          <p:spTgt spid="48"/>
                                        </p:tgtEl>
                                        <p:attrNameLst>
                                          <p:attrName>r</p:attrName>
                                        </p:attrNameLst>
                                      </p:cBhvr>
                                    </p:animRot>
                                    <p:animRot by="120000">
                                      <p:cBhvr>
                                        <p:cTn id="57" dur="100" fill="hold">
                                          <p:stCondLst>
                                            <p:cond delay="400"/>
                                          </p:stCondLst>
                                        </p:cTn>
                                        <p:tgtEl>
                                          <p:spTgt spid="48"/>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1"/>
                                        </p:tgtEl>
                                        <p:attrNameLst>
                                          <p:attrName>r</p:attrName>
                                        </p:attrNameLst>
                                      </p:cBhvr>
                                    </p:animRot>
                                    <p:animRot by="-240000">
                                      <p:cBhvr>
                                        <p:cTn id="60" dur="100" fill="hold">
                                          <p:stCondLst>
                                            <p:cond delay="100"/>
                                          </p:stCondLst>
                                        </p:cTn>
                                        <p:tgtEl>
                                          <p:spTgt spid="41"/>
                                        </p:tgtEl>
                                        <p:attrNameLst>
                                          <p:attrName>r</p:attrName>
                                        </p:attrNameLst>
                                      </p:cBhvr>
                                    </p:animRot>
                                    <p:animRot by="240000">
                                      <p:cBhvr>
                                        <p:cTn id="61" dur="100" fill="hold">
                                          <p:stCondLst>
                                            <p:cond delay="200"/>
                                          </p:stCondLst>
                                        </p:cTn>
                                        <p:tgtEl>
                                          <p:spTgt spid="41"/>
                                        </p:tgtEl>
                                        <p:attrNameLst>
                                          <p:attrName>r</p:attrName>
                                        </p:attrNameLst>
                                      </p:cBhvr>
                                    </p:animRot>
                                    <p:animRot by="-240000">
                                      <p:cBhvr>
                                        <p:cTn id="62" dur="100" fill="hold">
                                          <p:stCondLst>
                                            <p:cond delay="300"/>
                                          </p:stCondLst>
                                        </p:cTn>
                                        <p:tgtEl>
                                          <p:spTgt spid="41"/>
                                        </p:tgtEl>
                                        <p:attrNameLst>
                                          <p:attrName>r</p:attrName>
                                        </p:attrNameLst>
                                      </p:cBhvr>
                                    </p:animRot>
                                    <p:animRot by="120000">
                                      <p:cBhvr>
                                        <p:cTn id="63" dur="100" fill="hold">
                                          <p:stCondLst>
                                            <p:cond delay="400"/>
                                          </p:stCondLst>
                                        </p:cTn>
                                        <p:tgtEl>
                                          <p:spTgt spid="41"/>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2"/>
                                        </p:tgtEl>
                                        <p:attrNameLst>
                                          <p:attrName>r</p:attrName>
                                        </p:attrNameLst>
                                      </p:cBhvr>
                                    </p:animRot>
                                    <p:animRot by="-240000">
                                      <p:cBhvr>
                                        <p:cTn id="72" dur="100" fill="hold">
                                          <p:stCondLst>
                                            <p:cond delay="100"/>
                                          </p:stCondLst>
                                        </p:cTn>
                                        <p:tgtEl>
                                          <p:spTgt spid="22"/>
                                        </p:tgtEl>
                                        <p:attrNameLst>
                                          <p:attrName>r</p:attrName>
                                        </p:attrNameLst>
                                      </p:cBhvr>
                                    </p:animRot>
                                    <p:animRot by="240000">
                                      <p:cBhvr>
                                        <p:cTn id="73" dur="100" fill="hold">
                                          <p:stCondLst>
                                            <p:cond delay="200"/>
                                          </p:stCondLst>
                                        </p:cTn>
                                        <p:tgtEl>
                                          <p:spTgt spid="22"/>
                                        </p:tgtEl>
                                        <p:attrNameLst>
                                          <p:attrName>r</p:attrName>
                                        </p:attrNameLst>
                                      </p:cBhvr>
                                    </p:animRot>
                                    <p:animRot by="-240000">
                                      <p:cBhvr>
                                        <p:cTn id="74" dur="100" fill="hold">
                                          <p:stCondLst>
                                            <p:cond delay="300"/>
                                          </p:stCondLst>
                                        </p:cTn>
                                        <p:tgtEl>
                                          <p:spTgt spid="22"/>
                                        </p:tgtEl>
                                        <p:attrNameLst>
                                          <p:attrName>r</p:attrName>
                                        </p:attrNameLst>
                                      </p:cBhvr>
                                    </p:animRot>
                                    <p:animRot by="120000">
                                      <p:cBhvr>
                                        <p:cTn id="75" dur="100" fill="hold">
                                          <p:stCondLst>
                                            <p:cond delay="400"/>
                                          </p:stCondLst>
                                        </p:cTn>
                                        <p:tgtEl>
                                          <p:spTgt spid="22"/>
                                        </p:tgtEl>
                                        <p:attrNameLst>
                                          <p:attrName>r</p:attrName>
                                        </p:attrNameLst>
                                      </p:cBhvr>
                                    </p:animRot>
                                  </p:childTnLst>
                                </p:cTn>
                              </p:par>
                            </p:childTnLst>
                          </p:cTn>
                        </p:par>
                        <p:par>
                          <p:cTn id="76" fill="hold">
                            <p:stCondLst>
                              <p:cond delay="2700"/>
                            </p:stCondLst>
                            <p:childTnLst>
                              <p:par>
                                <p:cTn id="77" presetID="1" presetClass="emph" presetSubtype="2" fill="hold" nodeType="afterEffect">
                                  <p:stCondLst>
                                    <p:cond delay="0"/>
                                  </p:stCondLst>
                                  <p:childTnLst>
                                    <p:animClr clrSpc="rgb" dir="cw">
                                      <p:cBhvr>
                                        <p:cTn id="78" dur="2000" fill="hold"/>
                                        <p:tgtEl>
                                          <p:spTgt spid="113"/>
                                        </p:tgtEl>
                                        <p:attrNameLst>
                                          <p:attrName>fillcolor</p:attrName>
                                        </p:attrNameLst>
                                      </p:cBhvr>
                                      <p:to>
                                        <a:srgbClr val="75FF75"/>
                                      </p:to>
                                    </p:animClr>
                                    <p:set>
                                      <p:cBhvr>
                                        <p:cTn id="79" dur="2000" fill="hold"/>
                                        <p:tgtEl>
                                          <p:spTgt spid="113"/>
                                        </p:tgtEl>
                                        <p:attrNameLst>
                                          <p:attrName>fill.type</p:attrName>
                                        </p:attrNameLst>
                                      </p:cBhvr>
                                      <p:to>
                                        <p:strVal val="solid"/>
                                      </p:to>
                                    </p:set>
                                    <p:set>
                                      <p:cBhvr>
                                        <p:cTn id="80" dur="2000" fill="hold"/>
                                        <p:tgtEl>
                                          <p:spTgt spid="1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Case Study</a:t>
            </a:r>
            <a:endParaRPr lang="en-IN" sz="3200" dirty="0"/>
          </a:p>
        </p:txBody>
      </p:sp>
      <p:grpSp>
        <p:nvGrpSpPr>
          <p:cNvPr id="9" name="Gruppe 383"/>
          <p:cNvGrpSpPr>
            <a:grpSpLocks/>
          </p:cNvGrpSpPr>
          <p:nvPr/>
        </p:nvGrpSpPr>
        <p:grpSpPr bwMode="auto">
          <a:xfrm>
            <a:off x="539552" y="3501008"/>
            <a:ext cx="1062038" cy="3106738"/>
            <a:chOff x="12787370" y="3362337"/>
            <a:chExt cx="2391678" cy="6991325"/>
          </a:xfrm>
        </p:grpSpPr>
        <p:grpSp>
          <p:nvGrpSpPr>
            <p:cNvPr id="10" name="Gruppe 1605"/>
            <p:cNvGrpSpPr>
              <a:grpSpLocks/>
            </p:cNvGrpSpPr>
            <p:nvPr/>
          </p:nvGrpSpPr>
          <p:grpSpPr bwMode="auto">
            <a:xfrm>
              <a:off x="12787349" y="3362351"/>
              <a:ext cx="2391687" cy="6991312"/>
              <a:chOff x="-9513481" y="-8286876"/>
              <a:chExt cx="3613590" cy="10563300"/>
            </a:xfrm>
          </p:grpSpPr>
          <p:sp>
            <p:nvSpPr>
              <p:cNvPr id="12" name="Freeform 1502"/>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IN" dirty="0"/>
              </a:p>
            </p:txBody>
          </p:sp>
          <p:sp>
            <p:nvSpPr>
              <p:cNvPr id="13" name="Freeform 1503"/>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IN" dirty="0"/>
              </a:p>
            </p:txBody>
          </p:sp>
          <p:sp>
            <p:nvSpPr>
              <p:cNvPr id="14" name="Freeform 1504"/>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IN" dirty="0"/>
              </a:p>
            </p:txBody>
          </p:sp>
          <p:sp>
            <p:nvSpPr>
              <p:cNvPr id="15" name="Freeform 1505"/>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IN" dirty="0"/>
              </a:p>
            </p:txBody>
          </p:sp>
          <p:sp>
            <p:nvSpPr>
              <p:cNvPr id="16" name="Freeform 1506"/>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IN" dirty="0"/>
              </a:p>
            </p:txBody>
          </p:sp>
          <p:sp>
            <p:nvSpPr>
              <p:cNvPr id="17" name="Freeform 1507"/>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IN" dirty="0"/>
              </a:p>
            </p:txBody>
          </p:sp>
          <p:sp>
            <p:nvSpPr>
              <p:cNvPr id="18" name="Freeform 1508"/>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IN" dirty="0"/>
              </a:p>
            </p:txBody>
          </p:sp>
          <p:sp>
            <p:nvSpPr>
              <p:cNvPr id="19" name="Freeform 1509"/>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IN" dirty="0"/>
              </a:p>
            </p:txBody>
          </p:sp>
          <p:sp>
            <p:nvSpPr>
              <p:cNvPr id="20" name="Freeform 1510"/>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IN" dirty="0"/>
              </a:p>
            </p:txBody>
          </p:sp>
          <p:sp>
            <p:nvSpPr>
              <p:cNvPr id="21" name="Freeform 1511"/>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IN" dirty="0"/>
              </a:p>
            </p:txBody>
          </p:sp>
          <p:sp>
            <p:nvSpPr>
              <p:cNvPr id="22" name="Freeform 1512"/>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IN" dirty="0"/>
              </a:p>
            </p:txBody>
          </p:sp>
          <p:sp>
            <p:nvSpPr>
              <p:cNvPr id="23" name="Freeform 1513"/>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IN" dirty="0"/>
              </a:p>
            </p:txBody>
          </p:sp>
          <p:sp>
            <p:nvSpPr>
              <p:cNvPr id="24" name="Freeform 1514"/>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IN" dirty="0"/>
              </a:p>
            </p:txBody>
          </p:sp>
          <p:sp>
            <p:nvSpPr>
              <p:cNvPr id="25" name="Freeform 1515"/>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IN" dirty="0"/>
              </a:p>
            </p:txBody>
          </p:sp>
          <p:sp>
            <p:nvSpPr>
              <p:cNvPr id="26" name="Freeform 1516"/>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IN" dirty="0"/>
              </a:p>
            </p:txBody>
          </p:sp>
          <p:sp>
            <p:nvSpPr>
              <p:cNvPr id="27" name="Freeform 1517"/>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IN" dirty="0"/>
              </a:p>
            </p:txBody>
          </p:sp>
          <p:sp>
            <p:nvSpPr>
              <p:cNvPr id="28" name="Freeform 1518"/>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IN" dirty="0"/>
              </a:p>
            </p:txBody>
          </p:sp>
          <p:sp>
            <p:nvSpPr>
              <p:cNvPr id="29" name="Freeform 1519"/>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IN" dirty="0"/>
              </a:p>
            </p:txBody>
          </p:sp>
          <p:sp>
            <p:nvSpPr>
              <p:cNvPr id="30" name="Freeform 1520"/>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IN" dirty="0"/>
              </a:p>
            </p:txBody>
          </p:sp>
          <p:sp>
            <p:nvSpPr>
              <p:cNvPr id="31" name="Freeform 1521"/>
              <p:cNvSpPr>
                <a:spLocks/>
              </p:cNvSpPr>
              <p:nvPr/>
            </p:nvSpPr>
            <p:spPr bwMode="auto">
              <a:xfrm>
                <a:off x="-6229365" y="-6289744"/>
                <a:ext cx="102629" cy="59377"/>
              </a:xfrm>
              <a:custGeom>
                <a:avLst/>
                <a:gdLst>
                  <a:gd name="T0" fmla="*/ 0 w 27"/>
                  <a:gd name="T1" fmla="*/ 2147483647 h 16"/>
                  <a:gd name="T2" fmla="*/ 0 w 27"/>
                  <a:gd name="T3" fmla="*/ 2147483647 h 16"/>
                  <a:gd name="T4" fmla="*/ 2147483647 w 27"/>
                  <a:gd name="T5" fmla="*/ 2147483647 h 16"/>
                  <a:gd name="T6" fmla="*/ 2147483647 w 27"/>
                  <a:gd name="T7" fmla="*/ 0 h 16"/>
                  <a:gd name="T8" fmla="*/ 2147483647 w 27"/>
                  <a:gd name="T9" fmla="*/ 0 h 16"/>
                  <a:gd name="T10" fmla="*/ 2147483647 w 27"/>
                  <a:gd name="T11" fmla="*/ 2147483647 h 16"/>
                  <a:gd name="T12" fmla="*/ 2147483647 w 27"/>
                  <a:gd name="T13" fmla="*/ 2147483647 h 16"/>
                  <a:gd name="T14" fmla="*/ 2147483647 w 27"/>
                  <a:gd name="T15" fmla="*/ 2147483647 h 16"/>
                  <a:gd name="T16" fmla="*/ 2147483647 w 27"/>
                  <a:gd name="T17" fmla="*/ 2147483647 h 16"/>
                  <a:gd name="T18" fmla="*/ 2147483647 w 27"/>
                  <a:gd name="T19" fmla="*/ 2147483647 h 16"/>
                  <a:gd name="T20" fmla="*/ 2147483647 w 27"/>
                  <a:gd name="T21" fmla="*/ 2147483647 h 16"/>
                  <a:gd name="T22" fmla="*/ 2147483647 w 27"/>
                  <a:gd name="T23" fmla="*/ 2147483647 h 16"/>
                  <a:gd name="T24" fmla="*/ 0 w 27"/>
                  <a:gd name="T25" fmla="*/ 2147483647 h 16"/>
                  <a:gd name="T26" fmla="*/ 0 w 27"/>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6"/>
                  <a:gd name="T44" fmla="*/ 27 w 27"/>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6">
                    <a:moveTo>
                      <a:pt x="0" y="11"/>
                    </a:moveTo>
                    <a:lnTo>
                      <a:pt x="0" y="11"/>
                    </a:lnTo>
                    <a:lnTo>
                      <a:pt x="5" y="5"/>
                    </a:lnTo>
                    <a:lnTo>
                      <a:pt x="5" y="0"/>
                    </a:lnTo>
                    <a:lnTo>
                      <a:pt x="11" y="5"/>
                    </a:lnTo>
                    <a:lnTo>
                      <a:pt x="22" y="11"/>
                    </a:lnTo>
                    <a:lnTo>
                      <a:pt x="27" y="11"/>
                    </a:lnTo>
                    <a:lnTo>
                      <a:pt x="22" y="16"/>
                    </a:lnTo>
                    <a:lnTo>
                      <a:pt x="22" y="11"/>
                    </a:lnTo>
                    <a:lnTo>
                      <a:pt x="16" y="11"/>
                    </a:lnTo>
                    <a:lnTo>
                      <a:pt x="0" y="11"/>
                    </a:lnTo>
                    <a:close/>
                  </a:path>
                </a:pathLst>
              </a:custGeom>
              <a:solidFill>
                <a:srgbClr val="FFFFFF"/>
              </a:solidFill>
              <a:ln w="9525">
                <a:noFill/>
                <a:round/>
                <a:headEnd/>
                <a:tailEnd/>
              </a:ln>
            </p:spPr>
            <p:txBody>
              <a:bodyPr/>
              <a:lstStyle/>
              <a:p>
                <a:endParaRPr lang="en-IN" dirty="0"/>
              </a:p>
            </p:txBody>
          </p:sp>
          <p:sp>
            <p:nvSpPr>
              <p:cNvPr id="32" name="Freeform 1522"/>
              <p:cNvSpPr>
                <a:spLocks/>
              </p:cNvSpPr>
              <p:nvPr/>
            </p:nvSpPr>
            <p:spPr bwMode="auto">
              <a:xfrm>
                <a:off x="-6369802" y="-6289744"/>
                <a:ext cx="59418" cy="59377"/>
              </a:xfrm>
              <a:custGeom>
                <a:avLst/>
                <a:gdLst>
                  <a:gd name="T0" fmla="*/ 2147483647 w 16"/>
                  <a:gd name="T1" fmla="*/ 0 h 16"/>
                  <a:gd name="T2" fmla="*/ 2147483647 w 16"/>
                  <a:gd name="T3" fmla="*/ 0 h 16"/>
                  <a:gd name="T4" fmla="*/ 2147483647 w 16"/>
                  <a:gd name="T5" fmla="*/ 2147483647 h 16"/>
                  <a:gd name="T6" fmla="*/ 2147483647 w 16"/>
                  <a:gd name="T7" fmla="*/ 2147483647 h 16"/>
                  <a:gd name="T8" fmla="*/ 2147483647 w 16"/>
                  <a:gd name="T9" fmla="*/ 0 h 16"/>
                  <a:gd name="T10" fmla="*/ 2147483647 w 16"/>
                  <a:gd name="T11" fmla="*/ 0 h 16"/>
                  <a:gd name="T12" fmla="*/ 2147483647 w 16"/>
                  <a:gd name="T13" fmla="*/ 2147483647 h 16"/>
                  <a:gd name="T14" fmla="*/ 2147483647 w 16"/>
                  <a:gd name="T15" fmla="*/ 2147483647 h 16"/>
                  <a:gd name="T16" fmla="*/ 2147483647 w 16"/>
                  <a:gd name="T17" fmla="*/ 2147483647 h 16"/>
                  <a:gd name="T18" fmla="*/ 0 w 16"/>
                  <a:gd name="T19" fmla="*/ 2147483647 h 16"/>
                  <a:gd name="T20" fmla="*/ 0 w 16"/>
                  <a:gd name="T21" fmla="*/ 2147483647 h 16"/>
                  <a:gd name="T22" fmla="*/ 2147483647 w 16"/>
                  <a:gd name="T23" fmla="*/ 0 h 16"/>
                  <a:gd name="T24" fmla="*/ 214748364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6"/>
                  <a:gd name="T41" fmla="*/ 16 w 16"/>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6">
                    <a:moveTo>
                      <a:pt x="5" y="0"/>
                    </a:moveTo>
                    <a:lnTo>
                      <a:pt x="5" y="0"/>
                    </a:lnTo>
                    <a:lnTo>
                      <a:pt x="5" y="5"/>
                    </a:lnTo>
                    <a:lnTo>
                      <a:pt x="16" y="0"/>
                    </a:lnTo>
                    <a:lnTo>
                      <a:pt x="16" y="11"/>
                    </a:lnTo>
                    <a:lnTo>
                      <a:pt x="5" y="16"/>
                    </a:lnTo>
                    <a:lnTo>
                      <a:pt x="0" y="11"/>
                    </a:lnTo>
                    <a:lnTo>
                      <a:pt x="0" y="5"/>
                    </a:lnTo>
                    <a:lnTo>
                      <a:pt x="5" y="0"/>
                    </a:lnTo>
                    <a:close/>
                  </a:path>
                </a:pathLst>
              </a:custGeom>
              <a:solidFill>
                <a:srgbClr val="FFFFFF"/>
              </a:solidFill>
              <a:ln w="9525">
                <a:noFill/>
                <a:round/>
                <a:headEnd/>
                <a:tailEnd/>
              </a:ln>
            </p:spPr>
            <p:txBody>
              <a:bodyPr/>
              <a:lstStyle/>
              <a:p>
                <a:endParaRPr lang="en-IN" dirty="0"/>
              </a:p>
            </p:txBody>
          </p:sp>
          <p:sp>
            <p:nvSpPr>
              <p:cNvPr id="33" name="Freeform 1523"/>
              <p:cNvSpPr>
                <a:spLocks/>
              </p:cNvSpPr>
              <p:nvPr/>
            </p:nvSpPr>
            <p:spPr bwMode="auto">
              <a:xfrm>
                <a:off x="-6391408" y="-6230367"/>
                <a:ext cx="102629" cy="59373"/>
              </a:xfrm>
              <a:custGeom>
                <a:avLst/>
                <a:gdLst>
                  <a:gd name="T0" fmla="*/ 2147483647 w 28"/>
                  <a:gd name="T1" fmla="*/ 2147483647 h 16"/>
                  <a:gd name="T2" fmla="*/ 2147483647 w 28"/>
                  <a:gd name="T3" fmla="*/ 2147483647 h 16"/>
                  <a:gd name="T4" fmla="*/ 2147483647 w 28"/>
                  <a:gd name="T5" fmla="*/ 2147483647 h 16"/>
                  <a:gd name="T6" fmla="*/ 0 w 28"/>
                  <a:gd name="T7" fmla="*/ 2147483647 h 16"/>
                  <a:gd name="T8" fmla="*/ 0 w 28"/>
                  <a:gd name="T9" fmla="*/ 2147483647 h 16"/>
                  <a:gd name="T10" fmla="*/ 0 w 28"/>
                  <a:gd name="T11" fmla="*/ 2147483647 h 16"/>
                  <a:gd name="T12" fmla="*/ 0 w 28"/>
                  <a:gd name="T13" fmla="*/ 0 h 16"/>
                  <a:gd name="T14" fmla="*/ 0 w 28"/>
                  <a:gd name="T15" fmla="*/ 0 h 16"/>
                  <a:gd name="T16" fmla="*/ 0 w 28"/>
                  <a:gd name="T17" fmla="*/ 2147483647 h 16"/>
                  <a:gd name="T18" fmla="*/ 0 w 28"/>
                  <a:gd name="T19" fmla="*/ 2147483647 h 16"/>
                  <a:gd name="T20" fmla="*/ 2147483647 w 28"/>
                  <a:gd name="T21" fmla="*/ 2147483647 h 16"/>
                  <a:gd name="T22" fmla="*/ 2147483647 w 28"/>
                  <a:gd name="T23" fmla="*/ 2147483647 h 16"/>
                  <a:gd name="T24" fmla="*/ 2147483647 w 28"/>
                  <a:gd name="T25" fmla="*/ 2147483647 h 16"/>
                  <a:gd name="T26" fmla="*/ 2147483647 w 28"/>
                  <a:gd name="T27" fmla="*/ 2147483647 h 16"/>
                  <a:gd name="T28" fmla="*/ 2147483647 w 28"/>
                  <a:gd name="T29" fmla="*/ 2147483647 h 16"/>
                  <a:gd name="T30" fmla="*/ 2147483647 w 28"/>
                  <a:gd name="T31" fmla="*/ 2147483647 h 16"/>
                  <a:gd name="T32" fmla="*/ 2147483647 w 28"/>
                  <a:gd name="T33" fmla="*/ 2147483647 h 16"/>
                  <a:gd name="T34" fmla="*/ 2147483647 w 28"/>
                  <a:gd name="T35" fmla="*/ 2147483647 h 16"/>
                  <a:gd name="T36" fmla="*/ 2147483647 w 28"/>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6"/>
                  <a:gd name="T59" fmla="*/ 28 w 28"/>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6">
                    <a:moveTo>
                      <a:pt x="22" y="16"/>
                    </a:moveTo>
                    <a:lnTo>
                      <a:pt x="22" y="16"/>
                    </a:lnTo>
                    <a:lnTo>
                      <a:pt x="17" y="11"/>
                    </a:lnTo>
                    <a:lnTo>
                      <a:pt x="0" y="11"/>
                    </a:lnTo>
                    <a:lnTo>
                      <a:pt x="0" y="6"/>
                    </a:lnTo>
                    <a:lnTo>
                      <a:pt x="0" y="0"/>
                    </a:lnTo>
                    <a:lnTo>
                      <a:pt x="0" y="11"/>
                    </a:lnTo>
                    <a:lnTo>
                      <a:pt x="6" y="6"/>
                    </a:lnTo>
                    <a:lnTo>
                      <a:pt x="17" y="6"/>
                    </a:lnTo>
                    <a:lnTo>
                      <a:pt x="28" y="6"/>
                    </a:lnTo>
                    <a:lnTo>
                      <a:pt x="28" y="11"/>
                    </a:lnTo>
                    <a:lnTo>
                      <a:pt x="28" y="16"/>
                    </a:lnTo>
                    <a:lnTo>
                      <a:pt x="22" y="16"/>
                    </a:lnTo>
                    <a:close/>
                  </a:path>
                </a:pathLst>
              </a:custGeom>
              <a:solidFill>
                <a:srgbClr val="FFFFFF"/>
              </a:solidFill>
              <a:ln w="9525">
                <a:noFill/>
                <a:round/>
                <a:headEnd/>
                <a:tailEnd/>
              </a:ln>
            </p:spPr>
            <p:txBody>
              <a:bodyPr/>
              <a:lstStyle/>
              <a:p>
                <a:endParaRPr lang="en-IN" dirty="0"/>
              </a:p>
            </p:txBody>
          </p:sp>
          <p:sp>
            <p:nvSpPr>
              <p:cNvPr id="34" name="Freeform 1524"/>
              <p:cNvSpPr>
                <a:spLocks/>
              </p:cNvSpPr>
              <p:nvPr/>
            </p:nvSpPr>
            <p:spPr bwMode="auto">
              <a:xfrm>
                <a:off x="-6250970" y="-6149403"/>
                <a:ext cx="145841" cy="43182"/>
              </a:xfrm>
              <a:custGeom>
                <a:avLst/>
                <a:gdLst>
                  <a:gd name="T0" fmla="*/ 0 w 39"/>
                  <a:gd name="T1" fmla="*/ 0 h 11"/>
                  <a:gd name="T2" fmla="*/ 0 w 39"/>
                  <a:gd name="T3" fmla="*/ 0 h 11"/>
                  <a:gd name="T4" fmla="*/ 2147483647 w 39"/>
                  <a:gd name="T5" fmla="*/ 0 h 11"/>
                  <a:gd name="T6" fmla="*/ 2147483647 w 39"/>
                  <a:gd name="T7" fmla="*/ 0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0 h 11"/>
                  <a:gd name="T18" fmla="*/ 0 w 3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0"/>
                    </a:moveTo>
                    <a:lnTo>
                      <a:pt x="0" y="0"/>
                    </a:lnTo>
                    <a:lnTo>
                      <a:pt x="17" y="0"/>
                    </a:lnTo>
                    <a:lnTo>
                      <a:pt x="28" y="0"/>
                    </a:lnTo>
                    <a:lnTo>
                      <a:pt x="39" y="11"/>
                    </a:lnTo>
                    <a:lnTo>
                      <a:pt x="11" y="5"/>
                    </a:lnTo>
                    <a:lnTo>
                      <a:pt x="6" y="5"/>
                    </a:lnTo>
                    <a:lnTo>
                      <a:pt x="0" y="0"/>
                    </a:lnTo>
                    <a:close/>
                  </a:path>
                </a:pathLst>
              </a:custGeom>
              <a:solidFill>
                <a:srgbClr val="FFFFFF"/>
              </a:solidFill>
              <a:ln w="9525">
                <a:noFill/>
                <a:round/>
                <a:headEnd/>
                <a:tailEnd/>
              </a:ln>
            </p:spPr>
            <p:txBody>
              <a:bodyPr/>
              <a:lstStyle/>
              <a:p>
                <a:endParaRPr lang="en-IN" dirty="0"/>
              </a:p>
            </p:txBody>
          </p:sp>
          <p:sp>
            <p:nvSpPr>
              <p:cNvPr id="35" name="Freeform 1525"/>
              <p:cNvSpPr>
                <a:spLocks/>
              </p:cNvSpPr>
              <p:nvPr/>
            </p:nvSpPr>
            <p:spPr bwMode="auto">
              <a:xfrm>
                <a:off x="-6391408" y="-6170994"/>
                <a:ext cx="102629" cy="64773"/>
              </a:xfrm>
              <a:custGeom>
                <a:avLst/>
                <a:gdLst>
                  <a:gd name="T0" fmla="*/ 2147483647 w 28"/>
                  <a:gd name="T1" fmla="*/ 2147483647 h 17"/>
                  <a:gd name="T2" fmla="*/ 2147483647 w 28"/>
                  <a:gd name="T3" fmla="*/ 2147483647 h 17"/>
                  <a:gd name="T4" fmla="*/ 2147483647 w 28"/>
                  <a:gd name="T5" fmla="*/ 2147483647 h 17"/>
                  <a:gd name="T6" fmla="*/ 2147483647 w 28"/>
                  <a:gd name="T7" fmla="*/ 2147483647 h 17"/>
                  <a:gd name="T8" fmla="*/ 0 w 28"/>
                  <a:gd name="T9" fmla="*/ 2147483647 h 17"/>
                  <a:gd name="T10" fmla="*/ 0 w 28"/>
                  <a:gd name="T11" fmla="*/ 2147483647 h 17"/>
                  <a:gd name="T12" fmla="*/ 0 w 28"/>
                  <a:gd name="T13" fmla="*/ 2147483647 h 17"/>
                  <a:gd name="T14" fmla="*/ 2147483647 w 28"/>
                  <a:gd name="T15" fmla="*/ 0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7"/>
                  <a:gd name="T47" fmla="*/ 28 w 2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7">
                    <a:moveTo>
                      <a:pt x="22" y="17"/>
                    </a:moveTo>
                    <a:lnTo>
                      <a:pt x="22" y="17"/>
                    </a:lnTo>
                    <a:lnTo>
                      <a:pt x="22" y="11"/>
                    </a:lnTo>
                    <a:lnTo>
                      <a:pt x="11" y="11"/>
                    </a:lnTo>
                    <a:lnTo>
                      <a:pt x="0" y="11"/>
                    </a:lnTo>
                    <a:lnTo>
                      <a:pt x="0" y="6"/>
                    </a:lnTo>
                    <a:lnTo>
                      <a:pt x="11" y="0"/>
                    </a:lnTo>
                    <a:lnTo>
                      <a:pt x="28" y="6"/>
                    </a:lnTo>
                    <a:lnTo>
                      <a:pt x="28" y="11"/>
                    </a:lnTo>
                    <a:lnTo>
                      <a:pt x="22" y="17"/>
                    </a:lnTo>
                    <a:close/>
                  </a:path>
                </a:pathLst>
              </a:custGeom>
              <a:solidFill>
                <a:srgbClr val="FFFFFF"/>
              </a:solidFill>
              <a:ln w="9525">
                <a:noFill/>
                <a:round/>
                <a:headEnd/>
                <a:tailEnd/>
              </a:ln>
            </p:spPr>
            <p:txBody>
              <a:bodyPr/>
              <a:lstStyle/>
              <a:p>
                <a:endParaRPr lang="en-IN" dirty="0"/>
              </a:p>
            </p:txBody>
          </p:sp>
          <p:sp>
            <p:nvSpPr>
              <p:cNvPr id="36" name="Freeform 1526"/>
              <p:cNvSpPr>
                <a:spLocks/>
              </p:cNvSpPr>
              <p:nvPr/>
            </p:nvSpPr>
            <p:spPr bwMode="auto">
              <a:xfrm>
                <a:off x="-6229365" y="-6106222"/>
                <a:ext cx="124235" cy="37786"/>
              </a:xfrm>
              <a:custGeom>
                <a:avLst/>
                <a:gdLst>
                  <a:gd name="T0" fmla="*/ 2147483647 w 33"/>
                  <a:gd name="T1" fmla="*/ 2147483647 h 11"/>
                  <a:gd name="T2" fmla="*/ 2147483647 w 33"/>
                  <a:gd name="T3" fmla="*/ 2147483647 h 11"/>
                  <a:gd name="T4" fmla="*/ 2147483647 w 33"/>
                  <a:gd name="T5" fmla="*/ 2147483647 h 11"/>
                  <a:gd name="T6" fmla="*/ 0 w 33"/>
                  <a:gd name="T7" fmla="*/ 2147483647 h 11"/>
                  <a:gd name="T8" fmla="*/ 0 w 33"/>
                  <a:gd name="T9" fmla="*/ 2147483647 h 11"/>
                  <a:gd name="T10" fmla="*/ 0 w 33"/>
                  <a:gd name="T11" fmla="*/ 2147483647 h 11"/>
                  <a:gd name="T12" fmla="*/ 0 w 33"/>
                  <a:gd name="T13" fmla="*/ 2147483647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27" y="11"/>
                    </a:moveTo>
                    <a:lnTo>
                      <a:pt x="27" y="11"/>
                    </a:lnTo>
                    <a:lnTo>
                      <a:pt x="16" y="11"/>
                    </a:lnTo>
                    <a:lnTo>
                      <a:pt x="0" y="11"/>
                    </a:lnTo>
                    <a:lnTo>
                      <a:pt x="0" y="5"/>
                    </a:lnTo>
                    <a:lnTo>
                      <a:pt x="5" y="0"/>
                    </a:lnTo>
                    <a:lnTo>
                      <a:pt x="11" y="5"/>
                    </a:lnTo>
                    <a:lnTo>
                      <a:pt x="22" y="5"/>
                    </a:lnTo>
                    <a:lnTo>
                      <a:pt x="33" y="5"/>
                    </a:lnTo>
                    <a:lnTo>
                      <a:pt x="27" y="11"/>
                    </a:lnTo>
                    <a:close/>
                  </a:path>
                </a:pathLst>
              </a:custGeom>
              <a:solidFill>
                <a:srgbClr val="FFFFFF"/>
              </a:solidFill>
              <a:ln w="9525">
                <a:noFill/>
                <a:round/>
                <a:headEnd/>
                <a:tailEnd/>
              </a:ln>
            </p:spPr>
            <p:txBody>
              <a:bodyPr/>
              <a:lstStyle/>
              <a:p>
                <a:endParaRPr lang="en-IN" dirty="0"/>
              </a:p>
            </p:txBody>
          </p:sp>
          <p:sp>
            <p:nvSpPr>
              <p:cNvPr id="37" name="Freeform 1527"/>
              <p:cNvSpPr>
                <a:spLocks/>
              </p:cNvSpPr>
              <p:nvPr/>
            </p:nvSpPr>
            <p:spPr bwMode="auto">
              <a:xfrm>
                <a:off x="-6391408" y="-6106222"/>
                <a:ext cx="124235" cy="37786"/>
              </a:xfrm>
              <a:custGeom>
                <a:avLst/>
                <a:gdLst>
                  <a:gd name="T0" fmla="*/ 0 w 33"/>
                  <a:gd name="T1" fmla="*/ 2147483647 h 11"/>
                  <a:gd name="T2" fmla="*/ 0 w 33"/>
                  <a:gd name="T3" fmla="*/ 2147483647 h 11"/>
                  <a:gd name="T4" fmla="*/ 0 w 33"/>
                  <a:gd name="T5" fmla="*/ 0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0 w 33"/>
                  <a:gd name="T19" fmla="*/ 2147483647 h 11"/>
                  <a:gd name="T20" fmla="*/ 0 w 33"/>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1"/>
                  <a:gd name="T35" fmla="*/ 33 w 3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1">
                    <a:moveTo>
                      <a:pt x="0" y="11"/>
                    </a:moveTo>
                    <a:lnTo>
                      <a:pt x="0" y="11"/>
                    </a:lnTo>
                    <a:lnTo>
                      <a:pt x="0" y="0"/>
                    </a:lnTo>
                    <a:lnTo>
                      <a:pt x="11" y="0"/>
                    </a:lnTo>
                    <a:lnTo>
                      <a:pt x="33" y="0"/>
                    </a:lnTo>
                    <a:lnTo>
                      <a:pt x="33" y="11"/>
                    </a:lnTo>
                    <a:lnTo>
                      <a:pt x="22" y="11"/>
                    </a:lnTo>
                    <a:lnTo>
                      <a:pt x="11" y="5"/>
                    </a:lnTo>
                    <a:lnTo>
                      <a:pt x="0" y="11"/>
                    </a:lnTo>
                    <a:close/>
                  </a:path>
                </a:pathLst>
              </a:custGeom>
              <a:solidFill>
                <a:srgbClr val="FFFFFF"/>
              </a:solidFill>
              <a:ln w="9525">
                <a:noFill/>
                <a:round/>
                <a:headEnd/>
                <a:tailEnd/>
              </a:ln>
            </p:spPr>
            <p:txBody>
              <a:bodyPr/>
              <a:lstStyle/>
              <a:p>
                <a:endParaRPr lang="en-IN" dirty="0"/>
              </a:p>
            </p:txBody>
          </p:sp>
          <p:sp>
            <p:nvSpPr>
              <p:cNvPr id="38" name="Freeform 1528"/>
              <p:cNvSpPr>
                <a:spLocks/>
              </p:cNvSpPr>
              <p:nvPr/>
            </p:nvSpPr>
            <p:spPr bwMode="auto">
              <a:xfrm>
                <a:off x="-6186153" y="-6046845"/>
                <a:ext cx="102629" cy="37782"/>
              </a:xfrm>
              <a:custGeom>
                <a:avLst/>
                <a:gdLst>
                  <a:gd name="T0" fmla="*/ 0 w 27"/>
                  <a:gd name="T1" fmla="*/ 2147483647 h 11"/>
                  <a:gd name="T2" fmla="*/ 0 w 27"/>
                  <a:gd name="T3" fmla="*/ 2147483647 h 11"/>
                  <a:gd name="T4" fmla="*/ 2147483647 w 27"/>
                  <a:gd name="T5" fmla="*/ 0 h 11"/>
                  <a:gd name="T6" fmla="*/ 2147483647 w 27"/>
                  <a:gd name="T7" fmla="*/ 0 h 11"/>
                  <a:gd name="T8" fmla="*/ 2147483647 w 27"/>
                  <a:gd name="T9" fmla="*/ 2147483647 h 11"/>
                  <a:gd name="T10" fmla="*/ 2147483647 w 27"/>
                  <a:gd name="T11" fmla="*/ 2147483647 h 11"/>
                  <a:gd name="T12" fmla="*/ 2147483647 w 27"/>
                  <a:gd name="T13" fmla="*/ 2147483647 h 11"/>
                  <a:gd name="T14" fmla="*/ 2147483647 w 27"/>
                  <a:gd name="T15" fmla="*/ 2147483647 h 11"/>
                  <a:gd name="T16" fmla="*/ 2147483647 w 27"/>
                  <a:gd name="T17" fmla="*/ 2147483647 h 11"/>
                  <a:gd name="T18" fmla="*/ 0 w 27"/>
                  <a:gd name="T19" fmla="*/ 2147483647 h 11"/>
                  <a:gd name="T20" fmla="*/ 0 w 27"/>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6"/>
                    </a:moveTo>
                    <a:lnTo>
                      <a:pt x="0" y="6"/>
                    </a:lnTo>
                    <a:lnTo>
                      <a:pt x="5" y="0"/>
                    </a:lnTo>
                    <a:lnTo>
                      <a:pt x="16" y="0"/>
                    </a:lnTo>
                    <a:lnTo>
                      <a:pt x="27" y="6"/>
                    </a:lnTo>
                    <a:lnTo>
                      <a:pt x="27" y="11"/>
                    </a:lnTo>
                    <a:lnTo>
                      <a:pt x="16" y="11"/>
                    </a:lnTo>
                    <a:lnTo>
                      <a:pt x="5" y="11"/>
                    </a:lnTo>
                    <a:lnTo>
                      <a:pt x="0" y="6"/>
                    </a:lnTo>
                    <a:close/>
                  </a:path>
                </a:pathLst>
              </a:custGeom>
              <a:solidFill>
                <a:srgbClr val="FFFFFF"/>
              </a:solidFill>
              <a:ln w="9525">
                <a:noFill/>
                <a:round/>
                <a:headEnd/>
                <a:tailEnd/>
              </a:ln>
            </p:spPr>
            <p:txBody>
              <a:bodyPr/>
              <a:lstStyle/>
              <a:p>
                <a:endParaRPr lang="en-IN" dirty="0"/>
              </a:p>
            </p:txBody>
          </p:sp>
          <p:sp>
            <p:nvSpPr>
              <p:cNvPr id="39" name="Freeform 1529"/>
              <p:cNvSpPr>
                <a:spLocks/>
              </p:cNvSpPr>
              <p:nvPr/>
            </p:nvSpPr>
            <p:spPr bwMode="auto">
              <a:xfrm>
                <a:off x="-6391408" y="-6046845"/>
                <a:ext cx="124235" cy="37782"/>
              </a:xfrm>
              <a:custGeom>
                <a:avLst/>
                <a:gdLst>
                  <a:gd name="T0" fmla="*/ 2147483647 w 33"/>
                  <a:gd name="T1" fmla="*/ 2147483647 h 11"/>
                  <a:gd name="T2" fmla="*/ 2147483647 w 33"/>
                  <a:gd name="T3" fmla="*/ 2147483647 h 11"/>
                  <a:gd name="T4" fmla="*/ 2147483647 w 33"/>
                  <a:gd name="T5" fmla="*/ 2147483647 h 11"/>
                  <a:gd name="T6" fmla="*/ 2147483647 w 33"/>
                  <a:gd name="T7" fmla="*/ 2147483647 h 11"/>
                  <a:gd name="T8" fmla="*/ 0 w 33"/>
                  <a:gd name="T9" fmla="*/ 2147483647 h 11"/>
                  <a:gd name="T10" fmla="*/ 0 w 33"/>
                  <a:gd name="T11" fmla="*/ 2147483647 h 11"/>
                  <a:gd name="T12" fmla="*/ 0 w 33"/>
                  <a:gd name="T13" fmla="*/ 0 h 11"/>
                  <a:gd name="T14" fmla="*/ 2147483647 w 33"/>
                  <a:gd name="T15" fmla="*/ 0 h 11"/>
                  <a:gd name="T16" fmla="*/ 2147483647 w 33"/>
                  <a:gd name="T17" fmla="*/ 0 h 11"/>
                  <a:gd name="T18" fmla="*/ 2147483647 w 33"/>
                  <a:gd name="T19" fmla="*/ 0 h 11"/>
                  <a:gd name="T20" fmla="*/ 2147483647 w 33"/>
                  <a:gd name="T21" fmla="*/ 2147483647 h 11"/>
                  <a:gd name="T22" fmla="*/ 2147483647 w 33"/>
                  <a:gd name="T23" fmla="*/ 2147483647 h 11"/>
                  <a:gd name="T24" fmla="*/ 2147483647 w 33"/>
                  <a:gd name="T25" fmla="*/ 2147483647 h 11"/>
                  <a:gd name="T26" fmla="*/ 2147483647 w 33"/>
                  <a:gd name="T27" fmla="*/ 2147483647 h 11"/>
                  <a:gd name="T28" fmla="*/ 2147483647 w 33"/>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1"/>
                  <a:gd name="T47" fmla="*/ 33 w 3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1">
                    <a:moveTo>
                      <a:pt x="33" y="11"/>
                    </a:moveTo>
                    <a:lnTo>
                      <a:pt x="33" y="11"/>
                    </a:lnTo>
                    <a:lnTo>
                      <a:pt x="28" y="6"/>
                    </a:lnTo>
                    <a:lnTo>
                      <a:pt x="17" y="6"/>
                    </a:lnTo>
                    <a:lnTo>
                      <a:pt x="0" y="6"/>
                    </a:lnTo>
                    <a:lnTo>
                      <a:pt x="0" y="0"/>
                    </a:lnTo>
                    <a:lnTo>
                      <a:pt x="11" y="0"/>
                    </a:lnTo>
                    <a:lnTo>
                      <a:pt x="33" y="0"/>
                    </a:lnTo>
                    <a:lnTo>
                      <a:pt x="33" y="6"/>
                    </a:lnTo>
                    <a:lnTo>
                      <a:pt x="33" y="11"/>
                    </a:lnTo>
                    <a:close/>
                  </a:path>
                </a:pathLst>
              </a:custGeom>
              <a:solidFill>
                <a:srgbClr val="FFFFFF"/>
              </a:solidFill>
              <a:ln w="9525">
                <a:noFill/>
                <a:round/>
                <a:headEnd/>
                <a:tailEnd/>
              </a:ln>
            </p:spPr>
            <p:txBody>
              <a:bodyPr/>
              <a:lstStyle/>
              <a:p>
                <a:endParaRPr lang="en-IN" dirty="0"/>
              </a:p>
            </p:txBody>
          </p:sp>
          <p:sp>
            <p:nvSpPr>
              <p:cNvPr id="40" name="Freeform 1530"/>
              <p:cNvSpPr>
                <a:spLocks/>
              </p:cNvSpPr>
              <p:nvPr/>
            </p:nvSpPr>
            <p:spPr bwMode="auto">
              <a:xfrm>
                <a:off x="-6250970" y="-5982072"/>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0 h 11"/>
                  <a:gd name="T16" fmla="*/ 2147483647 w 39"/>
                  <a:gd name="T17" fmla="*/ 0 h 11"/>
                  <a:gd name="T18" fmla="*/ 2147483647 w 39"/>
                  <a:gd name="T19" fmla="*/ 0 h 11"/>
                  <a:gd name="T20" fmla="*/ 2147483647 w 39"/>
                  <a:gd name="T21" fmla="*/ 0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5"/>
                    </a:lnTo>
                    <a:lnTo>
                      <a:pt x="22" y="5"/>
                    </a:lnTo>
                    <a:lnTo>
                      <a:pt x="11" y="5"/>
                    </a:lnTo>
                    <a:lnTo>
                      <a:pt x="0" y="11"/>
                    </a:lnTo>
                    <a:lnTo>
                      <a:pt x="0" y="0"/>
                    </a:lnTo>
                    <a:lnTo>
                      <a:pt x="6" y="0"/>
                    </a:lnTo>
                    <a:lnTo>
                      <a:pt x="17" y="0"/>
                    </a:lnTo>
                    <a:lnTo>
                      <a:pt x="28" y="0"/>
                    </a:lnTo>
                    <a:lnTo>
                      <a:pt x="39" y="0"/>
                    </a:lnTo>
                    <a:close/>
                  </a:path>
                </a:pathLst>
              </a:custGeom>
              <a:solidFill>
                <a:srgbClr val="FFFFFF"/>
              </a:solidFill>
              <a:ln w="9525">
                <a:noFill/>
                <a:round/>
                <a:headEnd/>
                <a:tailEnd/>
              </a:ln>
            </p:spPr>
            <p:txBody>
              <a:bodyPr/>
              <a:lstStyle/>
              <a:p>
                <a:endParaRPr lang="en-IN" dirty="0"/>
              </a:p>
            </p:txBody>
          </p:sp>
          <p:sp>
            <p:nvSpPr>
              <p:cNvPr id="41" name="Freeform 1531"/>
              <p:cNvSpPr>
                <a:spLocks/>
              </p:cNvSpPr>
              <p:nvPr/>
            </p:nvSpPr>
            <p:spPr bwMode="auto">
              <a:xfrm>
                <a:off x="-6391408" y="-5944290"/>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0 h 11"/>
                  <a:gd name="T26" fmla="*/ 0 w 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0"/>
                    </a:moveTo>
                    <a:lnTo>
                      <a:pt x="0" y="0"/>
                    </a:lnTo>
                    <a:lnTo>
                      <a:pt x="6" y="0"/>
                    </a:lnTo>
                    <a:lnTo>
                      <a:pt x="22" y="0"/>
                    </a:lnTo>
                    <a:lnTo>
                      <a:pt x="33" y="5"/>
                    </a:lnTo>
                    <a:lnTo>
                      <a:pt x="33" y="11"/>
                    </a:lnTo>
                    <a:lnTo>
                      <a:pt x="28" y="5"/>
                    </a:lnTo>
                    <a:lnTo>
                      <a:pt x="17" y="11"/>
                    </a:lnTo>
                    <a:lnTo>
                      <a:pt x="6" y="11"/>
                    </a:lnTo>
                    <a:lnTo>
                      <a:pt x="0" y="5"/>
                    </a:lnTo>
                    <a:lnTo>
                      <a:pt x="0" y="0"/>
                    </a:lnTo>
                    <a:close/>
                  </a:path>
                </a:pathLst>
              </a:custGeom>
              <a:solidFill>
                <a:srgbClr val="FFFFFF"/>
              </a:solidFill>
              <a:ln w="9525">
                <a:noFill/>
                <a:round/>
                <a:headEnd/>
                <a:tailEnd/>
              </a:ln>
            </p:spPr>
            <p:txBody>
              <a:bodyPr/>
              <a:lstStyle/>
              <a:p>
                <a:endParaRPr lang="en-IN" dirty="0"/>
              </a:p>
            </p:txBody>
          </p:sp>
          <p:sp>
            <p:nvSpPr>
              <p:cNvPr id="42" name="Freeform 1532"/>
              <p:cNvSpPr>
                <a:spLocks/>
              </p:cNvSpPr>
              <p:nvPr/>
            </p:nvSpPr>
            <p:spPr bwMode="auto">
              <a:xfrm>
                <a:off x="-6250970" y="-594429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11"/>
                    </a:lnTo>
                    <a:lnTo>
                      <a:pt x="0" y="11"/>
                    </a:lnTo>
                    <a:lnTo>
                      <a:pt x="0" y="0"/>
                    </a:lnTo>
                    <a:lnTo>
                      <a:pt x="11" y="0"/>
                    </a:lnTo>
                    <a:lnTo>
                      <a:pt x="28" y="0"/>
                    </a:lnTo>
                    <a:close/>
                  </a:path>
                </a:pathLst>
              </a:custGeom>
              <a:solidFill>
                <a:srgbClr val="FFFFFF"/>
              </a:solidFill>
              <a:ln w="9525">
                <a:noFill/>
                <a:round/>
                <a:headEnd/>
                <a:tailEnd/>
              </a:ln>
            </p:spPr>
            <p:txBody>
              <a:bodyPr/>
              <a:lstStyle/>
              <a:p>
                <a:endParaRPr lang="en-IN" dirty="0"/>
              </a:p>
            </p:txBody>
          </p:sp>
          <p:sp>
            <p:nvSpPr>
              <p:cNvPr id="43" name="Freeform 1533"/>
              <p:cNvSpPr>
                <a:spLocks/>
              </p:cNvSpPr>
              <p:nvPr/>
            </p:nvSpPr>
            <p:spPr bwMode="auto">
              <a:xfrm>
                <a:off x="-6434620" y="-5884914"/>
                <a:ext cx="145841" cy="26987"/>
              </a:xfrm>
              <a:custGeom>
                <a:avLst/>
                <a:gdLst>
                  <a:gd name="T0" fmla="*/ 2147483647 w 39"/>
                  <a:gd name="T1" fmla="*/ 2147483647 h 6"/>
                  <a:gd name="T2" fmla="*/ 2147483647 w 39"/>
                  <a:gd name="T3" fmla="*/ 2147483647 h 6"/>
                  <a:gd name="T4" fmla="*/ 2147483647 w 39"/>
                  <a:gd name="T5" fmla="*/ 2147483647 h 6"/>
                  <a:gd name="T6" fmla="*/ 2147483647 w 39"/>
                  <a:gd name="T7" fmla="*/ 2147483647 h 6"/>
                  <a:gd name="T8" fmla="*/ 2147483647 w 39"/>
                  <a:gd name="T9" fmla="*/ 2147483647 h 6"/>
                  <a:gd name="T10" fmla="*/ 0 w 39"/>
                  <a:gd name="T11" fmla="*/ 0 h 6"/>
                  <a:gd name="T12" fmla="*/ 0 w 39"/>
                  <a:gd name="T13" fmla="*/ 0 h 6"/>
                  <a:gd name="T14" fmla="*/ 2147483647 w 39"/>
                  <a:gd name="T15" fmla="*/ 0 h 6"/>
                  <a:gd name="T16" fmla="*/ 2147483647 w 39"/>
                  <a:gd name="T17" fmla="*/ 0 h 6"/>
                  <a:gd name="T18" fmla="*/ 2147483647 w 39"/>
                  <a:gd name="T19" fmla="*/ 0 h 6"/>
                  <a:gd name="T20" fmla="*/ 2147483647 w 39"/>
                  <a:gd name="T21" fmla="*/ 2147483647 h 6"/>
                  <a:gd name="T22" fmla="*/ 2147483647 w 39"/>
                  <a:gd name="T23" fmla="*/ 2147483647 h 6"/>
                  <a:gd name="T24" fmla="*/ 2147483647 w 39"/>
                  <a:gd name="T25" fmla="*/ 2147483647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6"/>
                  <a:gd name="T41" fmla="*/ 39 w 3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6">
                    <a:moveTo>
                      <a:pt x="33" y="6"/>
                    </a:moveTo>
                    <a:lnTo>
                      <a:pt x="33" y="6"/>
                    </a:lnTo>
                    <a:lnTo>
                      <a:pt x="28" y="6"/>
                    </a:lnTo>
                    <a:lnTo>
                      <a:pt x="17" y="6"/>
                    </a:lnTo>
                    <a:lnTo>
                      <a:pt x="6" y="6"/>
                    </a:lnTo>
                    <a:lnTo>
                      <a:pt x="0" y="0"/>
                    </a:lnTo>
                    <a:lnTo>
                      <a:pt x="6" y="0"/>
                    </a:lnTo>
                    <a:lnTo>
                      <a:pt x="22" y="0"/>
                    </a:lnTo>
                    <a:lnTo>
                      <a:pt x="33" y="0"/>
                    </a:lnTo>
                    <a:lnTo>
                      <a:pt x="39" y="6"/>
                    </a:lnTo>
                    <a:lnTo>
                      <a:pt x="33" y="6"/>
                    </a:lnTo>
                    <a:close/>
                  </a:path>
                </a:pathLst>
              </a:custGeom>
              <a:solidFill>
                <a:srgbClr val="FFFFFF"/>
              </a:solidFill>
              <a:ln w="9525">
                <a:noFill/>
                <a:round/>
                <a:headEnd/>
                <a:tailEnd/>
              </a:ln>
            </p:spPr>
            <p:txBody>
              <a:bodyPr/>
              <a:lstStyle/>
              <a:p>
                <a:endParaRPr lang="en-IN" dirty="0"/>
              </a:p>
            </p:txBody>
          </p:sp>
          <p:sp>
            <p:nvSpPr>
              <p:cNvPr id="44" name="Freeform 1534"/>
              <p:cNvSpPr>
                <a:spLocks/>
              </p:cNvSpPr>
              <p:nvPr/>
            </p:nvSpPr>
            <p:spPr bwMode="auto">
              <a:xfrm>
                <a:off x="-6229365" y="-5884914"/>
                <a:ext cx="124235" cy="43182"/>
              </a:xfrm>
              <a:custGeom>
                <a:avLst/>
                <a:gdLst>
                  <a:gd name="T0" fmla="*/ 0 w 33"/>
                  <a:gd name="T1" fmla="*/ 2147483647 h 11"/>
                  <a:gd name="T2" fmla="*/ 0 w 33"/>
                  <a:gd name="T3" fmla="*/ 2147483647 h 11"/>
                  <a:gd name="T4" fmla="*/ 0 w 33"/>
                  <a:gd name="T5" fmla="*/ 2147483647 h 11"/>
                  <a:gd name="T6" fmla="*/ 2147483647 w 33"/>
                  <a:gd name="T7" fmla="*/ 0 h 11"/>
                  <a:gd name="T8" fmla="*/ 2147483647 w 33"/>
                  <a:gd name="T9" fmla="*/ 0 h 11"/>
                  <a:gd name="T10" fmla="*/ 2147483647 w 33"/>
                  <a:gd name="T11" fmla="*/ 0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6"/>
                    </a:moveTo>
                    <a:lnTo>
                      <a:pt x="0" y="6"/>
                    </a:lnTo>
                    <a:lnTo>
                      <a:pt x="5" y="0"/>
                    </a:lnTo>
                    <a:lnTo>
                      <a:pt x="16" y="0"/>
                    </a:lnTo>
                    <a:lnTo>
                      <a:pt x="27" y="0"/>
                    </a:lnTo>
                    <a:lnTo>
                      <a:pt x="33" y="6"/>
                    </a:lnTo>
                    <a:lnTo>
                      <a:pt x="27" y="11"/>
                    </a:lnTo>
                    <a:lnTo>
                      <a:pt x="16" y="6"/>
                    </a:lnTo>
                    <a:lnTo>
                      <a:pt x="11" y="6"/>
                    </a:lnTo>
                    <a:lnTo>
                      <a:pt x="0" y="6"/>
                    </a:lnTo>
                    <a:close/>
                  </a:path>
                </a:pathLst>
              </a:custGeom>
              <a:solidFill>
                <a:srgbClr val="FFFFFF"/>
              </a:solidFill>
              <a:ln w="9525">
                <a:noFill/>
                <a:round/>
                <a:headEnd/>
                <a:tailEnd/>
              </a:ln>
            </p:spPr>
            <p:txBody>
              <a:bodyPr/>
              <a:lstStyle/>
              <a:p>
                <a:endParaRPr lang="en-IN" dirty="0"/>
              </a:p>
            </p:txBody>
          </p:sp>
          <p:sp>
            <p:nvSpPr>
              <p:cNvPr id="45" name="Freeform 1535"/>
              <p:cNvSpPr>
                <a:spLocks/>
              </p:cNvSpPr>
              <p:nvPr/>
            </p:nvSpPr>
            <p:spPr bwMode="auto">
              <a:xfrm>
                <a:off x="-6250970" y="-5820141"/>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0 w 55"/>
                  <a:gd name="T9" fmla="*/ 0 h 6"/>
                  <a:gd name="T10" fmla="*/ 0 w 55"/>
                  <a:gd name="T11" fmla="*/ 0 h 6"/>
                  <a:gd name="T12" fmla="*/ 2147483647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28" y="6"/>
                    </a:lnTo>
                    <a:lnTo>
                      <a:pt x="11" y="6"/>
                    </a:lnTo>
                    <a:lnTo>
                      <a:pt x="0" y="0"/>
                    </a:lnTo>
                    <a:lnTo>
                      <a:pt x="28" y="0"/>
                    </a:lnTo>
                    <a:lnTo>
                      <a:pt x="44" y="0"/>
                    </a:lnTo>
                    <a:lnTo>
                      <a:pt x="50" y="0"/>
                    </a:lnTo>
                    <a:lnTo>
                      <a:pt x="55" y="6"/>
                    </a:lnTo>
                    <a:close/>
                  </a:path>
                </a:pathLst>
              </a:custGeom>
              <a:solidFill>
                <a:srgbClr val="FFFFFF"/>
              </a:solidFill>
              <a:ln w="9525">
                <a:noFill/>
                <a:round/>
                <a:headEnd/>
                <a:tailEnd/>
              </a:ln>
            </p:spPr>
            <p:txBody>
              <a:bodyPr/>
              <a:lstStyle/>
              <a:p>
                <a:endParaRPr lang="en-IN" dirty="0"/>
              </a:p>
            </p:txBody>
          </p:sp>
          <p:sp>
            <p:nvSpPr>
              <p:cNvPr id="46" name="Freeform 1536"/>
              <p:cNvSpPr>
                <a:spLocks/>
              </p:cNvSpPr>
              <p:nvPr/>
            </p:nvSpPr>
            <p:spPr bwMode="auto">
              <a:xfrm>
                <a:off x="-6391408" y="-5841732"/>
                <a:ext cx="124235" cy="43182"/>
              </a:xfrm>
              <a:custGeom>
                <a:avLst/>
                <a:gdLst>
                  <a:gd name="T0" fmla="*/ 0 w 33"/>
                  <a:gd name="T1" fmla="*/ 2147483647 h 11"/>
                  <a:gd name="T2" fmla="*/ 0 w 33"/>
                  <a:gd name="T3" fmla="*/ 2147483647 h 11"/>
                  <a:gd name="T4" fmla="*/ 2147483647 w 33"/>
                  <a:gd name="T5" fmla="*/ 0 h 11"/>
                  <a:gd name="T6" fmla="*/ 2147483647 w 33"/>
                  <a:gd name="T7" fmla="*/ 0 h 11"/>
                  <a:gd name="T8" fmla="*/ 2147483647 w 33"/>
                  <a:gd name="T9" fmla="*/ 2147483647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2147483647 h 11"/>
                  <a:gd name="T24" fmla="*/ 0 w 33"/>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5"/>
                    </a:moveTo>
                    <a:lnTo>
                      <a:pt x="0" y="5"/>
                    </a:lnTo>
                    <a:lnTo>
                      <a:pt x="11" y="0"/>
                    </a:lnTo>
                    <a:lnTo>
                      <a:pt x="17" y="0"/>
                    </a:lnTo>
                    <a:lnTo>
                      <a:pt x="28" y="5"/>
                    </a:lnTo>
                    <a:lnTo>
                      <a:pt x="33" y="0"/>
                    </a:lnTo>
                    <a:lnTo>
                      <a:pt x="33" y="5"/>
                    </a:lnTo>
                    <a:lnTo>
                      <a:pt x="33" y="11"/>
                    </a:lnTo>
                    <a:lnTo>
                      <a:pt x="17" y="11"/>
                    </a:lnTo>
                    <a:lnTo>
                      <a:pt x="6" y="11"/>
                    </a:lnTo>
                    <a:lnTo>
                      <a:pt x="0" y="5"/>
                    </a:lnTo>
                    <a:close/>
                  </a:path>
                </a:pathLst>
              </a:custGeom>
              <a:solidFill>
                <a:srgbClr val="FFFFFF"/>
              </a:solidFill>
              <a:ln w="9525">
                <a:noFill/>
                <a:round/>
                <a:headEnd/>
                <a:tailEnd/>
              </a:ln>
            </p:spPr>
            <p:txBody>
              <a:bodyPr/>
              <a:lstStyle/>
              <a:p>
                <a:endParaRPr lang="en-IN" dirty="0"/>
              </a:p>
            </p:txBody>
          </p:sp>
          <p:sp>
            <p:nvSpPr>
              <p:cNvPr id="47" name="Freeform 1537"/>
              <p:cNvSpPr>
                <a:spLocks/>
              </p:cNvSpPr>
              <p:nvPr/>
            </p:nvSpPr>
            <p:spPr bwMode="auto">
              <a:xfrm>
                <a:off x="-6250970" y="-5782359"/>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2147483647 w 55"/>
                  <a:gd name="T9" fmla="*/ 2147483647 h 11"/>
                  <a:gd name="T10" fmla="*/ 0 w 55"/>
                  <a:gd name="T11" fmla="*/ 2147483647 h 11"/>
                  <a:gd name="T12" fmla="*/ 0 w 55"/>
                  <a:gd name="T13" fmla="*/ 2147483647 h 11"/>
                  <a:gd name="T14" fmla="*/ 2147483647 w 55"/>
                  <a:gd name="T15" fmla="*/ 0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39" y="11"/>
                    </a:lnTo>
                    <a:lnTo>
                      <a:pt x="22" y="11"/>
                    </a:lnTo>
                    <a:lnTo>
                      <a:pt x="6" y="11"/>
                    </a:lnTo>
                    <a:lnTo>
                      <a:pt x="0" y="6"/>
                    </a:lnTo>
                    <a:lnTo>
                      <a:pt x="22" y="0"/>
                    </a:lnTo>
                    <a:lnTo>
                      <a:pt x="44" y="6"/>
                    </a:lnTo>
                    <a:lnTo>
                      <a:pt x="55" y="11"/>
                    </a:lnTo>
                    <a:close/>
                  </a:path>
                </a:pathLst>
              </a:custGeom>
              <a:solidFill>
                <a:srgbClr val="FFFFFF"/>
              </a:solidFill>
              <a:ln w="9525">
                <a:noFill/>
                <a:round/>
                <a:headEnd/>
                <a:tailEnd/>
              </a:ln>
            </p:spPr>
            <p:txBody>
              <a:bodyPr/>
              <a:lstStyle/>
              <a:p>
                <a:endParaRPr lang="en-IN" dirty="0"/>
              </a:p>
            </p:txBody>
          </p:sp>
          <p:sp>
            <p:nvSpPr>
              <p:cNvPr id="48" name="Freeform 1538"/>
              <p:cNvSpPr>
                <a:spLocks/>
              </p:cNvSpPr>
              <p:nvPr/>
            </p:nvSpPr>
            <p:spPr bwMode="auto">
              <a:xfrm>
                <a:off x="-6391408" y="-5782359"/>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0 h 11"/>
                  <a:gd name="T36" fmla="*/ 2147483647 w 28"/>
                  <a:gd name="T37" fmla="*/ 0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6"/>
                    </a:lnTo>
                    <a:lnTo>
                      <a:pt x="28" y="11"/>
                    </a:lnTo>
                    <a:lnTo>
                      <a:pt x="22" y="11"/>
                    </a:lnTo>
                    <a:lnTo>
                      <a:pt x="22" y="6"/>
                    </a:lnTo>
                    <a:lnTo>
                      <a:pt x="11" y="11"/>
                    </a:lnTo>
                    <a:lnTo>
                      <a:pt x="6" y="6"/>
                    </a:lnTo>
                    <a:lnTo>
                      <a:pt x="0" y="6"/>
                    </a:lnTo>
                    <a:lnTo>
                      <a:pt x="0" y="11"/>
                    </a:lnTo>
                    <a:lnTo>
                      <a:pt x="0" y="0"/>
                    </a:lnTo>
                    <a:lnTo>
                      <a:pt x="17" y="0"/>
                    </a:lnTo>
                    <a:lnTo>
                      <a:pt x="22" y="0"/>
                    </a:lnTo>
                    <a:lnTo>
                      <a:pt x="28" y="0"/>
                    </a:lnTo>
                    <a:close/>
                  </a:path>
                </a:pathLst>
              </a:custGeom>
              <a:solidFill>
                <a:srgbClr val="FFFFFF"/>
              </a:solidFill>
              <a:ln w="9525">
                <a:noFill/>
                <a:round/>
                <a:headEnd/>
                <a:tailEnd/>
              </a:ln>
            </p:spPr>
            <p:txBody>
              <a:bodyPr/>
              <a:lstStyle/>
              <a:p>
                <a:endParaRPr lang="en-IN" dirty="0"/>
              </a:p>
            </p:txBody>
          </p:sp>
          <p:sp>
            <p:nvSpPr>
              <p:cNvPr id="49" name="Freeform 1539"/>
              <p:cNvSpPr>
                <a:spLocks/>
              </p:cNvSpPr>
              <p:nvPr/>
            </p:nvSpPr>
            <p:spPr bwMode="auto">
              <a:xfrm>
                <a:off x="-6229365" y="-6208776"/>
                <a:ext cx="124235" cy="37782"/>
              </a:xfrm>
              <a:custGeom>
                <a:avLst/>
                <a:gdLst>
                  <a:gd name="T0" fmla="*/ 2147483647 w 33"/>
                  <a:gd name="T1" fmla="*/ 0 h 10"/>
                  <a:gd name="T2" fmla="*/ 2147483647 w 33"/>
                  <a:gd name="T3" fmla="*/ 0 h 10"/>
                  <a:gd name="T4" fmla="*/ 2147483647 w 33"/>
                  <a:gd name="T5" fmla="*/ 0 h 10"/>
                  <a:gd name="T6" fmla="*/ 2147483647 w 33"/>
                  <a:gd name="T7" fmla="*/ 2147483647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2147483647 w 33"/>
                  <a:gd name="T19" fmla="*/ 2147483647 h 10"/>
                  <a:gd name="T20" fmla="*/ 0 w 33"/>
                  <a:gd name="T21" fmla="*/ 2147483647 h 10"/>
                  <a:gd name="T22" fmla="*/ 2147483647 w 33"/>
                  <a:gd name="T23" fmla="*/ 0 h 10"/>
                  <a:gd name="T24" fmla="*/ 2147483647 w 33"/>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
                  <a:gd name="T41" fmla="*/ 33 w 3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
                    <a:moveTo>
                      <a:pt x="5" y="0"/>
                    </a:moveTo>
                    <a:lnTo>
                      <a:pt x="5" y="0"/>
                    </a:lnTo>
                    <a:lnTo>
                      <a:pt x="11" y="5"/>
                    </a:lnTo>
                    <a:lnTo>
                      <a:pt x="16" y="0"/>
                    </a:lnTo>
                    <a:lnTo>
                      <a:pt x="27" y="0"/>
                    </a:lnTo>
                    <a:lnTo>
                      <a:pt x="33" y="5"/>
                    </a:lnTo>
                    <a:lnTo>
                      <a:pt x="33" y="10"/>
                    </a:lnTo>
                    <a:lnTo>
                      <a:pt x="11" y="10"/>
                    </a:lnTo>
                    <a:lnTo>
                      <a:pt x="0" y="5"/>
                    </a:lnTo>
                    <a:lnTo>
                      <a:pt x="5" y="0"/>
                    </a:lnTo>
                    <a:close/>
                  </a:path>
                </a:pathLst>
              </a:custGeom>
              <a:solidFill>
                <a:srgbClr val="FFFFFF"/>
              </a:solidFill>
              <a:ln w="9525">
                <a:noFill/>
                <a:round/>
                <a:headEnd/>
                <a:tailEnd/>
              </a:ln>
            </p:spPr>
            <p:txBody>
              <a:bodyPr/>
              <a:lstStyle/>
              <a:p>
                <a:endParaRPr lang="en-IN" dirty="0"/>
              </a:p>
            </p:txBody>
          </p:sp>
          <p:sp>
            <p:nvSpPr>
              <p:cNvPr id="50" name="Freeform 1540"/>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IN" dirty="0"/>
              </a:p>
            </p:txBody>
          </p:sp>
          <p:sp>
            <p:nvSpPr>
              <p:cNvPr id="51" name="Freeform 1541"/>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IN" dirty="0"/>
              </a:p>
            </p:txBody>
          </p:sp>
          <p:sp>
            <p:nvSpPr>
              <p:cNvPr id="52" name="Freeform 1542"/>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IN" dirty="0"/>
              </a:p>
            </p:txBody>
          </p:sp>
          <p:sp>
            <p:nvSpPr>
              <p:cNvPr id="53" name="Freeform 1543"/>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en-IN" dirty="0"/>
              </a:p>
            </p:txBody>
          </p:sp>
          <p:sp>
            <p:nvSpPr>
              <p:cNvPr id="54" name="Freeform 1544"/>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en-IN" dirty="0"/>
              </a:p>
            </p:txBody>
          </p:sp>
          <p:sp>
            <p:nvSpPr>
              <p:cNvPr id="55" name="Freeform 1545"/>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en-IN" dirty="0"/>
              </a:p>
            </p:txBody>
          </p:sp>
          <p:sp>
            <p:nvSpPr>
              <p:cNvPr id="56" name="Freeform 1546"/>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en-IN" dirty="0"/>
              </a:p>
            </p:txBody>
          </p:sp>
          <p:sp>
            <p:nvSpPr>
              <p:cNvPr id="57" name="Freeform 1547"/>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en-IN" dirty="0"/>
              </a:p>
            </p:txBody>
          </p:sp>
          <p:sp>
            <p:nvSpPr>
              <p:cNvPr id="58" name="Freeform 1548"/>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en-IN" dirty="0"/>
              </a:p>
            </p:txBody>
          </p:sp>
          <p:sp>
            <p:nvSpPr>
              <p:cNvPr id="59" name="Freeform 1549"/>
              <p:cNvSpPr>
                <a:spLocks/>
              </p:cNvSpPr>
              <p:nvPr/>
            </p:nvSpPr>
            <p:spPr bwMode="auto">
              <a:xfrm>
                <a:off x="-6250970" y="-5366734"/>
                <a:ext cx="145841" cy="37782"/>
              </a:xfrm>
              <a:custGeom>
                <a:avLst/>
                <a:gdLst>
                  <a:gd name="T0" fmla="*/ 2147483647 w 39"/>
                  <a:gd name="T1" fmla="*/ 0 h 11"/>
                  <a:gd name="T2" fmla="*/ 2147483647 w 39"/>
                  <a:gd name="T3" fmla="*/ 0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0 w 39"/>
                  <a:gd name="T15" fmla="*/ 2147483647 h 11"/>
                  <a:gd name="T16" fmla="*/ 2147483647 w 39"/>
                  <a:gd name="T17" fmla="*/ 0 h 11"/>
                  <a:gd name="T18" fmla="*/ 2147483647 w 39"/>
                  <a:gd name="T19" fmla="*/ 0 h 11"/>
                  <a:gd name="T20" fmla="*/ 2147483647 w 39"/>
                  <a:gd name="T21" fmla="*/ 2147483647 h 11"/>
                  <a:gd name="T22" fmla="*/ 2147483647 w 39"/>
                  <a:gd name="T23" fmla="*/ 0 h 11"/>
                  <a:gd name="T24" fmla="*/ 2147483647 w 3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9" y="0"/>
                    </a:moveTo>
                    <a:lnTo>
                      <a:pt x="39" y="0"/>
                    </a:lnTo>
                    <a:lnTo>
                      <a:pt x="33" y="11"/>
                    </a:lnTo>
                    <a:lnTo>
                      <a:pt x="22" y="11"/>
                    </a:lnTo>
                    <a:lnTo>
                      <a:pt x="11" y="11"/>
                    </a:lnTo>
                    <a:lnTo>
                      <a:pt x="0" y="11"/>
                    </a:lnTo>
                    <a:lnTo>
                      <a:pt x="0" y="5"/>
                    </a:lnTo>
                    <a:lnTo>
                      <a:pt x="6" y="0"/>
                    </a:lnTo>
                    <a:lnTo>
                      <a:pt x="17" y="0"/>
                    </a:lnTo>
                    <a:lnTo>
                      <a:pt x="28" y="5"/>
                    </a:lnTo>
                    <a:lnTo>
                      <a:pt x="39" y="0"/>
                    </a:lnTo>
                    <a:close/>
                  </a:path>
                </a:pathLst>
              </a:custGeom>
              <a:solidFill>
                <a:srgbClr val="FFFFFF"/>
              </a:solidFill>
              <a:ln w="9525">
                <a:noFill/>
                <a:round/>
                <a:headEnd/>
                <a:tailEnd/>
              </a:ln>
            </p:spPr>
            <p:txBody>
              <a:bodyPr/>
              <a:lstStyle/>
              <a:p>
                <a:endParaRPr lang="en-IN" dirty="0"/>
              </a:p>
            </p:txBody>
          </p:sp>
          <p:sp>
            <p:nvSpPr>
              <p:cNvPr id="60" name="Freeform 1550"/>
              <p:cNvSpPr>
                <a:spLocks/>
              </p:cNvSpPr>
              <p:nvPr/>
            </p:nvSpPr>
            <p:spPr bwMode="auto">
              <a:xfrm>
                <a:off x="-6391408" y="-5307360"/>
                <a:ext cx="124235" cy="21591"/>
              </a:xfrm>
              <a:custGeom>
                <a:avLst/>
                <a:gdLst>
                  <a:gd name="T0" fmla="*/ 0 w 33"/>
                  <a:gd name="T1" fmla="*/ 0 h 6"/>
                  <a:gd name="T2" fmla="*/ 0 w 33"/>
                  <a:gd name="T3" fmla="*/ 0 h 6"/>
                  <a:gd name="T4" fmla="*/ 2147483647 w 33"/>
                  <a:gd name="T5" fmla="*/ 0 h 6"/>
                  <a:gd name="T6" fmla="*/ 2147483647 w 33"/>
                  <a:gd name="T7" fmla="*/ 0 h 6"/>
                  <a:gd name="T8" fmla="*/ 2147483647 w 33"/>
                  <a:gd name="T9" fmla="*/ 0 h 6"/>
                  <a:gd name="T10" fmla="*/ 2147483647 w 33"/>
                  <a:gd name="T11" fmla="*/ 2147483647 h 6"/>
                  <a:gd name="T12" fmla="*/ 2147483647 w 33"/>
                  <a:gd name="T13" fmla="*/ 2147483647 h 6"/>
                  <a:gd name="T14" fmla="*/ 2147483647 w 33"/>
                  <a:gd name="T15" fmla="*/ 2147483647 h 6"/>
                  <a:gd name="T16" fmla="*/ 2147483647 w 33"/>
                  <a:gd name="T17" fmla="*/ 2147483647 h 6"/>
                  <a:gd name="T18" fmla="*/ 2147483647 w 33"/>
                  <a:gd name="T19" fmla="*/ 2147483647 h 6"/>
                  <a:gd name="T20" fmla="*/ 2147483647 w 33"/>
                  <a:gd name="T21" fmla="*/ 2147483647 h 6"/>
                  <a:gd name="T22" fmla="*/ 0 w 33"/>
                  <a:gd name="T23" fmla="*/ 2147483647 h 6"/>
                  <a:gd name="T24" fmla="*/ 0 w 33"/>
                  <a:gd name="T25" fmla="*/ 0 h 6"/>
                  <a:gd name="T26" fmla="*/ 0 w 33"/>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
                  <a:gd name="T44" fmla="*/ 33 w 33"/>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
                    <a:moveTo>
                      <a:pt x="0" y="0"/>
                    </a:moveTo>
                    <a:lnTo>
                      <a:pt x="0" y="0"/>
                    </a:lnTo>
                    <a:lnTo>
                      <a:pt x="6" y="0"/>
                    </a:lnTo>
                    <a:lnTo>
                      <a:pt x="22" y="0"/>
                    </a:lnTo>
                    <a:lnTo>
                      <a:pt x="33" y="0"/>
                    </a:lnTo>
                    <a:lnTo>
                      <a:pt x="33" y="6"/>
                    </a:lnTo>
                    <a:lnTo>
                      <a:pt x="28" y="6"/>
                    </a:lnTo>
                    <a:lnTo>
                      <a:pt x="17" y="6"/>
                    </a:lnTo>
                    <a:lnTo>
                      <a:pt x="6" y="6"/>
                    </a:lnTo>
                    <a:lnTo>
                      <a:pt x="0" y="6"/>
                    </a:lnTo>
                    <a:lnTo>
                      <a:pt x="0" y="0"/>
                    </a:lnTo>
                    <a:close/>
                  </a:path>
                </a:pathLst>
              </a:custGeom>
              <a:solidFill>
                <a:srgbClr val="FFFFFF"/>
              </a:solidFill>
              <a:ln w="9525">
                <a:noFill/>
                <a:round/>
                <a:headEnd/>
                <a:tailEnd/>
              </a:ln>
            </p:spPr>
            <p:txBody>
              <a:bodyPr/>
              <a:lstStyle/>
              <a:p>
                <a:endParaRPr lang="en-IN" dirty="0"/>
              </a:p>
            </p:txBody>
          </p:sp>
          <p:sp>
            <p:nvSpPr>
              <p:cNvPr id="61" name="Freeform 1551"/>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en-IN" dirty="0"/>
              </a:p>
            </p:txBody>
          </p:sp>
          <p:sp>
            <p:nvSpPr>
              <p:cNvPr id="62" name="Freeform 1552"/>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en-IN" dirty="0"/>
              </a:p>
            </p:txBody>
          </p:sp>
          <p:sp>
            <p:nvSpPr>
              <p:cNvPr id="63" name="Freeform 1553"/>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en-IN" dirty="0"/>
              </a:p>
            </p:txBody>
          </p:sp>
          <p:sp>
            <p:nvSpPr>
              <p:cNvPr id="64" name="Freeform 1554"/>
              <p:cNvSpPr>
                <a:spLocks/>
              </p:cNvSpPr>
              <p:nvPr/>
            </p:nvSpPr>
            <p:spPr bwMode="auto">
              <a:xfrm>
                <a:off x="-6250970" y="-5204802"/>
                <a:ext cx="210659" cy="43182"/>
              </a:xfrm>
              <a:custGeom>
                <a:avLst/>
                <a:gdLst>
                  <a:gd name="T0" fmla="*/ 2147483647 w 55"/>
                  <a:gd name="T1" fmla="*/ 2147483647 h 11"/>
                  <a:gd name="T2" fmla="*/ 2147483647 w 55"/>
                  <a:gd name="T3" fmla="*/ 2147483647 h 11"/>
                  <a:gd name="T4" fmla="*/ 2147483647 w 55"/>
                  <a:gd name="T5" fmla="*/ 2147483647 h 11"/>
                  <a:gd name="T6" fmla="*/ 2147483647 w 55"/>
                  <a:gd name="T7" fmla="*/ 2147483647 h 11"/>
                  <a:gd name="T8" fmla="*/ 0 w 55"/>
                  <a:gd name="T9" fmla="*/ 0 h 11"/>
                  <a:gd name="T10" fmla="*/ 0 w 55"/>
                  <a:gd name="T11" fmla="*/ 0 h 11"/>
                  <a:gd name="T12" fmla="*/ 2147483647 w 55"/>
                  <a:gd name="T13" fmla="*/ 0 h 11"/>
                  <a:gd name="T14" fmla="*/ 2147483647 w 55"/>
                  <a:gd name="T15" fmla="*/ 2147483647 h 11"/>
                  <a:gd name="T16" fmla="*/ 2147483647 w 55"/>
                  <a:gd name="T17" fmla="*/ 2147483647 h 11"/>
                  <a:gd name="T18" fmla="*/ 2147483647 w 55"/>
                  <a:gd name="T19" fmla="*/ 2147483647 h 11"/>
                  <a:gd name="T20" fmla="*/ 2147483647 w 55"/>
                  <a:gd name="T21" fmla="*/ 214748364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11"/>
                    </a:moveTo>
                    <a:lnTo>
                      <a:pt x="55" y="11"/>
                    </a:lnTo>
                    <a:lnTo>
                      <a:pt x="28" y="11"/>
                    </a:lnTo>
                    <a:lnTo>
                      <a:pt x="11" y="11"/>
                    </a:lnTo>
                    <a:lnTo>
                      <a:pt x="0" y="0"/>
                    </a:lnTo>
                    <a:lnTo>
                      <a:pt x="28" y="0"/>
                    </a:lnTo>
                    <a:lnTo>
                      <a:pt x="44" y="5"/>
                    </a:lnTo>
                    <a:lnTo>
                      <a:pt x="50" y="5"/>
                    </a:lnTo>
                    <a:lnTo>
                      <a:pt x="55" y="11"/>
                    </a:lnTo>
                    <a:close/>
                  </a:path>
                </a:pathLst>
              </a:custGeom>
              <a:solidFill>
                <a:srgbClr val="FFFFFF"/>
              </a:solidFill>
              <a:ln w="9525">
                <a:noFill/>
                <a:round/>
                <a:headEnd/>
                <a:tailEnd/>
              </a:ln>
            </p:spPr>
            <p:txBody>
              <a:bodyPr/>
              <a:lstStyle/>
              <a:p>
                <a:endParaRPr lang="en-IN" dirty="0"/>
              </a:p>
            </p:txBody>
          </p:sp>
          <p:sp>
            <p:nvSpPr>
              <p:cNvPr id="65" name="Freeform 1555"/>
              <p:cNvSpPr>
                <a:spLocks/>
              </p:cNvSpPr>
              <p:nvPr/>
            </p:nvSpPr>
            <p:spPr bwMode="auto">
              <a:xfrm>
                <a:off x="-6391408" y="-5204802"/>
                <a:ext cx="124235" cy="43182"/>
              </a:xfrm>
              <a:custGeom>
                <a:avLst/>
                <a:gdLst>
                  <a:gd name="T0" fmla="*/ 0 w 33"/>
                  <a:gd name="T1" fmla="*/ 0 h 11"/>
                  <a:gd name="T2" fmla="*/ 0 w 33"/>
                  <a:gd name="T3" fmla="*/ 0 h 11"/>
                  <a:gd name="T4" fmla="*/ 2147483647 w 33"/>
                  <a:gd name="T5" fmla="*/ 0 h 11"/>
                  <a:gd name="T6" fmla="*/ 2147483647 w 33"/>
                  <a:gd name="T7" fmla="*/ 0 h 11"/>
                  <a:gd name="T8" fmla="*/ 2147483647 w 33"/>
                  <a:gd name="T9" fmla="*/ 0 h 11"/>
                  <a:gd name="T10" fmla="*/ 2147483647 w 33"/>
                  <a:gd name="T11" fmla="*/ 0 h 11"/>
                  <a:gd name="T12" fmla="*/ 2147483647 w 33"/>
                  <a:gd name="T13" fmla="*/ 0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0 w 33"/>
                  <a:gd name="T23" fmla="*/ 0 h 11"/>
                  <a:gd name="T24" fmla="*/ 0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0" y="0"/>
                    </a:moveTo>
                    <a:lnTo>
                      <a:pt x="0" y="0"/>
                    </a:lnTo>
                    <a:lnTo>
                      <a:pt x="11" y="0"/>
                    </a:lnTo>
                    <a:lnTo>
                      <a:pt x="17" y="0"/>
                    </a:lnTo>
                    <a:lnTo>
                      <a:pt x="28" y="0"/>
                    </a:lnTo>
                    <a:lnTo>
                      <a:pt x="33" y="0"/>
                    </a:lnTo>
                    <a:lnTo>
                      <a:pt x="33" y="5"/>
                    </a:lnTo>
                    <a:lnTo>
                      <a:pt x="17" y="11"/>
                    </a:lnTo>
                    <a:lnTo>
                      <a:pt x="6" y="5"/>
                    </a:lnTo>
                    <a:lnTo>
                      <a:pt x="0" y="0"/>
                    </a:lnTo>
                    <a:close/>
                  </a:path>
                </a:pathLst>
              </a:custGeom>
              <a:solidFill>
                <a:srgbClr val="FFFFFF"/>
              </a:solidFill>
              <a:ln w="9525">
                <a:noFill/>
                <a:round/>
                <a:headEnd/>
                <a:tailEnd/>
              </a:ln>
            </p:spPr>
            <p:txBody>
              <a:bodyPr/>
              <a:lstStyle/>
              <a:p>
                <a:endParaRPr lang="en-IN" dirty="0"/>
              </a:p>
            </p:txBody>
          </p:sp>
          <p:sp>
            <p:nvSpPr>
              <p:cNvPr id="66" name="Freeform 1556"/>
              <p:cNvSpPr>
                <a:spLocks/>
              </p:cNvSpPr>
              <p:nvPr/>
            </p:nvSpPr>
            <p:spPr bwMode="auto">
              <a:xfrm>
                <a:off x="-6250970" y="-5140030"/>
                <a:ext cx="210659" cy="21591"/>
              </a:xfrm>
              <a:custGeom>
                <a:avLst/>
                <a:gdLst>
                  <a:gd name="T0" fmla="*/ 2147483647 w 55"/>
                  <a:gd name="T1" fmla="*/ 2147483647 h 6"/>
                  <a:gd name="T2" fmla="*/ 2147483647 w 55"/>
                  <a:gd name="T3" fmla="*/ 2147483647 h 6"/>
                  <a:gd name="T4" fmla="*/ 2147483647 w 55"/>
                  <a:gd name="T5" fmla="*/ 2147483647 h 6"/>
                  <a:gd name="T6" fmla="*/ 2147483647 w 55"/>
                  <a:gd name="T7" fmla="*/ 2147483647 h 6"/>
                  <a:gd name="T8" fmla="*/ 2147483647 w 55"/>
                  <a:gd name="T9" fmla="*/ 2147483647 h 6"/>
                  <a:gd name="T10" fmla="*/ 0 w 55"/>
                  <a:gd name="T11" fmla="*/ 0 h 6"/>
                  <a:gd name="T12" fmla="*/ 0 w 55"/>
                  <a:gd name="T13" fmla="*/ 0 h 6"/>
                  <a:gd name="T14" fmla="*/ 2147483647 w 55"/>
                  <a:gd name="T15" fmla="*/ 0 h 6"/>
                  <a:gd name="T16" fmla="*/ 2147483647 w 55"/>
                  <a:gd name="T17" fmla="*/ 0 h 6"/>
                  <a:gd name="T18" fmla="*/ 2147483647 w 55"/>
                  <a:gd name="T19" fmla="*/ 2147483647 h 6"/>
                  <a:gd name="T20" fmla="*/ 2147483647 w 55"/>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6"/>
                  <a:gd name="T35" fmla="*/ 55 w 5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6">
                    <a:moveTo>
                      <a:pt x="55" y="6"/>
                    </a:moveTo>
                    <a:lnTo>
                      <a:pt x="55" y="6"/>
                    </a:lnTo>
                    <a:lnTo>
                      <a:pt x="39" y="6"/>
                    </a:lnTo>
                    <a:lnTo>
                      <a:pt x="22" y="6"/>
                    </a:lnTo>
                    <a:lnTo>
                      <a:pt x="6" y="6"/>
                    </a:lnTo>
                    <a:lnTo>
                      <a:pt x="0" y="0"/>
                    </a:lnTo>
                    <a:lnTo>
                      <a:pt x="22" y="0"/>
                    </a:lnTo>
                    <a:lnTo>
                      <a:pt x="44" y="0"/>
                    </a:lnTo>
                    <a:lnTo>
                      <a:pt x="55" y="6"/>
                    </a:lnTo>
                    <a:close/>
                  </a:path>
                </a:pathLst>
              </a:custGeom>
              <a:solidFill>
                <a:srgbClr val="FFFFFF"/>
              </a:solidFill>
              <a:ln w="9525">
                <a:noFill/>
                <a:round/>
                <a:headEnd/>
                <a:tailEnd/>
              </a:ln>
            </p:spPr>
            <p:txBody>
              <a:bodyPr/>
              <a:lstStyle/>
              <a:p>
                <a:endParaRPr lang="en-IN" dirty="0"/>
              </a:p>
            </p:txBody>
          </p:sp>
          <p:sp>
            <p:nvSpPr>
              <p:cNvPr id="67" name="Freeform 1557"/>
              <p:cNvSpPr>
                <a:spLocks/>
              </p:cNvSpPr>
              <p:nvPr/>
            </p:nvSpPr>
            <p:spPr bwMode="auto">
              <a:xfrm>
                <a:off x="-6391408" y="-5161621"/>
                <a:ext cx="1026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2147483647 w 28"/>
                  <a:gd name="T11" fmla="*/ 2147483647 h 11"/>
                  <a:gd name="T12" fmla="*/ 2147483647 w 28"/>
                  <a:gd name="T13" fmla="*/ 2147483647 h 11"/>
                  <a:gd name="T14" fmla="*/ 2147483647 w 28"/>
                  <a:gd name="T15" fmla="*/ 2147483647 h 11"/>
                  <a:gd name="T16" fmla="*/ 2147483647 w 28"/>
                  <a:gd name="T17" fmla="*/ 2147483647 h 11"/>
                  <a:gd name="T18" fmla="*/ 2147483647 w 28"/>
                  <a:gd name="T19" fmla="*/ 2147483647 h 11"/>
                  <a:gd name="T20" fmla="*/ 0 w 28"/>
                  <a:gd name="T21" fmla="*/ 2147483647 h 11"/>
                  <a:gd name="T22" fmla="*/ 0 w 28"/>
                  <a:gd name="T23" fmla="*/ 2147483647 h 11"/>
                  <a:gd name="T24" fmla="*/ 0 w 28"/>
                  <a:gd name="T25" fmla="*/ 2147483647 h 11"/>
                  <a:gd name="T26" fmla="*/ 0 w 28"/>
                  <a:gd name="T27" fmla="*/ 2147483647 h 11"/>
                  <a:gd name="T28" fmla="*/ 0 w 28"/>
                  <a:gd name="T29" fmla="*/ 2147483647 h 11"/>
                  <a:gd name="T30" fmla="*/ 0 w 28"/>
                  <a:gd name="T31" fmla="*/ 0 h 11"/>
                  <a:gd name="T32" fmla="*/ 0 w 28"/>
                  <a:gd name="T33" fmla="*/ 0 h 11"/>
                  <a:gd name="T34" fmla="*/ 2147483647 w 28"/>
                  <a:gd name="T35" fmla="*/ 2147483647 h 11"/>
                  <a:gd name="T36" fmla="*/ 2147483647 w 28"/>
                  <a:gd name="T37" fmla="*/ 2147483647 h 11"/>
                  <a:gd name="T38" fmla="*/ 2147483647 w 28"/>
                  <a:gd name="T39" fmla="*/ 0 h 11"/>
                  <a:gd name="T40" fmla="*/ 2147483647 w 28"/>
                  <a:gd name="T41" fmla="*/ 0 h 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1"/>
                  <a:gd name="T65" fmla="*/ 28 w 28"/>
                  <a:gd name="T66" fmla="*/ 11 h 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1">
                    <a:moveTo>
                      <a:pt x="28" y="0"/>
                    </a:moveTo>
                    <a:lnTo>
                      <a:pt x="28" y="0"/>
                    </a:lnTo>
                    <a:lnTo>
                      <a:pt x="28" y="11"/>
                    </a:lnTo>
                    <a:lnTo>
                      <a:pt x="22" y="11"/>
                    </a:lnTo>
                    <a:lnTo>
                      <a:pt x="11" y="11"/>
                    </a:lnTo>
                    <a:lnTo>
                      <a:pt x="6" y="11"/>
                    </a:lnTo>
                    <a:lnTo>
                      <a:pt x="0" y="5"/>
                    </a:lnTo>
                    <a:lnTo>
                      <a:pt x="0" y="11"/>
                    </a:lnTo>
                    <a:lnTo>
                      <a:pt x="0" y="0"/>
                    </a:lnTo>
                    <a:lnTo>
                      <a:pt x="17" y="5"/>
                    </a:lnTo>
                    <a:lnTo>
                      <a:pt x="22" y="5"/>
                    </a:lnTo>
                    <a:lnTo>
                      <a:pt x="28" y="0"/>
                    </a:lnTo>
                    <a:close/>
                  </a:path>
                </a:pathLst>
              </a:custGeom>
              <a:solidFill>
                <a:srgbClr val="FFFFFF"/>
              </a:solidFill>
              <a:ln w="9525">
                <a:noFill/>
                <a:round/>
                <a:headEnd/>
                <a:tailEnd/>
              </a:ln>
            </p:spPr>
            <p:txBody>
              <a:bodyPr/>
              <a:lstStyle/>
              <a:p>
                <a:endParaRPr lang="en-IN" dirty="0"/>
              </a:p>
            </p:txBody>
          </p:sp>
          <p:sp>
            <p:nvSpPr>
              <p:cNvPr id="68" name="Freeform 1558"/>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en-IN" dirty="0"/>
              </a:p>
            </p:txBody>
          </p:sp>
          <p:sp>
            <p:nvSpPr>
              <p:cNvPr id="69" name="Freeform 1559"/>
              <p:cNvSpPr>
                <a:spLocks/>
              </p:cNvSpPr>
              <p:nvPr/>
            </p:nvSpPr>
            <p:spPr bwMode="auto">
              <a:xfrm>
                <a:off x="-6229365" y="-5658210"/>
                <a:ext cx="102629" cy="64773"/>
              </a:xfrm>
              <a:custGeom>
                <a:avLst/>
                <a:gdLst>
                  <a:gd name="T0" fmla="*/ 0 w 27"/>
                  <a:gd name="T1" fmla="*/ 2147483647 h 17"/>
                  <a:gd name="T2" fmla="*/ 0 w 27"/>
                  <a:gd name="T3" fmla="*/ 2147483647 h 17"/>
                  <a:gd name="T4" fmla="*/ 2147483647 w 27"/>
                  <a:gd name="T5" fmla="*/ 2147483647 h 17"/>
                  <a:gd name="T6" fmla="*/ 2147483647 w 27"/>
                  <a:gd name="T7" fmla="*/ 0 h 17"/>
                  <a:gd name="T8" fmla="*/ 2147483647 w 27"/>
                  <a:gd name="T9" fmla="*/ 0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0 w 27"/>
                  <a:gd name="T25" fmla="*/ 2147483647 h 17"/>
                  <a:gd name="T26" fmla="*/ 0 w 2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17"/>
                  <a:gd name="T44" fmla="*/ 27 w 2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17">
                    <a:moveTo>
                      <a:pt x="0" y="11"/>
                    </a:moveTo>
                    <a:lnTo>
                      <a:pt x="0" y="11"/>
                    </a:lnTo>
                    <a:lnTo>
                      <a:pt x="5" y="6"/>
                    </a:lnTo>
                    <a:lnTo>
                      <a:pt x="5" y="0"/>
                    </a:lnTo>
                    <a:lnTo>
                      <a:pt x="11" y="6"/>
                    </a:lnTo>
                    <a:lnTo>
                      <a:pt x="22" y="6"/>
                    </a:lnTo>
                    <a:lnTo>
                      <a:pt x="27" y="6"/>
                    </a:lnTo>
                    <a:lnTo>
                      <a:pt x="22" y="17"/>
                    </a:lnTo>
                    <a:lnTo>
                      <a:pt x="22" y="11"/>
                    </a:lnTo>
                    <a:lnTo>
                      <a:pt x="16" y="11"/>
                    </a:lnTo>
                    <a:lnTo>
                      <a:pt x="0" y="11"/>
                    </a:lnTo>
                    <a:close/>
                  </a:path>
                </a:pathLst>
              </a:custGeom>
              <a:solidFill>
                <a:srgbClr val="FFFFFF"/>
              </a:solidFill>
              <a:ln w="9525">
                <a:noFill/>
                <a:round/>
                <a:headEnd/>
                <a:tailEnd/>
              </a:ln>
            </p:spPr>
            <p:txBody>
              <a:bodyPr/>
              <a:lstStyle/>
              <a:p>
                <a:endParaRPr lang="en-IN" dirty="0"/>
              </a:p>
            </p:txBody>
          </p:sp>
          <p:sp>
            <p:nvSpPr>
              <p:cNvPr id="70" name="Freeform 1560"/>
              <p:cNvSpPr>
                <a:spLocks/>
              </p:cNvSpPr>
              <p:nvPr/>
            </p:nvSpPr>
            <p:spPr bwMode="auto">
              <a:xfrm>
                <a:off x="-6369802" y="-5658210"/>
                <a:ext cx="59418" cy="43182"/>
              </a:xfrm>
              <a:custGeom>
                <a:avLst/>
                <a:gdLst>
                  <a:gd name="T0" fmla="*/ 2147483647 w 16"/>
                  <a:gd name="T1" fmla="*/ 0 h 11"/>
                  <a:gd name="T2" fmla="*/ 2147483647 w 16"/>
                  <a:gd name="T3" fmla="*/ 0 h 11"/>
                  <a:gd name="T4" fmla="*/ 2147483647 w 16"/>
                  <a:gd name="T5" fmla="*/ 0 h 11"/>
                  <a:gd name="T6" fmla="*/ 2147483647 w 16"/>
                  <a:gd name="T7" fmla="*/ 0 h 11"/>
                  <a:gd name="T8" fmla="*/ 2147483647 w 16"/>
                  <a:gd name="T9" fmla="*/ 0 h 11"/>
                  <a:gd name="T10" fmla="*/ 2147483647 w 16"/>
                  <a:gd name="T11" fmla="*/ 0 h 11"/>
                  <a:gd name="T12" fmla="*/ 2147483647 w 16"/>
                  <a:gd name="T13" fmla="*/ 2147483647 h 11"/>
                  <a:gd name="T14" fmla="*/ 2147483647 w 16"/>
                  <a:gd name="T15" fmla="*/ 2147483647 h 11"/>
                  <a:gd name="T16" fmla="*/ 2147483647 w 16"/>
                  <a:gd name="T17" fmla="*/ 2147483647 h 11"/>
                  <a:gd name="T18" fmla="*/ 0 w 16"/>
                  <a:gd name="T19" fmla="*/ 2147483647 h 11"/>
                  <a:gd name="T20" fmla="*/ 0 w 16"/>
                  <a:gd name="T21" fmla="*/ 2147483647 h 11"/>
                  <a:gd name="T22" fmla="*/ 2147483647 w 16"/>
                  <a:gd name="T23" fmla="*/ 0 h 11"/>
                  <a:gd name="T24" fmla="*/ 2147483647 w 16"/>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1"/>
                  <a:gd name="T41" fmla="*/ 16 w 16"/>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1">
                    <a:moveTo>
                      <a:pt x="5" y="0"/>
                    </a:moveTo>
                    <a:lnTo>
                      <a:pt x="5" y="0"/>
                    </a:lnTo>
                    <a:lnTo>
                      <a:pt x="16" y="0"/>
                    </a:lnTo>
                    <a:lnTo>
                      <a:pt x="16" y="11"/>
                    </a:lnTo>
                    <a:lnTo>
                      <a:pt x="5" y="11"/>
                    </a:lnTo>
                    <a:lnTo>
                      <a:pt x="0" y="11"/>
                    </a:lnTo>
                    <a:lnTo>
                      <a:pt x="0" y="6"/>
                    </a:lnTo>
                    <a:lnTo>
                      <a:pt x="5" y="0"/>
                    </a:lnTo>
                    <a:close/>
                  </a:path>
                </a:pathLst>
              </a:custGeom>
              <a:solidFill>
                <a:srgbClr val="FFFFFF"/>
              </a:solidFill>
              <a:ln w="9525">
                <a:noFill/>
                <a:round/>
                <a:headEnd/>
                <a:tailEnd/>
              </a:ln>
            </p:spPr>
            <p:txBody>
              <a:bodyPr/>
              <a:lstStyle/>
              <a:p>
                <a:endParaRPr lang="en-IN" dirty="0"/>
              </a:p>
            </p:txBody>
          </p:sp>
          <p:sp>
            <p:nvSpPr>
              <p:cNvPr id="71" name="Freeform 1561"/>
              <p:cNvSpPr>
                <a:spLocks/>
              </p:cNvSpPr>
              <p:nvPr/>
            </p:nvSpPr>
            <p:spPr bwMode="auto">
              <a:xfrm>
                <a:off x="-6391408" y="-5593437"/>
                <a:ext cx="102629" cy="43182"/>
              </a:xfrm>
              <a:custGeom>
                <a:avLst/>
                <a:gdLst>
                  <a:gd name="T0" fmla="*/ 2147483647 w 28"/>
                  <a:gd name="T1" fmla="*/ 2147483647 h 11"/>
                  <a:gd name="T2" fmla="*/ 2147483647 w 28"/>
                  <a:gd name="T3" fmla="*/ 2147483647 h 11"/>
                  <a:gd name="T4" fmla="*/ 2147483647 w 28"/>
                  <a:gd name="T5" fmla="*/ 2147483647 h 11"/>
                  <a:gd name="T6" fmla="*/ 0 w 28"/>
                  <a:gd name="T7" fmla="*/ 2147483647 h 11"/>
                  <a:gd name="T8" fmla="*/ 0 w 28"/>
                  <a:gd name="T9" fmla="*/ 2147483647 h 11"/>
                  <a:gd name="T10" fmla="*/ 0 w 28"/>
                  <a:gd name="T11" fmla="*/ 0 h 11"/>
                  <a:gd name="T12" fmla="*/ 0 w 28"/>
                  <a:gd name="T13" fmla="*/ 0 h 11"/>
                  <a:gd name="T14" fmla="*/ 0 w 28"/>
                  <a:gd name="T15" fmla="*/ 0 h 11"/>
                  <a:gd name="T16" fmla="*/ 0 w 28"/>
                  <a:gd name="T17" fmla="*/ 2147483647 h 11"/>
                  <a:gd name="T18" fmla="*/ 0 w 28"/>
                  <a:gd name="T19" fmla="*/ 2147483647 h 11"/>
                  <a:gd name="T20" fmla="*/ 2147483647 w 28"/>
                  <a:gd name="T21" fmla="*/ 2147483647 h 11"/>
                  <a:gd name="T22" fmla="*/ 2147483647 w 28"/>
                  <a:gd name="T23" fmla="*/ 2147483647 h 11"/>
                  <a:gd name="T24" fmla="*/ 2147483647 w 28"/>
                  <a:gd name="T25" fmla="*/ 0 h 11"/>
                  <a:gd name="T26" fmla="*/ 2147483647 w 28"/>
                  <a:gd name="T27" fmla="*/ 0 h 11"/>
                  <a:gd name="T28" fmla="*/ 2147483647 w 28"/>
                  <a:gd name="T29" fmla="*/ 2147483647 h 11"/>
                  <a:gd name="T30" fmla="*/ 2147483647 w 28"/>
                  <a:gd name="T31" fmla="*/ 2147483647 h 11"/>
                  <a:gd name="T32" fmla="*/ 2147483647 w 28"/>
                  <a:gd name="T33" fmla="*/ 2147483647 h 11"/>
                  <a:gd name="T34" fmla="*/ 2147483647 w 28"/>
                  <a:gd name="T35" fmla="*/ 2147483647 h 11"/>
                  <a:gd name="T36" fmla="*/ 2147483647 w 28"/>
                  <a:gd name="T37" fmla="*/ 2147483647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1"/>
                  <a:gd name="T59" fmla="*/ 28 w 28"/>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1">
                    <a:moveTo>
                      <a:pt x="22" y="11"/>
                    </a:moveTo>
                    <a:lnTo>
                      <a:pt x="22" y="11"/>
                    </a:lnTo>
                    <a:lnTo>
                      <a:pt x="17" y="11"/>
                    </a:lnTo>
                    <a:lnTo>
                      <a:pt x="0" y="11"/>
                    </a:lnTo>
                    <a:lnTo>
                      <a:pt x="0" y="0"/>
                    </a:lnTo>
                    <a:lnTo>
                      <a:pt x="0" y="5"/>
                    </a:lnTo>
                    <a:lnTo>
                      <a:pt x="6" y="5"/>
                    </a:lnTo>
                    <a:lnTo>
                      <a:pt x="17" y="5"/>
                    </a:lnTo>
                    <a:lnTo>
                      <a:pt x="28" y="0"/>
                    </a:lnTo>
                    <a:lnTo>
                      <a:pt x="28" y="11"/>
                    </a:lnTo>
                    <a:lnTo>
                      <a:pt x="22" y="11"/>
                    </a:lnTo>
                    <a:close/>
                  </a:path>
                </a:pathLst>
              </a:custGeom>
              <a:solidFill>
                <a:srgbClr val="FFFFFF"/>
              </a:solidFill>
              <a:ln w="9525">
                <a:noFill/>
                <a:round/>
                <a:headEnd/>
                <a:tailEnd/>
              </a:ln>
            </p:spPr>
            <p:txBody>
              <a:bodyPr/>
              <a:lstStyle/>
              <a:p>
                <a:endParaRPr lang="en-IN" dirty="0"/>
              </a:p>
            </p:txBody>
          </p:sp>
          <p:sp>
            <p:nvSpPr>
              <p:cNvPr id="72" name="Freeform 1562"/>
              <p:cNvSpPr>
                <a:spLocks/>
              </p:cNvSpPr>
              <p:nvPr/>
            </p:nvSpPr>
            <p:spPr bwMode="auto">
              <a:xfrm>
                <a:off x="-6250970" y="-5534064"/>
                <a:ext cx="145841" cy="43182"/>
              </a:xfrm>
              <a:custGeom>
                <a:avLst/>
                <a:gdLst>
                  <a:gd name="T0" fmla="*/ 0 w 39"/>
                  <a:gd name="T1" fmla="*/ 2147483647 h 11"/>
                  <a:gd name="T2" fmla="*/ 0 w 39"/>
                  <a:gd name="T3" fmla="*/ 2147483647 h 11"/>
                  <a:gd name="T4" fmla="*/ 2147483647 w 39"/>
                  <a:gd name="T5" fmla="*/ 0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
                  <a:gd name="T32" fmla="*/ 39 w 3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
                    <a:moveTo>
                      <a:pt x="0" y="6"/>
                    </a:moveTo>
                    <a:lnTo>
                      <a:pt x="0" y="6"/>
                    </a:lnTo>
                    <a:lnTo>
                      <a:pt x="17" y="0"/>
                    </a:lnTo>
                    <a:lnTo>
                      <a:pt x="28" y="6"/>
                    </a:lnTo>
                    <a:lnTo>
                      <a:pt x="39" y="11"/>
                    </a:lnTo>
                    <a:lnTo>
                      <a:pt x="11" y="11"/>
                    </a:lnTo>
                    <a:lnTo>
                      <a:pt x="6" y="11"/>
                    </a:lnTo>
                    <a:lnTo>
                      <a:pt x="0" y="6"/>
                    </a:lnTo>
                    <a:close/>
                  </a:path>
                </a:pathLst>
              </a:custGeom>
              <a:solidFill>
                <a:srgbClr val="FFFFFF"/>
              </a:solidFill>
              <a:ln w="9525">
                <a:noFill/>
                <a:round/>
                <a:headEnd/>
                <a:tailEnd/>
              </a:ln>
            </p:spPr>
            <p:txBody>
              <a:bodyPr/>
              <a:lstStyle/>
              <a:p>
                <a:endParaRPr lang="en-IN" dirty="0"/>
              </a:p>
            </p:txBody>
          </p:sp>
          <p:sp>
            <p:nvSpPr>
              <p:cNvPr id="73" name="Freeform 1563"/>
              <p:cNvSpPr>
                <a:spLocks/>
              </p:cNvSpPr>
              <p:nvPr/>
            </p:nvSpPr>
            <p:spPr bwMode="auto">
              <a:xfrm>
                <a:off x="-6391408" y="-5534064"/>
                <a:ext cx="102629" cy="43182"/>
              </a:xfrm>
              <a:custGeom>
                <a:avLst/>
                <a:gdLst>
                  <a:gd name="T0" fmla="*/ 2147483647 w 28"/>
                  <a:gd name="T1" fmla="*/ 2147483647 h 11"/>
                  <a:gd name="T2" fmla="*/ 2147483647 w 28"/>
                  <a:gd name="T3" fmla="*/ 2147483647 h 11"/>
                  <a:gd name="T4" fmla="*/ 2147483647 w 28"/>
                  <a:gd name="T5" fmla="*/ 2147483647 h 11"/>
                  <a:gd name="T6" fmla="*/ 2147483647 w 28"/>
                  <a:gd name="T7" fmla="*/ 2147483647 h 11"/>
                  <a:gd name="T8" fmla="*/ 0 w 28"/>
                  <a:gd name="T9" fmla="*/ 2147483647 h 11"/>
                  <a:gd name="T10" fmla="*/ 0 w 28"/>
                  <a:gd name="T11" fmla="*/ 2147483647 h 11"/>
                  <a:gd name="T12" fmla="*/ 0 w 28"/>
                  <a:gd name="T13" fmla="*/ 0 h 11"/>
                  <a:gd name="T14" fmla="*/ 2147483647 w 28"/>
                  <a:gd name="T15" fmla="*/ 0 h 11"/>
                  <a:gd name="T16" fmla="*/ 2147483647 w 28"/>
                  <a:gd name="T17" fmla="*/ 0 h 11"/>
                  <a:gd name="T18" fmla="*/ 2147483647 w 28"/>
                  <a:gd name="T19" fmla="*/ 0 h 11"/>
                  <a:gd name="T20" fmla="*/ 2147483647 w 28"/>
                  <a:gd name="T21" fmla="*/ 2147483647 h 11"/>
                  <a:gd name="T22" fmla="*/ 2147483647 w 28"/>
                  <a:gd name="T23" fmla="*/ 2147483647 h 11"/>
                  <a:gd name="T24" fmla="*/ 2147483647 w 28"/>
                  <a:gd name="T25" fmla="*/ 2147483647 h 11"/>
                  <a:gd name="T26" fmla="*/ 2147483647 w 28"/>
                  <a:gd name="T27" fmla="*/ 2147483647 h 11"/>
                  <a:gd name="T28" fmla="*/ 2147483647 w 28"/>
                  <a:gd name="T29" fmla="*/ 214748364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1"/>
                  <a:gd name="T47" fmla="*/ 28 w 2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1">
                    <a:moveTo>
                      <a:pt x="22" y="11"/>
                    </a:moveTo>
                    <a:lnTo>
                      <a:pt x="22" y="11"/>
                    </a:lnTo>
                    <a:lnTo>
                      <a:pt x="22" y="6"/>
                    </a:lnTo>
                    <a:lnTo>
                      <a:pt x="11" y="6"/>
                    </a:lnTo>
                    <a:lnTo>
                      <a:pt x="0" y="6"/>
                    </a:lnTo>
                    <a:lnTo>
                      <a:pt x="0" y="0"/>
                    </a:lnTo>
                    <a:lnTo>
                      <a:pt x="11" y="0"/>
                    </a:lnTo>
                    <a:lnTo>
                      <a:pt x="28" y="0"/>
                    </a:lnTo>
                    <a:lnTo>
                      <a:pt x="28" y="6"/>
                    </a:lnTo>
                    <a:lnTo>
                      <a:pt x="28" y="11"/>
                    </a:lnTo>
                    <a:lnTo>
                      <a:pt x="22" y="11"/>
                    </a:lnTo>
                    <a:close/>
                  </a:path>
                </a:pathLst>
              </a:custGeom>
              <a:solidFill>
                <a:srgbClr val="FFFFFF"/>
              </a:solidFill>
              <a:ln w="9525">
                <a:noFill/>
                <a:round/>
                <a:headEnd/>
                <a:tailEnd/>
              </a:ln>
            </p:spPr>
            <p:txBody>
              <a:bodyPr/>
              <a:lstStyle/>
              <a:p>
                <a:endParaRPr lang="en-IN" dirty="0"/>
              </a:p>
            </p:txBody>
          </p:sp>
          <p:sp>
            <p:nvSpPr>
              <p:cNvPr id="74" name="Freeform 1564"/>
              <p:cNvSpPr>
                <a:spLocks/>
              </p:cNvSpPr>
              <p:nvPr/>
            </p:nvSpPr>
            <p:spPr bwMode="auto">
              <a:xfrm>
                <a:off x="-6229365" y="-5469292"/>
                <a:ext cx="124235" cy="37786"/>
              </a:xfrm>
              <a:custGeom>
                <a:avLst/>
                <a:gdLst>
                  <a:gd name="T0" fmla="*/ 2147483647 w 33"/>
                  <a:gd name="T1" fmla="*/ 2147483647 h 10"/>
                  <a:gd name="T2" fmla="*/ 2147483647 w 33"/>
                  <a:gd name="T3" fmla="*/ 2147483647 h 10"/>
                  <a:gd name="T4" fmla="*/ 2147483647 w 33"/>
                  <a:gd name="T5" fmla="*/ 2147483647 h 10"/>
                  <a:gd name="T6" fmla="*/ 0 w 33"/>
                  <a:gd name="T7" fmla="*/ 2147483647 h 10"/>
                  <a:gd name="T8" fmla="*/ 0 w 33"/>
                  <a:gd name="T9" fmla="*/ 2147483647 h 10"/>
                  <a:gd name="T10" fmla="*/ 0 w 33"/>
                  <a:gd name="T11" fmla="*/ 0 h 10"/>
                  <a:gd name="T12" fmla="*/ 0 w 33"/>
                  <a:gd name="T13" fmla="*/ 0 h 10"/>
                  <a:gd name="T14" fmla="*/ 2147483647 w 33"/>
                  <a:gd name="T15" fmla="*/ 0 h 10"/>
                  <a:gd name="T16" fmla="*/ 2147483647 w 33"/>
                  <a:gd name="T17" fmla="*/ 0 h 10"/>
                  <a:gd name="T18" fmla="*/ 2147483647 w 33"/>
                  <a:gd name="T19" fmla="*/ 0 h 10"/>
                  <a:gd name="T20" fmla="*/ 2147483647 w 33"/>
                  <a:gd name="T21" fmla="*/ 0 h 10"/>
                  <a:gd name="T22" fmla="*/ 2147483647 w 33"/>
                  <a:gd name="T23" fmla="*/ 2147483647 h 10"/>
                  <a:gd name="T24" fmla="*/ 2147483647 w 33"/>
                  <a:gd name="T25" fmla="*/ 2147483647 h 10"/>
                  <a:gd name="T26" fmla="*/ 2147483647 w 33"/>
                  <a:gd name="T27" fmla="*/ 2147483647 h 10"/>
                  <a:gd name="T28" fmla="*/ 2147483647 w 33"/>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0"/>
                  <a:gd name="T47" fmla="*/ 33 w 33"/>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0">
                    <a:moveTo>
                      <a:pt x="27" y="10"/>
                    </a:moveTo>
                    <a:lnTo>
                      <a:pt x="27" y="10"/>
                    </a:lnTo>
                    <a:lnTo>
                      <a:pt x="16" y="5"/>
                    </a:lnTo>
                    <a:lnTo>
                      <a:pt x="0" y="10"/>
                    </a:lnTo>
                    <a:lnTo>
                      <a:pt x="0" y="0"/>
                    </a:lnTo>
                    <a:lnTo>
                      <a:pt x="5" y="0"/>
                    </a:lnTo>
                    <a:lnTo>
                      <a:pt x="11" y="0"/>
                    </a:lnTo>
                    <a:lnTo>
                      <a:pt x="22" y="5"/>
                    </a:lnTo>
                    <a:lnTo>
                      <a:pt x="33" y="5"/>
                    </a:lnTo>
                    <a:lnTo>
                      <a:pt x="27" y="10"/>
                    </a:lnTo>
                    <a:close/>
                  </a:path>
                </a:pathLst>
              </a:custGeom>
              <a:solidFill>
                <a:srgbClr val="FFFFFF"/>
              </a:solidFill>
              <a:ln w="9525">
                <a:noFill/>
                <a:round/>
                <a:headEnd/>
                <a:tailEnd/>
              </a:ln>
            </p:spPr>
            <p:txBody>
              <a:bodyPr/>
              <a:lstStyle/>
              <a:p>
                <a:endParaRPr lang="en-IN" dirty="0"/>
              </a:p>
            </p:txBody>
          </p:sp>
          <p:sp>
            <p:nvSpPr>
              <p:cNvPr id="75" name="Freeform 1565"/>
              <p:cNvSpPr>
                <a:spLocks/>
              </p:cNvSpPr>
              <p:nvPr/>
            </p:nvSpPr>
            <p:spPr bwMode="auto">
              <a:xfrm>
                <a:off x="-6391408" y="-5469292"/>
                <a:ext cx="124235" cy="37786"/>
              </a:xfrm>
              <a:custGeom>
                <a:avLst/>
                <a:gdLst>
                  <a:gd name="T0" fmla="*/ 0 w 33"/>
                  <a:gd name="T1" fmla="*/ 2147483647 h 10"/>
                  <a:gd name="T2" fmla="*/ 0 w 33"/>
                  <a:gd name="T3" fmla="*/ 2147483647 h 10"/>
                  <a:gd name="T4" fmla="*/ 0 w 33"/>
                  <a:gd name="T5" fmla="*/ 0 h 10"/>
                  <a:gd name="T6" fmla="*/ 2147483647 w 33"/>
                  <a:gd name="T7" fmla="*/ 0 h 10"/>
                  <a:gd name="T8" fmla="*/ 2147483647 w 33"/>
                  <a:gd name="T9" fmla="*/ 0 h 10"/>
                  <a:gd name="T10" fmla="*/ 2147483647 w 33"/>
                  <a:gd name="T11" fmla="*/ 0 h 10"/>
                  <a:gd name="T12" fmla="*/ 2147483647 w 33"/>
                  <a:gd name="T13" fmla="*/ 2147483647 h 10"/>
                  <a:gd name="T14" fmla="*/ 2147483647 w 33"/>
                  <a:gd name="T15" fmla="*/ 2147483647 h 10"/>
                  <a:gd name="T16" fmla="*/ 2147483647 w 33"/>
                  <a:gd name="T17" fmla="*/ 2147483647 h 10"/>
                  <a:gd name="T18" fmla="*/ 0 w 33"/>
                  <a:gd name="T19" fmla="*/ 2147483647 h 10"/>
                  <a:gd name="T20" fmla="*/ 0 w 33"/>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0"/>
                  <a:gd name="T35" fmla="*/ 33 w 3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0">
                    <a:moveTo>
                      <a:pt x="0" y="5"/>
                    </a:moveTo>
                    <a:lnTo>
                      <a:pt x="0" y="5"/>
                    </a:lnTo>
                    <a:lnTo>
                      <a:pt x="0" y="0"/>
                    </a:lnTo>
                    <a:lnTo>
                      <a:pt x="11" y="0"/>
                    </a:lnTo>
                    <a:lnTo>
                      <a:pt x="33" y="0"/>
                    </a:lnTo>
                    <a:lnTo>
                      <a:pt x="33" y="10"/>
                    </a:lnTo>
                    <a:lnTo>
                      <a:pt x="22" y="5"/>
                    </a:lnTo>
                    <a:lnTo>
                      <a:pt x="11" y="5"/>
                    </a:lnTo>
                    <a:lnTo>
                      <a:pt x="0" y="5"/>
                    </a:lnTo>
                    <a:close/>
                  </a:path>
                </a:pathLst>
              </a:custGeom>
              <a:solidFill>
                <a:srgbClr val="FFFFFF"/>
              </a:solidFill>
              <a:ln w="9525">
                <a:noFill/>
                <a:round/>
                <a:headEnd/>
                <a:tailEnd/>
              </a:ln>
            </p:spPr>
            <p:txBody>
              <a:bodyPr/>
              <a:lstStyle/>
              <a:p>
                <a:endParaRPr lang="en-IN" dirty="0"/>
              </a:p>
            </p:txBody>
          </p:sp>
          <p:sp>
            <p:nvSpPr>
              <p:cNvPr id="76" name="Freeform 1566"/>
              <p:cNvSpPr>
                <a:spLocks/>
              </p:cNvSpPr>
              <p:nvPr/>
            </p:nvSpPr>
            <p:spPr bwMode="auto">
              <a:xfrm>
                <a:off x="-6186153" y="-5409915"/>
                <a:ext cx="102629" cy="43182"/>
              </a:xfrm>
              <a:custGeom>
                <a:avLst/>
                <a:gdLst>
                  <a:gd name="T0" fmla="*/ 0 w 27"/>
                  <a:gd name="T1" fmla="*/ 0 h 11"/>
                  <a:gd name="T2" fmla="*/ 0 w 27"/>
                  <a:gd name="T3" fmla="*/ 0 h 11"/>
                  <a:gd name="T4" fmla="*/ 2147483647 w 27"/>
                  <a:gd name="T5" fmla="*/ 0 h 11"/>
                  <a:gd name="T6" fmla="*/ 2147483647 w 27"/>
                  <a:gd name="T7" fmla="*/ 0 h 11"/>
                  <a:gd name="T8" fmla="*/ 2147483647 w 27"/>
                  <a:gd name="T9" fmla="*/ 0 h 11"/>
                  <a:gd name="T10" fmla="*/ 2147483647 w 27"/>
                  <a:gd name="T11" fmla="*/ 0 h 11"/>
                  <a:gd name="T12" fmla="*/ 2147483647 w 27"/>
                  <a:gd name="T13" fmla="*/ 2147483647 h 11"/>
                  <a:gd name="T14" fmla="*/ 2147483647 w 27"/>
                  <a:gd name="T15" fmla="*/ 2147483647 h 11"/>
                  <a:gd name="T16" fmla="*/ 2147483647 w 27"/>
                  <a:gd name="T17" fmla="*/ 2147483647 h 11"/>
                  <a:gd name="T18" fmla="*/ 0 w 27"/>
                  <a:gd name="T19" fmla="*/ 0 h 11"/>
                  <a:gd name="T20" fmla="*/ 0 w 2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1"/>
                  <a:gd name="T35" fmla="*/ 27 w 2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1">
                    <a:moveTo>
                      <a:pt x="0" y="0"/>
                    </a:moveTo>
                    <a:lnTo>
                      <a:pt x="0" y="0"/>
                    </a:lnTo>
                    <a:lnTo>
                      <a:pt x="5" y="0"/>
                    </a:lnTo>
                    <a:lnTo>
                      <a:pt x="16" y="0"/>
                    </a:lnTo>
                    <a:lnTo>
                      <a:pt x="27" y="0"/>
                    </a:lnTo>
                    <a:lnTo>
                      <a:pt x="27" y="5"/>
                    </a:lnTo>
                    <a:lnTo>
                      <a:pt x="16" y="11"/>
                    </a:lnTo>
                    <a:lnTo>
                      <a:pt x="5" y="5"/>
                    </a:lnTo>
                    <a:lnTo>
                      <a:pt x="0" y="0"/>
                    </a:lnTo>
                    <a:close/>
                  </a:path>
                </a:pathLst>
              </a:custGeom>
              <a:solidFill>
                <a:srgbClr val="FFFFFF"/>
              </a:solidFill>
              <a:ln w="9525">
                <a:noFill/>
                <a:round/>
                <a:headEnd/>
                <a:tailEnd/>
              </a:ln>
            </p:spPr>
            <p:txBody>
              <a:bodyPr/>
              <a:lstStyle/>
              <a:p>
                <a:endParaRPr lang="en-IN" dirty="0"/>
              </a:p>
            </p:txBody>
          </p:sp>
          <p:sp>
            <p:nvSpPr>
              <p:cNvPr id="77" name="Freeform 1567"/>
              <p:cNvSpPr>
                <a:spLocks/>
              </p:cNvSpPr>
              <p:nvPr/>
            </p:nvSpPr>
            <p:spPr bwMode="auto">
              <a:xfrm>
                <a:off x="-6391408" y="-5431506"/>
                <a:ext cx="124235" cy="64773"/>
              </a:xfrm>
              <a:custGeom>
                <a:avLst/>
                <a:gdLst>
                  <a:gd name="T0" fmla="*/ 2147483647 w 33"/>
                  <a:gd name="T1" fmla="*/ 2147483647 h 17"/>
                  <a:gd name="T2" fmla="*/ 2147483647 w 33"/>
                  <a:gd name="T3" fmla="*/ 2147483647 h 17"/>
                  <a:gd name="T4" fmla="*/ 2147483647 w 33"/>
                  <a:gd name="T5" fmla="*/ 2147483647 h 17"/>
                  <a:gd name="T6" fmla="*/ 2147483647 w 33"/>
                  <a:gd name="T7" fmla="*/ 2147483647 h 17"/>
                  <a:gd name="T8" fmla="*/ 0 w 33"/>
                  <a:gd name="T9" fmla="*/ 2147483647 h 17"/>
                  <a:gd name="T10" fmla="*/ 0 w 33"/>
                  <a:gd name="T11" fmla="*/ 2147483647 h 17"/>
                  <a:gd name="T12" fmla="*/ 0 w 33"/>
                  <a:gd name="T13" fmla="*/ 2147483647 h 17"/>
                  <a:gd name="T14" fmla="*/ 2147483647 w 33"/>
                  <a:gd name="T15" fmla="*/ 0 h 17"/>
                  <a:gd name="T16" fmla="*/ 2147483647 w 33"/>
                  <a:gd name="T17" fmla="*/ 2147483647 h 17"/>
                  <a:gd name="T18" fmla="*/ 2147483647 w 33"/>
                  <a:gd name="T19" fmla="*/ 2147483647 h 17"/>
                  <a:gd name="T20" fmla="*/ 2147483647 w 33"/>
                  <a:gd name="T21" fmla="*/ 2147483647 h 17"/>
                  <a:gd name="T22" fmla="*/ 2147483647 w 33"/>
                  <a:gd name="T23" fmla="*/ 2147483647 h 17"/>
                  <a:gd name="T24" fmla="*/ 2147483647 w 33"/>
                  <a:gd name="T25" fmla="*/ 2147483647 h 17"/>
                  <a:gd name="T26" fmla="*/ 2147483647 w 33"/>
                  <a:gd name="T27" fmla="*/ 2147483647 h 17"/>
                  <a:gd name="T28" fmla="*/ 2147483647 w 33"/>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7"/>
                  <a:gd name="T47" fmla="*/ 33 w 33"/>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7">
                    <a:moveTo>
                      <a:pt x="33" y="17"/>
                    </a:moveTo>
                    <a:lnTo>
                      <a:pt x="33" y="17"/>
                    </a:lnTo>
                    <a:lnTo>
                      <a:pt x="28" y="11"/>
                    </a:lnTo>
                    <a:lnTo>
                      <a:pt x="17" y="6"/>
                    </a:lnTo>
                    <a:lnTo>
                      <a:pt x="0" y="11"/>
                    </a:lnTo>
                    <a:lnTo>
                      <a:pt x="0" y="6"/>
                    </a:lnTo>
                    <a:lnTo>
                      <a:pt x="11" y="0"/>
                    </a:lnTo>
                    <a:lnTo>
                      <a:pt x="33" y="6"/>
                    </a:lnTo>
                    <a:lnTo>
                      <a:pt x="33" y="11"/>
                    </a:lnTo>
                    <a:lnTo>
                      <a:pt x="33" y="17"/>
                    </a:lnTo>
                    <a:close/>
                  </a:path>
                </a:pathLst>
              </a:custGeom>
              <a:solidFill>
                <a:srgbClr val="FFFFFF"/>
              </a:solidFill>
              <a:ln w="9525">
                <a:noFill/>
                <a:round/>
                <a:headEnd/>
                <a:tailEnd/>
              </a:ln>
            </p:spPr>
            <p:txBody>
              <a:bodyPr/>
              <a:lstStyle/>
              <a:p>
                <a:endParaRPr lang="en-IN" dirty="0"/>
              </a:p>
            </p:txBody>
          </p:sp>
          <p:sp>
            <p:nvSpPr>
              <p:cNvPr id="78" name="Freeform 1570"/>
              <p:cNvSpPr>
                <a:spLocks/>
              </p:cNvSpPr>
              <p:nvPr/>
            </p:nvSpPr>
            <p:spPr bwMode="auto">
              <a:xfrm>
                <a:off x="-6250970" y="-5307360"/>
                <a:ext cx="108029" cy="43182"/>
              </a:xfrm>
              <a:custGeom>
                <a:avLst/>
                <a:gdLst>
                  <a:gd name="T0" fmla="*/ 2147483647 w 28"/>
                  <a:gd name="T1" fmla="*/ 0 h 11"/>
                  <a:gd name="T2" fmla="*/ 2147483647 w 28"/>
                  <a:gd name="T3" fmla="*/ 0 h 11"/>
                  <a:gd name="T4" fmla="*/ 2147483647 w 28"/>
                  <a:gd name="T5" fmla="*/ 2147483647 h 11"/>
                  <a:gd name="T6" fmla="*/ 2147483647 w 28"/>
                  <a:gd name="T7" fmla="*/ 2147483647 h 11"/>
                  <a:gd name="T8" fmla="*/ 2147483647 w 28"/>
                  <a:gd name="T9" fmla="*/ 2147483647 h 11"/>
                  <a:gd name="T10" fmla="*/ 0 w 28"/>
                  <a:gd name="T11" fmla="*/ 2147483647 h 11"/>
                  <a:gd name="T12" fmla="*/ 0 w 28"/>
                  <a:gd name="T13" fmla="*/ 2147483647 h 11"/>
                  <a:gd name="T14" fmla="*/ 0 w 28"/>
                  <a:gd name="T15" fmla="*/ 0 h 11"/>
                  <a:gd name="T16" fmla="*/ 2147483647 w 28"/>
                  <a:gd name="T17" fmla="*/ 0 h 11"/>
                  <a:gd name="T18" fmla="*/ 2147483647 w 28"/>
                  <a:gd name="T19" fmla="*/ 0 h 11"/>
                  <a:gd name="T20" fmla="*/ 2147483647 w 2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1"/>
                  <a:gd name="T35" fmla="*/ 28 w 2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1">
                    <a:moveTo>
                      <a:pt x="28" y="0"/>
                    </a:moveTo>
                    <a:lnTo>
                      <a:pt x="28" y="0"/>
                    </a:lnTo>
                    <a:lnTo>
                      <a:pt x="28" y="11"/>
                    </a:lnTo>
                    <a:lnTo>
                      <a:pt x="11" y="6"/>
                    </a:lnTo>
                    <a:lnTo>
                      <a:pt x="0" y="6"/>
                    </a:lnTo>
                    <a:lnTo>
                      <a:pt x="0" y="0"/>
                    </a:lnTo>
                    <a:lnTo>
                      <a:pt x="11" y="0"/>
                    </a:lnTo>
                    <a:lnTo>
                      <a:pt x="28" y="0"/>
                    </a:lnTo>
                    <a:close/>
                  </a:path>
                </a:pathLst>
              </a:custGeom>
              <a:solidFill>
                <a:srgbClr val="FFFFFF"/>
              </a:solidFill>
              <a:ln w="9525">
                <a:noFill/>
                <a:round/>
                <a:headEnd/>
                <a:tailEnd/>
              </a:ln>
            </p:spPr>
            <p:txBody>
              <a:bodyPr/>
              <a:lstStyle/>
              <a:p>
                <a:endParaRPr lang="en-IN" dirty="0"/>
              </a:p>
            </p:txBody>
          </p:sp>
          <p:sp>
            <p:nvSpPr>
              <p:cNvPr id="79" name="Freeform 1571"/>
              <p:cNvSpPr>
                <a:spLocks/>
              </p:cNvSpPr>
              <p:nvPr/>
            </p:nvSpPr>
            <p:spPr bwMode="auto">
              <a:xfrm>
                <a:off x="-6434620" y="-5264179"/>
                <a:ext cx="145841" cy="37786"/>
              </a:xfrm>
              <a:custGeom>
                <a:avLst/>
                <a:gdLst>
                  <a:gd name="T0" fmla="*/ 2147483647 w 39"/>
                  <a:gd name="T1" fmla="*/ 2147483647 h 11"/>
                  <a:gd name="T2" fmla="*/ 2147483647 w 39"/>
                  <a:gd name="T3" fmla="*/ 2147483647 h 11"/>
                  <a:gd name="T4" fmla="*/ 2147483647 w 39"/>
                  <a:gd name="T5" fmla="*/ 2147483647 h 11"/>
                  <a:gd name="T6" fmla="*/ 2147483647 w 39"/>
                  <a:gd name="T7" fmla="*/ 2147483647 h 11"/>
                  <a:gd name="T8" fmla="*/ 2147483647 w 39"/>
                  <a:gd name="T9" fmla="*/ 2147483647 h 11"/>
                  <a:gd name="T10" fmla="*/ 0 w 39"/>
                  <a:gd name="T11" fmla="*/ 2147483647 h 11"/>
                  <a:gd name="T12" fmla="*/ 0 w 39"/>
                  <a:gd name="T13" fmla="*/ 2147483647 h 11"/>
                  <a:gd name="T14" fmla="*/ 2147483647 w 39"/>
                  <a:gd name="T15" fmla="*/ 0 h 11"/>
                  <a:gd name="T16" fmla="*/ 2147483647 w 39"/>
                  <a:gd name="T17" fmla="*/ 0 h 11"/>
                  <a:gd name="T18" fmla="*/ 2147483647 w 39"/>
                  <a:gd name="T19" fmla="*/ 2147483647 h 11"/>
                  <a:gd name="T20" fmla="*/ 2147483647 w 39"/>
                  <a:gd name="T21" fmla="*/ 2147483647 h 11"/>
                  <a:gd name="T22" fmla="*/ 2147483647 w 39"/>
                  <a:gd name="T23" fmla="*/ 2147483647 h 11"/>
                  <a:gd name="T24" fmla="*/ 2147483647 w 39"/>
                  <a:gd name="T25" fmla="*/ 214748364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11"/>
                  <a:gd name="T41" fmla="*/ 39 w 3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11">
                    <a:moveTo>
                      <a:pt x="33" y="11"/>
                    </a:moveTo>
                    <a:lnTo>
                      <a:pt x="33" y="11"/>
                    </a:lnTo>
                    <a:lnTo>
                      <a:pt x="28" y="11"/>
                    </a:lnTo>
                    <a:lnTo>
                      <a:pt x="17" y="11"/>
                    </a:lnTo>
                    <a:lnTo>
                      <a:pt x="6" y="11"/>
                    </a:lnTo>
                    <a:lnTo>
                      <a:pt x="0" y="6"/>
                    </a:lnTo>
                    <a:lnTo>
                      <a:pt x="6" y="0"/>
                    </a:lnTo>
                    <a:lnTo>
                      <a:pt x="22" y="0"/>
                    </a:lnTo>
                    <a:lnTo>
                      <a:pt x="33" y="6"/>
                    </a:lnTo>
                    <a:lnTo>
                      <a:pt x="39" y="6"/>
                    </a:lnTo>
                    <a:lnTo>
                      <a:pt x="33" y="11"/>
                    </a:lnTo>
                    <a:close/>
                  </a:path>
                </a:pathLst>
              </a:custGeom>
              <a:solidFill>
                <a:srgbClr val="FFFFFF"/>
              </a:solidFill>
              <a:ln w="9525">
                <a:noFill/>
                <a:round/>
                <a:headEnd/>
                <a:tailEnd/>
              </a:ln>
            </p:spPr>
            <p:txBody>
              <a:bodyPr/>
              <a:lstStyle/>
              <a:p>
                <a:endParaRPr lang="en-IN" dirty="0"/>
              </a:p>
            </p:txBody>
          </p:sp>
          <p:sp>
            <p:nvSpPr>
              <p:cNvPr id="80" name="Freeform 1572"/>
              <p:cNvSpPr>
                <a:spLocks/>
              </p:cNvSpPr>
              <p:nvPr/>
            </p:nvSpPr>
            <p:spPr bwMode="auto">
              <a:xfrm>
                <a:off x="-6229365" y="-5264179"/>
                <a:ext cx="124235" cy="37786"/>
              </a:xfrm>
              <a:custGeom>
                <a:avLst/>
                <a:gdLst>
                  <a:gd name="T0" fmla="*/ 0 w 33"/>
                  <a:gd name="T1" fmla="*/ 2147483647 h 11"/>
                  <a:gd name="T2" fmla="*/ 0 w 33"/>
                  <a:gd name="T3" fmla="*/ 2147483647 h 11"/>
                  <a:gd name="T4" fmla="*/ 0 w 33"/>
                  <a:gd name="T5" fmla="*/ 2147483647 h 11"/>
                  <a:gd name="T6" fmla="*/ 2147483647 w 33"/>
                  <a:gd name="T7" fmla="*/ 2147483647 h 11"/>
                  <a:gd name="T8" fmla="*/ 2147483647 w 33"/>
                  <a:gd name="T9" fmla="*/ 0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2147483647 w 33"/>
                  <a:gd name="T21" fmla="*/ 2147483647 h 11"/>
                  <a:gd name="T22" fmla="*/ 2147483647 w 33"/>
                  <a:gd name="T23" fmla="*/ 2147483647 h 11"/>
                  <a:gd name="T24" fmla="*/ 0 w 33"/>
                  <a:gd name="T25" fmla="*/ 2147483647 h 11"/>
                  <a:gd name="T26" fmla="*/ 0 w 33"/>
                  <a:gd name="T27" fmla="*/ 2147483647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1"/>
                  <a:gd name="T44" fmla="*/ 33 w 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1">
                    <a:moveTo>
                      <a:pt x="0" y="11"/>
                    </a:moveTo>
                    <a:lnTo>
                      <a:pt x="0" y="11"/>
                    </a:lnTo>
                    <a:lnTo>
                      <a:pt x="0" y="6"/>
                    </a:lnTo>
                    <a:lnTo>
                      <a:pt x="5" y="6"/>
                    </a:lnTo>
                    <a:lnTo>
                      <a:pt x="16" y="0"/>
                    </a:lnTo>
                    <a:lnTo>
                      <a:pt x="27" y="6"/>
                    </a:lnTo>
                    <a:lnTo>
                      <a:pt x="33" y="6"/>
                    </a:lnTo>
                    <a:lnTo>
                      <a:pt x="33" y="11"/>
                    </a:lnTo>
                    <a:lnTo>
                      <a:pt x="27" y="11"/>
                    </a:lnTo>
                    <a:lnTo>
                      <a:pt x="16" y="11"/>
                    </a:lnTo>
                    <a:lnTo>
                      <a:pt x="11" y="11"/>
                    </a:lnTo>
                    <a:lnTo>
                      <a:pt x="0" y="11"/>
                    </a:lnTo>
                    <a:close/>
                  </a:path>
                </a:pathLst>
              </a:custGeom>
              <a:solidFill>
                <a:srgbClr val="FFFFFF"/>
              </a:solidFill>
              <a:ln w="9525">
                <a:noFill/>
                <a:round/>
                <a:headEnd/>
                <a:tailEnd/>
              </a:ln>
            </p:spPr>
            <p:txBody>
              <a:bodyPr/>
              <a:lstStyle/>
              <a:p>
                <a:endParaRPr lang="en-IN" dirty="0"/>
              </a:p>
            </p:txBody>
          </p:sp>
          <p:sp>
            <p:nvSpPr>
              <p:cNvPr id="81" name="Freeform 1577"/>
              <p:cNvSpPr>
                <a:spLocks/>
              </p:cNvSpPr>
              <p:nvPr/>
            </p:nvSpPr>
            <p:spPr bwMode="auto">
              <a:xfrm>
                <a:off x="-6229365" y="-5593437"/>
                <a:ext cx="124235" cy="43182"/>
              </a:xfrm>
              <a:custGeom>
                <a:avLst/>
                <a:gdLst>
                  <a:gd name="T0" fmla="*/ 2147483647 w 33"/>
                  <a:gd name="T1" fmla="*/ 0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2147483647 w 33"/>
                  <a:gd name="T13" fmla="*/ 2147483647 h 11"/>
                  <a:gd name="T14" fmla="*/ 2147483647 w 33"/>
                  <a:gd name="T15" fmla="*/ 2147483647 h 11"/>
                  <a:gd name="T16" fmla="*/ 2147483647 w 33"/>
                  <a:gd name="T17" fmla="*/ 2147483647 h 11"/>
                  <a:gd name="T18" fmla="*/ 2147483647 w 33"/>
                  <a:gd name="T19" fmla="*/ 2147483647 h 11"/>
                  <a:gd name="T20" fmla="*/ 0 w 33"/>
                  <a:gd name="T21" fmla="*/ 2147483647 h 11"/>
                  <a:gd name="T22" fmla="*/ 2147483647 w 33"/>
                  <a:gd name="T23" fmla="*/ 0 h 11"/>
                  <a:gd name="T24" fmla="*/ 2147483647 w 3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1"/>
                  <a:gd name="T41" fmla="*/ 33 w 3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1">
                    <a:moveTo>
                      <a:pt x="5" y="0"/>
                    </a:moveTo>
                    <a:lnTo>
                      <a:pt x="5" y="0"/>
                    </a:lnTo>
                    <a:lnTo>
                      <a:pt x="5" y="5"/>
                    </a:lnTo>
                    <a:lnTo>
                      <a:pt x="11" y="5"/>
                    </a:lnTo>
                    <a:lnTo>
                      <a:pt x="16" y="5"/>
                    </a:lnTo>
                    <a:lnTo>
                      <a:pt x="27" y="5"/>
                    </a:lnTo>
                    <a:lnTo>
                      <a:pt x="33" y="5"/>
                    </a:lnTo>
                    <a:lnTo>
                      <a:pt x="33" y="11"/>
                    </a:lnTo>
                    <a:lnTo>
                      <a:pt x="11" y="11"/>
                    </a:lnTo>
                    <a:lnTo>
                      <a:pt x="0" y="11"/>
                    </a:lnTo>
                    <a:lnTo>
                      <a:pt x="5" y="0"/>
                    </a:lnTo>
                    <a:close/>
                  </a:path>
                </a:pathLst>
              </a:custGeom>
              <a:solidFill>
                <a:srgbClr val="FFFFFF"/>
              </a:solidFill>
              <a:ln w="9525">
                <a:noFill/>
                <a:round/>
                <a:headEnd/>
                <a:tailEnd/>
              </a:ln>
            </p:spPr>
            <p:txBody>
              <a:bodyPr/>
              <a:lstStyle/>
              <a:p>
                <a:endParaRPr lang="en-IN" dirty="0"/>
              </a:p>
            </p:txBody>
          </p:sp>
          <p:sp>
            <p:nvSpPr>
              <p:cNvPr id="82" name="Freeform 1578"/>
              <p:cNvSpPr>
                <a:spLocks/>
              </p:cNvSpPr>
              <p:nvPr/>
            </p:nvSpPr>
            <p:spPr bwMode="auto">
              <a:xfrm>
                <a:off x="-7806590" y="1061938"/>
                <a:ext cx="1766278" cy="847442"/>
              </a:xfrm>
              <a:custGeom>
                <a:avLst/>
                <a:gdLst>
                  <a:gd name="T0" fmla="*/ 2147483647 w 470"/>
                  <a:gd name="T1" fmla="*/ 0 h 225"/>
                  <a:gd name="T2" fmla="*/ 2147483647 w 470"/>
                  <a:gd name="T3" fmla="*/ 0 h 225"/>
                  <a:gd name="T4" fmla="*/ 0 w 470"/>
                  <a:gd name="T5" fmla="*/ 2147483647 h 225"/>
                  <a:gd name="T6" fmla="*/ 0 w 470"/>
                  <a:gd name="T7" fmla="*/ 2147483647 h 225"/>
                  <a:gd name="T8" fmla="*/ 0 w 470"/>
                  <a:gd name="T9" fmla="*/ 2147483647 h 225"/>
                  <a:gd name="T10" fmla="*/ 0 w 470"/>
                  <a:gd name="T11" fmla="*/ 2147483647 h 225"/>
                  <a:gd name="T12" fmla="*/ 2147483647 w 470"/>
                  <a:gd name="T13" fmla="*/ 2147483647 h 225"/>
                  <a:gd name="T14" fmla="*/ 2147483647 w 470"/>
                  <a:gd name="T15" fmla="*/ 2147483647 h 225"/>
                  <a:gd name="T16" fmla="*/ 2147483647 w 470"/>
                  <a:gd name="T17" fmla="*/ 2147483647 h 225"/>
                  <a:gd name="T18" fmla="*/ 2147483647 w 470"/>
                  <a:gd name="T19" fmla="*/ 2147483647 h 225"/>
                  <a:gd name="T20" fmla="*/ 2147483647 w 470"/>
                  <a:gd name="T21" fmla="*/ 2147483647 h 225"/>
                  <a:gd name="T22" fmla="*/ 2147483647 w 470"/>
                  <a:gd name="T23" fmla="*/ 2147483647 h 225"/>
                  <a:gd name="T24" fmla="*/ 2147483647 w 470"/>
                  <a:gd name="T25" fmla="*/ 2147483647 h 225"/>
                  <a:gd name="T26" fmla="*/ 2147483647 w 470"/>
                  <a:gd name="T27" fmla="*/ 2147483647 h 225"/>
                  <a:gd name="T28" fmla="*/ 2147483647 w 470"/>
                  <a:gd name="T29" fmla="*/ 2147483647 h 225"/>
                  <a:gd name="T30" fmla="*/ 2147483647 w 470"/>
                  <a:gd name="T31" fmla="*/ 2147483647 h 225"/>
                  <a:gd name="T32" fmla="*/ 2147483647 w 470"/>
                  <a:gd name="T33" fmla="*/ 2147483647 h 225"/>
                  <a:gd name="T34" fmla="*/ 2147483647 w 470"/>
                  <a:gd name="T35" fmla="*/ 2147483647 h 225"/>
                  <a:gd name="T36" fmla="*/ 2147483647 w 470"/>
                  <a:gd name="T37" fmla="*/ 2147483647 h 225"/>
                  <a:gd name="T38" fmla="*/ 2147483647 w 470"/>
                  <a:gd name="T39" fmla="*/ 2147483647 h 225"/>
                  <a:gd name="T40" fmla="*/ 2147483647 w 470"/>
                  <a:gd name="T41" fmla="*/ 2147483647 h 225"/>
                  <a:gd name="T42" fmla="*/ 2147483647 w 470"/>
                  <a:gd name="T43" fmla="*/ 2147483647 h 225"/>
                  <a:gd name="T44" fmla="*/ 2147483647 w 470"/>
                  <a:gd name="T45" fmla="*/ 2147483647 h 225"/>
                  <a:gd name="T46" fmla="*/ 2147483647 w 470"/>
                  <a:gd name="T47" fmla="*/ 2147483647 h 225"/>
                  <a:gd name="T48" fmla="*/ 2147483647 w 470"/>
                  <a:gd name="T49" fmla="*/ 2147483647 h 225"/>
                  <a:gd name="T50" fmla="*/ 2147483647 w 470"/>
                  <a:gd name="T51" fmla="*/ 2147483647 h 225"/>
                  <a:gd name="T52" fmla="*/ 2147483647 w 470"/>
                  <a:gd name="T53" fmla="*/ 2147483647 h 225"/>
                  <a:gd name="T54" fmla="*/ 2147483647 w 470"/>
                  <a:gd name="T55" fmla="*/ 2147483647 h 225"/>
                  <a:gd name="T56" fmla="*/ 2147483647 w 470"/>
                  <a:gd name="T57" fmla="*/ 2147483647 h 225"/>
                  <a:gd name="T58" fmla="*/ 2147483647 w 470"/>
                  <a:gd name="T59" fmla="*/ 2147483647 h 225"/>
                  <a:gd name="T60" fmla="*/ 2147483647 w 470"/>
                  <a:gd name="T61" fmla="*/ 2147483647 h 225"/>
                  <a:gd name="T62" fmla="*/ 2147483647 w 470"/>
                  <a:gd name="T63" fmla="*/ 2147483647 h 225"/>
                  <a:gd name="T64" fmla="*/ 2147483647 w 470"/>
                  <a:gd name="T65" fmla="*/ 2147483647 h 225"/>
                  <a:gd name="T66" fmla="*/ 2147483647 w 470"/>
                  <a:gd name="T67" fmla="*/ 2147483647 h 225"/>
                  <a:gd name="T68" fmla="*/ 2147483647 w 470"/>
                  <a:gd name="T69" fmla="*/ 2147483647 h 225"/>
                  <a:gd name="T70" fmla="*/ 2147483647 w 470"/>
                  <a:gd name="T71" fmla="*/ 2147483647 h 225"/>
                  <a:gd name="T72" fmla="*/ 2147483647 w 470"/>
                  <a:gd name="T73" fmla="*/ 2147483647 h 225"/>
                  <a:gd name="T74" fmla="*/ 2147483647 w 470"/>
                  <a:gd name="T75" fmla="*/ 2147483647 h 225"/>
                  <a:gd name="T76" fmla="*/ 2147483647 w 470"/>
                  <a:gd name="T77" fmla="*/ 2147483647 h 225"/>
                  <a:gd name="T78" fmla="*/ 2147483647 w 470"/>
                  <a:gd name="T79" fmla="*/ 2147483647 h 225"/>
                  <a:gd name="T80" fmla="*/ 2147483647 w 470"/>
                  <a:gd name="T81" fmla="*/ 2147483647 h 225"/>
                  <a:gd name="T82" fmla="*/ 2147483647 w 470"/>
                  <a:gd name="T83" fmla="*/ 2147483647 h 225"/>
                  <a:gd name="T84" fmla="*/ 2147483647 w 470"/>
                  <a:gd name="T85" fmla="*/ 2147483647 h 225"/>
                  <a:gd name="T86" fmla="*/ 2147483647 w 470"/>
                  <a:gd name="T87" fmla="*/ 2147483647 h 225"/>
                  <a:gd name="T88" fmla="*/ 2147483647 w 470"/>
                  <a:gd name="T89" fmla="*/ 2147483647 h 225"/>
                  <a:gd name="T90" fmla="*/ 2147483647 w 470"/>
                  <a:gd name="T91" fmla="*/ 0 h 225"/>
                  <a:gd name="T92" fmla="*/ 2147483647 w 470"/>
                  <a:gd name="T93" fmla="*/ 0 h 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225"/>
                  <a:gd name="T143" fmla="*/ 470 w 470"/>
                  <a:gd name="T144" fmla="*/ 225 h 2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225">
                    <a:moveTo>
                      <a:pt x="16" y="0"/>
                    </a:moveTo>
                    <a:lnTo>
                      <a:pt x="16" y="0"/>
                    </a:lnTo>
                    <a:lnTo>
                      <a:pt x="0" y="77"/>
                    </a:lnTo>
                    <a:lnTo>
                      <a:pt x="0" y="115"/>
                    </a:lnTo>
                    <a:lnTo>
                      <a:pt x="0" y="126"/>
                    </a:lnTo>
                    <a:lnTo>
                      <a:pt x="0" y="137"/>
                    </a:lnTo>
                    <a:lnTo>
                      <a:pt x="5" y="186"/>
                    </a:lnTo>
                    <a:lnTo>
                      <a:pt x="5" y="197"/>
                    </a:lnTo>
                    <a:lnTo>
                      <a:pt x="11" y="203"/>
                    </a:lnTo>
                    <a:lnTo>
                      <a:pt x="16" y="208"/>
                    </a:lnTo>
                    <a:lnTo>
                      <a:pt x="22" y="208"/>
                    </a:lnTo>
                    <a:lnTo>
                      <a:pt x="93" y="214"/>
                    </a:lnTo>
                    <a:lnTo>
                      <a:pt x="126" y="208"/>
                    </a:lnTo>
                    <a:lnTo>
                      <a:pt x="142" y="203"/>
                    </a:lnTo>
                    <a:lnTo>
                      <a:pt x="147" y="197"/>
                    </a:lnTo>
                    <a:lnTo>
                      <a:pt x="147" y="186"/>
                    </a:lnTo>
                    <a:lnTo>
                      <a:pt x="202" y="203"/>
                    </a:lnTo>
                    <a:lnTo>
                      <a:pt x="246" y="219"/>
                    </a:lnTo>
                    <a:lnTo>
                      <a:pt x="284" y="225"/>
                    </a:lnTo>
                    <a:lnTo>
                      <a:pt x="361" y="225"/>
                    </a:lnTo>
                    <a:lnTo>
                      <a:pt x="421" y="225"/>
                    </a:lnTo>
                    <a:lnTo>
                      <a:pt x="470" y="214"/>
                    </a:lnTo>
                    <a:lnTo>
                      <a:pt x="470" y="208"/>
                    </a:lnTo>
                    <a:lnTo>
                      <a:pt x="465" y="192"/>
                    </a:lnTo>
                    <a:lnTo>
                      <a:pt x="454" y="181"/>
                    </a:lnTo>
                    <a:lnTo>
                      <a:pt x="437" y="170"/>
                    </a:lnTo>
                    <a:lnTo>
                      <a:pt x="415" y="159"/>
                    </a:lnTo>
                    <a:lnTo>
                      <a:pt x="388" y="153"/>
                    </a:lnTo>
                    <a:lnTo>
                      <a:pt x="312" y="137"/>
                    </a:lnTo>
                    <a:lnTo>
                      <a:pt x="301" y="132"/>
                    </a:lnTo>
                    <a:lnTo>
                      <a:pt x="284" y="121"/>
                    </a:lnTo>
                    <a:lnTo>
                      <a:pt x="246" y="82"/>
                    </a:lnTo>
                    <a:lnTo>
                      <a:pt x="229" y="39"/>
                    </a:lnTo>
                    <a:lnTo>
                      <a:pt x="175" y="39"/>
                    </a:lnTo>
                    <a:lnTo>
                      <a:pt x="120" y="33"/>
                    </a:lnTo>
                    <a:lnTo>
                      <a:pt x="71" y="22"/>
                    </a:lnTo>
                    <a:lnTo>
                      <a:pt x="16" y="0"/>
                    </a:lnTo>
                    <a:close/>
                  </a:path>
                </a:pathLst>
              </a:custGeom>
              <a:solidFill>
                <a:srgbClr val="010101"/>
              </a:solidFill>
              <a:ln w="9525">
                <a:noFill/>
                <a:round/>
                <a:headEnd/>
                <a:tailEnd/>
              </a:ln>
            </p:spPr>
            <p:txBody>
              <a:bodyPr/>
              <a:lstStyle/>
              <a:p>
                <a:endParaRPr lang="en-IN" dirty="0"/>
              </a:p>
            </p:txBody>
          </p:sp>
          <p:sp>
            <p:nvSpPr>
              <p:cNvPr id="83" name="Freeform 1579"/>
              <p:cNvSpPr>
                <a:spLocks/>
              </p:cNvSpPr>
              <p:nvPr/>
            </p:nvSpPr>
            <p:spPr bwMode="auto">
              <a:xfrm>
                <a:off x="-8546588" y="-7239741"/>
                <a:ext cx="675180" cy="680111"/>
              </a:xfrm>
              <a:custGeom>
                <a:avLst/>
                <a:gdLst>
                  <a:gd name="T0" fmla="*/ 2147483647 w 180"/>
                  <a:gd name="T1" fmla="*/ 0 h 181"/>
                  <a:gd name="T2" fmla="*/ 2147483647 w 180"/>
                  <a:gd name="T3" fmla="*/ 0 h 181"/>
                  <a:gd name="T4" fmla="*/ 0 w 180"/>
                  <a:gd name="T5" fmla="*/ 2147483647 h 181"/>
                  <a:gd name="T6" fmla="*/ 0 w 180"/>
                  <a:gd name="T7" fmla="*/ 2147483647 h 181"/>
                  <a:gd name="T8" fmla="*/ 2147483647 w 180"/>
                  <a:gd name="T9" fmla="*/ 2147483647 h 181"/>
                  <a:gd name="T10" fmla="*/ 2147483647 w 180"/>
                  <a:gd name="T11" fmla="*/ 2147483647 h 181"/>
                  <a:gd name="T12" fmla="*/ 2147483647 w 180"/>
                  <a:gd name="T13" fmla="*/ 2147483647 h 181"/>
                  <a:gd name="T14" fmla="*/ 2147483647 w 180"/>
                  <a:gd name="T15" fmla="*/ 2147483647 h 181"/>
                  <a:gd name="T16" fmla="*/ 2147483647 w 180"/>
                  <a:gd name="T17" fmla="*/ 2147483647 h 181"/>
                  <a:gd name="T18" fmla="*/ 2147483647 w 180"/>
                  <a:gd name="T19" fmla="*/ 2147483647 h 181"/>
                  <a:gd name="T20" fmla="*/ 2147483647 w 180"/>
                  <a:gd name="T21" fmla="*/ 2147483647 h 181"/>
                  <a:gd name="T22" fmla="*/ 2147483647 w 180"/>
                  <a:gd name="T23" fmla="*/ 2147483647 h 181"/>
                  <a:gd name="T24" fmla="*/ 2147483647 w 180"/>
                  <a:gd name="T25" fmla="*/ 2147483647 h 181"/>
                  <a:gd name="T26" fmla="*/ 2147483647 w 180"/>
                  <a:gd name="T27" fmla="*/ 2147483647 h 181"/>
                  <a:gd name="T28" fmla="*/ 2147483647 w 180"/>
                  <a:gd name="T29" fmla="*/ 2147483647 h 181"/>
                  <a:gd name="T30" fmla="*/ 2147483647 w 180"/>
                  <a:gd name="T31" fmla="*/ 0 h 181"/>
                  <a:gd name="T32" fmla="*/ 2147483647 w 180"/>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181"/>
                  <a:gd name="T53" fmla="*/ 180 w 180"/>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181">
                    <a:moveTo>
                      <a:pt x="22" y="0"/>
                    </a:moveTo>
                    <a:lnTo>
                      <a:pt x="22" y="0"/>
                    </a:lnTo>
                    <a:lnTo>
                      <a:pt x="0" y="49"/>
                    </a:lnTo>
                    <a:lnTo>
                      <a:pt x="44" y="109"/>
                    </a:lnTo>
                    <a:lnTo>
                      <a:pt x="82" y="153"/>
                    </a:lnTo>
                    <a:lnTo>
                      <a:pt x="109" y="181"/>
                    </a:lnTo>
                    <a:lnTo>
                      <a:pt x="120" y="181"/>
                    </a:lnTo>
                    <a:lnTo>
                      <a:pt x="137" y="175"/>
                    </a:lnTo>
                    <a:lnTo>
                      <a:pt x="158" y="153"/>
                    </a:lnTo>
                    <a:lnTo>
                      <a:pt x="180" y="115"/>
                    </a:lnTo>
                    <a:lnTo>
                      <a:pt x="76" y="27"/>
                    </a:lnTo>
                    <a:lnTo>
                      <a:pt x="22" y="0"/>
                    </a:lnTo>
                    <a:close/>
                  </a:path>
                </a:pathLst>
              </a:custGeom>
              <a:solidFill>
                <a:srgbClr val="FFFFFF"/>
              </a:solidFill>
              <a:ln w="9525">
                <a:noFill/>
                <a:round/>
                <a:headEnd/>
                <a:tailEnd/>
              </a:ln>
            </p:spPr>
            <p:txBody>
              <a:bodyPr/>
              <a:lstStyle/>
              <a:p>
                <a:endParaRPr lang="en-IN" dirty="0"/>
              </a:p>
            </p:txBody>
          </p:sp>
          <p:sp>
            <p:nvSpPr>
              <p:cNvPr id="84" name="Freeform 1580"/>
              <p:cNvSpPr>
                <a:spLocks noEditPoints="1"/>
              </p:cNvSpPr>
              <p:nvPr/>
            </p:nvSpPr>
            <p:spPr bwMode="auto">
              <a:xfrm>
                <a:off x="-9513450" y="-8286896"/>
                <a:ext cx="3613576" cy="10563320"/>
              </a:xfrm>
              <a:custGeom>
                <a:avLst/>
                <a:gdLst>
                  <a:gd name="T0" fmla="*/ 2147483647 w 962"/>
                  <a:gd name="T1" fmla="*/ 2147483647 h 2812"/>
                  <a:gd name="T2" fmla="*/ 2147483647 w 962"/>
                  <a:gd name="T3" fmla="*/ 2147483647 h 2812"/>
                  <a:gd name="T4" fmla="*/ 2147483647 w 962"/>
                  <a:gd name="T5" fmla="*/ 2147483647 h 2812"/>
                  <a:gd name="T6" fmla="*/ 2147483647 w 962"/>
                  <a:gd name="T7" fmla="*/ 2147483647 h 2812"/>
                  <a:gd name="T8" fmla="*/ 2147483647 w 962"/>
                  <a:gd name="T9" fmla="*/ 2147483647 h 2812"/>
                  <a:gd name="T10" fmla="*/ 2147483647 w 962"/>
                  <a:gd name="T11" fmla="*/ 2147483647 h 2812"/>
                  <a:gd name="T12" fmla="*/ 2147483647 w 962"/>
                  <a:gd name="T13" fmla="*/ 2147483647 h 2812"/>
                  <a:gd name="T14" fmla="*/ 2147483647 w 962"/>
                  <a:gd name="T15" fmla="*/ 2147483647 h 2812"/>
                  <a:gd name="T16" fmla="*/ 2147483647 w 962"/>
                  <a:gd name="T17" fmla="*/ 2147483647 h 2812"/>
                  <a:gd name="T18" fmla="*/ 2147483647 w 962"/>
                  <a:gd name="T19" fmla="*/ 2147483647 h 2812"/>
                  <a:gd name="T20" fmla="*/ 2147483647 w 962"/>
                  <a:gd name="T21" fmla="*/ 2147483647 h 2812"/>
                  <a:gd name="T22" fmla="*/ 2147483647 w 962"/>
                  <a:gd name="T23" fmla="*/ 2147483647 h 2812"/>
                  <a:gd name="T24" fmla="*/ 2147483647 w 962"/>
                  <a:gd name="T25" fmla="*/ 2147483647 h 2812"/>
                  <a:gd name="T26" fmla="*/ 2147483647 w 962"/>
                  <a:gd name="T27" fmla="*/ 2147483647 h 2812"/>
                  <a:gd name="T28" fmla="*/ 2147483647 w 962"/>
                  <a:gd name="T29" fmla="*/ 2147483647 h 2812"/>
                  <a:gd name="T30" fmla="*/ 2147483647 w 962"/>
                  <a:gd name="T31" fmla="*/ 2147483647 h 2812"/>
                  <a:gd name="T32" fmla="*/ 2147483647 w 962"/>
                  <a:gd name="T33" fmla="*/ 2147483647 h 2812"/>
                  <a:gd name="T34" fmla="*/ 2147483647 w 962"/>
                  <a:gd name="T35" fmla="*/ 2147483647 h 2812"/>
                  <a:gd name="T36" fmla="*/ 2147483647 w 962"/>
                  <a:gd name="T37" fmla="*/ 2147483647 h 2812"/>
                  <a:gd name="T38" fmla="*/ 2147483647 w 962"/>
                  <a:gd name="T39" fmla="*/ 2147483647 h 2812"/>
                  <a:gd name="T40" fmla="*/ 2147483647 w 962"/>
                  <a:gd name="T41" fmla="*/ 2147483647 h 2812"/>
                  <a:gd name="T42" fmla="*/ 2147483647 w 962"/>
                  <a:gd name="T43" fmla="*/ 2147483647 h 2812"/>
                  <a:gd name="T44" fmla="*/ 2147483647 w 962"/>
                  <a:gd name="T45" fmla="*/ 2147483647 h 2812"/>
                  <a:gd name="T46" fmla="*/ 2147483647 w 962"/>
                  <a:gd name="T47" fmla="*/ 2147483647 h 2812"/>
                  <a:gd name="T48" fmla="*/ 2147483647 w 962"/>
                  <a:gd name="T49" fmla="*/ 2147483647 h 2812"/>
                  <a:gd name="T50" fmla="*/ 2147483647 w 962"/>
                  <a:gd name="T51" fmla="*/ 2147483647 h 2812"/>
                  <a:gd name="T52" fmla="*/ 2147483647 w 962"/>
                  <a:gd name="T53" fmla="*/ 2147483647 h 2812"/>
                  <a:gd name="T54" fmla="*/ 2147483647 w 962"/>
                  <a:gd name="T55" fmla="*/ 2147483647 h 2812"/>
                  <a:gd name="T56" fmla="*/ 2147483647 w 962"/>
                  <a:gd name="T57" fmla="*/ 2147483647 h 2812"/>
                  <a:gd name="T58" fmla="*/ 2147483647 w 962"/>
                  <a:gd name="T59" fmla="*/ 2147483647 h 2812"/>
                  <a:gd name="T60" fmla="*/ 2147483647 w 962"/>
                  <a:gd name="T61" fmla="*/ 2147483647 h 2812"/>
                  <a:gd name="T62" fmla="*/ 2147483647 w 962"/>
                  <a:gd name="T63" fmla="*/ 2147483647 h 2812"/>
                  <a:gd name="T64" fmla="*/ 2147483647 w 962"/>
                  <a:gd name="T65" fmla="*/ 2147483647 h 2812"/>
                  <a:gd name="T66" fmla="*/ 2147483647 w 962"/>
                  <a:gd name="T67" fmla="*/ 2147483647 h 2812"/>
                  <a:gd name="T68" fmla="*/ 2147483647 w 962"/>
                  <a:gd name="T69" fmla="*/ 2147483647 h 2812"/>
                  <a:gd name="T70" fmla="*/ 2147483647 w 962"/>
                  <a:gd name="T71" fmla="*/ 2147483647 h 2812"/>
                  <a:gd name="T72" fmla="*/ 2147483647 w 962"/>
                  <a:gd name="T73" fmla="*/ 2147483647 h 2812"/>
                  <a:gd name="T74" fmla="*/ 2147483647 w 962"/>
                  <a:gd name="T75" fmla="*/ 2147483647 h 2812"/>
                  <a:gd name="T76" fmla="*/ 2147483647 w 962"/>
                  <a:gd name="T77" fmla="*/ 2147483647 h 2812"/>
                  <a:gd name="T78" fmla="*/ 2147483647 w 962"/>
                  <a:gd name="T79" fmla="*/ 2147483647 h 2812"/>
                  <a:gd name="T80" fmla="*/ 2147483647 w 962"/>
                  <a:gd name="T81" fmla="*/ 2147483647 h 2812"/>
                  <a:gd name="T82" fmla="*/ 2147483647 w 962"/>
                  <a:gd name="T83" fmla="*/ 2147483647 h 2812"/>
                  <a:gd name="T84" fmla="*/ 2147483647 w 962"/>
                  <a:gd name="T85" fmla="*/ 2147483647 h 2812"/>
                  <a:gd name="T86" fmla="*/ 2147483647 w 962"/>
                  <a:gd name="T87" fmla="*/ 2147483647 h 2812"/>
                  <a:gd name="T88" fmla="*/ 2147483647 w 962"/>
                  <a:gd name="T89" fmla="*/ 2147483647 h 2812"/>
                  <a:gd name="T90" fmla="*/ 2147483647 w 962"/>
                  <a:gd name="T91" fmla="*/ 2147483647 h 2812"/>
                  <a:gd name="T92" fmla="*/ 2147483647 w 962"/>
                  <a:gd name="T93" fmla="*/ 2147483647 h 2812"/>
                  <a:gd name="T94" fmla="*/ 2147483647 w 962"/>
                  <a:gd name="T95" fmla="*/ 2147483647 h 2812"/>
                  <a:gd name="T96" fmla="*/ 2147483647 w 962"/>
                  <a:gd name="T97" fmla="*/ 2147483647 h 2812"/>
                  <a:gd name="T98" fmla="*/ 2147483647 w 962"/>
                  <a:gd name="T99" fmla="*/ 2147483647 h 2812"/>
                  <a:gd name="T100" fmla="*/ 2147483647 w 962"/>
                  <a:gd name="T101" fmla="*/ 2147483647 h 2812"/>
                  <a:gd name="T102" fmla="*/ 2147483647 w 962"/>
                  <a:gd name="T103" fmla="*/ 2147483647 h 2812"/>
                  <a:gd name="T104" fmla="*/ 2147483647 w 962"/>
                  <a:gd name="T105" fmla="*/ 2147483647 h 2812"/>
                  <a:gd name="T106" fmla="*/ 2147483647 w 962"/>
                  <a:gd name="T107" fmla="*/ 2147483647 h 2812"/>
                  <a:gd name="T108" fmla="*/ 2147483647 w 962"/>
                  <a:gd name="T109" fmla="*/ 2147483647 h 2812"/>
                  <a:gd name="T110" fmla="*/ 2147483647 w 962"/>
                  <a:gd name="T111" fmla="*/ 2147483647 h 2812"/>
                  <a:gd name="T112" fmla="*/ 2147483647 w 962"/>
                  <a:gd name="T113" fmla="*/ 2147483647 h 2812"/>
                  <a:gd name="T114" fmla="*/ 2147483647 w 962"/>
                  <a:gd name="T115" fmla="*/ 2147483647 h 2812"/>
                  <a:gd name="T116" fmla="*/ 2147483647 w 962"/>
                  <a:gd name="T117" fmla="*/ 2147483647 h 2812"/>
                  <a:gd name="T118" fmla="*/ 2147483647 w 962"/>
                  <a:gd name="T119" fmla="*/ 2147483647 h 2812"/>
                  <a:gd name="T120" fmla="*/ 2147483647 w 962"/>
                  <a:gd name="T121" fmla="*/ 2147483647 h 2812"/>
                  <a:gd name="T122" fmla="*/ 2147483647 w 962"/>
                  <a:gd name="T123" fmla="*/ 2147483647 h 28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2"/>
                  <a:gd name="T187" fmla="*/ 0 h 2812"/>
                  <a:gd name="T188" fmla="*/ 962 w 962"/>
                  <a:gd name="T189" fmla="*/ 2812 h 28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2" h="2812">
                    <a:moveTo>
                      <a:pt x="880" y="377"/>
                    </a:moveTo>
                    <a:lnTo>
                      <a:pt x="880" y="377"/>
                    </a:lnTo>
                    <a:lnTo>
                      <a:pt x="864" y="372"/>
                    </a:lnTo>
                    <a:lnTo>
                      <a:pt x="842" y="356"/>
                    </a:lnTo>
                    <a:lnTo>
                      <a:pt x="809" y="323"/>
                    </a:lnTo>
                    <a:lnTo>
                      <a:pt x="804" y="312"/>
                    </a:lnTo>
                    <a:lnTo>
                      <a:pt x="798" y="301"/>
                    </a:lnTo>
                    <a:lnTo>
                      <a:pt x="776" y="290"/>
                    </a:lnTo>
                    <a:lnTo>
                      <a:pt x="776" y="279"/>
                    </a:lnTo>
                    <a:lnTo>
                      <a:pt x="766" y="241"/>
                    </a:lnTo>
                    <a:lnTo>
                      <a:pt x="755" y="208"/>
                    </a:lnTo>
                    <a:lnTo>
                      <a:pt x="744" y="191"/>
                    </a:lnTo>
                    <a:lnTo>
                      <a:pt x="727" y="186"/>
                    </a:lnTo>
                    <a:lnTo>
                      <a:pt x="716" y="186"/>
                    </a:lnTo>
                    <a:lnTo>
                      <a:pt x="711" y="186"/>
                    </a:lnTo>
                    <a:lnTo>
                      <a:pt x="700" y="186"/>
                    </a:lnTo>
                    <a:lnTo>
                      <a:pt x="683" y="181"/>
                    </a:lnTo>
                    <a:lnTo>
                      <a:pt x="673" y="181"/>
                    </a:lnTo>
                    <a:lnTo>
                      <a:pt x="667" y="186"/>
                    </a:lnTo>
                    <a:lnTo>
                      <a:pt x="667" y="191"/>
                    </a:lnTo>
                    <a:lnTo>
                      <a:pt x="645" y="186"/>
                    </a:lnTo>
                    <a:lnTo>
                      <a:pt x="634" y="186"/>
                    </a:lnTo>
                    <a:lnTo>
                      <a:pt x="629" y="191"/>
                    </a:lnTo>
                    <a:lnTo>
                      <a:pt x="623" y="197"/>
                    </a:lnTo>
                    <a:lnTo>
                      <a:pt x="612" y="191"/>
                    </a:lnTo>
                    <a:lnTo>
                      <a:pt x="596" y="191"/>
                    </a:lnTo>
                    <a:lnTo>
                      <a:pt x="585" y="197"/>
                    </a:lnTo>
                    <a:lnTo>
                      <a:pt x="574" y="213"/>
                    </a:lnTo>
                    <a:lnTo>
                      <a:pt x="563" y="252"/>
                    </a:lnTo>
                    <a:lnTo>
                      <a:pt x="563" y="257"/>
                    </a:lnTo>
                    <a:lnTo>
                      <a:pt x="574" y="268"/>
                    </a:lnTo>
                    <a:lnTo>
                      <a:pt x="590" y="290"/>
                    </a:lnTo>
                    <a:lnTo>
                      <a:pt x="618" y="312"/>
                    </a:lnTo>
                    <a:lnTo>
                      <a:pt x="623" y="323"/>
                    </a:lnTo>
                    <a:lnTo>
                      <a:pt x="640" y="334"/>
                    </a:lnTo>
                    <a:lnTo>
                      <a:pt x="667" y="345"/>
                    </a:lnTo>
                    <a:lnTo>
                      <a:pt x="705" y="356"/>
                    </a:lnTo>
                    <a:lnTo>
                      <a:pt x="711" y="372"/>
                    </a:lnTo>
                    <a:lnTo>
                      <a:pt x="716" y="377"/>
                    </a:lnTo>
                    <a:lnTo>
                      <a:pt x="716" y="388"/>
                    </a:lnTo>
                    <a:lnTo>
                      <a:pt x="722" y="421"/>
                    </a:lnTo>
                    <a:lnTo>
                      <a:pt x="744" y="465"/>
                    </a:lnTo>
                    <a:lnTo>
                      <a:pt x="771" y="520"/>
                    </a:lnTo>
                    <a:lnTo>
                      <a:pt x="771" y="547"/>
                    </a:lnTo>
                    <a:lnTo>
                      <a:pt x="755" y="536"/>
                    </a:lnTo>
                    <a:lnTo>
                      <a:pt x="722" y="520"/>
                    </a:lnTo>
                    <a:lnTo>
                      <a:pt x="667" y="503"/>
                    </a:lnTo>
                    <a:lnTo>
                      <a:pt x="645" y="481"/>
                    </a:lnTo>
                    <a:lnTo>
                      <a:pt x="607" y="449"/>
                    </a:lnTo>
                    <a:lnTo>
                      <a:pt x="596" y="438"/>
                    </a:lnTo>
                    <a:lnTo>
                      <a:pt x="585" y="432"/>
                    </a:lnTo>
                    <a:lnTo>
                      <a:pt x="574" y="427"/>
                    </a:lnTo>
                    <a:lnTo>
                      <a:pt x="558" y="421"/>
                    </a:lnTo>
                    <a:lnTo>
                      <a:pt x="519" y="421"/>
                    </a:lnTo>
                    <a:lnTo>
                      <a:pt x="497" y="416"/>
                    </a:lnTo>
                    <a:lnTo>
                      <a:pt x="481" y="410"/>
                    </a:lnTo>
                    <a:lnTo>
                      <a:pt x="465" y="405"/>
                    </a:lnTo>
                    <a:lnTo>
                      <a:pt x="459" y="399"/>
                    </a:lnTo>
                    <a:lnTo>
                      <a:pt x="454" y="394"/>
                    </a:lnTo>
                    <a:lnTo>
                      <a:pt x="465" y="399"/>
                    </a:lnTo>
                    <a:lnTo>
                      <a:pt x="487" y="399"/>
                    </a:lnTo>
                    <a:lnTo>
                      <a:pt x="497" y="394"/>
                    </a:lnTo>
                    <a:lnTo>
                      <a:pt x="503" y="383"/>
                    </a:lnTo>
                    <a:lnTo>
                      <a:pt x="508" y="372"/>
                    </a:lnTo>
                    <a:lnTo>
                      <a:pt x="508" y="361"/>
                    </a:lnTo>
                    <a:lnTo>
                      <a:pt x="514" y="356"/>
                    </a:lnTo>
                    <a:lnTo>
                      <a:pt x="519" y="356"/>
                    </a:lnTo>
                    <a:lnTo>
                      <a:pt x="519" y="350"/>
                    </a:lnTo>
                    <a:lnTo>
                      <a:pt x="525" y="345"/>
                    </a:lnTo>
                    <a:lnTo>
                      <a:pt x="519" y="345"/>
                    </a:lnTo>
                    <a:lnTo>
                      <a:pt x="519" y="339"/>
                    </a:lnTo>
                    <a:lnTo>
                      <a:pt x="525" y="339"/>
                    </a:lnTo>
                    <a:lnTo>
                      <a:pt x="530" y="334"/>
                    </a:lnTo>
                    <a:lnTo>
                      <a:pt x="530" y="328"/>
                    </a:lnTo>
                    <a:lnTo>
                      <a:pt x="530" y="317"/>
                    </a:lnTo>
                    <a:lnTo>
                      <a:pt x="530" y="312"/>
                    </a:lnTo>
                    <a:lnTo>
                      <a:pt x="552" y="312"/>
                    </a:lnTo>
                    <a:lnTo>
                      <a:pt x="563" y="312"/>
                    </a:lnTo>
                    <a:lnTo>
                      <a:pt x="563" y="284"/>
                    </a:lnTo>
                    <a:lnTo>
                      <a:pt x="563" y="257"/>
                    </a:lnTo>
                    <a:lnTo>
                      <a:pt x="563" y="252"/>
                    </a:lnTo>
                    <a:lnTo>
                      <a:pt x="563" y="235"/>
                    </a:lnTo>
                    <a:lnTo>
                      <a:pt x="563" y="224"/>
                    </a:lnTo>
                    <a:lnTo>
                      <a:pt x="574" y="213"/>
                    </a:lnTo>
                    <a:lnTo>
                      <a:pt x="574" y="208"/>
                    </a:lnTo>
                    <a:lnTo>
                      <a:pt x="580" y="186"/>
                    </a:lnTo>
                    <a:lnTo>
                      <a:pt x="585" y="164"/>
                    </a:lnTo>
                    <a:lnTo>
                      <a:pt x="580" y="137"/>
                    </a:lnTo>
                    <a:lnTo>
                      <a:pt x="585" y="131"/>
                    </a:lnTo>
                    <a:lnTo>
                      <a:pt x="590" y="126"/>
                    </a:lnTo>
                    <a:lnTo>
                      <a:pt x="601" y="115"/>
                    </a:lnTo>
                    <a:lnTo>
                      <a:pt x="601" y="104"/>
                    </a:lnTo>
                    <a:lnTo>
                      <a:pt x="580" y="77"/>
                    </a:lnTo>
                    <a:lnTo>
                      <a:pt x="580" y="66"/>
                    </a:lnTo>
                    <a:lnTo>
                      <a:pt x="569" y="55"/>
                    </a:lnTo>
                    <a:lnTo>
                      <a:pt x="552" y="44"/>
                    </a:lnTo>
                    <a:lnTo>
                      <a:pt x="530" y="27"/>
                    </a:lnTo>
                    <a:lnTo>
                      <a:pt x="497" y="16"/>
                    </a:lnTo>
                    <a:lnTo>
                      <a:pt x="454" y="5"/>
                    </a:lnTo>
                    <a:lnTo>
                      <a:pt x="394" y="0"/>
                    </a:lnTo>
                    <a:lnTo>
                      <a:pt x="377" y="5"/>
                    </a:lnTo>
                    <a:lnTo>
                      <a:pt x="355" y="11"/>
                    </a:lnTo>
                    <a:lnTo>
                      <a:pt x="333" y="27"/>
                    </a:lnTo>
                    <a:lnTo>
                      <a:pt x="311" y="49"/>
                    </a:lnTo>
                    <a:lnTo>
                      <a:pt x="295" y="82"/>
                    </a:lnTo>
                    <a:lnTo>
                      <a:pt x="290" y="126"/>
                    </a:lnTo>
                    <a:lnTo>
                      <a:pt x="290" y="186"/>
                    </a:lnTo>
                    <a:lnTo>
                      <a:pt x="295" y="191"/>
                    </a:lnTo>
                    <a:lnTo>
                      <a:pt x="301" y="219"/>
                    </a:lnTo>
                    <a:lnTo>
                      <a:pt x="295" y="252"/>
                    </a:lnTo>
                    <a:lnTo>
                      <a:pt x="290" y="268"/>
                    </a:lnTo>
                    <a:lnTo>
                      <a:pt x="284" y="284"/>
                    </a:lnTo>
                    <a:lnTo>
                      <a:pt x="426" y="394"/>
                    </a:lnTo>
                    <a:lnTo>
                      <a:pt x="394" y="427"/>
                    </a:lnTo>
                    <a:lnTo>
                      <a:pt x="366" y="454"/>
                    </a:lnTo>
                    <a:lnTo>
                      <a:pt x="311" y="394"/>
                    </a:lnTo>
                    <a:lnTo>
                      <a:pt x="262" y="339"/>
                    </a:lnTo>
                    <a:lnTo>
                      <a:pt x="257" y="328"/>
                    </a:lnTo>
                    <a:lnTo>
                      <a:pt x="218" y="388"/>
                    </a:lnTo>
                    <a:lnTo>
                      <a:pt x="175" y="421"/>
                    </a:lnTo>
                    <a:lnTo>
                      <a:pt x="136" y="443"/>
                    </a:lnTo>
                    <a:lnTo>
                      <a:pt x="114" y="454"/>
                    </a:lnTo>
                    <a:lnTo>
                      <a:pt x="93" y="454"/>
                    </a:lnTo>
                    <a:lnTo>
                      <a:pt x="82" y="460"/>
                    </a:lnTo>
                    <a:lnTo>
                      <a:pt x="60" y="476"/>
                    </a:lnTo>
                    <a:lnTo>
                      <a:pt x="49" y="492"/>
                    </a:lnTo>
                    <a:lnTo>
                      <a:pt x="43" y="514"/>
                    </a:lnTo>
                    <a:lnTo>
                      <a:pt x="38" y="542"/>
                    </a:lnTo>
                    <a:lnTo>
                      <a:pt x="38" y="580"/>
                    </a:lnTo>
                    <a:lnTo>
                      <a:pt x="38" y="624"/>
                    </a:lnTo>
                    <a:lnTo>
                      <a:pt x="27" y="673"/>
                    </a:lnTo>
                    <a:lnTo>
                      <a:pt x="11" y="733"/>
                    </a:lnTo>
                    <a:lnTo>
                      <a:pt x="11" y="739"/>
                    </a:lnTo>
                    <a:lnTo>
                      <a:pt x="5" y="782"/>
                    </a:lnTo>
                    <a:lnTo>
                      <a:pt x="0" y="903"/>
                    </a:lnTo>
                    <a:lnTo>
                      <a:pt x="0" y="963"/>
                    </a:lnTo>
                    <a:lnTo>
                      <a:pt x="5" y="1018"/>
                    </a:lnTo>
                    <a:lnTo>
                      <a:pt x="16" y="1050"/>
                    </a:lnTo>
                    <a:lnTo>
                      <a:pt x="27" y="1083"/>
                    </a:lnTo>
                    <a:lnTo>
                      <a:pt x="60" y="1143"/>
                    </a:lnTo>
                    <a:lnTo>
                      <a:pt x="93" y="1204"/>
                    </a:lnTo>
                    <a:lnTo>
                      <a:pt x="120" y="1264"/>
                    </a:lnTo>
                    <a:lnTo>
                      <a:pt x="125" y="1264"/>
                    </a:lnTo>
                    <a:lnTo>
                      <a:pt x="136" y="1297"/>
                    </a:lnTo>
                    <a:lnTo>
                      <a:pt x="142" y="1318"/>
                    </a:lnTo>
                    <a:lnTo>
                      <a:pt x="153" y="1346"/>
                    </a:lnTo>
                    <a:lnTo>
                      <a:pt x="175" y="1384"/>
                    </a:lnTo>
                    <a:lnTo>
                      <a:pt x="180" y="1444"/>
                    </a:lnTo>
                    <a:lnTo>
                      <a:pt x="180" y="1483"/>
                    </a:lnTo>
                    <a:lnTo>
                      <a:pt x="180" y="1504"/>
                    </a:lnTo>
                    <a:lnTo>
                      <a:pt x="207" y="1504"/>
                    </a:lnTo>
                    <a:lnTo>
                      <a:pt x="229" y="1504"/>
                    </a:lnTo>
                    <a:lnTo>
                      <a:pt x="240" y="1504"/>
                    </a:lnTo>
                    <a:lnTo>
                      <a:pt x="235" y="1515"/>
                    </a:lnTo>
                    <a:lnTo>
                      <a:pt x="224" y="1548"/>
                    </a:lnTo>
                    <a:lnTo>
                      <a:pt x="213" y="1592"/>
                    </a:lnTo>
                    <a:lnTo>
                      <a:pt x="213" y="1614"/>
                    </a:lnTo>
                    <a:lnTo>
                      <a:pt x="218" y="1641"/>
                    </a:lnTo>
                    <a:lnTo>
                      <a:pt x="224" y="1696"/>
                    </a:lnTo>
                    <a:lnTo>
                      <a:pt x="229" y="1773"/>
                    </a:lnTo>
                    <a:lnTo>
                      <a:pt x="229" y="1882"/>
                    </a:lnTo>
                    <a:lnTo>
                      <a:pt x="224" y="1937"/>
                    </a:lnTo>
                    <a:lnTo>
                      <a:pt x="213" y="1986"/>
                    </a:lnTo>
                    <a:lnTo>
                      <a:pt x="197" y="2062"/>
                    </a:lnTo>
                    <a:lnTo>
                      <a:pt x="191" y="2101"/>
                    </a:lnTo>
                    <a:lnTo>
                      <a:pt x="186" y="2145"/>
                    </a:lnTo>
                    <a:lnTo>
                      <a:pt x="186" y="2205"/>
                    </a:lnTo>
                    <a:lnTo>
                      <a:pt x="186" y="2276"/>
                    </a:lnTo>
                    <a:lnTo>
                      <a:pt x="197" y="2407"/>
                    </a:lnTo>
                    <a:lnTo>
                      <a:pt x="207" y="2495"/>
                    </a:lnTo>
                    <a:lnTo>
                      <a:pt x="213" y="2555"/>
                    </a:lnTo>
                    <a:lnTo>
                      <a:pt x="213" y="2599"/>
                    </a:lnTo>
                    <a:lnTo>
                      <a:pt x="207" y="2631"/>
                    </a:lnTo>
                    <a:lnTo>
                      <a:pt x="207" y="2653"/>
                    </a:lnTo>
                    <a:lnTo>
                      <a:pt x="207" y="2670"/>
                    </a:lnTo>
                    <a:lnTo>
                      <a:pt x="207" y="2730"/>
                    </a:lnTo>
                    <a:lnTo>
                      <a:pt x="268" y="2752"/>
                    </a:lnTo>
                    <a:lnTo>
                      <a:pt x="301" y="2752"/>
                    </a:lnTo>
                    <a:lnTo>
                      <a:pt x="306" y="2763"/>
                    </a:lnTo>
                    <a:lnTo>
                      <a:pt x="328" y="2779"/>
                    </a:lnTo>
                    <a:lnTo>
                      <a:pt x="350" y="2790"/>
                    </a:lnTo>
                    <a:lnTo>
                      <a:pt x="372" y="2801"/>
                    </a:lnTo>
                    <a:lnTo>
                      <a:pt x="399" y="2807"/>
                    </a:lnTo>
                    <a:lnTo>
                      <a:pt x="437" y="2812"/>
                    </a:lnTo>
                    <a:lnTo>
                      <a:pt x="508" y="2807"/>
                    </a:lnTo>
                    <a:lnTo>
                      <a:pt x="541" y="2801"/>
                    </a:lnTo>
                    <a:lnTo>
                      <a:pt x="552" y="2801"/>
                    </a:lnTo>
                    <a:lnTo>
                      <a:pt x="552" y="2796"/>
                    </a:lnTo>
                    <a:lnTo>
                      <a:pt x="552" y="2785"/>
                    </a:lnTo>
                    <a:lnTo>
                      <a:pt x="547" y="2768"/>
                    </a:lnTo>
                    <a:lnTo>
                      <a:pt x="536" y="2752"/>
                    </a:lnTo>
                    <a:lnTo>
                      <a:pt x="470" y="2692"/>
                    </a:lnTo>
                    <a:lnTo>
                      <a:pt x="432" y="2648"/>
                    </a:lnTo>
                    <a:lnTo>
                      <a:pt x="415" y="2631"/>
                    </a:lnTo>
                    <a:lnTo>
                      <a:pt x="404" y="2615"/>
                    </a:lnTo>
                    <a:lnTo>
                      <a:pt x="404" y="2599"/>
                    </a:lnTo>
                    <a:lnTo>
                      <a:pt x="399" y="2588"/>
                    </a:lnTo>
                    <a:lnTo>
                      <a:pt x="394" y="2566"/>
                    </a:lnTo>
                    <a:lnTo>
                      <a:pt x="388" y="2555"/>
                    </a:lnTo>
                    <a:lnTo>
                      <a:pt x="388" y="2528"/>
                    </a:lnTo>
                    <a:lnTo>
                      <a:pt x="394" y="2467"/>
                    </a:lnTo>
                    <a:lnTo>
                      <a:pt x="399" y="2424"/>
                    </a:lnTo>
                    <a:lnTo>
                      <a:pt x="394" y="2402"/>
                    </a:lnTo>
                    <a:lnTo>
                      <a:pt x="383" y="2374"/>
                    </a:lnTo>
                    <a:lnTo>
                      <a:pt x="394" y="2238"/>
                    </a:lnTo>
                    <a:lnTo>
                      <a:pt x="399" y="2145"/>
                    </a:lnTo>
                    <a:lnTo>
                      <a:pt x="404" y="2095"/>
                    </a:lnTo>
                    <a:lnTo>
                      <a:pt x="415" y="2062"/>
                    </a:lnTo>
                    <a:lnTo>
                      <a:pt x="421" y="2013"/>
                    </a:lnTo>
                    <a:lnTo>
                      <a:pt x="432" y="1948"/>
                    </a:lnTo>
                    <a:lnTo>
                      <a:pt x="437" y="1931"/>
                    </a:lnTo>
                    <a:lnTo>
                      <a:pt x="454" y="1893"/>
                    </a:lnTo>
                    <a:lnTo>
                      <a:pt x="476" y="1827"/>
                    </a:lnTo>
                    <a:lnTo>
                      <a:pt x="492" y="1729"/>
                    </a:lnTo>
                    <a:lnTo>
                      <a:pt x="497" y="1723"/>
                    </a:lnTo>
                    <a:lnTo>
                      <a:pt x="503" y="1718"/>
                    </a:lnTo>
                    <a:lnTo>
                      <a:pt x="503" y="1729"/>
                    </a:lnTo>
                    <a:lnTo>
                      <a:pt x="558" y="1893"/>
                    </a:lnTo>
                    <a:lnTo>
                      <a:pt x="569" y="1920"/>
                    </a:lnTo>
                    <a:lnTo>
                      <a:pt x="569" y="1948"/>
                    </a:lnTo>
                    <a:lnTo>
                      <a:pt x="563" y="1980"/>
                    </a:lnTo>
                    <a:lnTo>
                      <a:pt x="547" y="2035"/>
                    </a:lnTo>
                    <a:lnTo>
                      <a:pt x="541" y="2084"/>
                    </a:lnTo>
                    <a:lnTo>
                      <a:pt x="536" y="2145"/>
                    </a:lnTo>
                    <a:lnTo>
                      <a:pt x="519" y="2287"/>
                    </a:lnTo>
                    <a:lnTo>
                      <a:pt x="503" y="2380"/>
                    </a:lnTo>
                    <a:lnTo>
                      <a:pt x="497" y="2429"/>
                    </a:lnTo>
                    <a:lnTo>
                      <a:pt x="481" y="2445"/>
                    </a:lnTo>
                    <a:lnTo>
                      <a:pt x="476" y="2462"/>
                    </a:lnTo>
                    <a:lnTo>
                      <a:pt x="470" y="2506"/>
                    </a:lnTo>
                    <a:lnTo>
                      <a:pt x="519" y="2528"/>
                    </a:lnTo>
                    <a:lnTo>
                      <a:pt x="580" y="2544"/>
                    </a:lnTo>
                    <a:lnTo>
                      <a:pt x="640" y="2555"/>
                    </a:lnTo>
                    <a:lnTo>
                      <a:pt x="694" y="2555"/>
                    </a:lnTo>
                    <a:lnTo>
                      <a:pt x="689" y="2517"/>
                    </a:lnTo>
                    <a:lnTo>
                      <a:pt x="705" y="2484"/>
                    </a:lnTo>
                    <a:lnTo>
                      <a:pt x="716" y="2445"/>
                    </a:lnTo>
                    <a:lnTo>
                      <a:pt x="738" y="2396"/>
                    </a:lnTo>
                    <a:lnTo>
                      <a:pt x="755" y="2331"/>
                    </a:lnTo>
                    <a:lnTo>
                      <a:pt x="771" y="2249"/>
                    </a:lnTo>
                    <a:lnTo>
                      <a:pt x="782" y="2156"/>
                    </a:lnTo>
                    <a:lnTo>
                      <a:pt x="787" y="2041"/>
                    </a:lnTo>
                    <a:lnTo>
                      <a:pt x="787" y="2013"/>
                    </a:lnTo>
                    <a:lnTo>
                      <a:pt x="787" y="1991"/>
                    </a:lnTo>
                    <a:lnTo>
                      <a:pt x="787" y="1980"/>
                    </a:lnTo>
                    <a:lnTo>
                      <a:pt x="793" y="1969"/>
                    </a:lnTo>
                    <a:lnTo>
                      <a:pt x="798" y="1937"/>
                    </a:lnTo>
                    <a:lnTo>
                      <a:pt x="798" y="1882"/>
                    </a:lnTo>
                    <a:lnTo>
                      <a:pt x="798" y="1805"/>
                    </a:lnTo>
                    <a:lnTo>
                      <a:pt x="782" y="1690"/>
                    </a:lnTo>
                    <a:lnTo>
                      <a:pt x="755" y="1559"/>
                    </a:lnTo>
                    <a:lnTo>
                      <a:pt x="722" y="1411"/>
                    </a:lnTo>
                    <a:lnTo>
                      <a:pt x="733" y="1401"/>
                    </a:lnTo>
                    <a:lnTo>
                      <a:pt x="738" y="1390"/>
                    </a:lnTo>
                    <a:lnTo>
                      <a:pt x="744" y="1368"/>
                    </a:lnTo>
                    <a:lnTo>
                      <a:pt x="733" y="1313"/>
                    </a:lnTo>
                    <a:lnTo>
                      <a:pt x="711" y="1220"/>
                    </a:lnTo>
                    <a:lnTo>
                      <a:pt x="683" y="1083"/>
                    </a:lnTo>
                    <a:lnTo>
                      <a:pt x="673" y="1018"/>
                    </a:lnTo>
                    <a:lnTo>
                      <a:pt x="656" y="957"/>
                    </a:lnTo>
                    <a:lnTo>
                      <a:pt x="645" y="914"/>
                    </a:lnTo>
                    <a:lnTo>
                      <a:pt x="634" y="870"/>
                    </a:lnTo>
                    <a:lnTo>
                      <a:pt x="634" y="821"/>
                    </a:lnTo>
                    <a:lnTo>
                      <a:pt x="640" y="777"/>
                    </a:lnTo>
                    <a:lnTo>
                      <a:pt x="634" y="739"/>
                    </a:lnTo>
                    <a:lnTo>
                      <a:pt x="634" y="706"/>
                    </a:lnTo>
                    <a:lnTo>
                      <a:pt x="678" y="717"/>
                    </a:lnTo>
                    <a:lnTo>
                      <a:pt x="776" y="728"/>
                    </a:lnTo>
                    <a:lnTo>
                      <a:pt x="837" y="733"/>
                    </a:lnTo>
                    <a:lnTo>
                      <a:pt x="891" y="728"/>
                    </a:lnTo>
                    <a:lnTo>
                      <a:pt x="913" y="722"/>
                    </a:lnTo>
                    <a:lnTo>
                      <a:pt x="935" y="717"/>
                    </a:lnTo>
                    <a:lnTo>
                      <a:pt x="952" y="706"/>
                    </a:lnTo>
                    <a:lnTo>
                      <a:pt x="962" y="689"/>
                    </a:lnTo>
                    <a:lnTo>
                      <a:pt x="946" y="618"/>
                    </a:lnTo>
                    <a:lnTo>
                      <a:pt x="924" y="520"/>
                    </a:lnTo>
                    <a:lnTo>
                      <a:pt x="880" y="377"/>
                    </a:lnTo>
                    <a:close/>
                    <a:moveTo>
                      <a:pt x="640" y="279"/>
                    </a:moveTo>
                    <a:lnTo>
                      <a:pt x="640" y="279"/>
                    </a:lnTo>
                    <a:lnTo>
                      <a:pt x="634" y="279"/>
                    </a:lnTo>
                    <a:lnTo>
                      <a:pt x="618" y="274"/>
                    </a:lnTo>
                    <a:lnTo>
                      <a:pt x="607" y="263"/>
                    </a:lnTo>
                    <a:lnTo>
                      <a:pt x="596" y="246"/>
                    </a:lnTo>
                    <a:lnTo>
                      <a:pt x="580" y="241"/>
                    </a:lnTo>
                    <a:lnTo>
                      <a:pt x="590" y="230"/>
                    </a:lnTo>
                    <a:lnTo>
                      <a:pt x="596" y="224"/>
                    </a:lnTo>
                    <a:lnTo>
                      <a:pt x="618" y="224"/>
                    </a:lnTo>
                    <a:lnTo>
                      <a:pt x="623" y="230"/>
                    </a:lnTo>
                    <a:lnTo>
                      <a:pt x="623" y="235"/>
                    </a:lnTo>
                    <a:lnTo>
                      <a:pt x="623" y="246"/>
                    </a:lnTo>
                    <a:lnTo>
                      <a:pt x="623" y="252"/>
                    </a:lnTo>
                    <a:lnTo>
                      <a:pt x="629" y="257"/>
                    </a:lnTo>
                    <a:lnTo>
                      <a:pt x="634" y="263"/>
                    </a:lnTo>
                    <a:lnTo>
                      <a:pt x="640" y="263"/>
                    </a:lnTo>
                    <a:lnTo>
                      <a:pt x="645" y="263"/>
                    </a:lnTo>
                    <a:lnTo>
                      <a:pt x="645" y="268"/>
                    </a:lnTo>
                    <a:lnTo>
                      <a:pt x="640" y="279"/>
                    </a:lnTo>
                    <a:close/>
                    <a:moveTo>
                      <a:pt x="235" y="990"/>
                    </a:moveTo>
                    <a:lnTo>
                      <a:pt x="235" y="990"/>
                    </a:lnTo>
                    <a:lnTo>
                      <a:pt x="235" y="1023"/>
                    </a:lnTo>
                    <a:lnTo>
                      <a:pt x="229" y="1067"/>
                    </a:lnTo>
                    <a:lnTo>
                      <a:pt x="224" y="1089"/>
                    </a:lnTo>
                    <a:lnTo>
                      <a:pt x="218" y="1089"/>
                    </a:lnTo>
                    <a:lnTo>
                      <a:pt x="213" y="1083"/>
                    </a:lnTo>
                    <a:lnTo>
                      <a:pt x="213" y="1072"/>
                    </a:lnTo>
                    <a:lnTo>
                      <a:pt x="207" y="1056"/>
                    </a:lnTo>
                    <a:lnTo>
                      <a:pt x="202" y="1045"/>
                    </a:lnTo>
                    <a:lnTo>
                      <a:pt x="191" y="1029"/>
                    </a:lnTo>
                    <a:lnTo>
                      <a:pt x="191" y="1012"/>
                    </a:lnTo>
                    <a:lnTo>
                      <a:pt x="197" y="1001"/>
                    </a:lnTo>
                    <a:lnTo>
                      <a:pt x="202" y="985"/>
                    </a:lnTo>
                    <a:lnTo>
                      <a:pt x="207" y="979"/>
                    </a:lnTo>
                    <a:lnTo>
                      <a:pt x="207" y="963"/>
                    </a:lnTo>
                    <a:lnTo>
                      <a:pt x="207" y="946"/>
                    </a:lnTo>
                    <a:lnTo>
                      <a:pt x="207" y="936"/>
                    </a:lnTo>
                    <a:lnTo>
                      <a:pt x="213" y="930"/>
                    </a:lnTo>
                    <a:lnTo>
                      <a:pt x="224" y="952"/>
                    </a:lnTo>
                    <a:lnTo>
                      <a:pt x="235" y="968"/>
                    </a:lnTo>
                    <a:lnTo>
                      <a:pt x="235" y="990"/>
                    </a:lnTo>
                    <a:close/>
                  </a:path>
                </a:pathLst>
              </a:custGeom>
              <a:solidFill>
                <a:srgbClr val="010101"/>
              </a:solidFill>
              <a:ln w="9525">
                <a:noFill/>
                <a:round/>
                <a:headEnd/>
                <a:tailEnd/>
              </a:ln>
            </p:spPr>
            <p:txBody>
              <a:bodyPr/>
              <a:lstStyle/>
              <a:p>
                <a:endParaRPr lang="en-IN" dirty="0"/>
              </a:p>
            </p:txBody>
          </p:sp>
          <p:sp>
            <p:nvSpPr>
              <p:cNvPr id="85" name="Freeform 1581"/>
              <p:cNvSpPr>
                <a:spLocks/>
              </p:cNvSpPr>
              <p:nvPr/>
            </p:nvSpPr>
            <p:spPr bwMode="auto">
              <a:xfrm>
                <a:off x="-7396079" y="-7488035"/>
                <a:ext cx="37812" cy="167331"/>
              </a:xfrm>
              <a:custGeom>
                <a:avLst/>
                <a:gdLst>
                  <a:gd name="T0" fmla="*/ 0 w 11"/>
                  <a:gd name="T1" fmla="*/ 2147483647 h 44"/>
                  <a:gd name="T2" fmla="*/ 0 w 11"/>
                  <a:gd name="T3" fmla="*/ 2147483647 h 44"/>
                  <a:gd name="T4" fmla="*/ 0 w 11"/>
                  <a:gd name="T5" fmla="*/ 2147483647 h 44"/>
                  <a:gd name="T6" fmla="*/ 0 w 11"/>
                  <a:gd name="T7" fmla="*/ 2147483647 h 44"/>
                  <a:gd name="T8" fmla="*/ 0 w 11"/>
                  <a:gd name="T9" fmla="*/ 2147483647 h 44"/>
                  <a:gd name="T10" fmla="*/ 0 w 11"/>
                  <a:gd name="T11" fmla="*/ 2147483647 h 44"/>
                  <a:gd name="T12" fmla="*/ 2147483647 w 11"/>
                  <a:gd name="T13" fmla="*/ 0 h 44"/>
                  <a:gd name="T14" fmla="*/ 2147483647 w 11"/>
                  <a:gd name="T15" fmla="*/ 0 h 44"/>
                  <a:gd name="T16" fmla="*/ 0 w 11"/>
                  <a:gd name="T17" fmla="*/ 2147483647 h 44"/>
                  <a:gd name="T18" fmla="*/ 0 w 11"/>
                  <a:gd name="T19" fmla="*/ 2147483647 h 44"/>
                  <a:gd name="T20" fmla="*/ 0 w 11"/>
                  <a:gd name="T21" fmla="*/ 2147483647 h 44"/>
                  <a:gd name="T22" fmla="*/ 0 w 11"/>
                  <a:gd name="T23" fmla="*/ 2147483647 h 44"/>
                  <a:gd name="T24" fmla="*/ 0 w 11"/>
                  <a:gd name="T25" fmla="*/ 2147483647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44"/>
                  <a:gd name="T41" fmla="*/ 11 w 1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44">
                    <a:moveTo>
                      <a:pt x="0" y="39"/>
                    </a:moveTo>
                    <a:lnTo>
                      <a:pt x="0" y="39"/>
                    </a:lnTo>
                    <a:lnTo>
                      <a:pt x="0" y="44"/>
                    </a:lnTo>
                    <a:lnTo>
                      <a:pt x="0" y="39"/>
                    </a:lnTo>
                    <a:lnTo>
                      <a:pt x="11" y="0"/>
                    </a:lnTo>
                    <a:lnTo>
                      <a:pt x="0" y="11"/>
                    </a:lnTo>
                    <a:lnTo>
                      <a:pt x="0" y="22"/>
                    </a:lnTo>
                    <a:lnTo>
                      <a:pt x="0" y="39"/>
                    </a:lnTo>
                    <a:close/>
                  </a:path>
                </a:pathLst>
              </a:custGeom>
              <a:solidFill>
                <a:srgbClr val="010101"/>
              </a:solidFill>
              <a:ln w="9525">
                <a:noFill/>
                <a:round/>
                <a:headEnd/>
                <a:tailEnd/>
              </a:ln>
            </p:spPr>
            <p:txBody>
              <a:bodyPr/>
              <a:lstStyle/>
              <a:p>
                <a:endParaRPr lang="en-IN" dirty="0"/>
              </a:p>
            </p:txBody>
          </p:sp>
          <p:sp>
            <p:nvSpPr>
              <p:cNvPr id="86" name="Freeform 1582"/>
              <p:cNvSpPr>
                <a:spLocks noEditPoints="1"/>
              </p:cNvSpPr>
              <p:nvPr/>
            </p:nvSpPr>
            <p:spPr bwMode="auto">
              <a:xfrm>
                <a:off x="-8017245" y="-7687749"/>
                <a:ext cx="761604" cy="410226"/>
              </a:xfrm>
              <a:custGeom>
                <a:avLst/>
                <a:gdLst>
                  <a:gd name="T0" fmla="*/ 2147483647 w 202"/>
                  <a:gd name="T1" fmla="*/ 2147483647 h 109"/>
                  <a:gd name="T2" fmla="*/ 2147483647 w 202"/>
                  <a:gd name="T3" fmla="*/ 2147483647 h 109"/>
                  <a:gd name="T4" fmla="*/ 2147483647 w 202"/>
                  <a:gd name="T5" fmla="*/ 2147483647 h 109"/>
                  <a:gd name="T6" fmla="*/ 2147483647 w 202"/>
                  <a:gd name="T7" fmla="*/ 2147483647 h 109"/>
                  <a:gd name="T8" fmla="*/ 2147483647 w 202"/>
                  <a:gd name="T9" fmla="*/ 2147483647 h 109"/>
                  <a:gd name="T10" fmla="*/ 2147483647 w 202"/>
                  <a:gd name="T11" fmla="*/ 2147483647 h 109"/>
                  <a:gd name="T12" fmla="*/ 2147483647 w 202"/>
                  <a:gd name="T13" fmla="*/ 2147483647 h 109"/>
                  <a:gd name="T14" fmla="*/ 2147483647 w 202"/>
                  <a:gd name="T15" fmla="*/ 2147483647 h 109"/>
                  <a:gd name="T16" fmla="*/ 2147483647 w 202"/>
                  <a:gd name="T17" fmla="*/ 2147483647 h 109"/>
                  <a:gd name="T18" fmla="*/ 2147483647 w 202"/>
                  <a:gd name="T19" fmla="*/ 2147483647 h 109"/>
                  <a:gd name="T20" fmla="*/ 2147483647 w 202"/>
                  <a:gd name="T21" fmla="*/ 2147483647 h 109"/>
                  <a:gd name="T22" fmla="*/ 2147483647 w 202"/>
                  <a:gd name="T23" fmla="*/ 2147483647 h 109"/>
                  <a:gd name="T24" fmla="*/ 2147483647 w 202"/>
                  <a:gd name="T25" fmla="*/ 2147483647 h 109"/>
                  <a:gd name="T26" fmla="*/ 2147483647 w 202"/>
                  <a:gd name="T27" fmla="*/ 2147483647 h 109"/>
                  <a:gd name="T28" fmla="*/ 2147483647 w 202"/>
                  <a:gd name="T29" fmla="*/ 2147483647 h 109"/>
                  <a:gd name="T30" fmla="*/ 2147483647 w 202"/>
                  <a:gd name="T31" fmla="*/ 0 h 109"/>
                  <a:gd name="T32" fmla="*/ 0 w 202"/>
                  <a:gd name="T33" fmla="*/ 0 h 109"/>
                  <a:gd name="T34" fmla="*/ 0 w 202"/>
                  <a:gd name="T35" fmla="*/ 2147483647 h 109"/>
                  <a:gd name="T36" fmla="*/ 0 w 202"/>
                  <a:gd name="T37" fmla="*/ 2147483647 h 109"/>
                  <a:gd name="T38" fmla="*/ 0 w 202"/>
                  <a:gd name="T39" fmla="*/ 2147483647 h 109"/>
                  <a:gd name="T40" fmla="*/ 2147483647 w 202"/>
                  <a:gd name="T41" fmla="*/ 2147483647 h 109"/>
                  <a:gd name="T42" fmla="*/ 2147483647 w 202"/>
                  <a:gd name="T43" fmla="*/ 2147483647 h 109"/>
                  <a:gd name="T44" fmla="*/ 2147483647 w 202"/>
                  <a:gd name="T45" fmla="*/ 2147483647 h 109"/>
                  <a:gd name="T46" fmla="*/ 2147483647 w 202"/>
                  <a:gd name="T47" fmla="*/ 2147483647 h 109"/>
                  <a:gd name="T48" fmla="*/ 2147483647 w 202"/>
                  <a:gd name="T49" fmla="*/ 2147483647 h 109"/>
                  <a:gd name="T50" fmla="*/ 2147483647 w 202"/>
                  <a:gd name="T51" fmla="*/ 2147483647 h 109"/>
                  <a:gd name="T52" fmla="*/ 2147483647 w 202"/>
                  <a:gd name="T53" fmla="*/ 2147483647 h 109"/>
                  <a:gd name="T54" fmla="*/ 2147483647 w 202"/>
                  <a:gd name="T55" fmla="*/ 2147483647 h 109"/>
                  <a:gd name="T56" fmla="*/ 2147483647 w 202"/>
                  <a:gd name="T57" fmla="*/ 2147483647 h 109"/>
                  <a:gd name="T58" fmla="*/ 2147483647 w 202"/>
                  <a:gd name="T59" fmla="*/ 2147483647 h 109"/>
                  <a:gd name="T60" fmla="*/ 2147483647 w 202"/>
                  <a:gd name="T61" fmla="*/ 2147483647 h 109"/>
                  <a:gd name="T62" fmla="*/ 2147483647 w 202"/>
                  <a:gd name="T63" fmla="*/ 2147483647 h 109"/>
                  <a:gd name="T64" fmla="*/ 2147483647 w 202"/>
                  <a:gd name="T65" fmla="*/ 2147483647 h 109"/>
                  <a:gd name="T66" fmla="*/ 2147483647 w 202"/>
                  <a:gd name="T67" fmla="*/ 2147483647 h 109"/>
                  <a:gd name="T68" fmla="*/ 2147483647 w 202"/>
                  <a:gd name="T69" fmla="*/ 2147483647 h 109"/>
                  <a:gd name="T70" fmla="*/ 2147483647 w 202"/>
                  <a:gd name="T71" fmla="*/ 2147483647 h 109"/>
                  <a:gd name="T72" fmla="*/ 2147483647 w 202"/>
                  <a:gd name="T73" fmla="*/ 2147483647 h 109"/>
                  <a:gd name="T74" fmla="*/ 2147483647 w 202"/>
                  <a:gd name="T75" fmla="*/ 2147483647 h 109"/>
                  <a:gd name="T76" fmla="*/ 2147483647 w 202"/>
                  <a:gd name="T77" fmla="*/ 2147483647 h 109"/>
                  <a:gd name="T78" fmla="*/ 2147483647 w 202"/>
                  <a:gd name="T79" fmla="*/ 2147483647 h 109"/>
                  <a:gd name="T80" fmla="*/ 2147483647 w 202"/>
                  <a:gd name="T81" fmla="*/ 2147483647 h 109"/>
                  <a:gd name="T82" fmla="*/ 2147483647 w 202"/>
                  <a:gd name="T83" fmla="*/ 2147483647 h 109"/>
                  <a:gd name="T84" fmla="*/ 2147483647 w 202"/>
                  <a:gd name="T85" fmla="*/ 2147483647 h 109"/>
                  <a:gd name="T86" fmla="*/ 2147483647 w 202"/>
                  <a:gd name="T87" fmla="*/ 2147483647 h 109"/>
                  <a:gd name="T88" fmla="*/ 2147483647 w 202"/>
                  <a:gd name="T89" fmla="*/ 2147483647 h 109"/>
                  <a:gd name="T90" fmla="*/ 2147483647 w 202"/>
                  <a:gd name="T91" fmla="*/ 2147483647 h 109"/>
                  <a:gd name="T92" fmla="*/ 2147483647 w 202"/>
                  <a:gd name="T93" fmla="*/ 2147483647 h 109"/>
                  <a:gd name="T94" fmla="*/ 2147483647 w 202"/>
                  <a:gd name="T95" fmla="*/ 2147483647 h 109"/>
                  <a:gd name="T96" fmla="*/ 2147483647 w 202"/>
                  <a:gd name="T97" fmla="*/ 2147483647 h 109"/>
                  <a:gd name="T98" fmla="*/ 2147483647 w 202"/>
                  <a:gd name="T99" fmla="*/ 2147483647 h 109"/>
                  <a:gd name="T100" fmla="*/ 2147483647 w 202"/>
                  <a:gd name="T101" fmla="*/ 2147483647 h 109"/>
                  <a:gd name="T102" fmla="*/ 2147483647 w 202"/>
                  <a:gd name="T103" fmla="*/ 2147483647 h 109"/>
                  <a:gd name="T104" fmla="*/ 2147483647 w 202"/>
                  <a:gd name="T105" fmla="*/ 2147483647 h 109"/>
                  <a:gd name="T106" fmla="*/ 2147483647 w 202"/>
                  <a:gd name="T107" fmla="*/ 2147483647 h 109"/>
                  <a:gd name="T108" fmla="*/ 2147483647 w 202"/>
                  <a:gd name="T109" fmla="*/ 2147483647 h 109"/>
                  <a:gd name="T110" fmla="*/ 2147483647 w 202"/>
                  <a:gd name="T111" fmla="*/ 2147483647 h 109"/>
                  <a:gd name="T112" fmla="*/ 2147483647 w 202"/>
                  <a:gd name="T113" fmla="*/ 2147483647 h 109"/>
                  <a:gd name="T114" fmla="*/ 2147483647 w 202"/>
                  <a:gd name="T115" fmla="*/ 2147483647 h 109"/>
                  <a:gd name="T116" fmla="*/ 2147483647 w 202"/>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2"/>
                  <a:gd name="T178" fmla="*/ 0 h 109"/>
                  <a:gd name="T179" fmla="*/ 202 w 202"/>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2" h="109">
                    <a:moveTo>
                      <a:pt x="202" y="71"/>
                    </a:moveTo>
                    <a:lnTo>
                      <a:pt x="202" y="71"/>
                    </a:lnTo>
                    <a:lnTo>
                      <a:pt x="202" y="60"/>
                    </a:lnTo>
                    <a:lnTo>
                      <a:pt x="197" y="54"/>
                    </a:lnTo>
                    <a:lnTo>
                      <a:pt x="175" y="38"/>
                    </a:lnTo>
                    <a:lnTo>
                      <a:pt x="148" y="32"/>
                    </a:lnTo>
                    <a:lnTo>
                      <a:pt x="137" y="38"/>
                    </a:lnTo>
                    <a:lnTo>
                      <a:pt x="131" y="43"/>
                    </a:lnTo>
                    <a:lnTo>
                      <a:pt x="126" y="43"/>
                    </a:lnTo>
                    <a:lnTo>
                      <a:pt x="115" y="38"/>
                    </a:lnTo>
                    <a:lnTo>
                      <a:pt x="55" y="11"/>
                    </a:lnTo>
                    <a:lnTo>
                      <a:pt x="16" y="0"/>
                    </a:lnTo>
                    <a:lnTo>
                      <a:pt x="0" y="0"/>
                    </a:lnTo>
                    <a:lnTo>
                      <a:pt x="0" y="5"/>
                    </a:lnTo>
                    <a:lnTo>
                      <a:pt x="11" y="5"/>
                    </a:lnTo>
                    <a:lnTo>
                      <a:pt x="49" y="22"/>
                    </a:lnTo>
                    <a:lnTo>
                      <a:pt x="82" y="43"/>
                    </a:lnTo>
                    <a:lnTo>
                      <a:pt x="120" y="65"/>
                    </a:lnTo>
                    <a:lnTo>
                      <a:pt x="115" y="76"/>
                    </a:lnTo>
                    <a:lnTo>
                      <a:pt x="120" y="87"/>
                    </a:lnTo>
                    <a:lnTo>
                      <a:pt x="126" y="98"/>
                    </a:lnTo>
                    <a:lnTo>
                      <a:pt x="142" y="109"/>
                    </a:lnTo>
                    <a:lnTo>
                      <a:pt x="159" y="109"/>
                    </a:lnTo>
                    <a:lnTo>
                      <a:pt x="175" y="109"/>
                    </a:lnTo>
                    <a:lnTo>
                      <a:pt x="181" y="104"/>
                    </a:lnTo>
                    <a:lnTo>
                      <a:pt x="191" y="98"/>
                    </a:lnTo>
                    <a:lnTo>
                      <a:pt x="202" y="82"/>
                    </a:lnTo>
                    <a:lnTo>
                      <a:pt x="202" y="71"/>
                    </a:lnTo>
                    <a:close/>
                    <a:moveTo>
                      <a:pt x="77" y="82"/>
                    </a:moveTo>
                    <a:lnTo>
                      <a:pt x="77" y="82"/>
                    </a:lnTo>
                    <a:lnTo>
                      <a:pt x="60" y="71"/>
                    </a:lnTo>
                    <a:lnTo>
                      <a:pt x="55" y="65"/>
                    </a:lnTo>
                    <a:lnTo>
                      <a:pt x="55" y="49"/>
                    </a:lnTo>
                    <a:lnTo>
                      <a:pt x="60" y="38"/>
                    </a:lnTo>
                    <a:lnTo>
                      <a:pt x="66" y="27"/>
                    </a:lnTo>
                    <a:lnTo>
                      <a:pt x="77" y="22"/>
                    </a:lnTo>
                    <a:lnTo>
                      <a:pt x="82" y="22"/>
                    </a:lnTo>
                    <a:lnTo>
                      <a:pt x="93" y="27"/>
                    </a:lnTo>
                    <a:lnTo>
                      <a:pt x="115" y="38"/>
                    </a:lnTo>
                    <a:lnTo>
                      <a:pt x="120" y="49"/>
                    </a:lnTo>
                    <a:lnTo>
                      <a:pt x="115" y="60"/>
                    </a:lnTo>
                    <a:lnTo>
                      <a:pt x="109" y="76"/>
                    </a:lnTo>
                    <a:lnTo>
                      <a:pt x="98" y="82"/>
                    </a:lnTo>
                    <a:lnTo>
                      <a:pt x="77" y="82"/>
                    </a:lnTo>
                    <a:close/>
                  </a:path>
                </a:pathLst>
              </a:custGeom>
              <a:solidFill>
                <a:srgbClr val="010101"/>
              </a:solidFill>
              <a:ln w="9525">
                <a:noFill/>
                <a:round/>
                <a:headEnd/>
                <a:tailEnd/>
              </a:ln>
            </p:spPr>
            <p:txBody>
              <a:bodyPr/>
              <a:lstStyle/>
              <a:p>
                <a:endParaRPr lang="en-IN" dirty="0"/>
              </a:p>
            </p:txBody>
          </p:sp>
          <p:sp>
            <p:nvSpPr>
              <p:cNvPr id="87" name="Freeform 1583"/>
              <p:cNvSpPr>
                <a:spLocks/>
              </p:cNvSpPr>
              <p:nvPr/>
            </p:nvSpPr>
            <p:spPr bwMode="auto">
              <a:xfrm>
                <a:off x="-8076663" y="-6845706"/>
                <a:ext cx="491534" cy="1684086"/>
              </a:xfrm>
              <a:custGeom>
                <a:avLst/>
                <a:gdLst>
                  <a:gd name="T0" fmla="*/ 0 w 131"/>
                  <a:gd name="T1" fmla="*/ 2147483647 h 449"/>
                  <a:gd name="T2" fmla="*/ 0 w 131"/>
                  <a:gd name="T3" fmla="*/ 2147483647 h 449"/>
                  <a:gd name="T4" fmla="*/ 2147483647 w 131"/>
                  <a:gd name="T5" fmla="*/ 2147483647 h 449"/>
                  <a:gd name="T6" fmla="*/ 2147483647 w 131"/>
                  <a:gd name="T7" fmla="*/ 2147483647 h 449"/>
                  <a:gd name="T8" fmla="*/ 2147483647 w 131"/>
                  <a:gd name="T9" fmla="*/ 2147483647 h 449"/>
                  <a:gd name="T10" fmla="*/ 2147483647 w 131"/>
                  <a:gd name="T11" fmla="*/ 2147483647 h 449"/>
                  <a:gd name="T12" fmla="*/ 2147483647 w 131"/>
                  <a:gd name="T13" fmla="*/ 2147483647 h 449"/>
                  <a:gd name="T14" fmla="*/ 2147483647 w 131"/>
                  <a:gd name="T15" fmla="*/ 2147483647 h 449"/>
                  <a:gd name="T16" fmla="*/ 2147483647 w 131"/>
                  <a:gd name="T17" fmla="*/ 2147483647 h 449"/>
                  <a:gd name="T18" fmla="*/ 2147483647 w 131"/>
                  <a:gd name="T19" fmla="*/ 2147483647 h 449"/>
                  <a:gd name="T20" fmla="*/ 2147483647 w 131"/>
                  <a:gd name="T21" fmla="*/ 2147483647 h 449"/>
                  <a:gd name="T22" fmla="*/ 2147483647 w 131"/>
                  <a:gd name="T23" fmla="*/ 2147483647 h 449"/>
                  <a:gd name="T24" fmla="*/ 2147483647 w 131"/>
                  <a:gd name="T25" fmla="*/ 2147483647 h 449"/>
                  <a:gd name="T26" fmla="*/ 2147483647 w 131"/>
                  <a:gd name="T27" fmla="*/ 2147483647 h 449"/>
                  <a:gd name="T28" fmla="*/ 2147483647 w 131"/>
                  <a:gd name="T29" fmla="*/ 2147483647 h 449"/>
                  <a:gd name="T30" fmla="*/ 2147483647 w 131"/>
                  <a:gd name="T31" fmla="*/ 2147483647 h 449"/>
                  <a:gd name="T32" fmla="*/ 2147483647 w 131"/>
                  <a:gd name="T33" fmla="*/ 2147483647 h 449"/>
                  <a:gd name="T34" fmla="*/ 2147483647 w 131"/>
                  <a:gd name="T35" fmla="*/ 2147483647 h 449"/>
                  <a:gd name="T36" fmla="*/ 2147483647 w 131"/>
                  <a:gd name="T37" fmla="*/ 2147483647 h 449"/>
                  <a:gd name="T38" fmla="*/ 2147483647 w 131"/>
                  <a:gd name="T39" fmla="*/ 2147483647 h 449"/>
                  <a:gd name="T40" fmla="*/ 2147483647 w 131"/>
                  <a:gd name="T41" fmla="*/ 2147483647 h 449"/>
                  <a:gd name="T42" fmla="*/ 2147483647 w 131"/>
                  <a:gd name="T43" fmla="*/ 2147483647 h 449"/>
                  <a:gd name="T44" fmla="*/ 2147483647 w 131"/>
                  <a:gd name="T45" fmla="*/ 2147483647 h 449"/>
                  <a:gd name="T46" fmla="*/ 2147483647 w 131"/>
                  <a:gd name="T47" fmla="*/ 2147483647 h 449"/>
                  <a:gd name="T48" fmla="*/ 2147483647 w 131"/>
                  <a:gd name="T49" fmla="*/ 2147483647 h 449"/>
                  <a:gd name="T50" fmla="*/ 2147483647 w 131"/>
                  <a:gd name="T51" fmla="*/ 2147483647 h 449"/>
                  <a:gd name="T52" fmla="*/ 2147483647 w 131"/>
                  <a:gd name="T53" fmla="*/ 2147483647 h 449"/>
                  <a:gd name="T54" fmla="*/ 2147483647 w 131"/>
                  <a:gd name="T55" fmla="*/ 2147483647 h 449"/>
                  <a:gd name="T56" fmla="*/ 2147483647 w 131"/>
                  <a:gd name="T57" fmla="*/ 0 h 449"/>
                  <a:gd name="T58" fmla="*/ 2147483647 w 131"/>
                  <a:gd name="T59" fmla="*/ 0 h 449"/>
                  <a:gd name="T60" fmla="*/ 2147483647 w 131"/>
                  <a:gd name="T61" fmla="*/ 2147483647 h 449"/>
                  <a:gd name="T62" fmla="*/ 2147483647 w 131"/>
                  <a:gd name="T63" fmla="*/ 2147483647 h 449"/>
                  <a:gd name="T64" fmla="*/ 0 w 131"/>
                  <a:gd name="T65" fmla="*/ 2147483647 h 4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449"/>
                  <a:gd name="T101" fmla="*/ 131 w 131"/>
                  <a:gd name="T102" fmla="*/ 449 h 4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449">
                    <a:moveTo>
                      <a:pt x="0" y="55"/>
                    </a:moveTo>
                    <a:lnTo>
                      <a:pt x="0" y="55"/>
                    </a:lnTo>
                    <a:lnTo>
                      <a:pt x="11" y="60"/>
                    </a:lnTo>
                    <a:lnTo>
                      <a:pt x="21" y="77"/>
                    </a:lnTo>
                    <a:lnTo>
                      <a:pt x="32" y="104"/>
                    </a:lnTo>
                    <a:lnTo>
                      <a:pt x="54" y="186"/>
                    </a:lnTo>
                    <a:lnTo>
                      <a:pt x="76" y="273"/>
                    </a:lnTo>
                    <a:lnTo>
                      <a:pt x="98" y="323"/>
                    </a:lnTo>
                    <a:lnTo>
                      <a:pt x="120" y="372"/>
                    </a:lnTo>
                    <a:lnTo>
                      <a:pt x="125" y="410"/>
                    </a:lnTo>
                    <a:lnTo>
                      <a:pt x="125" y="449"/>
                    </a:lnTo>
                    <a:lnTo>
                      <a:pt x="131" y="399"/>
                    </a:lnTo>
                    <a:lnTo>
                      <a:pt x="131" y="350"/>
                    </a:lnTo>
                    <a:lnTo>
                      <a:pt x="120" y="235"/>
                    </a:lnTo>
                    <a:lnTo>
                      <a:pt x="109" y="126"/>
                    </a:lnTo>
                    <a:lnTo>
                      <a:pt x="93" y="27"/>
                    </a:lnTo>
                    <a:lnTo>
                      <a:pt x="87" y="22"/>
                    </a:lnTo>
                    <a:lnTo>
                      <a:pt x="76" y="22"/>
                    </a:lnTo>
                    <a:lnTo>
                      <a:pt x="60" y="22"/>
                    </a:lnTo>
                    <a:lnTo>
                      <a:pt x="49" y="16"/>
                    </a:lnTo>
                    <a:lnTo>
                      <a:pt x="38" y="5"/>
                    </a:lnTo>
                    <a:lnTo>
                      <a:pt x="32" y="5"/>
                    </a:lnTo>
                    <a:lnTo>
                      <a:pt x="21" y="0"/>
                    </a:lnTo>
                    <a:lnTo>
                      <a:pt x="11" y="16"/>
                    </a:lnTo>
                    <a:lnTo>
                      <a:pt x="5" y="44"/>
                    </a:lnTo>
                    <a:lnTo>
                      <a:pt x="0" y="55"/>
                    </a:lnTo>
                    <a:close/>
                  </a:path>
                </a:pathLst>
              </a:custGeom>
              <a:solidFill>
                <a:srgbClr val="FFFFFF"/>
              </a:solidFill>
              <a:ln w="9525">
                <a:noFill/>
                <a:round/>
                <a:headEnd/>
                <a:tailEnd/>
              </a:ln>
            </p:spPr>
            <p:txBody>
              <a:bodyPr/>
              <a:lstStyle/>
              <a:p>
                <a:endParaRPr lang="en-IN" dirty="0"/>
              </a:p>
            </p:txBody>
          </p:sp>
          <p:sp>
            <p:nvSpPr>
              <p:cNvPr id="88" name="Freeform 1584"/>
              <p:cNvSpPr>
                <a:spLocks/>
              </p:cNvSpPr>
              <p:nvPr/>
            </p:nvSpPr>
            <p:spPr bwMode="auto">
              <a:xfrm>
                <a:off x="-7952428" y="-6829515"/>
                <a:ext cx="469925" cy="1786644"/>
              </a:xfrm>
              <a:custGeom>
                <a:avLst/>
                <a:gdLst>
                  <a:gd name="T0" fmla="*/ 2147483647 w 126"/>
                  <a:gd name="T1" fmla="*/ 2147483647 h 476"/>
                  <a:gd name="T2" fmla="*/ 0 w 126"/>
                  <a:gd name="T3" fmla="*/ 2147483647 h 476"/>
                  <a:gd name="T4" fmla="*/ 2147483647 w 126"/>
                  <a:gd name="T5" fmla="*/ 2147483647 h 476"/>
                  <a:gd name="T6" fmla="*/ 2147483647 w 126"/>
                  <a:gd name="T7" fmla="*/ 2147483647 h 476"/>
                  <a:gd name="T8" fmla="*/ 2147483647 w 126"/>
                  <a:gd name="T9" fmla="*/ 2147483647 h 476"/>
                  <a:gd name="T10" fmla="*/ 2147483647 w 126"/>
                  <a:gd name="T11" fmla="*/ 2147483647 h 476"/>
                  <a:gd name="T12" fmla="*/ 2147483647 w 126"/>
                  <a:gd name="T13" fmla="*/ 2147483647 h 476"/>
                  <a:gd name="T14" fmla="*/ 2147483647 w 126"/>
                  <a:gd name="T15" fmla="*/ 2147483647 h 476"/>
                  <a:gd name="T16" fmla="*/ 2147483647 w 126"/>
                  <a:gd name="T17" fmla="*/ 2147483647 h 476"/>
                  <a:gd name="T18" fmla="*/ 2147483647 w 126"/>
                  <a:gd name="T19" fmla="*/ 2147483647 h 476"/>
                  <a:gd name="T20" fmla="*/ 2147483647 w 126"/>
                  <a:gd name="T21" fmla="*/ 2147483647 h 476"/>
                  <a:gd name="T22" fmla="*/ 2147483647 w 126"/>
                  <a:gd name="T23" fmla="*/ 2147483647 h 476"/>
                  <a:gd name="T24" fmla="*/ 2147483647 w 126"/>
                  <a:gd name="T25" fmla="*/ 2147483647 h 476"/>
                  <a:gd name="T26" fmla="*/ 2147483647 w 126"/>
                  <a:gd name="T27" fmla="*/ 2147483647 h 476"/>
                  <a:gd name="T28" fmla="*/ 2147483647 w 126"/>
                  <a:gd name="T29" fmla="*/ 2147483647 h 476"/>
                  <a:gd name="T30" fmla="*/ 2147483647 w 126"/>
                  <a:gd name="T31" fmla="*/ 2147483647 h 476"/>
                  <a:gd name="T32" fmla="*/ 2147483647 w 126"/>
                  <a:gd name="T33" fmla="*/ 2147483647 h 476"/>
                  <a:gd name="T34" fmla="*/ 2147483647 w 126"/>
                  <a:gd name="T35" fmla="*/ 2147483647 h 476"/>
                  <a:gd name="T36" fmla="*/ 2147483647 w 126"/>
                  <a:gd name="T37" fmla="*/ 0 h 476"/>
                  <a:gd name="T38" fmla="*/ 2147483647 w 126"/>
                  <a:gd name="T39" fmla="*/ 0 h 476"/>
                  <a:gd name="T40" fmla="*/ 2147483647 w 126"/>
                  <a:gd name="T41" fmla="*/ 2147483647 h 476"/>
                  <a:gd name="T42" fmla="*/ 2147483647 w 126"/>
                  <a:gd name="T43" fmla="*/ 2147483647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6"/>
                  <a:gd name="T67" fmla="*/ 0 h 476"/>
                  <a:gd name="T68" fmla="*/ 126 w 126"/>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6" h="476">
                    <a:moveTo>
                      <a:pt x="11" y="6"/>
                    </a:moveTo>
                    <a:lnTo>
                      <a:pt x="0" y="17"/>
                    </a:lnTo>
                    <a:lnTo>
                      <a:pt x="22" y="55"/>
                    </a:lnTo>
                    <a:lnTo>
                      <a:pt x="28" y="88"/>
                    </a:lnTo>
                    <a:lnTo>
                      <a:pt x="39" y="121"/>
                    </a:lnTo>
                    <a:lnTo>
                      <a:pt x="44" y="214"/>
                    </a:lnTo>
                    <a:lnTo>
                      <a:pt x="44" y="323"/>
                    </a:lnTo>
                    <a:lnTo>
                      <a:pt x="77" y="444"/>
                    </a:lnTo>
                    <a:lnTo>
                      <a:pt x="99" y="476"/>
                    </a:lnTo>
                    <a:lnTo>
                      <a:pt x="126" y="372"/>
                    </a:lnTo>
                    <a:lnTo>
                      <a:pt x="82" y="148"/>
                    </a:lnTo>
                    <a:lnTo>
                      <a:pt x="44" y="50"/>
                    </a:lnTo>
                    <a:lnTo>
                      <a:pt x="50" y="17"/>
                    </a:lnTo>
                    <a:lnTo>
                      <a:pt x="39" y="6"/>
                    </a:lnTo>
                    <a:lnTo>
                      <a:pt x="22" y="0"/>
                    </a:lnTo>
                    <a:lnTo>
                      <a:pt x="17" y="0"/>
                    </a:lnTo>
                    <a:lnTo>
                      <a:pt x="11" y="6"/>
                    </a:lnTo>
                    <a:close/>
                  </a:path>
                </a:pathLst>
              </a:custGeom>
              <a:solidFill>
                <a:srgbClr val="010101"/>
              </a:solidFill>
              <a:ln w="9525">
                <a:noFill/>
                <a:round/>
                <a:headEnd/>
                <a:tailEnd/>
              </a:ln>
            </p:spPr>
            <p:txBody>
              <a:bodyPr/>
              <a:lstStyle/>
              <a:p>
                <a:endParaRPr lang="en-IN" dirty="0"/>
              </a:p>
            </p:txBody>
          </p:sp>
        </p:grpSp>
        <p:sp>
          <p:nvSpPr>
            <p:cNvPr id="11" name="Freeform 1584"/>
            <p:cNvSpPr>
              <a:spLocks/>
            </p:cNvSpPr>
            <p:nvPr/>
          </p:nvSpPr>
          <p:spPr bwMode="auto">
            <a:xfrm>
              <a:off x="13788371" y="4401927"/>
              <a:ext cx="364650" cy="1386118"/>
            </a:xfrm>
            <a:custGeom>
              <a:avLst/>
              <a:gdLst/>
              <a:ahLst/>
              <a:cxnLst>
                <a:cxn ang="0">
                  <a:pos x="11" y="6"/>
                </a:cxn>
                <a:cxn ang="0">
                  <a:pos x="0" y="17"/>
                </a:cxn>
                <a:cxn ang="0">
                  <a:pos x="22" y="55"/>
                </a:cxn>
                <a:cxn ang="0">
                  <a:pos x="22" y="55"/>
                </a:cxn>
                <a:cxn ang="0">
                  <a:pos x="28" y="88"/>
                </a:cxn>
                <a:cxn ang="0">
                  <a:pos x="39" y="121"/>
                </a:cxn>
                <a:cxn ang="0">
                  <a:pos x="39" y="121"/>
                </a:cxn>
                <a:cxn ang="0">
                  <a:pos x="44" y="214"/>
                </a:cxn>
                <a:cxn ang="0">
                  <a:pos x="44" y="214"/>
                </a:cxn>
                <a:cxn ang="0">
                  <a:pos x="44" y="323"/>
                </a:cxn>
                <a:cxn ang="0">
                  <a:pos x="77" y="444"/>
                </a:cxn>
                <a:cxn ang="0">
                  <a:pos x="99" y="476"/>
                </a:cxn>
                <a:cxn ang="0">
                  <a:pos x="126" y="372"/>
                </a:cxn>
                <a:cxn ang="0">
                  <a:pos x="82" y="148"/>
                </a:cxn>
                <a:cxn ang="0">
                  <a:pos x="44" y="50"/>
                </a:cxn>
                <a:cxn ang="0">
                  <a:pos x="50" y="17"/>
                </a:cxn>
                <a:cxn ang="0">
                  <a:pos x="50" y="17"/>
                </a:cxn>
                <a:cxn ang="0">
                  <a:pos x="39" y="6"/>
                </a:cxn>
                <a:cxn ang="0">
                  <a:pos x="22" y="0"/>
                </a:cxn>
                <a:cxn ang="0">
                  <a:pos x="17" y="0"/>
                </a:cxn>
                <a:cxn ang="0">
                  <a:pos x="11" y="6"/>
                </a:cxn>
                <a:cxn ang="0">
                  <a:pos x="11" y="6"/>
                </a:cxn>
              </a:cxnLst>
              <a:rect l="0" t="0" r="r" b="b"/>
              <a:pathLst>
                <a:path w="126" h="476">
                  <a:moveTo>
                    <a:pt x="11" y="6"/>
                  </a:moveTo>
                  <a:lnTo>
                    <a:pt x="0" y="17"/>
                  </a:lnTo>
                  <a:lnTo>
                    <a:pt x="22" y="55"/>
                  </a:lnTo>
                  <a:lnTo>
                    <a:pt x="22" y="55"/>
                  </a:lnTo>
                  <a:lnTo>
                    <a:pt x="28" y="88"/>
                  </a:lnTo>
                  <a:lnTo>
                    <a:pt x="39" y="121"/>
                  </a:lnTo>
                  <a:lnTo>
                    <a:pt x="39" y="121"/>
                  </a:lnTo>
                  <a:lnTo>
                    <a:pt x="44" y="214"/>
                  </a:lnTo>
                  <a:lnTo>
                    <a:pt x="44" y="214"/>
                  </a:lnTo>
                  <a:lnTo>
                    <a:pt x="44" y="323"/>
                  </a:lnTo>
                  <a:lnTo>
                    <a:pt x="77" y="444"/>
                  </a:lnTo>
                  <a:lnTo>
                    <a:pt x="99" y="476"/>
                  </a:lnTo>
                  <a:lnTo>
                    <a:pt x="126" y="372"/>
                  </a:lnTo>
                  <a:lnTo>
                    <a:pt x="82" y="148"/>
                  </a:lnTo>
                  <a:lnTo>
                    <a:pt x="44" y="50"/>
                  </a:lnTo>
                  <a:lnTo>
                    <a:pt x="50" y="17"/>
                  </a:lnTo>
                  <a:lnTo>
                    <a:pt x="50" y="17"/>
                  </a:lnTo>
                  <a:lnTo>
                    <a:pt x="39" y="6"/>
                  </a:lnTo>
                  <a:lnTo>
                    <a:pt x="22" y="0"/>
                  </a:lnTo>
                  <a:lnTo>
                    <a:pt x="17" y="0"/>
                  </a:lnTo>
                  <a:lnTo>
                    <a:pt x="11" y="6"/>
                  </a:lnTo>
                  <a:lnTo>
                    <a:pt x="11" y="6"/>
                  </a:lnTo>
                  <a:close/>
                </a:path>
              </a:pathLst>
            </a:custGeom>
            <a:solidFill>
              <a:schemeClr val="tx2">
                <a:lumMod val="40000"/>
                <a:lumOff val="60000"/>
              </a:schemeClr>
            </a:solidFill>
            <a:ln w="9525">
              <a:noFill/>
              <a:round/>
              <a:headEnd/>
              <a:tailEnd/>
            </a:ln>
          </p:spPr>
          <p:txBody>
            <a:bodyPr/>
            <a:lstStyle/>
            <a:p>
              <a:pPr>
                <a:defRPr/>
              </a:pPr>
              <a:endParaRPr lang="da-DK">
                <a:ea typeface="ＭＳ Ｐゴシック" pitchFamily="-112" charset="-128"/>
              </a:endParaRPr>
            </a:p>
          </p:txBody>
        </p:sp>
      </p:grpSp>
      <p:sp>
        <p:nvSpPr>
          <p:cNvPr id="89" name="Rektangel med afrundet, diagonalt hjørne 23"/>
          <p:cNvSpPr/>
          <p:nvPr/>
        </p:nvSpPr>
        <p:spPr>
          <a:xfrm>
            <a:off x="1664712" y="1268760"/>
            <a:ext cx="3555360" cy="5040560"/>
          </a:xfrm>
          <a:prstGeom prst="round2DiagRect">
            <a:avLst>
              <a:gd name="adj1" fmla="val 20046"/>
              <a:gd name="adj2" fmla="val 0"/>
            </a:avLst>
          </a:prstGeom>
          <a:solidFill>
            <a:schemeClr val="bg1"/>
          </a:solidFill>
          <a:ln w="57150" cap="flat" cmpd="sng" algn="ctr">
            <a:gradFill flip="none" rotWithShape="1">
              <a:gsLst>
                <a:gs pos="0">
                  <a:srgbClr val="0070C0"/>
                </a:gs>
                <a:gs pos="100000">
                  <a:srgbClr val="3FCDFF"/>
                </a:gs>
              </a:gsLst>
              <a:lin ang="13500000" scaled="1"/>
              <a:tileRect/>
            </a:gradFill>
            <a:prstDash val="solid"/>
          </a:ln>
          <a:effectLst>
            <a:outerShdw blurRad="50800" dist="38100" dir="2700000" algn="tl" rotWithShape="0">
              <a:prstClr val="black">
                <a:alpha val="40000"/>
              </a:prstClr>
            </a:outerShdw>
          </a:effectLst>
        </p:spPr>
        <p:txBody>
          <a:bodyPr anchor="ct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IN" dirty="0" smtClean="0"/>
              <a:t>Richard Hadley has just joined as the HR Head in an MNC. He finds that despite his new company having a talented and qualified workforce, the organization is not completing its projects efficiently and successfully.</a:t>
            </a:r>
            <a:endParaRPr lang="en-IN" dirty="0"/>
          </a:p>
        </p:txBody>
      </p:sp>
      <p:sp>
        <p:nvSpPr>
          <p:cNvPr id="90" name="Rektangel med afrundet, diagonalt hjørne 21"/>
          <p:cNvSpPr/>
          <p:nvPr/>
        </p:nvSpPr>
        <p:spPr>
          <a:xfrm>
            <a:off x="5508104" y="1268760"/>
            <a:ext cx="3195320" cy="5040560"/>
          </a:xfrm>
          <a:prstGeom prst="round2DiagRect">
            <a:avLst>
              <a:gd name="adj1" fmla="val 20046"/>
              <a:gd name="adj2" fmla="val 0"/>
            </a:avLst>
          </a:prstGeom>
          <a:solidFill>
            <a:schemeClr val="bg1"/>
          </a:solidFill>
          <a:ln w="57150" cap="flat" cmpd="sng" algn="ctr">
            <a:gradFill flip="none" rotWithShape="1">
              <a:gsLst>
                <a:gs pos="0">
                  <a:srgbClr val="B4E53B"/>
                </a:gs>
                <a:gs pos="100000">
                  <a:srgbClr val="6EA92D"/>
                </a:gs>
              </a:gsLst>
              <a:lin ang="3600000" scaled="0"/>
              <a:tileRect/>
            </a:gradFill>
            <a:prstDash val="solid"/>
          </a:ln>
          <a:effectLst>
            <a:outerShdw blurRad="50800" dist="38100" dir="2700000" algn="tl" rotWithShape="0">
              <a:prstClr val="black">
                <a:alpha val="40000"/>
              </a:prstClr>
            </a:outerShdw>
          </a:effectLst>
        </p:spPr>
        <p:txBody>
          <a:bodyPr anchor="ctr"/>
          <a:lstStyle/>
          <a:p>
            <a:pPr marL="342900" indent="-342900" defTabSz="801688">
              <a:spcBef>
                <a:spcPct val="20000"/>
              </a:spcBef>
              <a:buFont typeface="+mj-lt"/>
              <a:buAutoNum type="arabicPeriod"/>
              <a:defRPr/>
            </a:pPr>
            <a:r>
              <a:rPr lang="en-IN" noProof="1" smtClean="0">
                <a:latin typeface="Calibri" pitchFamily="-112" charset="0"/>
                <a:ea typeface="ＭＳ Ｐゴシック" pitchFamily="-112" charset="-128"/>
                <a:cs typeface="Arial" charset="0"/>
              </a:rPr>
              <a:t>What do you think could be the reasons for this?</a:t>
            </a:r>
          </a:p>
          <a:p>
            <a:pPr marL="342900" indent="-342900" defTabSz="801688">
              <a:spcBef>
                <a:spcPct val="20000"/>
              </a:spcBef>
              <a:buFont typeface="+mj-lt"/>
              <a:buAutoNum type="arabicPeriod"/>
              <a:defRPr/>
            </a:pPr>
            <a:endParaRPr lang="en-IN" noProof="1" smtClean="0">
              <a:latin typeface="Calibri" pitchFamily="-112" charset="0"/>
              <a:ea typeface="ＭＳ Ｐゴシック" pitchFamily="-112" charset="-128"/>
              <a:cs typeface="Arial" charset="0"/>
            </a:endParaRPr>
          </a:p>
          <a:p>
            <a:pPr marL="342900" indent="-342900" defTabSz="801688">
              <a:spcBef>
                <a:spcPct val="20000"/>
              </a:spcBef>
              <a:buFont typeface="+mj-lt"/>
              <a:buAutoNum type="arabicPeriod"/>
              <a:defRPr/>
            </a:pPr>
            <a:r>
              <a:rPr lang="en-IN" noProof="1" smtClean="0">
                <a:latin typeface="Calibri" pitchFamily="-112" charset="0"/>
                <a:ea typeface="ＭＳ Ｐゴシック" pitchFamily="-112" charset="-128"/>
                <a:cs typeface="Arial" charset="0"/>
              </a:rPr>
              <a:t>What should Richard do to change the competency levels of the existing workforce?</a:t>
            </a:r>
          </a:p>
          <a:p>
            <a:pPr marL="342900" indent="-342900" defTabSz="801688">
              <a:spcBef>
                <a:spcPct val="20000"/>
              </a:spcBef>
              <a:buFont typeface="+mj-lt"/>
              <a:buAutoNum type="arabicPeriod"/>
              <a:defRPr/>
            </a:pPr>
            <a:endParaRPr lang="en-IN" noProof="1" smtClean="0">
              <a:latin typeface="Calibri" pitchFamily="-112" charset="0"/>
              <a:ea typeface="ＭＳ Ｐゴシック" pitchFamily="-112" charset="-128"/>
              <a:cs typeface="Arial" charset="0"/>
            </a:endParaRPr>
          </a:p>
          <a:p>
            <a:pPr marL="342900" indent="-342900" defTabSz="801688">
              <a:spcBef>
                <a:spcPct val="20000"/>
              </a:spcBef>
              <a:buFont typeface="+mj-lt"/>
              <a:buAutoNum type="arabicPeriod"/>
              <a:defRPr/>
            </a:pPr>
            <a:r>
              <a:rPr lang="en-IN" noProof="1" smtClean="0">
                <a:latin typeface="Calibri" pitchFamily="-112" charset="0"/>
                <a:ea typeface="ＭＳ Ｐゴシック" pitchFamily="-112" charset="-128"/>
                <a:cs typeface="Arial" charset="0"/>
              </a:rPr>
              <a:t>What should Richard do to make sure that the new hires are competent enough to do their jobs?</a:t>
            </a:r>
            <a:endParaRPr lang="en-US" noProof="1">
              <a:latin typeface="Calibri" pitchFamily="-112" charset="0"/>
              <a:ea typeface="ＭＳ Ｐゴシック" pitchFamily="-112" charset="-128"/>
              <a:cs typeface="Arial" charset="0"/>
            </a:endParaRPr>
          </a:p>
        </p:txBody>
      </p:sp>
      <p:pic>
        <p:nvPicPr>
          <p:cNvPr id="91" name="Picture 2"/>
          <p:cNvPicPr>
            <a:picLocks noChangeAspect="1" noChangeArrowheads="1"/>
          </p:cNvPicPr>
          <p:nvPr/>
        </p:nvPicPr>
        <p:blipFill>
          <a:blip r:embed="rId3" cstate="email"/>
          <a:srcRect/>
          <a:stretch>
            <a:fillRect/>
          </a:stretch>
        </p:blipFill>
        <p:spPr bwMode="auto">
          <a:xfrm>
            <a:off x="1907704" y="1484784"/>
            <a:ext cx="2988349" cy="2242939"/>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Summary</a:t>
            </a:r>
            <a:endParaRPr lang="en-IN" sz="3200" dirty="0"/>
          </a:p>
        </p:txBody>
      </p:sp>
      <p:pic>
        <p:nvPicPr>
          <p:cNvPr id="9" name="Picture 8" descr="summary.jpg"/>
          <p:cNvPicPr>
            <a:picLocks noChangeAspect="1"/>
          </p:cNvPicPr>
          <p:nvPr/>
        </p:nvPicPr>
        <p:blipFill>
          <a:blip r:embed="rId3" cstate="email">
            <a:clrChange>
              <a:clrFrom>
                <a:srgbClr val="FFFFFF"/>
              </a:clrFrom>
              <a:clrTo>
                <a:srgbClr val="FFFFFF">
                  <a:alpha val="0"/>
                </a:srgbClr>
              </a:clrTo>
            </a:clrChange>
            <a:duotone>
              <a:prstClr val="black"/>
              <a:schemeClr val="accent2">
                <a:tint val="45000"/>
                <a:satMod val="400000"/>
              </a:schemeClr>
            </a:duotone>
          </a:blip>
          <a:stretch>
            <a:fillRect/>
          </a:stretch>
        </p:blipFill>
        <p:spPr>
          <a:xfrm rot="16200000">
            <a:off x="-992788" y="2832765"/>
            <a:ext cx="4104456" cy="2128575"/>
          </a:xfrm>
          <a:prstGeom prst="rect">
            <a:avLst/>
          </a:prstGeom>
        </p:spPr>
      </p:pic>
      <p:grpSp>
        <p:nvGrpSpPr>
          <p:cNvPr id="10" name="Group 88"/>
          <p:cNvGrpSpPr>
            <a:grpSpLocks/>
          </p:cNvGrpSpPr>
          <p:nvPr/>
        </p:nvGrpSpPr>
        <p:grpSpPr bwMode="auto">
          <a:xfrm>
            <a:off x="827584" y="1002299"/>
            <a:ext cx="7935913" cy="936104"/>
            <a:chOff x="831501" y="4648200"/>
            <a:chExt cx="7936473" cy="1219200"/>
          </a:xfrm>
        </p:grpSpPr>
        <p:sp>
          <p:nvSpPr>
            <p:cNvPr id="11" name="Right Arrow 10"/>
            <p:cNvSpPr/>
            <p:nvPr/>
          </p:nvSpPr>
          <p:spPr>
            <a:xfrm>
              <a:off x="831501" y="4648200"/>
              <a:ext cx="7936473" cy="1219200"/>
            </a:xfrm>
            <a:prstGeom prst="rightArrow">
              <a:avLst/>
            </a:prstGeom>
            <a:gradFill>
              <a:gsLst>
                <a:gs pos="0">
                  <a:srgbClr val="B80202">
                    <a:alpha val="0"/>
                  </a:srgbClr>
                </a:gs>
                <a:gs pos="100000">
                  <a:schemeClr val="tx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2" name="TextBox 90"/>
            <p:cNvSpPr txBox="1">
              <a:spLocks noChangeArrowheads="1"/>
            </p:cNvSpPr>
            <p:nvPr/>
          </p:nvSpPr>
          <p:spPr bwMode="auto">
            <a:xfrm>
              <a:off x="3006927" y="4971151"/>
              <a:ext cx="5257669" cy="521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IN" sz="2000" dirty="0" smtClean="0">
                  <a:solidFill>
                    <a:schemeClr val="bg1"/>
                  </a:solidFill>
                  <a:latin typeface="Garamond" pitchFamily="18" charset="0"/>
                </a:rPr>
                <a:t>In this module you learnt that:</a:t>
              </a:r>
              <a:endParaRPr lang="nb-NO" sz="2000" dirty="0">
                <a:solidFill>
                  <a:schemeClr val="bg1"/>
                </a:solidFill>
                <a:latin typeface="Garamond" pitchFamily="18" charset="0"/>
              </a:endParaRPr>
            </a:p>
          </p:txBody>
        </p:sp>
      </p:grpSp>
      <p:grpSp>
        <p:nvGrpSpPr>
          <p:cNvPr id="13" name="Group 12"/>
          <p:cNvGrpSpPr/>
          <p:nvPr/>
        </p:nvGrpSpPr>
        <p:grpSpPr>
          <a:xfrm>
            <a:off x="2195736" y="2420888"/>
            <a:ext cx="6768752" cy="986541"/>
            <a:chOff x="2123728" y="1238250"/>
            <a:chExt cx="6768752" cy="1157932"/>
          </a:xfrm>
        </p:grpSpPr>
        <p:grpSp>
          <p:nvGrpSpPr>
            <p:cNvPr id="14" name="Gruppe 33"/>
            <p:cNvGrpSpPr>
              <a:grpSpLocks/>
            </p:cNvGrpSpPr>
            <p:nvPr/>
          </p:nvGrpSpPr>
          <p:grpSpPr bwMode="auto">
            <a:xfrm>
              <a:off x="2123728" y="1238250"/>
              <a:ext cx="6768752" cy="1157932"/>
              <a:chOff x="2220686" y="2809504"/>
              <a:chExt cx="2177143" cy="1563755"/>
            </a:xfrm>
          </p:grpSpPr>
          <p:sp>
            <p:nvSpPr>
              <p:cNvPr id="16" name="Rektangel 51"/>
              <p:cNvSpPr>
                <a:spLocks noChangeArrowheads="1"/>
              </p:cNvSpPr>
              <p:nvPr/>
            </p:nvSpPr>
            <p:spPr bwMode="auto">
              <a:xfrm>
                <a:off x="2222033" y="2809504"/>
                <a:ext cx="2175796" cy="141890"/>
              </a:xfrm>
              <a:prstGeom prst="rect">
                <a:avLst/>
              </a:prstGeom>
              <a:gradFill rotWithShape="1">
                <a:gsLst>
                  <a:gs pos="0">
                    <a:srgbClr val="C4E44B"/>
                  </a:gs>
                  <a:gs pos="100000">
                    <a:srgbClr val="879335"/>
                  </a:gs>
                </a:gsLst>
                <a:lin ang="5400000" scaled="1"/>
              </a:gradFill>
              <a:ln w="9525">
                <a:solidFill>
                  <a:schemeClr val="bg1">
                    <a:lumMod val="75000"/>
                  </a:schemeClr>
                </a:solidFill>
                <a:miter lim="800000"/>
                <a:headEnd/>
                <a:tailEnd/>
              </a:ln>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17" name="Rektangel 52"/>
              <p:cNvSpPr>
                <a:spLocks noChangeArrowheads="1"/>
              </p:cNvSpPr>
              <p:nvPr/>
            </p:nvSpPr>
            <p:spPr bwMode="auto">
              <a:xfrm>
                <a:off x="2220686" y="2928901"/>
                <a:ext cx="2177143" cy="1444358"/>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sp>
          <p:nvSpPr>
            <p:cNvPr id="15" name="Rectangle 49"/>
            <p:cNvSpPr>
              <a:spLocks noChangeArrowheads="1"/>
            </p:cNvSpPr>
            <p:nvPr/>
          </p:nvSpPr>
          <p:spPr bwMode="auto">
            <a:xfrm>
              <a:off x="2267744" y="1412776"/>
              <a:ext cx="6336704" cy="866991"/>
            </a:xfrm>
            <a:prstGeom prst="rect">
              <a:avLst/>
            </a:prstGeom>
            <a:noFill/>
            <a:ln w="9525">
              <a:noFill/>
              <a:miter lim="800000"/>
              <a:headEnd/>
              <a:tailEnd/>
            </a:ln>
          </p:spPr>
          <p:txBody>
            <a:bodyPr wrap="square">
              <a:spAutoFit/>
            </a:bodyPr>
            <a:lstStyle/>
            <a:p>
              <a:r>
                <a:rPr lang="en-IN" sz="1400" noProof="1" smtClean="0">
                  <a:solidFill>
                    <a:srgbClr val="1E1C11"/>
                  </a:solidFill>
                  <a:latin typeface="Calibri" pitchFamily="-65" charset="0"/>
                  <a:cs typeface="Arial" charset="0"/>
                </a:rPr>
                <a:t>Competencies refer to skills or knowledge that leads to superior performance. Competencies are individual abilities or characteristics that are key to effectiveness in work. </a:t>
              </a:r>
              <a:endParaRPr lang="en-US" sz="1400" dirty="0"/>
            </a:p>
          </p:txBody>
        </p:sp>
      </p:grpSp>
      <p:grpSp>
        <p:nvGrpSpPr>
          <p:cNvPr id="28" name="Group 27"/>
          <p:cNvGrpSpPr/>
          <p:nvPr/>
        </p:nvGrpSpPr>
        <p:grpSpPr>
          <a:xfrm>
            <a:off x="2195736" y="3393498"/>
            <a:ext cx="6763990" cy="950035"/>
            <a:chOff x="2128490" y="3861047"/>
            <a:chExt cx="6763990" cy="951581"/>
          </a:xfrm>
        </p:grpSpPr>
        <p:grpSp>
          <p:nvGrpSpPr>
            <p:cNvPr id="29" name="Gruppe 33"/>
            <p:cNvGrpSpPr>
              <a:grpSpLocks/>
            </p:cNvGrpSpPr>
            <p:nvPr/>
          </p:nvGrpSpPr>
          <p:grpSpPr bwMode="auto">
            <a:xfrm>
              <a:off x="2128490" y="3861047"/>
              <a:ext cx="6763989" cy="951581"/>
              <a:chOff x="2220686" y="2809504"/>
              <a:chExt cx="2177143" cy="734020"/>
            </a:xfrm>
          </p:grpSpPr>
          <p:sp>
            <p:nvSpPr>
              <p:cNvPr id="31" name="Rektangel 51"/>
              <p:cNvSpPr/>
              <p:nvPr/>
            </p:nvSpPr>
            <p:spPr>
              <a:xfrm>
                <a:off x="2222033" y="2809504"/>
                <a:ext cx="2175796" cy="141890"/>
              </a:xfrm>
              <a:prstGeom prst="rect">
                <a:avLst/>
              </a:prstGeom>
              <a:solidFill>
                <a:schemeClr val="bg2">
                  <a:lumMod val="50000"/>
                </a:schemeClr>
              </a:solidFill>
              <a:ln w="9525" cap="flat" cmpd="sng" algn="ctr">
                <a:solidFill>
                  <a:schemeClr val="tx2">
                    <a:lumMod val="60000"/>
                    <a:lumOff val="40000"/>
                  </a:schemeClr>
                </a:solid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32" name="Rektangel 52"/>
              <p:cNvSpPr>
                <a:spLocks noChangeArrowheads="1"/>
              </p:cNvSpPr>
              <p:nvPr/>
            </p:nvSpPr>
            <p:spPr bwMode="auto">
              <a:xfrm>
                <a:off x="2220686" y="2863341"/>
                <a:ext cx="2177143" cy="680183"/>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sp>
          <p:nvSpPr>
            <p:cNvPr id="30" name="Rectangle 49"/>
            <p:cNvSpPr>
              <a:spLocks noChangeArrowheads="1"/>
            </p:cNvSpPr>
            <p:nvPr/>
          </p:nvSpPr>
          <p:spPr bwMode="auto">
            <a:xfrm>
              <a:off x="2267744" y="4002957"/>
              <a:ext cx="6624736" cy="524071"/>
            </a:xfrm>
            <a:prstGeom prst="rect">
              <a:avLst/>
            </a:prstGeom>
            <a:noFill/>
            <a:ln w="9525">
              <a:noFill/>
              <a:miter lim="800000"/>
              <a:headEnd/>
              <a:tailEnd/>
            </a:ln>
          </p:spPr>
          <p:txBody>
            <a:bodyPr wrap="square">
              <a:spAutoFit/>
            </a:bodyPr>
            <a:lstStyle/>
            <a:p>
              <a:r>
                <a:rPr lang="en-IN" sz="1400" noProof="1" smtClean="0">
                  <a:solidFill>
                    <a:srgbClr val="1E1C11"/>
                  </a:solidFill>
                  <a:latin typeface="Calibri" pitchFamily="-65" charset="0"/>
                  <a:cs typeface="Arial" charset="0"/>
                </a:rPr>
                <a:t>Competency mapping is the process of identification of the competencies required to perform successfully in a given job or role or a set of tasks at a given point of time. </a:t>
              </a:r>
              <a:endParaRPr lang="en-US" sz="1400" dirty="0"/>
            </a:p>
          </p:txBody>
        </p:sp>
      </p:grpSp>
      <p:grpSp>
        <p:nvGrpSpPr>
          <p:cNvPr id="18" name="Group 17"/>
          <p:cNvGrpSpPr/>
          <p:nvPr/>
        </p:nvGrpSpPr>
        <p:grpSpPr>
          <a:xfrm>
            <a:off x="2195736" y="4199517"/>
            <a:ext cx="6768752" cy="1238059"/>
            <a:chOff x="2123728" y="2924942"/>
            <a:chExt cx="6768752" cy="785785"/>
          </a:xfrm>
        </p:grpSpPr>
        <p:grpSp>
          <p:nvGrpSpPr>
            <p:cNvPr id="19" name="Gruppe 33"/>
            <p:cNvGrpSpPr>
              <a:grpSpLocks/>
            </p:cNvGrpSpPr>
            <p:nvPr/>
          </p:nvGrpSpPr>
          <p:grpSpPr bwMode="auto">
            <a:xfrm>
              <a:off x="2123728" y="2924942"/>
              <a:ext cx="6768752" cy="785785"/>
              <a:chOff x="2220686" y="2809497"/>
              <a:chExt cx="2177143" cy="932508"/>
            </a:xfrm>
          </p:grpSpPr>
          <p:sp>
            <p:nvSpPr>
              <p:cNvPr id="21" name="Rektangel 51"/>
              <p:cNvSpPr/>
              <p:nvPr/>
            </p:nvSpPr>
            <p:spPr>
              <a:xfrm>
                <a:off x="2222033" y="2809497"/>
                <a:ext cx="2175796" cy="150432"/>
              </a:xfrm>
              <a:prstGeom prst="rect">
                <a:avLst/>
              </a:prstGeom>
              <a:solidFill>
                <a:schemeClr val="tx2"/>
              </a:solidFill>
              <a:ln w="9525" cap="flat" cmpd="sng" algn="ctr">
                <a:solidFill>
                  <a:schemeClr val="tx2">
                    <a:lumMod val="60000"/>
                    <a:lumOff val="40000"/>
                  </a:schemeClr>
                </a:solidFill>
                <a:prstDash val="solid"/>
              </a:ln>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sp>
            <p:nvSpPr>
              <p:cNvPr id="22" name="Rektangel 52"/>
              <p:cNvSpPr>
                <a:spLocks noChangeArrowheads="1"/>
              </p:cNvSpPr>
              <p:nvPr/>
            </p:nvSpPr>
            <p:spPr bwMode="auto">
              <a:xfrm>
                <a:off x="2220686" y="2914145"/>
                <a:ext cx="2177143" cy="82786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a:defRPr/>
                </a:pPr>
                <a:endParaRPr lang="da-DK">
                  <a:solidFill>
                    <a:srgbClr val="FFFFFF"/>
                  </a:solidFill>
                  <a:latin typeface="Calibri" pitchFamily="-112" charset="0"/>
                  <a:ea typeface="ＭＳ Ｐゴシック" pitchFamily="-112" charset="-128"/>
                </a:endParaRPr>
              </a:p>
            </p:txBody>
          </p:sp>
        </p:grpSp>
        <p:sp>
          <p:nvSpPr>
            <p:cNvPr id="20" name="Rectangle 49"/>
            <p:cNvSpPr>
              <a:spLocks noChangeArrowheads="1"/>
            </p:cNvSpPr>
            <p:nvPr/>
          </p:nvSpPr>
          <p:spPr bwMode="auto">
            <a:xfrm>
              <a:off x="2267744" y="3027604"/>
              <a:ext cx="6336704" cy="605563"/>
            </a:xfrm>
            <a:prstGeom prst="rect">
              <a:avLst/>
            </a:prstGeom>
            <a:noFill/>
            <a:ln w="9525">
              <a:noFill/>
              <a:miter lim="800000"/>
              <a:headEnd/>
              <a:tailEnd/>
            </a:ln>
          </p:spPr>
          <p:txBody>
            <a:bodyPr wrap="square">
              <a:spAutoFit/>
            </a:bodyPr>
            <a:lstStyle/>
            <a:p>
              <a:r>
                <a:rPr lang="en-IN" sz="1400" noProof="1" smtClean="0">
                  <a:solidFill>
                    <a:srgbClr val="1E1C11"/>
                  </a:solidFill>
                  <a:latin typeface="Calibri" pitchFamily="-65" charset="0"/>
                  <a:cs typeface="Arial" charset="0"/>
                </a:rPr>
                <a:t>The Iceberg Model for competencies takes the help of an iceberg to explain the concept of competency. A competency also has some components which are visible like knowledge and skills but other behavioural components like attitude, traits, thinking styles, self-image, organizational fit etc. are hidden or beneath the surface.</a:t>
              </a:r>
              <a:endParaRPr lang="en-US" sz="1400" dirty="0"/>
            </a:p>
          </p:txBody>
        </p:sp>
      </p:gr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Leadership-banner-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203848" y="2564904"/>
            <a:ext cx="3024336" cy="2484487"/>
          </a:xfrm>
          <a:prstGeom prst="ellipse">
            <a:avLst/>
          </a:prstGeom>
        </p:spPr>
      </p:pic>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Competency?</a:t>
            </a:r>
            <a:endParaRPr lang="en-IN" sz="3200" dirty="0"/>
          </a:p>
        </p:txBody>
      </p:sp>
      <p:sp>
        <p:nvSpPr>
          <p:cNvPr id="10" name="Donut 120"/>
          <p:cNvSpPr>
            <a:spLocks noChangeArrowheads="1"/>
          </p:cNvSpPr>
          <p:nvPr/>
        </p:nvSpPr>
        <p:spPr bwMode="auto">
          <a:xfrm>
            <a:off x="3059832" y="2315684"/>
            <a:ext cx="3024336" cy="3024336"/>
          </a:xfrm>
          <a:custGeom>
            <a:avLst/>
            <a:gdLst>
              <a:gd name="T0" fmla="*/ 1314450 w 2628900"/>
              <a:gd name="T1" fmla="*/ 0 h 2628900"/>
              <a:gd name="T2" fmla="*/ 384993 w 2628900"/>
              <a:gd name="T3" fmla="*/ 384993 h 2628900"/>
              <a:gd name="T4" fmla="*/ 0 w 2628900"/>
              <a:gd name="T5" fmla="*/ 1314450 h 2628900"/>
              <a:gd name="T6" fmla="*/ 384993 w 2628900"/>
              <a:gd name="T7" fmla="*/ 2243907 h 2628900"/>
              <a:gd name="T8" fmla="*/ 1314450 w 2628900"/>
              <a:gd name="T9" fmla="*/ 2628900 h 2628900"/>
              <a:gd name="T10" fmla="*/ 2243907 w 2628900"/>
              <a:gd name="T11" fmla="*/ 2243907 h 2628900"/>
              <a:gd name="T12" fmla="*/ 2628900 w 2628900"/>
              <a:gd name="T13" fmla="*/ 1314450 h 2628900"/>
              <a:gd name="T14" fmla="*/ 2243907 w 2628900"/>
              <a:gd name="T15" fmla="*/ 384993 h 2628900"/>
              <a:gd name="T16" fmla="*/ 0 60000 65536"/>
              <a:gd name="T17" fmla="*/ 0 60000 65536"/>
              <a:gd name="T18" fmla="*/ 0 60000 65536"/>
              <a:gd name="T19" fmla="*/ 0 60000 65536"/>
              <a:gd name="T20" fmla="*/ 0 60000 65536"/>
              <a:gd name="T21" fmla="*/ 0 60000 65536"/>
              <a:gd name="T22" fmla="*/ 0 60000 65536"/>
              <a:gd name="T23" fmla="*/ 0 60000 65536"/>
              <a:gd name="T24" fmla="*/ 384993 w 2628900"/>
              <a:gd name="T25" fmla="*/ 384993 h 2628900"/>
              <a:gd name="T26" fmla="*/ 2243907 w 2628900"/>
              <a:gd name="T27" fmla="*/ 2243907 h 2628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8900" h="2628900">
                <a:moveTo>
                  <a:pt x="0" y="1314450"/>
                </a:moveTo>
                <a:lnTo>
                  <a:pt x="0" y="1314450"/>
                </a:lnTo>
                <a:cubicBezTo>
                  <a:pt x="0" y="588499"/>
                  <a:pt x="588499" y="0"/>
                  <a:pt x="1314449" y="0"/>
                </a:cubicBezTo>
                <a:cubicBezTo>
                  <a:pt x="2040400" y="0"/>
                  <a:pt x="2628900" y="588499"/>
                  <a:pt x="2628900" y="1314450"/>
                </a:cubicBezTo>
                <a:cubicBezTo>
                  <a:pt x="2628900" y="2040400"/>
                  <a:pt x="2040400" y="2628899"/>
                  <a:pt x="1314450" y="2628900"/>
                </a:cubicBezTo>
                <a:cubicBezTo>
                  <a:pt x="588499" y="2628900"/>
                  <a:pt x="0" y="2040400"/>
                  <a:pt x="0" y="1314450"/>
                </a:cubicBezTo>
                <a:close/>
                <a:moveTo>
                  <a:pt x="283369" y="1314450"/>
                </a:moveTo>
                <a:lnTo>
                  <a:pt x="283369" y="1314450"/>
                </a:lnTo>
                <a:cubicBezTo>
                  <a:pt x="283369" y="1883900"/>
                  <a:pt x="744999" y="2345530"/>
                  <a:pt x="1314449" y="2345531"/>
                </a:cubicBezTo>
                <a:lnTo>
                  <a:pt x="1314450" y="2345531"/>
                </a:lnTo>
                <a:cubicBezTo>
                  <a:pt x="1883900" y="2345530"/>
                  <a:pt x="2345531" y="1883900"/>
                  <a:pt x="2345531" y="1314450"/>
                </a:cubicBezTo>
                <a:cubicBezTo>
                  <a:pt x="2345531" y="744999"/>
                  <a:pt x="1883900" y="283369"/>
                  <a:pt x="1314450" y="283369"/>
                </a:cubicBezTo>
                <a:lnTo>
                  <a:pt x="1314449" y="283369"/>
                </a:lnTo>
                <a:cubicBezTo>
                  <a:pt x="744999" y="283369"/>
                  <a:pt x="283369" y="744999"/>
                  <a:pt x="283369" y="1314449"/>
                </a:cubicBezTo>
                <a:lnTo>
                  <a:pt x="283369" y="1314450"/>
                </a:lnTo>
                <a:close/>
              </a:path>
            </a:pathLst>
          </a:custGeom>
          <a:solidFill>
            <a:srgbClr val="86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IN" dirty="0"/>
          </a:p>
        </p:txBody>
      </p:sp>
      <p:grpSp>
        <p:nvGrpSpPr>
          <p:cNvPr id="3" name="Group 53"/>
          <p:cNvGrpSpPr>
            <a:grpSpLocks/>
          </p:cNvGrpSpPr>
          <p:nvPr/>
        </p:nvGrpSpPr>
        <p:grpSpPr bwMode="auto">
          <a:xfrm rot="-469996">
            <a:off x="1227494" y="1203309"/>
            <a:ext cx="2784758" cy="1278842"/>
            <a:chOff x="2647074" y="1000779"/>
            <a:chExt cx="2021401" cy="1454721"/>
          </a:xfrm>
        </p:grpSpPr>
        <p:sp>
          <p:nvSpPr>
            <p:cNvPr id="12" name="Rectangle 85"/>
            <p:cNvSpPr>
              <a:spLocks noChangeArrowheads="1"/>
            </p:cNvSpPr>
            <p:nvPr/>
          </p:nvSpPr>
          <p:spPr bwMode="auto">
            <a:xfrm rot="10800000">
              <a:off x="2647074" y="1000779"/>
              <a:ext cx="2021401" cy="1454721"/>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13" name="TextBox 10"/>
            <p:cNvSpPr txBox="1">
              <a:spLocks noChangeArrowheads="1"/>
            </p:cNvSpPr>
            <p:nvPr/>
          </p:nvSpPr>
          <p:spPr bwMode="auto">
            <a:xfrm>
              <a:off x="2714188" y="1055576"/>
              <a:ext cx="1942892" cy="1050315"/>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Competencies refer to skills or knowledge that leads to superior performance.</a:t>
              </a:r>
              <a:endParaRPr lang="en-US" dirty="0">
                <a:latin typeface="Calibri" pitchFamily="34" charset="0"/>
              </a:endParaRPr>
            </a:p>
          </p:txBody>
        </p:sp>
      </p:grpSp>
      <p:sp>
        <p:nvSpPr>
          <p:cNvPr id="14" name="Freeform 13"/>
          <p:cNvSpPr>
            <a:spLocks noChangeArrowheads="1"/>
          </p:cNvSpPr>
          <p:nvPr/>
        </p:nvSpPr>
        <p:spPr bwMode="auto">
          <a:xfrm rot="2581814">
            <a:off x="3677409" y="2179907"/>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4" name="Group 59"/>
          <p:cNvGrpSpPr>
            <a:grpSpLocks/>
          </p:cNvGrpSpPr>
          <p:nvPr/>
        </p:nvGrpSpPr>
        <p:grpSpPr bwMode="auto">
          <a:xfrm rot="918493">
            <a:off x="4830675" y="1289010"/>
            <a:ext cx="3052720" cy="1278842"/>
            <a:chOff x="2647074" y="1000779"/>
            <a:chExt cx="2021401" cy="1454721"/>
          </a:xfrm>
        </p:grpSpPr>
        <p:sp>
          <p:nvSpPr>
            <p:cNvPr id="16" name="Rectangle 85"/>
            <p:cNvSpPr>
              <a:spLocks noChangeArrowheads="1"/>
            </p:cNvSpPr>
            <p:nvPr/>
          </p:nvSpPr>
          <p:spPr bwMode="auto">
            <a:xfrm rot="10800000">
              <a:off x="2647074" y="1000779"/>
              <a:ext cx="2021401" cy="1454721"/>
            </a:xfrm>
            <a:prstGeom prst="rect">
              <a:avLst/>
            </a:prstGeom>
            <a:solidFill>
              <a:schemeClr val="accent1">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17" name="TextBox 10"/>
            <p:cNvSpPr txBox="1">
              <a:spLocks noChangeArrowheads="1"/>
            </p:cNvSpPr>
            <p:nvPr/>
          </p:nvSpPr>
          <p:spPr bwMode="auto">
            <a:xfrm>
              <a:off x="2703743" y="1017002"/>
              <a:ext cx="1942892" cy="1365410"/>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Competencies are individual abilities or characteristics that are key to effectiveness in work.</a:t>
              </a:r>
              <a:endParaRPr lang="en-US" dirty="0">
                <a:latin typeface="Calibri" pitchFamily="34" charset="0"/>
              </a:endParaRPr>
            </a:p>
          </p:txBody>
        </p:sp>
      </p:grpSp>
      <p:sp>
        <p:nvSpPr>
          <p:cNvPr id="18" name="Freeform 17"/>
          <p:cNvSpPr>
            <a:spLocks noChangeArrowheads="1"/>
          </p:cNvSpPr>
          <p:nvPr/>
        </p:nvSpPr>
        <p:spPr bwMode="auto">
          <a:xfrm rot="20169212">
            <a:off x="4771510" y="2066383"/>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9" name="Group 79"/>
          <p:cNvGrpSpPr>
            <a:grpSpLocks/>
          </p:cNvGrpSpPr>
          <p:nvPr/>
        </p:nvGrpSpPr>
        <p:grpSpPr bwMode="auto">
          <a:xfrm rot="20994727">
            <a:off x="4462666" y="5214743"/>
            <a:ext cx="3256623" cy="1505644"/>
            <a:chOff x="2647074" y="1000779"/>
            <a:chExt cx="2021401" cy="1712715"/>
          </a:xfrm>
        </p:grpSpPr>
        <p:sp>
          <p:nvSpPr>
            <p:cNvPr id="20" name="Rectangle 85"/>
            <p:cNvSpPr>
              <a:spLocks noChangeArrowheads="1"/>
            </p:cNvSpPr>
            <p:nvPr/>
          </p:nvSpPr>
          <p:spPr bwMode="auto">
            <a:xfrm rot="10800000">
              <a:off x="2647074" y="1000779"/>
              <a:ext cx="2021401" cy="1454721"/>
            </a:xfrm>
            <a:prstGeom prst="rect">
              <a:avLst/>
            </a:prstGeom>
            <a:solidFill>
              <a:schemeClr val="accent3"/>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1" name="TextBox 10"/>
            <p:cNvSpPr txBox="1">
              <a:spLocks noChangeArrowheads="1"/>
            </p:cNvSpPr>
            <p:nvPr/>
          </p:nvSpPr>
          <p:spPr bwMode="auto">
            <a:xfrm>
              <a:off x="2715878" y="1032989"/>
              <a:ext cx="1942892" cy="1680505"/>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Competencies can apply at organizational, individual, team, and occupational and functional levels.</a:t>
              </a:r>
              <a:endParaRPr lang="en-US" dirty="0">
                <a:latin typeface="Calibri" pitchFamily="34" charset="0"/>
              </a:endParaRPr>
            </a:p>
          </p:txBody>
        </p:sp>
      </p:grpSp>
      <p:sp>
        <p:nvSpPr>
          <p:cNvPr id="22" name="Freeform 21"/>
          <p:cNvSpPr>
            <a:spLocks noChangeArrowheads="1"/>
          </p:cNvSpPr>
          <p:nvPr/>
        </p:nvSpPr>
        <p:spPr bwMode="auto">
          <a:xfrm rot="17785775">
            <a:off x="4182146" y="5117946"/>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1" name="Group 87"/>
          <p:cNvGrpSpPr>
            <a:grpSpLocks/>
          </p:cNvGrpSpPr>
          <p:nvPr/>
        </p:nvGrpSpPr>
        <p:grpSpPr bwMode="auto">
          <a:xfrm rot="-469996">
            <a:off x="6013322" y="3320112"/>
            <a:ext cx="2996009" cy="1278842"/>
            <a:chOff x="2647074" y="1000779"/>
            <a:chExt cx="2021401" cy="1454721"/>
          </a:xfrm>
        </p:grpSpPr>
        <p:sp>
          <p:nvSpPr>
            <p:cNvPr id="24" name="Rectangle 85"/>
            <p:cNvSpPr>
              <a:spLocks noChangeArrowheads="1"/>
            </p:cNvSpPr>
            <p:nvPr/>
          </p:nvSpPr>
          <p:spPr bwMode="auto">
            <a:xfrm rot="10800000">
              <a:off x="2647074" y="1000779"/>
              <a:ext cx="2021401" cy="1454721"/>
            </a:xfrm>
            <a:prstGeom prst="rect">
              <a:avLst/>
            </a:prstGeom>
            <a:solidFill>
              <a:schemeClr val="accent6"/>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5" name="TextBox 10"/>
            <p:cNvSpPr txBox="1">
              <a:spLocks noChangeArrowheads="1"/>
            </p:cNvSpPr>
            <p:nvPr/>
          </p:nvSpPr>
          <p:spPr bwMode="auto">
            <a:xfrm>
              <a:off x="2703743" y="1017003"/>
              <a:ext cx="1942892" cy="1365410"/>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Competencies are not “fixed” and causally be developed with effort and support.</a:t>
              </a:r>
              <a:endParaRPr lang="en-US" dirty="0">
                <a:latin typeface="Calibri" pitchFamily="34" charset="0"/>
              </a:endParaRPr>
            </a:p>
          </p:txBody>
        </p:sp>
      </p:grpSp>
      <p:sp>
        <p:nvSpPr>
          <p:cNvPr id="26" name="Freeform 25"/>
          <p:cNvSpPr>
            <a:spLocks noChangeArrowheads="1"/>
          </p:cNvSpPr>
          <p:nvPr/>
        </p:nvSpPr>
        <p:spPr bwMode="auto">
          <a:xfrm rot="1364334">
            <a:off x="5562787" y="3356837"/>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5" name="Group 92"/>
          <p:cNvGrpSpPr>
            <a:grpSpLocks/>
          </p:cNvGrpSpPr>
          <p:nvPr/>
        </p:nvGrpSpPr>
        <p:grpSpPr bwMode="auto">
          <a:xfrm rot="438169">
            <a:off x="168900" y="4943077"/>
            <a:ext cx="3301768" cy="1524638"/>
            <a:chOff x="2647074" y="1000779"/>
            <a:chExt cx="2021401" cy="1734322"/>
          </a:xfrm>
        </p:grpSpPr>
        <p:sp>
          <p:nvSpPr>
            <p:cNvPr id="29" name="Rectangle 85"/>
            <p:cNvSpPr>
              <a:spLocks noChangeArrowheads="1"/>
            </p:cNvSpPr>
            <p:nvPr/>
          </p:nvSpPr>
          <p:spPr bwMode="auto">
            <a:xfrm rot="10800000">
              <a:off x="2647074" y="1000779"/>
              <a:ext cx="2021401" cy="1454721"/>
            </a:xfrm>
            <a:prstGeom prst="rect">
              <a:avLst/>
            </a:prstGeom>
            <a:solidFill>
              <a:schemeClr val="accent4"/>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30" name="TextBox 10"/>
            <p:cNvSpPr txBox="1">
              <a:spLocks noChangeArrowheads="1"/>
            </p:cNvSpPr>
            <p:nvPr/>
          </p:nvSpPr>
          <p:spPr bwMode="auto">
            <a:xfrm>
              <a:off x="2716414" y="1054596"/>
              <a:ext cx="1942892" cy="1680505"/>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‘Competent’ is when a person is qualified to perform to a requisite standard of the processes of a job.</a:t>
              </a:r>
              <a:endParaRPr lang="en-US" dirty="0">
                <a:latin typeface="Calibri" pitchFamily="34" charset="0"/>
              </a:endParaRPr>
            </a:p>
          </p:txBody>
        </p:sp>
      </p:grpSp>
      <p:sp>
        <p:nvSpPr>
          <p:cNvPr id="31" name="Freeform 30"/>
          <p:cNvSpPr>
            <a:spLocks noChangeArrowheads="1"/>
          </p:cNvSpPr>
          <p:nvPr/>
        </p:nvSpPr>
        <p:spPr bwMode="auto">
          <a:xfrm rot="20259630">
            <a:off x="2970164" y="4650895"/>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9" name="Group 92"/>
          <p:cNvGrpSpPr>
            <a:grpSpLocks/>
          </p:cNvGrpSpPr>
          <p:nvPr/>
        </p:nvGrpSpPr>
        <p:grpSpPr bwMode="auto">
          <a:xfrm rot="438169">
            <a:off x="250460" y="3191832"/>
            <a:ext cx="2547193" cy="1278841"/>
            <a:chOff x="2647074" y="1000779"/>
            <a:chExt cx="2021401" cy="1454721"/>
          </a:xfrm>
        </p:grpSpPr>
        <p:sp>
          <p:nvSpPr>
            <p:cNvPr id="38" name="Rectangle 85"/>
            <p:cNvSpPr>
              <a:spLocks noChangeArrowheads="1"/>
            </p:cNvSpPr>
            <p:nvPr/>
          </p:nvSpPr>
          <p:spPr bwMode="auto">
            <a:xfrm rot="10800000">
              <a:off x="2647074" y="1000779"/>
              <a:ext cx="2021401" cy="1454721"/>
            </a:xfrm>
            <a:prstGeom prst="rect">
              <a:avLst/>
            </a:prstGeom>
            <a:solidFill>
              <a:schemeClr val="bg2">
                <a:lumMod val="75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39" name="TextBox 10"/>
            <p:cNvSpPr txBox="1">
              <a:spLocks noChangeArrowheads="1"/>
            </p:cNvSpPr>
            <p:nvPr/>
          </p:nvSpPr>
          <p:spPr bwMode="auto">
            <a:xfrm>
              <a:off x="2693521" y="1113629"/>
              <a:ext cx="1942892" cy="1050316"/>
            </a:xfrm>
            <a:prstGeom prst="rect">
              <a:avLst/>
            </a:prstGeom>
            <a:noFill/>
            <a:ln w="9525">
              <a:noFill/>
              <a:miter lim="800000"/>
              <a:headEnd/>
              <a:tailEnd/>
            </a:ln>
          </p:spPr>
          <p:txBody>
            <a:bodyPr wrap="square">
              <a:spAutoFit/>
            </a:bodyPr>
            <a:lstStyle/>
            <a:p>
              <a:pPr algn="ctr"/>
              <a:r>
                <a:rPr lang="en-IN" dirty="0" smtClean="0">
                  <a:latin typeface="Calibri" pitchFamily="34" charset="0"/>
                </a:rPr>
                <a:t>‘Competence’ on the other hand means the condition or state of being competent.</a:t>
              </a:r>
              <a:endParaRPr lang="en-US" dirty="0">
                <a:latin typeface="Calibri" pitchFamily="34" charset="0"/>
              </a:endParaRPr>
            </a:p>
          </p:txBody>
        </p:sp>
      </p:grpSp>
      <p:sp>
        <p:nvSpPr>
          <p:cNvPr id="40" name="Freeform 39"/>
          <p:cNvSpPr>
            <a:spLocks noChangeArrowheads="1"/>
          </p:cNvSpPr>
          <p:nvPr/>
        </p:nvSpPr>
        <p:spPr bwMode="auto">
          <a:xfrm rot="20259630">
            <a:off x="2538116" y="3138727"/>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3" name="Footer Placeholder 2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decel="5000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20" dur="1000" fill="hold"/>
                                        <p:tgtEl>
                                          <p:spTgt spid="3"/>
                                        </p:tgtEl>
                                        <p:attrNameLst>
                                          <p:attrName>ppt_x</p:attrName>
                                          <p:attrName>ppt_y</p:attrName>
                                        </p:attrNameLst>
                                      </p:cBhvr>
                                    </p:animMotion>
                                  </p:childTnLst>
                                </p:cTn>
                              </p:par>
                            </p:childTnLst>
                          </p:cTn>
                        </p:par>
                        <p:par>
                          <p:cTn id="21" fill="hold">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par>
                          <p:cTn id="25" fill="hold">
                            <p:stCondLst>
                              <p:cond delay="4500"/>
                            </p:stCondLst>
                            <p:childTnLst>
                              <p:par>
                                <p:cTn id="26" presetID="10" presetClass="entr" presetSubtype="0" fill="hold" nodeType="afterEffect">
                                  <p:stCondLst>
                                    <p:cond delay="125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0" presetClass="path" presetSubtype="0" accel="50000" decel="50000" fill="hold" nodeType="withEffect">
                                  <p:stCondLst>
                                    <p:cond delay="1250"/>
                                  </p:stCondLst>
                                  <p:childTnLst>
                                    <p:animMotion origin="layout" path="M -0.18046 -0.23553 C -0.2575 -0.15169 -0.33454 -0.06786 -0.30452 -0.02872 C -0.2745 0.01042 -0.13725 0.00509 -1.29967E-6 9.35618E-7 " pathEditMode="relative" ptsTypes="aaA">
                                      <p:cBhvr>
                                        <p:cTn id="30" dur="1000" fill="hold"/>
                                        <p:tgtEl>
                                          <p:spTgt spid="4"/>
                                        </p:tgtEl>
                                        <p:attrNameLst>
                                          <p:attrName>ppt_x</p:attrName>
                                          <p:attrName>ppt_y</p:attrName>
                                        </p:attrNameLst>
                                      </p:cBhvr>
                                    </p:animMotion>
                                  </p:childTnLst>
                                </p:cTn>
                              </p:par>
                            </p:childTnLst>
                          </p:cTn>
                        </p:par>
                        <p:par>
                          <p:cTn id="31" fill="hold">
                            <p:stCondLst>
                              <p:cond delay="6750"/>
                            </p:stCondLst>
                            <p:childTnLst>
                              <p:par>
                                <p:cTn id="32" presetID="2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7250"/>
                            </p:stCondLst>
                            <p:childTnLst>
                              <p:par>
                                <p:cTn id="36" presetID="10" presetClass="entr" presetSubtype="0" fill="hold" nodeType="afterEffect">
                                  <p:stCondLst>
                                    <p:cond delay="125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0" presetClass="path" presetSubtype="0" accel="50000" decel="50000" fill="hold" nodeType="withEffect">
                                  <p:stCondLst>
                                    <p:cond delay="1250"/>
                                  </p:stCondLst>
                                  <p:childTnLst>
                                    <p:animMotion origin="layout" path="M -0.18046 -0.23553 C -0.2575 -0.15169 -0.33454 -0.06786 -0.30452 -0.02872 C -0.2745 0.01042 -0.13725 0.00509 -1.29967E-6 9.35618E-7 " pathEditMode="relative" ptsTypes="aaA">
                                      <p:cBhvr>
                                        <p:cTn id="40" dur="1000" fill="hold"/>
                                        <p:tgtEl>
                                          <p:spTgt spid="11"/>
                                        </p:tgtEl>
                                        <p:attrNameLst>
                                          <p:attrName>ppt_x</p:attrName>
                                          <p:attrName>ppt_y</p:attrName>
                                        </p:attrNameLst>
                                      </p:cBhvr>
                                    </p:animMotion>
                                  </p:childTnLst>
                                </p:cTn>
                              </p:par>
                            </p:childTnLst>
                          </p:cTn>
                        </p:par>
                        <p:par>
                          <p:cTn id="41" fill="hold">
                            <p:stCondLst>
                              <p:cond delay="950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par>
                          <p:cTn id="45" fill="hold">
                            <p:stCondLst>
                              <p:cond delay="10000"/>
                            </p:stCondLst>
                            <p:childTnLst>
                              <p:par>
                                <p:cTn id="46" presetID="10" presetClass="entr" presetSubtype="0" fill="hold" nodeType="afterEffect">
                                  <p:stCondLst>
                                    <p:cond delay="125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0" presetClass="path" presetSubtype="0" accel="50000" decel="50000" fill="hold" nodeType="withEffect">
                                  <p:stCondLst>
                                    <p:cond delay="1250"/>
                                  </p:stCondLst>
                                  <p:childTnLst>
                                    <p:animMotion origin="layout" path="M -0.18046 -0.23553 C -0.2575 -0.15169 -0.33454 -0.06786 -0.30452 -0.02872 C -0.2745 0.01042 -0.13725 0.00509 -1.29967E-6 9.35618E-7 " pathEditMode="relative" ptsTypes="aaA">
                                      <p:cBhvr>
                                        <p:cTn id="50" dur="1000" fill="hold"/>
                                        <p:tgtEl>
                                          <p:spTgt spid="9"/>
                                        </p:tgtEl>
                                        <p:attrNameLst>
                                          <p:attrName>ppt_x</p:attrName>
                                          <p:attrName>ppt_y</p:attrName>
                                        </p:attrNameLst>
                                      </p:cBhvr>
                                    </p:animMotion>
                                  </p:childTnLst>
                                </p:cTn>
                              </p:par>
                            </p:childTnLst>
                          </p:cTn>
                        </p:par>
                        <p:par>
                          <p:cTn id="51" fill="hold">
                            <p:stCondLst>
                              <p:cond delay="12250"/>
                            </p:stCondLst>
                            <p:childTnLst>
                              <p:par>
                                <p:cTn id="52" presetID="22" presetClass="entr" presetSubtype="4"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par>
                          <p:cTn id="55" fill="hold">
                            <p:stCondLst>
                              <p:cond delay="12750"/>
                            </p:stCondLst>
                            <p:childTnLst>
                              <p:par>
                                <p:cTn id="56" presetID="10" presetClass="entr" presetSubtype="0" fill="hold" nodeType="afterEffect">
                                  <p:stCondLst>
                                    <p:cond delay="125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0" presetClass="path" presetSubtype="0" accel="50000" decel="50000" fill="hold" nodeType="withEffect">
                                  <p:stCondLst>
                                    <p:cond delay="1250"/>
                                  </p:stCondLst>
                                  <p:childTnLst>
                                    <p:animMotion origin="layout" path="M -0.18046 -0.23553 C -0.2575 -0.15169 -0.33454 -0.06786 -0.30452 -0.02872 C -0.2745 0.01042 -0.13725 0.00509 -1.29967E-6 9.35618E-7 " pathEditMode="relative" ptsTypes="aaA">
                                      <p:cBhvr>
                                        <p:cTn id="60" dur="1000" fill="hold"/>
                                        <p:tgtEl>
                                          <p:spTgt spid="15"/>
                                        </p:tgtEl>
                                        <p:attrNameLst>
                                          <p:attrName>ppt_x</p:attrName>
                                          <p:attrName>ppt_y</p:attrName>
                                        </p:attrNameLst>
                                      </p:cBhvr>
                                    </p:animMotion>
                                  </p:childTnLst>
                                </p:cTn>
                              </p:par>
                            </p:childTnLst>
                          </p:cTn>
                        </p:par>
                        <p:par>
                          <p:cTn id="61" fill="hold">
                            <p:stCondLst>
                              <p:cond delay="15000"/>
                            </p:stCondLst>
                            <p:childTnLst>
                              <p:par>
                                <p:cTn id="62" presetID="22" presetClass="entr" presetSubtype="4"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par>
                          <p:cTn id="65" fill="hold">
                            <p:stCondLst>
                              <p:cond delay="15500"/>
                            </p:stCondLst>
                            <p:childTnLst>
                              <p:par>
                                <p:cTn id="66" presetID="10" presetClass="entr" presetSubtype="0" fill="hold" nodeType="afterEffect">
                                  <p:stCondLst>
                                    <p:cond delay="150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0" presetClass="path" presetSubtype="0" accel="50000" decel="50000" fill="hold" nodeType="withEffect">
                                  <p:stCondLst>
                                    <p:cond delay="1500"/>
                                  </p:stCondLst>
                                  <p:childTnLst>
                                    <p:animMotion origin="layout" path="M -0.18046 -0.23553 C -0.2575 -0.15169 -0.33454 -0.06786 -0.30452 -0.02872 C -0.2745 0.01042 -0.13725 0.00509 -1.29967E-6 9.35618E-7 " pathEditMode="relative" ptsTypes="aaA">
                                      <p:cBhvr>
                                        <p:cTn id="70" dur="1000" fill="hold"/>
                                        <p:tgtEl>
                                          <p:spTgt spid="19"/>
                                        </p:tgtEl>
                                        <p:attrNameLst>
                                          <p:attrName>ppt_x</p:attrName>
                                          <p:attrName>ppt_y</p:attrName>
                                        </p:attrNameLst>
                                      </p:cBhvr>
                                    </p:animMotion>
                                  </p:childTnLst>
                                </p:cTn>
                              </p:par>
                            </p:childTnLst>
                          </p:cTn>
                        </p:par>
                        <p:par>
                          <p:cTn id="71" fill="hold">
                            <p:stCondLst>
                              <p:cond delay="18000"/>
                            </p:stCondLst>
                            <p:childTnLst>
                              <p:par>
                                <p:cTn id="72" presetID="22" presetClass="entr" presetSubtype="4"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2" grpId="0" animBg="1"/>
      <p:bldP spid="26" grpId="0" animBg="1"/>
      <p:bldP spid="31"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Competency?</a:t>
            </a:r>
            <a:endParaRPr lang="en-IN" sz="3200" dirty="0"/>
          </a:p>
        </p:txBody>
      </p:sp>
      <p:sp>
        <p:nvSpPr>
          <p:cNvPr id="33" name="TextBox 32"/>
          <p:cNvSpPr txBox="1"/>
          <p:nvPr/>
        </p:nvSpPr>
        <p:spPr>
          <a:xfrm>
            <a:off x="755576" y="908720"/>
            <a:ext cx="8064896" cy="400110"/>
          </a:xfrm>
          <a:prstGeom prst="rect">
            <a:avLst/>
          </a:prstGeom>
          <a:noFill/>
        </p:spPr>
        <p:txBody>
          <a:bodyPr wrap="square" rtlCol="0">
            <a:spAutoFit/>
          </a:bodyPr>
          <a:lstStyle/>
          <a:p>
            <a:r>
              <a:rPr lang="en-IN" sz="2000" dirty="0" smtClean="0"/>
              <a:t>Some examples of competencies required by the employees are: -</a:t>
            </a:r>
            <a:endParaRPr lang="en-IN" sz="2000" dirty="0"/>
          </a:p>
        </p:txBody>
      </p:sp>
      <p:pic>
        <p:nvPicPr>
          <p:cNvPr id="36" name="Picture 35" descr="communication-skills.jpg"/>
          <p:cNvPicPr>
            <a:picLocks noChangeAspect="1"/>
          </p:cNvPicPr>
          <p:nvPr/>
        </p:nvPicPr>
        <p:blipFill>
          <a:blip r:embed="rId3" cstate="email"/>
          <a:stretch>
            <a:fillRect/>
          </a:stretch>
        </p:blipFill>
        <p:spPr>
          <a:xfrm>
            <a:off x="7308304" y="4077072"/>
            <a:ext cx="1835697" cy="2448272"/>
          </a:xfrm>
          <a:prstGeom prst="rect">
            <a:avLst/>
          </a:prstGeom>
        </p:spPr>
      </p:pic>
      <p:pic>
        <p:nvPicPr>
          <p:cNvPr id="37" name="Picture 36" descr="emotion.jpg"/>
          <p:cNvPicPr>
            <a:picLocks noChangeAspect="1"/>
          </p:cNvPicPr>
          <p:nvPr/>
        </p:nvPicPr>
        <p:blipFill>
          <a:blip r:embed="rId4" cstate="email"/>
          <a:stretch>
            <a:fillRect/>
          </a:stretch>
        </p:blipFill>
        <p:spPr>
          <a:xfrm>
            <a:off x="5580112" y="4077072"/>
            <a:ext cx="1729824" cy="2461220"/>
          </a:xfrm>
          <a:prstGeom prst="rect">
            <a:avLst/>
          </a:prstGeom>
        </p:spPr>
      </p:pic>
      <p:pic>
        <p:nvPicPr>
          <p:cNvPr id="41" name="Picture 40" descr="imagesssd.jpg"/>
          <p:cNvPicPr>
            <a:picLocks noChangeAspect="1"/>
          </p:cNvPicPr>
          <p:nvPr/>
        </p:nvPicPr>
        <p:blipFill>
          <a:blip r:embed="rId5" cstate="print"/>
          <a:stretch>
            <a:fillRect/>
          </a:stretch>
        </p:blipFill>
        <p:spPr>
          <a:xfrm>
            <a:off x="1259632" y="4149080"/>
            <a:ext cx="2042665" cy="2403124"/>
          </a:xfrm>
          <a:prstGeom prst="rect">
            <a:avLst/>
          </a:prstGeom>
        </p:spPr>
      </p:pic>
      <p:pic>
        <p:nvPicPr>
          <p:cNvPr id="43" name="Picture 42" descr="leadership.jpg"/>
          <p:cNvPicPr>
            <a:picLocks noChangeAspect="1"/>
          </p:cNvPicPr>
          <p:nvPr/>
        </p:nvPicPr>
        <p:blipFill>
          <a:blip r:embed="rId6" cstate="email"/>
          <a:stretch>
            <a:fillRect/>
          </a:stretch>
        </p:blipFill>
        <p:spPr>
          <a:xfrm>
            <a:off x="3475855" y="4077072"/>
            <a:ext cx="2104257" cy="2448272"/>
          </a:xfrm>
          <a:prstGeom prst="rect">
            <a:avLst/>
          </a:prstGeom>
        </p:spPr>
      </p:pic>
      <p:pic>
        <p:nvPicPr>
          <p:cNvPr id="46" name="Picture 45" descr="simple-logic-large.jpg"/>
          <p:cNvPicPr>
            <a:picLocks noChangeAspect="1"/>
          </p:cNvPicPr>
          <p:nvPr/>
        </p:nvPicPr>
        <p:blipFill>
          <a:blip r:embed="rId7" cstate="email"/>
          <a:stretch>
            <a:fillRect/>
          </a:stretch>
        </p:blipFill>
        <p:spPr>
          <a:xfrm>
            <a:off x="0" y="4077072"/>
            <a:ext cx="1470322" cy="2390904"/>
          </a:xfrm>
          <a:prstGeom prst="rect">
            <a:avLst/>
          </a:prstGeom>
        </p:spPr>
      </p:pic>
      <p:pic>
        <p:nvPicPr>
          <p:cNvPr id="35" name="Picture 34" descr="commitment.jpg"/>
          <p:cNvPicPr>
            <a:picLocks noChangeAspect="1"/>
          </p:cNvPicPr>
          <p:nvPr/>
        </p:nvPicPr>
        <p:blipFill>
          <a:blip r:embed="rId8" cstate="email"/>
          <a:stretch>
            <a:fillRect/>
          </a:stretch>
        </p:blipFill>
        <p:spPr>
          <a:xfrm>
            <a:off x="3889989" y="1728682"/>
            <a:ext cx="2048226" cy="2195083"/>
          </a:xfrm>
          <a:prstGeom prst="rect">
            <a:avLst/>
          </a:prstGeom>
        </p:spPr>
      </p:pic>
      <p:pic>
        <p:nvPicPr>
          <p:cNvPr id="42" name="Picture 41" descr="independent-woman.jpg"/>
          <p:cNvPicPr>
            <a:picLocks noChangeAspect="1"/>
          </p:cNvPicPr>
          <p:nvPr/>
        </p:nvPicPr>
        <p:blipFill>
          <a:blip r:embed="rId9" cstate="print"/>
          <a:stretch>
            <a:fillRect/>
          </a:stretch>
        </p:blipFill>
        <p:spPr>
          <a:xfrm>
            <a:off x="7575779" y="1484784"/>
            <a:ext cx="1568221" cy="2477482"/>
          </a:xfrm>
          <a:prstGeom prst="rect">
            <a:avLst/>
          </a:prstGeom>
        </p:spPr>
      </p:pic>
      <p:pic>
        <p:nvPicPr>
          <p:cNvPr id="44" name="Picture 43" descr="lightbulb-with-fish.gif"/>
          <p:cNvPicPr>
            <a:picLocks noChangeAspect="1"/>
          </p:cNvPicPr>
          <p:nvPr/>
        </p:nvPicPr>
        <p:blipFill>
          <a:blip r:embed="rId10" cstate="print"/>
          <a:srcRect t="6516" b="2255"/>
          <a:stretch>
            <a:fillRect/>
          </a:stretch>
        </p:blipFill>
        <p:spPr>
          <a:xfrm>
            <a:off x="5961282" y="1566083"/>
            <a:ext cx="1552445" cy="2438981"/>
          </a:xfrm>
          <a:prstGeom prst="rect">
            <a:avLst/>
          </a:prstGeom>
        </p:spPr>
      </p:pic>
      <p:pic>
        <p:nvPicPr>
          <p:cNvPr id="45" name="Picture 44" descr="Motivate-self.jpeg"/>
          <p:cNvPicPr>
            <a:picLocks noChangeAspect="1"/>
          </p:cNvPicPr>
          <p:nvPr/>
        </p:nvPicPr>
        <p:blipFill>
          <a:blip r:embed="rId11" cstate="email"/>
          <a:srcRect/>
          <a:stretch>
            <a:fillRect/>
          </a:stretch>
        </p:blipFill>
        <p:spPr>
          <a:xfrm>
            <a:off x="1818696" y="1728682"/>
            <a:ext cx="2071293" cy="2165159"/>
          </a:xfrm>
          <a:prstGeom prst="rect">
            <a:avLst/>
          </a:prstGeom>
        </p:spPr>
      </p:pic>
      <p:pic>
        <p:nvPicPr>
          <p:cNvPr id="2050" name="Picture 2"/>
          <p:cNvPicPr>
            <a:picLocks noChangeAspect="1" noChangeArrowheads="1"/>
          </p:cNvPicPr>
          <p:nvPr/>
        </p:nvPicPr>
        <p:blipFill>
          <a:blip r:embed="rId12" cstate="email"/>
          <a:srcRect/>
          <a:stretch>
            <a:fillRect/>
          </a:stretch>
        </p:blipFill>
        <p:spPr bwMode="auto">
          <a:xfrm>
            <a:off x="0" y="1566083"/>
            <a:ext cx="1868954" cy="2438981"/>
          </a:xfrm>
          <a:prstGeom prst="rect">
            <a:avLst/>
          </a:prstGeom>
          <a:noFill/>
          <a:ln w="9525">
            <a:noFill/>
            <a:miter lim="800000"/>
            <a:headEnd/>
            <a:tailEnd/>
          </a:ln>
        </p:spPr>
      </p:pic>
      <p:sp>
        <p:nvSpPr>
          <p:cNvPr id="50" name="Rounded Rectangle 49"/>
          <p:cNvSpPr/>
          <p:nvPr/>
        </p:nvSpPr>
        <p:spPr>
          <a:xfrm>
            <a:off x="0" y="3356992"/>
            <a:ext cx="1835696"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1700" b="1" dirty="0" smtClean="0">
                <a:solidFill>
                  <a:schemeClr val="bg1"/>
                </a:solidFill>
              </a:rPr>
              <a:t>Adaptability</a:t>
            </a:r>
            <a:endParaRPr lang="en-IN" sz="1700" b="1" dirty="0">
              <a:solidFill>
                <a:schemeClr val="bg1"/>
              </a:solidFill>
            </a:endParaRPr>
          </a:p>
        </p:txBody>
      </p:sp>
      <p:sp>
        <p:nvSpPr>
          <p:cNvPr id="51" name="Rounded Rectangle 50"/>
          <p:cNvSpPr/>
          <p:nvPr/>
        </p:nvSpPr>
        <p:spPr>
          <a:xfrm>
            <a:off x="1872208" y="3356992"/>
            <a:ext cx="1944000"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700" b="1" dirty="0" smtClean="0">
                <a:solidFill>
                  <a:schemeClr val="bg1"/>
                </a:solidFill>
              </a:rPr>
              <a:t>Motivation</a:t>
            </a:r>
            <a:endParaRPr lang="en-IN" sz="1700" b="1" dirty="0">
              <a:solidFill>
                <a:schemeClr val="bg1"/>
              </a:solidFill>
            </a:endParaRPr>
          </a:p>
        </p:txBody>
      </p:sp>
      <p:sp>
        <p:nvSpPr>
          <p:cNvPr id="52" name="Rounded Rectangle 51"/>
          <p:cNvSpPr/>
          <p:nvPr/>
        </p:nvSpPr>
        <p:spPr>
          <a:xfrm>
            <a:off x="3923928" y="3356992"/>
            <a:ext cx="1944000"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1700" b="1" dirty="0" smtClean="0">
                <a:solidFill>
                  <a:schemeClr val="bg1"/>
                </a:solidFill>
              </a:rPr>
              <a:t>Commitment</a:t>
            </a:r>
            <a:endParaRPr lang="en-IN" sz="1700" b="1" dirty="0">
              <a:solidFill>
                <a:schemeClr val="bg1"/>
              </a:solidFill>
            </a:endParaRPr>
          </a:p>
        </p:txBody>
      </p:sp>
      <p:sp>
        <p:nvSpPr>
          <p:cNvPr id="53" name="Rounded Rectangle 52"/>
          <p:cNvSpPr/>
          <p:nvPr/>
        </p:nvSpPr>
        <p:spPr>
          <a:xfrm>
            <a:off x="6012160" y="3356992"/>
            <a:ext cx="1476000"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700" b="1" dirty="0" smtClean="0">
                <a:solidFill>
                  <a:schemeClr val="bg1"/>
                </a:solidFill>
              </a:rPr>
              <a:t>Creativity</a:t>
            </a:r>
            <a:endParaRPr lang="en-IN" sz="1700" b="1" dirty="0">
              <a:solidFill>
                <a:schemeClr val="bg1"/>
              </a:solidFill>
            </a:endParaRPr>
          </a:p>
        </p:txBody>
      </p:sp>
      <p:sp>
        <p:nvSpPr>
          <p:cNvPr id="54" name="Rounded Rectangle 53"/>
          <p:cNvSpPr/>
          <p:nvPr/>
        </p:nvSpPr>
        <p:spPr>
          <a:xfrm>
            <a:off x="7596336" y="3356992"/>
            <a:ext cx="1548000"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700" b="1" dirty="0" smtClean="0">
                <a:solidFill>
                  <a:schemeClr val="bg1"/>
                </a:solidFill>
              </a:rPr>
              <a:t>Independence</a:t>
            </a:r>
            <a:endParaRPr lang="en-IN" sz="1700" b="1" dirty="0">
              <a:solidFill>
                <a:schemeClr val="bg1"/>
              </a:solidFill>
            </a:endParaRPr>
          </a:p>
        </p:txBody>
      </p:sp>
      <p:sp>
        <p:nvSpPr>
          <p:cNvPr id="60" name="Rounded Rectangle 59"/>
          <p:cNvSpPr/>
          <p:nvPr/>
        </p:nvSpPr>
        <p:spPr>
          <a:xfrm>
            <a:off x="36160" y="5877272"/>
            <a:ext cx="1368000" cy="61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1700" b="1" dirty="0" smtClean="0">
                <a:solidFill>
                  <a:schemeClr val="bg1"/>
                </a:solidFill>
              </a:rPr>
              <a:t>Analytical Reasoning</a:t>
            </a:r>
            <a:endParaRPr lang="en-IN" sz="1700" b="1" dirty="0">
              <a:solidFill>
                <a:schemeClr val="bg1"/>
              </a:solidFill>
            </a:endParaRPr>
          </a:p>
        </p:txBody>
      </p:sp>
      <p:sp>
        <p:nvSpPr>
          <p:cNvPr id="61" name="Rounded Rectangle 60"/>
          <p:cNvSpPr/>
          <p:nvPr/>
        </p:nvSpPr>
        <p:spPr>
          <a:xfrm>
            <a:off x="1547664" y="6021288"/>
            <a:ext cx="1764000"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1700" b="1" dirty="0" smtClean="0">
                <a:solidFill>
                  <a:schemeClr val="bg1"/>
                </a:solidFill>
              </a:rPr>
              <a:t>Foresight</a:t>
            </a:r>
            <a:endParaRPr lang="en-IN" sz="1700" b="1" dirty="0">
              <a:solidFill>
                <a:schemeClr val="bg1"/>
              </a:solidFill>
            </a:endParaRPr>
          </a:p>
        </p:txBody>
      </p:sp>
      <p:sp>
        <p:nvSpPr>
          <p:cNvPr id="62" name="Rounded Rectangle 61"/>
          <p:cNvSpPr/>
          <p:nvPr/>
        </p:nvSpPr>
        <p:spPr>
          <a:xfrm>
            <a:off x="3491880" y="5949280"/>
            <a:ext cx="2016224"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1700" b="1" dirty="0" smtClean="0">
                <a:solidFill>
                  <a:schemeClr val="bg1"/>
                </a:solidFill>
              </a:rPr>
              <a:t>Leadership</a:t>
            </a:r>
            <a:endParaRPr lang="en-IN" sz="1700" b="1" dirty="0">
              <a:solidFill>
                <a:schemeClr val="bg1"/>
              </a:solidFill>
            </a:endParaRPr>
          </a:p>
        </p:txBody>
      </p:sp>
      <p:sp>
        <p:nvSpPr>
          <p:cNvPr id="63" name="Rounded Rectangle 62"/>
          <p:cNvSpPr/>
          <p:nvPr/>
        </p:nvSpPr>
        <p:spPr>
          <a:xfrm>
            <a:off x="5580112" y="5877272"/>
            <a:ext cx="1728000" cy="6120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1700" b="1" dirty="0" smtClean="0">
                <a:solidFill>
                  <a:schemeClr val="bg1"/>
                </a:solidFill>
              </a:rPr>
              <a:t>Emotional Stability</a:t>
            </a:r>
            <a:endParaRPr lang="en-IN" sz="1700" b="1" dirty="0">
              <a:solidFill>
                <a:schemeClr val="bg1"/>
              </a:solidFill>
            </a:endParaRPr>
          </a:p>
        </p:txBody>
      </p:sp>
      <p:sp>
        <p:nvSpPr>
          <p:cNvPr id="64" name="Rounded Rectangle 63"/>
          <p:cNvSpPr/>
          <p:nvPr/>
        </p:nvSpPr>
        <p:spPr>
          <a:xfrm>
            <a:off x="7380312" y="5877272"/>
            <a:ext cx="1728192" cy="6120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sz="1700" b="1" dirty="0" smtClean="0">
                <a:solidFill>
                  <a:schemeClr val="bg1"/>
                </a:solidFill>
              </a:rPr>
              <a:t>Communication Skills</a:t>
            </a:r>
            <a:endParaRPr lang="en-IN" sz="1700" b="1" dirty="0">
              <a:solidFill>
                <a:schemeClr val="bg1"/>
              </a:solidFill>
            </a:endParaRPr>
          </a:p>
        </p:txBody>
      </p:sp>
      <p:sp>
        <p:nvSpPr>
          <p:cNvPr id="3" name="Footer Placeholder 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childTnLst>
                                </p:cTn>
                              </p:par>
                            </p:childTnLst>
                          </p:cTn>
                        </p:par>
                        <p:par>
                          <p:cTn id="48" fill="hold">
                            <p:stCondLst>
                              <p:cond delay="11500"/>
                            </p:stCondLst>
                            <p:childTnLst>
                              <p:par>
                                <p:cTn id="49" presetID="10"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childTnLst>
                                </p:cTn>
                              </p:par>
                            </p:childTnLst>
                          </p:cTn>
                        </p:par>
                        <p:par>
                          <p:cTn id="52" fill="hold">
                            <p:stCondLst>
                              <p:cond delay="12500"/>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childTnLst>
                                </p:cTn>
                              </p:par>
                            </p:childTnLst>
                          </p:cTn>
                        </p:par>
                        <p:par>
                          <p:cTn id="56" fill="hold">
                            <p:stCondLst>
                              <p:cond delay="135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childTnLst>
                          </p:cTn>
                        </p:par>
                        <p:par>
                          <p:cTn id="60" fill="hold">
                            <p:stCondLst>
                              <p:cond delay="14500"/>
                            </p:stCondLst>
                            <p:childTnLst>
                              <p:par>
                                <p:cTn id="61" presetID="10" presetClass="entr" presetSubtype="0"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1000"/>
                                        <p:tgtEl>
                                          <p:spTgt spid="61"/>
                                        </p:tgtEl>
                                      </p:cBhvr>
                                    </p:animEffect>
                                  </p:childTnLst>
                                </p:cTn>
                              </p:par>
                            </p:childTnLst>
                          </p:cTn>
                        </p:par>
                        <p:par>
                          <p:cTn id="64" fill="hold">
                            <p:stCondLst>
                              <p:cond delay="15500"/>
                            </p:stCondLst>
                            <p:childTnLst>
                              <p:par>
                                <p:cTn id="65" presetID="10"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childTnLst>
                                </p:cTn>
                              </p:par>
                            </p:childTnLst>
                          </p:cTn>
                        </p:par>
                        <p:par>
                          <p:cTn id="68" fill="hold">
                            <p:stCondLst>
                              <p:cond delay="165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childTnLst>
                                </p:cTn>
                              </p:par>
                            </p:childTnLst>
                          </p:cTn>
                        </p:par>
                        <p:par>
                          <p:cTn id="72" fill="hold">
                            <p:stCondLst>
                              <p:cond delay="17500"/>
                            </p:stCondLst>
                            <p:childTnLst>
                              <p:par>
                                <p:cTn id="73" presetID="10" presetClass="entr" presetSubtype="0"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childTnLst>
                                </p:cTn>
                              </p:par>
                            </p:childTnLst>
                          </p:cTn>
                        </p:par>
                        <p:par>
                          <p:cTn id="76" fill="hold">
                            <p:stCondLst>
                              <p:cond delay="18500"/>
                            </p:stCondLst>
                            <p:childTnLst>
                              <p:par>
                                <p:cTn id="77" presetID="10"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childTnLst>
                                </p:cTn>
                              </p:par>
                            </p:childTnLst>
                          </p:cTn>
                        </p:par>
                        <p:par>
                          <p:cTn id="80" fill="hold">
                            <p:stCondLst>
                              <p:cond delay="19500"/>
                            </p:stCondLst>
                            <p:childTnLst>
                              <p:par>
                                <p:cTn id="81" presetID="10" presetClass="entr" presetSubtype="0"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childTnLst>
                                </p:cTn>
                              </p:par>
                            </p:childTnLst>
                          </p:cTn>
                        </p:par>
                        <p:par>
                          <p:cTn id="84" fill="hold">
                            <p:stCondLst>
                              <p:cond delay="205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0" grpId="0" animBg="1"/>
      <p:bldP spid="51" grpId="0" animBg="1"/>
      <p:bldP spid="52" grpId="0" animBg="1"/>
      <p:bldP spid="53" grpId="0" animBg="1"/>
      <p:bldP spid="54" grpId="0" animBg="1"/>
      <p:bldP spid="60" grpId="0" animBg="1"/>
      <p:bldP spid="61" grpId="0" animBg="1"/>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History of Competency</a:t>
            </a:r>
            <a:endParaRPr lang="en-IN" sz="3200" dirty="0"/>
          </a:p>
        </p:txBody>
      </p:sp>
      <p:pic>
        <p:nvPicPr>
          <p:cNvPr id="9" name="Picture 8" descr="fg.jpg"/>
          <p:cNvPicPr>
            <a:picLocks noChangeAspect="1"/>
          </p:cNvPicPr>
          <p:nvPr/>
        </p:nvPicPr>
        <p:blipFill>
          <a:blip r:embed="rId3" cstate="print"/>
          <a:stretch>
            <a:fillRect/>
          </a:stretch>
        </p:blipFill>
        <p:spPr>
          <a:xfrm>
            <a:off x="107504" y="980728"/>
            <a:ext cx="8964488" cy="2376264"/>
          </a:xfrm>
          <a:prstGeom prst="rect">
            <a:avLst/>
          </a:prstGeom>
        </p:spPr>
      </p:pic>
      <p:sp>
        <p:nvSpPr>
          <p:cNvPr id="10" name="Rectangle 9"/>
          <p:cNvSpPr/>
          <p:nvPr/>
        </p:nvSpPr>
        <p:spPr>
          <a:xfrm flipV="1">
            <a:off x="251520" y="2636912"/>
            <a:ext cx="8568952" cy="668852"/>
          </a:xfrm>
          <a:prstGeom prst="rect">
            <a:avLst/>
          </a:prstGeom>
          <a:solidFill>
            <a:srgbClr val="595959">
              <a:alpha val="6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36512" y="4149080"/>
            <a:ext cx="1944216" cy="2554545"/>
          </a:xfrm>
          <a:prstGeom prst="rect">
            <a:avLst/>
          </a:prstGeom>
          <a:noFill/>
        </p:spPr>
        <p:txBody>
          <a:bodyPr wrap="square" rtlCol="0">
            <a:spAutoFit/>
          </a:bodyPr>
          <a:lstStyle/>
          <a:p>
            <a:r>
              <a:rPr lang="en-IN" sz="1600" dirty="0" smtClean="0"/>
              <a:t>In the late 1960’s, the Occupational Competence movement was initiated by Dr. David McClelland who was a Professor of Psychology at Harvard Business School</a:t>
            </a:r>
            <a:endParaRPr lang="en-IN" sz="1600" dirty="0"/>
          </a:p>
        </p:txBody>
      </p:sp>
      <p:grpSp>
        <p:nvGrpSpPr>
          <p:cNvPr id="3" name="Group 64"/>
          <p:cNvGrpSpPr/>
          <p:nvPr/>
        </p:nvGrpSpPr>
        <p:grpSpPr>
          <a:xfrm>
            <a:off x="498648" y="2852936"/>
            <a:ext cx="328936" cy="1224136"/>
            <a:chOff x="802878" y="3212976"/>
            <a:chExt cx="328936" cy="1224136"/>
          </a:xfrm>
        </p:grpSpPr>
        <p:sp>
          <p:nvSpPr>
            <p:cNvPr id="13" name="TextBox 1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4" name="Straight Connector 1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99"/>
          <p:cNvGrpSpPr/>
          <p:nvPr/>
        </p:nvGrpSpPr>
        <p:grpSpPr>
          <a:xfrm>
            <a:off x="498648" y="2852936"/>
            <a:ext cx="328936" cy="1224136"/>
            <a:chOff x="802878" y="3212976"/>
            <a:chExt cx="328936" cy="1224136"/>
          </a:xfrm>
        </p:grpSpPr>
        <p:sp>
          <p:nvSpPr>
            <p:cNvPr id="16" name="TextBox 15"/>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17" name="Straight Connector 16"/>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907704" y="4149080"/>
            <a:ext cx="1800200" cy="2062103"/>
          </a:xfrm>
          <a:prstGeom prst="rect">
            <a:avLst/>
          </a:prstGeom>
          <a:noFill/>
        </p:spPr>
        <p:txBody>
          <a:bodyPr wrap="square" rtlCol="0">
            <a:spAutoFit/>
          </a:bodyPr>
          <a:lstStyle/>
          <a:p>
            <a:r>
              <a:rPr lang="en-IN" sz="1600" dirty="0" smtClean="0"/>
              <a:t>McClelland found that traditional tests such as academic aptitude and knowledge tests, did not predict success in the job</a:t>
            </a:r>
            <a:endParaRPr lang="en-IN" sz="1600" dirty="0"/>
          </a:p>
        </p:txBody>
      </p:sp>
      <p:grpSp>
        <p:nvGrpSpPr>
          <p:cNvPr id="12" name="Group 103"/>
          <p:cNvGrpSpPr/>
          <p:nvPr/>
        </p:nvGrpSpPr>
        <p:grpSpPr>
          <a:xfrm>
            <a:off x="2442864" y="2852936"/>
            <a:ext cx="328936" cy="1224136"/>
            <a:chOff x="802878" y="3212976"/>
            <a:chExt cx="328936" cy="1224136"/>
          </a:xfrm>
        </p:grpSpPr>
        <p:sp>
          <p:nvSpPr>
            <p:cNvPr id="20" name="TextBox 1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1" name="Straight Connector 2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106"/>
          <p:cNvGrpSpPr/>
          <p:nvPr/>
        </p:nvGrpSpPr>
        <p:grpSpPr>
          <a:xfrm>
            <a:off x="2442864" y="2852936"/>
            <a:ext cx="328936" cy="1224136"/>
            <a:chOff x="802878" y="3212976"/>
            <a:chExt cx="328936" cy="1224136"/>
          </a:xfrm>
        </p:grpSpPr>
        <p:sp>
          <p:nvSpPr>
            <p:cNvPr id="23" name="TextBox 22"/>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4" name="Straight Connector 23"/>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635896" y="4149080"/>
            <a:ext cx="1872208" cy="2554545"/>
          </a:xfrm>
          <a:prstGeom prst="rect">
            <a:avLst/>
          </a:prstGeom>
          <a:noFill/>
        </p:spPr>
        <p:txBody>
          <a:bodyPr wrap="square" rtlCol="0">
            <a:spAutoFit/>
          </a:bodyPr>
          <a:lstStyle/>
          <a:p>
            <a:r>
              <a:rPr lang="en-IN" sz="1600" dirty="0" smtClean="0"/>
              <a:t>Since this find and even during the early 70’s, leading organizations have been using competencies to help recruit, select and manage their outstanding performers</a:t>
            </a:r>
            <a:endParaRPr lang="en-IN" sz="1600" dirty="0"/>
          </a:p>
        </p:txBody>
      </p:sp>
      <p:grpSp>
        <p:nvGrpSpPr>
          <p:cNvPr id="19" name="Group 110"/>
          <p:cNvGrpSpPr/>
          <p:nvPr/>
        </p:nvGrpSpPr>
        <p:grpSpPr>
          <a:xfrm>
            <a:off x="4387080" y="2852936"/>
            <a:ext cx="328936" cy="1224136"/>
            <a:chOff x="802878" y="3212976"/>
            <a:chExt cx="328936" cy="1224136"/>
          </a:xfrm>
        </p:grpSpPr>
        <p:sp>
          <p:nvSpPr>
            <p:cNvPr id="27" name="TextBox 26"/>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28" name="Straight Connector 27"/>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113"/>
          <p:cNvGrpSpPr/>
          <p:nvPr/>
        </p:nvGrpSpPr>
        <p:grpSpPr>
          <a:xfrm>
            <a:off x="4387080" y="2852936"/>
            <a:ext cx="328936" cy="1224136"/>
            <a:chOff x="802878" y="3212976"/>
            <a:chExt cx="328936" cy="1224136"/>
          </a:xfrm>
        </p:grpSpPr>
        <p:sp>
          <p:nvSpPr>
            <p:cNvPr id="30" name="TextBox 29"/>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1" name="Straight Connector 30"/>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08104" y="4149080"/>
            <a:ext cx="1872208" cy="2308324"/>
          </a:xfrm>
          <a:prstGeom prst="rect">
            <a:avLst/>
          </a:prstGeom>
          <a:noFill/>
        </p:spPr>
        <p:txBody>
          <a:bodyPr wrap="square" rtlCol="0">
            <a:spAutoFit/>
          </a:bodyPr>
          <a:lstStyle/>
          <a:p>
            <a:r>
              <a:rPr lang="en-IN" sz="1600" dirty="0" smtClean="0"/>
              <a:t>A supporting research conducted by McClelland found that students, who did poor in Universities, as long as they passed, did just as well in life as the top students</a:t>
            </a:r>
            <a:endParaRPr lang="en-IN" sz="1600" dirty="0"/>
          </a:p>
        </p:txBody>
      </p:sp>
      <p:grpSp>
        <p:nvGrpSpPr>
          <p:cNvPr id="26" name="Group 117"/>
          <p:cNvGrpSpPr/>
          <p:nvPr/>
        </p:nvGrpSpPr>
        <p:grpSpPr>
          <a:xfrm>
            <a:off x="6331296" y="2852936"/>
            <a:ext cx="328936" cy="1224136"/>
            <a:chOff x="802878" y="3212976"/>
            <a:chExt cx="328936" cy="1224136"/>
          </a:xfrm>
        </p:grpSpPr>
        <p:sp>
          <p:nvSpPr>
            <p:cNvPr id="34" name="TextBox 33"/>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5" name="Straight Connector 34"/>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Group 120"/>
          <p:cNvGrpSpPr/>
          <p:nvPr/>
        </p:nvGrpSpPr>
        <p:grpSpPr>
          <a:xfrm>
            <a:off x="6331296" y="2852936"/>
            <a:ext cx="328936" cy="1224136"/>
            <a:chOff x="802878" y="3212976"/>
            <a:chExt cx="328936" cy="1224136"/>
          </a:xfrm>
        </p:grpSpPr>
        <p:sp>
          <p:nvSpPr>
            <p:cNvPr id="37" name="TextBox 36"/>
            <p:cNvSpPr txBox="1"/>
            <p:nvPr/>
          </p:nvSpPr>
          <p:spPr>
            <a:xfrm>
              <a:off x="802878" y="3212976"/>
              <a:ext cx="328936" cy="584775"/>
            </a:xfrm>
            <a:prstGeom prst="rect">
              <a:avLst/>
            </a:prstGeom>
            <a:noFill/>
          </p:spPr>
          <p:txBody>
            <a:bodyPr wrap="none" rtlCol="0">
              <a:spAutoFit/>
            </a:bodyPr>
            <a:lstStyle/>
            <a:p>
              <a:pPr algn="ctr"/>
              <a:r>
                <a:rPr lang="en-US" sz="3200" dirty="0" smtClean="0">
                  <a:solidFill>
                    <a:srgbClr val="B50000"/>
                  </a:solidFill>
                  <a:latin typeface="Gill Sans MT Condensed" pitchFamily="34" charset="0"/>
                </a:rPr>
                <a:t>•</a:t>
              </a:r>
              <a:endParaRPr lang="en-US" sz="3200" dirty="0">
                <a:solidFill>
                  <a:srgbClr val="B50000"/>
                </a:solidFill>
                <a:latin typeface="Gill Sans MT Condensed" pitchFamily="34" charset="0"/>
              </a:endParaRPr>
            </a:p>
          </p:txBody>
        </p:sp>
        <p:cxnSp>
          <p:nvCxnSpPr>
            <p:cNvPr id="38" name="Straight Connector 37"/>
            <p:cNvCxnSpPr/>
            <p:nvPr/>
          </p:nvCxnSpPr>
          <p:spPr>
            <a:xfrm>
              <a:off x="971600" y="3573016"/>
              <a:ext cx="0" cy="864096"/>
            </a:xfrm>
            <a:prstGeom prst="line">
              <a:avLst/>
            </a:prstGeom>
            <a:ln w="28575">
              <a:solidFill>
                <a:srgbClr val="B50000"/>
              </a:solidFill>
              <a:prstDash val="sysDot"/>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7308304" y="4149080"/>
            <a:ext cx="1872208" cy="2554545"/>
          </a:xfrm>
          <a:prstGeom prst="rect">
            <a:avLst/>
          </a:prstGeom>
          <a:noFill/>
        </p:spPr>
        <p:txBody>
          <a:bodyPr wrap="square" rtlCol="0">
            <a:spAutoFit/>
          </a:bodyPr>
          <a:lstStyle/>
          <a:p>
            <a:r>
              <a:rPr lang="en-IN" sz="1600" dirty="0" smtClean="0"/>
              <a:t>Through this McClelland proved  that superior performance is not always measured by test scores but rather related to hidden traits and qualitative behaviours</a:t>
            </a:r>
          </a:p>
        </p:txBody>
      </p:sp>
      <p:sp>
        <p:nvSpPr>
          <p:cNvPr id="33" name="Footer Placeholder 32"/>
          <p:cNvSpPr>
            <a:spLocks noGrp="1"/>
          </p:cNvSpPr>
          <p:nvPr>
            <p:ph type="ftr" sz="quarter" idx="11"/>
          </p:nvPr>
        </p:nvSpPr>
        <p:spPr/>
        <p:txBody>
          <a:bodyPr/>
          <a:lstStyle/>
          <a:p>
            <a:r>
              <a:rPr lang="en-IN" dirty="0" smtClean="0"/>
              <a:t>© ManagementStudyGuide.com. All rights reserved.</a:t>
            </a:r>
            <a:endParaRPr lang="en-IN"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5000"/>
                            </p:stCondLst>
                            <p:childTnLst>
                              <p:par>
                                <p:cTn id="24" presetID="63" presetClass="path" presetSubtype="0" accel="50000" decel="50000" fill="hold" nodeType="afterEffect">
                                  <p:stCondLst>
                                    <p:cond delay="2000"/>
                                  </p:stCondLst>
                                  <p:childTnLst>
                                    <p:animMotion origin="layout" path="M -4.44444E-6 4.6531E-6 L 0.21494 -0.00509 " pathEditMode="relative" rAng="0" ptsTypes="AA">
                                      <p:cBhvr>
                                        <p:cTn id="25" dur="1000" fill="hold"/>
                                        <p:tgtEl>
                                          <p:spTgt spid="4"/>
                                        </p:tgtEl>
                                        <p:attrNameLst>
                                          <p:attrName>ppt_x</p:attrName>
                                          <p:attrName>ppt_y</p:attrName>
                                        </p:attrNameLst>
                                      </p:cBhvr>
                                      <p:rCtr x="10700" y="-300"/>
                                    </p:animMotion>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par>
                          <p:cTn id="30" fill="hold">
                            <p:stCondLst>
                              <p:cond delay="9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par>
                          <p:cTn id="37" fill="hold">
                            <p:stCondLst>
                              <p:cond delay="10000"/>
                            </p:stCondLst>
                            <p:childTnLst>
                              <p:par>
                                <p:cTn id="38" presetID="63" presetClass="path" presetSubtype="0" accel="50000" decel="50000" fill="hold" nodeType="afterEffect">
                                  <p:stCondLst>
                                    <p:cond delay="1250"/>
                                  </p:stCondLst>
                                  <p:childTnLst>
                                    <p:animMotion origin="layout" path="M -4.44444E-6 4.6531E-6 L 0.21494 -0.00509 " pathEditMode="relative" rAng="0" ptsTypes="AA">
                                      <p:cBhvr>
                                        <p:cTn id="39" dur="1000" fill="hold"/>
                                        <p:tgtEl>
                                          <p:spTgt spid="15"/>
                                        </p:tgtEl>
                                        <p:attrNameLst>
                                          <p:attrName>ppt_x</p:attrName>
                                          <p:attrName>ppt_y</p:attrName>
                                        </p:attrNameLst>
                                      </p:cBhvr>
                                      <p:rCtr x="10700" y="-300"/>
                                    </p:animMotion>
                                  </p:childTnLst>
                                </p:cTn>
                              </p:par>
                            </p:childTnLst>
                          </p:cTn>
                        </p:par>
                        <p:par>
                          <p:cTn id="40" fill="hold">
                            <p:stCondLst>
                              <p:cond delay="1225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childTnLst>
                          </p:cTn>
                        </p:par>
                        <p:par>
                          <p:cTn id="44" fill="hold">
                            <p:stCondLst>
                              <p:cond delay="1325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childTnLst>
                          </p:cTn>
                        </p:par>
                        <p:par>
                          <p:cTn id="51" fill="hold">
                            <p:stCondLst>
                              <p:cond delay="14250"/>
                            </p:stCondLst>
                            <p:childTnLst>
                              <p:par>
                                <p:cTn id="52" presetID="63" presetClass="path" presetSubtype="0" accel="50000" decel="50000" fill="hold" nodeType="afterEffect">
                                  <p:stCondLst>
                                    <p:cond delay="2000"/>
                                  </p:stCondLst>
                                  <p:childTnLst>
                                    <p:animMotion origin="layout" path="M -4.44444E-6 4.6531E-6 L 0.21494 -0.00509 " pathEditMode="relative" rAng="0" ptsTypes="AA">
                                      <p:cBhvr>
                                        <p:cTn id="53" dur="1000" fill="hold"/>
                                        <p:tgtEl>
                                          <p:spTgt spid="22"/>
                                        </p:tgtEl>
                                        <p:attrNameLst>
                                          <p:attrName>ppt_x</p:attrName>
                                          <p:attrName>ppt_y</p:attrName>
                                        </p:attrNameLst>
                                      </p:cBhvr>
                                      <p:rCtr x="10700" y="-300"/>
                                    </p:animMotion>
                                  </p:childTnLst>
                                </p:cTn>
                              </p:par>
                            </p:childTnLst>
                          </p:cTn>
                        </p:par>
                        <p:par>
                          <p:cTn id="54" fill="hold">
                            <p:stCondLst>
                              <p:cond delay="17250"/>
                            </p:stCondLst>
                            <p:childTnLst>
                              <p:par>
                                <p:cTn id="55" presetID="10"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childTnLst>
                                </p:cTn>
                              </p:par>
                            </p:childTnLst>
                          </p:cTn>
                        </p:par>
                        <p:par>
                          <p:cTn id="58" fill="hold">
                            <p:stCondLst>
                              <p:cond delay="1825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childTnLst>
                          </p:cTn>
                        </p:par>
                        <p:par>
                          <p:cTn id="65" fill="hold">
                            <p:stCondLst>
                              <p:cond delay="19250"/>
                            </p:stCondLst>
                            <p:childTnLst>
                              <p:par>
                                <p:cTn id="66" presetID="63" presetClass="path" presetSubtype="0" accel="50000" decel="50000" fill="hold" nodeType="afterEffect">
                                  <p:stCondLst>
                                    <p:cond delay="1750"/>
                                  </p:stCondLst>
                                  <p:childTnLst>
                                    <p:animMotion origin="layout" path="M -4.44444E-6 4.6531E-6 L 0.21494 -0.00509 " pathEditMode="relative" rAng="0" ptsTypes="AA">
                                      <p:cBhvr>
                                        <p:cTn id="67" dur="1000" fill="hold"/>
                                        <p:tgtEl>
                                          <p:spTgt spid="29"/>
                                        </p:tgtEl>
                                        <p:attrNameLst>
                                          <p:attrName>ppt_x</p:attrName>
                                          <p:attrName>ppt_y</p:attrName>
                                        </p:attrNameLst>
                                      </p:cBhvr>
                                      <p:rCtr x="10700" y="-300"/>
                                    </p:animMotion>
                                  </p:childTnLst>
                                </p:cTn>
                              </p:par>
                            </p:childTnLst>
                          </p:cTn>
                        </p:par>
                        <p:par>
                          <p:cTn id="68" fill="hold">
                            <p:stCondLst>
                              <p:cond delay="22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P spid="25" grpId="0"/>
      <p:bldP spid="32"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864000"/>
            <a:chOff x="0" y="0"/>
            <a:chExt cx="9144000" cy="1080120"/>
          </a:xfrm>
        </p:grpSpPr>
        <p:sp>
          <p:nvSpPr>
            <p:cNvPr id="5" name="Rectangle 4"/>
            <p:cNvSpPr/>
            <p:nvPr/>
          </p:nvSpPr>
          <p:spPr>
            <a:xfrm>
              <a:off x="0" y="0"/>
              <a:ext cx="5652120" cy="1080120"/>
            </a:xfrm>
            <a:prstGeom prst="rect">
              <a:avLst/>
            </a:prstGeom>
            <a:solidFill>
              <a:srgbClr val="FF6699">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sp>
          <p:nvSpPr>
            <p:cNvPr id="6" name="Rectangle 5"/>
            <p:cNvSpPr/>
            <p:nvPr/>
          </p:nvSpPr>
          <p:spPr>
            <a:xfrm>
              <a:off x="3635896" y="0"/>
              <a:ext cx="5508104" cy="1080120"/>
            </a:xfrm>
            <a:prstGeom prst="rect">
              <a:avLst/>
            </a:prstGeom>
            <a:solidFill>
              <a:schemeClr val="accent6">
                <a:lumMod val="75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400" dirty="0">
                <a:solidFill>
                  <a:schemeClr val="bg1">
                    <a:lumMod val="95000"/>
                  </a:schemeClr>
                </a:solidFill>
                <a:effectLst>
                  <a:outerShdw blurRad="38100" dist="38100" dir="2700000" algn="tl">
                    <a:srgbClr val="000000">
                      <a:alpha val="43137"/>
                    </a:srgbClr>
                  </a:outerShdw>
                </a:effectLst>
                <a:latin typeface="Mistral" pitchFamily="66" charset="0"/>
              </a:endParaRPr>
            </a:p>
          </p:txBody>
        </p:sp>
      </p:grpSp>
      <p:sp>
        <p:nvSpPr>
          <p:cNvPr id="7" name="Rectangle 6"/>
          <p:cNvSpPr/>
          <p:nvPr/>
        </p:nvSpPr>
        <p:spPr>
          <a:xfrm>
            <a:off x="0" y="116632"/>
            <a:ext cx="9144000" cy="7647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sp>
        <p:nvSpPr>
          <p:cNvPr id="9" name="Rectangle 18"/>
          <p:cNvSpPr>
            <a:spLocks noChangeArrowheads="1"/>
          </p:cNvSpPr>
          <p:nvPr/>
        </p:nvSpPr>
        <p:spPr bwMode="auto">
          <a:xfrm rot="10800000">
            <a:off x="0" y="2912640"/>
            <a:ext cx="9144000" cy="2590800"/>
          </a:xfrm>
          <a:prstGeom prst="rect">
            <a:avLst/>
          </a:prstGeom>
          <a:gradFill flip="none" rotWithShape="1">
            <a:gsLst>
              <a:gs pos="1000">
                <a:schemeClr val="bg1"/>
              </a:gs>
              <a:gs pos="61000">
                <a:schemeClr val="bg1"/>
              </a:gs>
              <a:gs pos="100000">
                <a:schemeClr val="bg1">
                  <a:lumMod val="85000"/>
                </a:schemeClr>
              </a:gs>
            </a:gsLst>
            <a:lin ang="5400000" scaled="0"/>
            <a:tileRect/>
          </a:gradFill>
          <a:ln w="9525">
            <a:noFill/>
            <a:miter lim="800000"/>
            <a:headEnd/>
            <a:tailEnd/>
          </a:ln>
        </p:spPr>
        <p:txBody>
          <a:bodyPr anchor="ctr"/>
          <a:lstStyle/>
          <a:p>
            <a:pPr algn="ctr" defTabSz="457200"/>
            <a:endParaRPr lang="en-US" dirty="0">
              <a:solidFill>
                <a:srgbClr val="FFFFFF"/>
              </a:solidFill>
              <a:ea typeface="ＭＳ Ｐゴシック" pitchFamily="34" charset="-128"/>
            </a:endParaRPr>
          </a:p>
        </p:txBody>
      </p:sp>
      <p:sp>
        <p:nvSpPr>
          <p:cNvPr id="19" name="Ellipse 98"/>
          <p:cNvSpPr/>
          <p:nvPr/>
        </p:nvSpPr>
        <p:spPr bwMode="auto">
          <a:xfrm>
            <a:off x="2160628" y="5511112"/>
            <a:ext cx="1450607" cy="333252"/>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0" name="Ellipse 98"/>
          <p:cNvSpPr/>
          <p:nvPr/>
        </p:nvSpPr>
        <p:spPr bwMode="auto">
          <a:xfrm>
            <a:off x="797500" y="5621147"/>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sp>
        <p:nvSpPr>
          <p:cNvPr id="21" name="Ellipse 98"/>
          <p:cNvSpPr/>
          <p:nvPr/>
        </p:nvSpPr>
        <p:spPr bwMode="auto">
          <a:xfrm>
            <a:off x="8792304" y="5156736"/>
            <a:ext cx="1473766" cy="305594"/>
          </a:xfrm>
          <a:prstGeom prst="ellipse">
            <a:avLst/>
          </a:prstGeom>
          <a:gradFill flip="none" rotWithShape="1">
            <a:gsLst>
              <a:gs pos="100000">
                <a:srgbClr val="FFFFFF">
                  <a:alpha val="0"/>
                </a:srgbClr>
              </a:gs>
              <a:gs pos="0">
                <a:schemeClr val="bg1">
                  <a:lumMod val="75000"/>
                  <a:alpha val="76000"/>
                </a:schemeClr>
              </a:gs>
            </a:gsLst>
            <a:path path="shape">
              <a:fillToRect l="50000" t="50000" r="50000" b="50000"/>
            </a:path>
            <a:tileRect/>
          </a:gradFill>
          <a:ln w="9525" cap="flat" cmpd="sng" algn="ctr">
            <a:noFill/>
            <a:prstDash val="solid"/>
          </a:ln>
          <a:effectLst/>
        </p:spPr>
        <p:txBody>
          <a:bodyPr anchor="ctr"/>
          <a:lstStyle/>
          <a:p>
            <a:pPr algn="ctr" defTabSz="457200"/>
            <a:endParaRPr lang="en-US" dirty="0">
              <a:solidFill>
                <a:srgbClr val="FFFFFF"/>
              </a:solidFill>
              <a:ea typeface="ＭＳ Ｐゴシック" pitchFamily="34" charset="-128"/>
            </a:endParaRPr>
          </a:p>
        </p:txBody>
      </p:sp>
      <p:grpSp>
        <p:nvGrpSpPr>
          <p:cNvPr id="11" name="Group 1"/>
          <p:cNvGrpSpPr>
            <a:grpSpLocks/>
          </p:cNvGrpSpPr>
          <p:nvPr/>
        </p:nvGrpSpPr>
        <p:grpSpPr bwMode="auto">
          <a:xfrm>
            <a:off x="1163191" y="1334665"/>
            <a:ext cx="2835275" cy="5046663"/>
            <a:chOff x="1711259" y="1012202"/>
            <a:chExt cx="2835956" cy="5047286"/>
          </a:xfrm>
        </p:grpSpPr>
        <p:sp>
          <p:nvSpPr>
            <p:cNvPr id="23" name="Can 22"/>
            <p:cNvSpPr>
              <a:spLocks noChangeArrowheads="1"/>
            </p:cNvSpPr>
            <p:nvPr/>
          </p:nvSpPr>
          <p:spPr bwMode="auto">
            <a:xfrm rot="1586669" flipH="1">
              <a:off x="2835479" y="1536142"/>
              <a:ext cx="212776" cy="4156588"/>
            </a:xfrm>
            <a:prstGeom prst="can">
              <a:avLst>
                <a:gd name="adj" fmla="val 24961"/>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4" name="Can 23"/>
            <p:cNvSpPr>
              <a:spLocks noChangeArrowheads="1"/>
            </p:cNvSpPr>
            <p:nvPr/>
          </p:nvSpPr>
          <p:spPr bwMode="auto">
            <a:xfrm rot="-1586669">
              <a:off x="3519856" y="1491686"/>
              <a:ext cx="198485" cy="4567802"/>
            </a:xfrm>
            <a:prstGeom prst="can">
              <a:avLst>
                <a:gd name="adj" fmla="val 25038"/>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sp>
          <p:nvSpPr>
            <p:cNvPr id="25" name="Can 24"/>
            <p:cNvSpPr>
              <a:spLocks noChangeArrowheads="1"/>
            </p:cNvSpPr>
            <p:nvPr/>
          </p:nvSpPr>
          <p:spPr bwMode="auto">
            <a:xfrm rot="-458329">
              <a:off x="3129238" y="1782235"/>
              <a:ext cx="212776" cy="3643762"/>
            </a:xfrm>
            <a:prstGeom prst="can">
              <a:avLst>
                <a:gd name="adj" fmla="val 24974"/>
              </a:avLst>
            </a:prstGeom>
            <a:gradFill rotWithShape="1">
              <a:gsLst>
                <a:gs pos="0">
                  <a:srgbClr val="4A452A"/>
                </a:gs>
                <a:gs pos="46000">
                  <a:srgbClr val="DDD9C3"/>
                </a:gs>
                <a:gs pos="100000">
                  <a:srgbClr val="4A452A"/>
                </a:gs>
              </a:gsLst>
              <a:lin ang="6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defTabSz="457200"/>
              <a:endParaRPr lang="en-US" dirty="0">
                <a:solidFill>
                  <a:srgbClr val="FFFFFF"/>
                </a:solidFill>
                <a:ea typeface="ＭＳ Ｐゴシック" pitchFamily="34" charset="-128"/>
              </a:endParaRPr>
            </a:p>
          </p:txBody>
        </p:sp>
        <p:grpSp>
          <p:nvGrpSpPr>
            <p:cNvPr id="15" name="Group 21"/>
            <p:cNvGrpSpPr>
              <a:grpSpLocks/>
            </p:cNvGrpSpPr>
            <p:nvPr/>
          </p:nvGrpSpPr>
          <p:grpSpPr bwMode="auto">
            <a:xfrm rot="552570">
              <a:off x="1711259" y="1012202"/>
              <a:ext cx="2835956" cy="3726247"/>
              <a:chOff x="6908974" y="1411727"/>
              <a:chExt cx="1708455" cy="2245026"/>
            </a:xfrm>
          </p:grpSpPr>
          <p:sp>
            <p:nvSpPr>
              <p:cNvPr id="27" name="Donut 26"/>
              <p:cNvSpPr/>
              <p:nvPr/>
            </p:nvSpPr>
            <p:spPr>
              <a:xfrm>
                <a:off x="7011610" y="1409431"/>
                <a:ext cx="1603231" cy="2245072"/>
              </a:xfrm>
              <a:prstGeom prst="donut">
                <a:avLst>
                  <a:gd name="adj" fmla="val 7654"/>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28" name="Oval 27"/>
              <p:cNvSpPr/>
              <p:nvPr/>
            </p:nvSpPr>
            <p:spPr>
              <a:xfrm>
                <a:off x="6905286" y="1411087"/>
                <a:ext cx="1604187" cy="224507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29" name="Donut 28"/>
              <p:cNvSpPr/>
              <p:nvPr/>
            </p:nvSpPr>
            <p:spPr>
              <a:xfrm>
                <a:off x="7111761" y="1700060"/>
                <a:ext cx="1189988" cy="1665390"/>
              </a:xfrm>
              <a:prstGeom prst="donut">
                <a:avLst>
                  <a:gd name="adj" fmla="val 122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0" name="Donut 29"/>
              <p:cNvSpPr/>
              <p:nvPr/>
            </p:nvSpPr>
            <p:spPr>
              <a:xfrm>
                <a:off x="6905286" y="1411087"/>
                <a:ext cx="1604187" cy="2245072"/>
              </a:xfrm>
              <a:prstGeom prst="donut">
                <a:avLst>
                  <a:gd name="adj" fmla="val 765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1" name="Oval 30"/>
              <p:cNvSpPr/>
              <p:nvPr/>
            </p:nvSpPr>
            <p:spPr>
              <a:xfrm>
                <a:off x="7602634" y="2387746"/>
                <a:ext cx="209492" cy="29175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2" name="Donut 31"/>
              <p:cNvSpPr/>
              <p:nvPr/>
            </p:nvSpPr>
            <p:spPr>
              <a:xfrm>
                <a:off x="7363489" y="2051990"/>
                <a:ext cx="687783" cy="963267"/>
              </a:xfrm>
              <a:prstGeom prst="donut">
                <a:avLst>
                  <a:gd name="adj" fmla="val 192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grpSp>
        <p:nvGrpSpPr>
          <p:cNvPr id="22" name="Group 71"/>
          <p:cNvGrpSpPr>
            <a:grpSpLocks/>
          </p:cNvGrpSpPr>
          <p:nvPr/>
        </p:nvGrpSpPr>
        <p:grpSpPr bwMode="auto">
          <a:xfrm rot="-8599160">
            <a:off x="2722116" y="4052465"/>
            <a:ext cx="1270000" cy="412750"/>
            <a:chOff x="402914" y="4892498"/>
            <a:chExt cx="3257970" cy="1058999"/>
          </a:xfrm>
        </p:grpSpPr>
        <p:sp>
          <p:nvSpPr>
            <p:cNvPr id="34" name="Freeform 33"/>
            <p:cNvSpPr/>
            <p:nvPr/>
          </p:nvSpPr>
          <p:spPr>
            <a:xfrm>
              <a:off x="3055706" y="5386472"/>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35" name="Rectangle 34"/>
            <p:cNvSpPr/>
            <p:nvPr/>
          </p:nvSpPr>
          <p:spPr>
            <a:xfrm>
              <a:off x="2839416" y="5322808"/>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6" name="Rectangle 35"/>
            <p:cNvSpPr/>
            <p:nvPr/>
          </p:nvSpPr>
          <p:spPr>
            <a:xfrm>
              <a:off x="416732" y="5335937"/>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37" name="Pie 36"/>
            <p:cNvSpPr/>
            <p:nvPr/>
          </p:nvSpPr>
          <p:spPr>
            <a:xfrm rot="5400000">
              <a:off x="588085" y="4735263"/>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8" name="Pie 37"/>
            <p:cNvSpPr/>
            <p:nvPr/>
          </p:nvSpPr>
          <p:spPr>
            <a:xfrm rot="16200000">
              <a:off x="580880" y="4943781"/>
              <a:ext cx="855345" cy="1160653"/>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39" name="Pie 38"/>
            <p:cNvSpPr/>
            <p:nvPr/>
          </p:nvSpPr>
          <p:spPr>
            <a:xfrm rot="5400000">
              <a:off x="716434" y="4844424"/>
              <a:ext cx="598740"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26" name="Group 103"/>
          <p:cNvGrpSpPr>
            <a:grpSpLocks/>
          </p:cNvGrpSpPr>
          <p:nvPr/>
        </p:nvGrpSpPr>
        <p:grpSpPr bwMode="auto">
          <a:xfrm>
            <a:off x="107504" y="2782465"/>
            <a:ext cx="2381250" cy="760413"/>
            <a:chOff x="381979" y="2383036"/>
            <a:chExt cx="2874402" cy="917333"/>
          </a:xfrm>
        </p:grpSpPr>
        <p:grpSp>
          <p:nvGrpSpPr>
            <p:cNvPr id="33" name="Group 28"/>
            <p:cNvGrpSpPr>
              <a:grpSpLocks/>
            </p:cNvGrpSpPr>
            <p:nvPr/>
          </p:nvGrpSpPr>
          <p:grpSpPr bwMode="auto">
            <a:xfrm>
              <a:off x="381979" y="2383036"/>
              <a:ext cx="2310988" cy="917333"/>
              <a:chOff x="404116" y="4900455"/>
              <a:chExt cx="2647832" cy="1051042"/>
            </a:xfrm>
          </p:grpSpPr>
          <p:sp>
            <p:nvSpPr>
              <p:cNvPr id="43" name="Rectangle 42"/>
              <p:cNvSpPr/>
              <p:nvPr/>
            </p:nvSpPr>
            <p:spPr>
              <a:xfrm>
                <a:off x="2823644" y="5310779"/>
                <a:ext cx="228340" cy="23039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4" name="Rectangle 43"/>
              <p:cNvSpPr/>
              <p:nvPr/>
            </p:nvSpPr>
            <p:spPr>
              <a:xfrm>
                <a:off x="404116" y="5332721"/>
                <a:ext cx="2419528" cy="186510"/>
              </a:xfrm>
              <a:prstGeom prst="rect">
                <a:avLst/>
              </a:prstGeom>
              <a:gradFill>
                <a:gsLst>
                  <a:gs pos="0">
                    <a:schemeClr val="tx1">
                      <a:lumMod val="95000"/>
                      <a:lumOff val="5000"/>
                    </a:schemeClr>
                  </a:gs>
                  <a:gs pos="47000">
                    <a:schemeClr val="tx1">
                      <a:lumMod val="75000"/>
                      <a:lumOff val="25000"/>
                    </a:schemeClr>
                  </a:gs>
                  <a:gs pos="100000">
                    <a:schemeClr val="tx1">
                      <a:lumMod val="95000"/>
                      <a:lumOff val="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45" name="Pie 44"/>
              <p:cNvSpPr/>
              <p:nvPr/>
            </p:nvSpPr>
            <p:spPr>
              <a:xfrm rot="5400000">
                <a:off x="569045" y="4748699"/>
                <a:ext cx="857949" cy="1161460"/>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6" name="Pie 33"/>
              <p:cNvSpPr/>
              <p:nvPr/>
            </p:nvSpPr>
            <p:spPr>
              <a:xfrm rot="16200000">
                <a:off x="567947" y="4940694"/>
                <a:ext cx="857949" cy="1163657"/>
              </a:xfrm>
              <a:prstGeom prst="pie">
                <a:avLst>
                  <a:gd name="adj1" fmla="val 5390094"/>
                  <a:gd name="adj2" fmla="val 16200000"/>
                </a:avLst>
              </a:prstGeom>
              <a:gradFill>
                <a:gsLst>
                  <a:gs pos="0">
                    <a:schemeClr val="tx1">
                      <a:lumMod val="95000"/>
                      <a:lumOff val="5000"/>
                    </a:schemeClr>
                  </a:gs>
                  <a:gs pos="100000">
                    <a:schemeClr val="tx1">
                      <a:lumMod val="75000"/>
                      <a:lumOff val="2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47" name="Pie 46"/>
              <p:cNvSpPr/>
              <p:nvPr/>
            </p:nvSpPr>
            <p:spPr>
              <a:xfrm rot="5400000">
                <a:off x="698506" y="4829885"/>
                <a:ext cx="596833" cy="1163657"/>
              </a:xfrm>
              <a:prstGeom prst="pie">
                <a:avLst>
                  <a:gd name="adj1" fmla="val 5390094"/>
                  <a:gd name="adj2" fmla="val 16200000"/>
                </a:avLst>
              </a:prstGeom>
              <a:gradFill>
                <a:gsLst>
                  <a:gs pos="0">
                    <a:schemeClr val="tx1">
                      <a:lumMod val="95000"/>
                      <a:lumOff val="5000"/>
                    </a:schemeClr>
                  </a:gs>
                  <a:gs pos="100000">
                    <a:schemeClr val="tx1">
                      <a:lumMod val="65000"/>
                      <a:lumOff val="35000"/>
                    </a:schemeClr>
                  </a:gs>
                </a:gsLst>
                <a:lin ang="10800000" scaled="0"/>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42" name="Round Same Side Corner Rectangle 41"/>
            <p:cNvSpPr/>
            <p:nvPr/>
          </p:nvSpPr>
          <p:spPr>
            <a:xfrm rot="5400000">
              <a:off x="2939261" y="2560011"/>
              <a:ext cx="70858" cy="563383"/>
            </a:xfrm>
            <a:prstGeom prst="round2SameRect">
              <a:avLst>
                <a:gd name="adj1" fmla="val 50000"/>
                <a:gd name="adj2" fmla="val 0"/>
              </a:avLst>
            </a:prstGeom>
            <a:gradFill>
              <a:gsLst>
                <a:gs pos="0">
                  <a:schemeClr val="bg2">
                    <a:lumMod val="50000"/>
                  </a:schemeClr>
                </a:gs>
                <a:gs pos="51000">
                  <a:schemeClr val="bg2">
                    <a:lumMod val="90000"/>
                  </a:schemeClr>
                </a:gs>
                <a:gs pos="100000">
                  <a:schemeClr val="bg2">
                    <a:lumMod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grpSp>
      <p:grpSp>
        <p:nvGrpSpPr>
          <p:cNvPr id="40" name="Group 104"/>
          <p:cNvGrpSpPr>
            <a:grpSpLocks/>
          </p:cNvGrpSpPr>
          <p:nvPr/>
        </p:nvGrpSpPr>
        <p:grpSpPr bwMode="auto">
          <a:xfrm rot="-2596293">
            <a:off x="813941" y="4312815"/>
            <a:ext cx="1270000" cy="412750"/>
            <a:chOff x="402914" y="4892498"/>
            <a:chExt cx="3257970" cy="1058999"/>
          </a:xfrm>
        </p:grpSpPr>
        <p:sp>
          <p:nvSpPr>
            <p:cNvPr id="49" name="Freeform 48"/>
            <p:cNvSpPr/>
            <p:nvPr/>
          </p:nvSpPr>
          <p:spPr>
            <a:xfrm>
              <a:off x="3048585" y="5373060"/>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0" name="Rectangle 49"/>
            <p:cNvSpPr/>
            <p:nvPr/>
          </p:nvSpPr>
          <p:spPr>
            <a:xfrm>
              <a:off x="2823938" y="5305944"/>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1" name="Rectangle 50"/>
            <p:cNvSpPr/>
            <p:nvPr/>
          </p:nvSpPr>
          <p:spPr>
            <a:xfrm>
              <a:off x="404581" y="5326520"/>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2" name="Pie 51"/>
            <p:cNvSpPr/>
            <p:nvPr/>
          </p:nvSpPr>
          <p:spPr>
            <a:xfrm rot="5400000">
              <a:off x="556261" y="4722026"/>
              <a:ext cx="855345"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3" name="Pie 52"/>
            <p:cNvSpPr/>
            <p:nvPr/>
          </p:nvSpPr>
          <p:spPr>
            <a:xfrm rot="16200000">
              <a:off x="556759" y="4929474"/>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54" name="Pie 53"/>
            <p:cNvSpPr/>
            <p:nvPr/>
          </p:nvSpPr>
          <p:spPr>
            <a:xfrm rot="5400000">
              <a:off x="691707" y="4815458"/>
              <a:ext cx="598740"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1" name="Group 111"/>
          <p:cNvGrpSpPr>
            <a:grpSpLocks/>
          </p:cNvGrpSpPr>
          <p:nvPr/>
        </p:nvGrpSpPr>
        <p:grpSpPr bwMode="auto">
          <a:xfrm rot="1585899">
            <a:off x="591691" y="2134765"/>
            <a:ext cx="1270000" cy="412750"/>
            <a:chOff x="402914" y="4892498"/>
            <a:chExt cx="3257970" cy="1058999"/>
          </a:xfrm>
        </p:grpSpPr>
        <p:sp>
          <p:nvSpPr>
            <p:cNvPr id="56" name="Freeform 55"/>
            <p:cNvSpPr/>
            <p:nvPr/>
          </p:nvSpPr>
          <p:spPr>
            <a:xfrm>
              <a:off x="3045063" y="5380694"/>
              <a:ext cx="610869" cy="81461"/>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57" name="Rectangle 56"/>
            <p:cNvSpPr/>
            <p:nvPr/>
          </p:nvSpPr>
          <p:spPr>
            <a:xfrm>
              <a:off x="2805754" y="5298876"/>
              <a:ext cx="228058" cy="232164"/>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8" name="Rectangle 57"/>
            <p:cNvSpPr/>
            <p:nvPr/>
          </p:nvSpPr>
          <p:spPr>
            <a:xfrm>
              <a:off x="401655" y="5332802"/>
              <a:ext cx="2419043" cy="187361"/>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59" name="Pie 58"/>
            <p:cNvSpPr/>
            <p:nvPr/>
          </p:nvSpPr>
          <p:spPr>
            <a:xfrm rot="5400000">
              <a:off x="549956" y="4738123"/>
              <a:ext cx="855345"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0" name="Pie 59"/>
            <p:cNvSpPr/>
            <p:nvPr/>
          </p:nvSpPr>
          <p:spPr>
            <a:xfrm rot="16200000">
              <a:off x="549489" y="4938491"/>
              <a:ext cx="855345"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1" name="Pie 60"/>
            <p:cNvSpPr/>
            <p:nvPr/>
          </p:nvSpPr>
          <p:spPr>
            <a:xfrm rot="5400000">
              <a:off x="680082" y="4829199"/>
              <a:ext cx="594669" cy="1160651"/>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grpSp>
        <p:nvGrpSpPr>
          <p:cNvPr id="48" name="Group 118"/>
          <p:cNvGrpSpPr>
            <a:grpSpLocks/>
          </p:cNvGrpSpPr>
          <p:nvPr/>
        </p:nvGrpSpPr>
        <p:grpSpPr bwMode="auto">
          <a:xfrm rot="4606536">
            <a:off x="1956148" y="1481509"/>
            <a:ext cx="1270000" cy="414337"/>
            <a:chOff x="402914" y="4892498"/>
            <a:chExt cx="3257970" cy="1058999"/>
          </a:xfrm>
        </p:grpSpPr>
        <p:sp>
          <p:nvSpPr>
            <p:cNvPr id="63" name="Freeform 62"/>
            <p:cNvSpPr/>
            <p:nvPr/>
          </p:nvSpPr>
          <p:spPr>
            <a:xfrm>
              <a:off x="3043510" y="5366767"/>
              <a:ext cx="610869" cy="81149"/>
            </a:xfrm>
            <a:custGeom>
              <a:avLst/>
              <a:gdLst>
                <a:gd name="connsiteX0" fmla="*/ 0 w 649797"/>
                <a:gd name="connsiteY0" fmla="*/ 0 h 81719"/>
                <a:gd name="connsiteX1" fmla="*/ 608938 w 649797"/>
                <a:gd name="connsiteY1" fmla="*/ 0 h 81719"/>
                <a:gd name="connsiteX2" fmla="*/ 649797 w 649797"/>
                <a:gd name="connsiteY2" fmla="*/ 40860 h 81719"/>
                <a:gd name="connsiteX3" fmla="*/ 608938 w 649797"/>
                <a:gd name="connsiteY3" fmla="*/ 81719 h 81719"/>
                <a:gd name="connsiteX4" fmla="*/ 0 w 649797"/>
                <a:gd name="connsiteY4" fmla="*/ 81719 h 81719"/>
                <a:gd name="connsiteX5" fmla="*/ 0 w 649797"/>
                <a:gd name="connsiteY5" fmla="*/ 0 h 81719"/>
                <a:gd name="connsiteX0" fmla="*/ 0 w 608937"/>
                <a:gd name="connsiteY0" fmla="*/ 0 h 81719"/>
                <a:gd name="connsiteX1" fmla="*/ 608938 w 608937"/>
                <a:gd name="connsiteY1" fmla="*/ 0 h 81719"/>
                <a:gd name="connsiteX2" fmla="*/ 602951 w 608937"/>
                <a:gd name="connsiteY2" fmla="*/ 31413 h 81719"/>
                <a:gd name="connsiteX3" fmla="*/ 608938 w 608937"/>
                <a:gd name="connsiteY3" fmla="*/ 81719 h 81719"/>
                <a:gd name="connsiteX4" fmla="*/ 0 w 608937"/>
                <a:gd name="connsiteY4" fmla="*/ 81719 h 81719"/>
                <a:gd name="connsiteX5" fmla="*/ 0 w 608937"/>
                <a:gd name="connsiteY5" fmla="*/ 0 h 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937" h="81719">
                  <a:moveTo>
                    <a:pt x="0" y="0"/>
                  </a:moveTo>
                  <a:lnTo>
                    <a:pt x="608938" y="0"/>
                  </a:lnTo>
                  <a:lnTo>
                    <a:pt x="602951" y="31413"/>
                  </a:lnTo>
                  <a:lnTo>
                    <a:pt x="608938" y="81719"/>
                  </a:lnTo>
                  <a:lnTo>
                    <a:pt x="0" y="81719"/>
                  </a:lnTo>
                  <a:lnTo>
                    <a:pt x="0" y="0"/>
                  </a:lnTo>
                  <a:close/>
                </a:path>
              </a:pathLst>
            </a:custGeom>
            <a:gradFill>
              <a:gsLst>
                <a:gs pos="0">
                  <a:schemeClr val="bg2">
                    <a:lumMod val="50000"/>
                  </a:schemeClr>
                </a:gs>
                <a:gs pos="50000">
                  <a:schemeClr val="bg1">
                    <a:lumMod val="95000"/>
                  </a:schemeClr>
                </a:gs>
                <a:gs pos="100000">
                  <a:schemeClr val="bg2">
                    <a:lumMod val="50000"/>
                  </a:schemeClr>
                </a:gs>
              </a:gsLst>
            </a:gra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128"/>
              </a:endParaRPr>
            </a:p>
          </p:txBody>
        </p:sp>
        <p:sp>
          <p:nvSpPr>
            <p:cNvPr id="64" name="Rectangle 63"/>
            <p:cNvSpPr/>
            <p:nvPr/>
          </p:nvSpPr>
          <p:spPr>
            <a:xfrm>
              <a:off x="2807019" y="5314475"/>
              <a:ext cx="228058" cy="231275"/>
            </a:xfrm>
            <a:prstGeom prst="rect">
              <a:avLst/>
            </a:prstGeom>
            <a:gradFill>
              <a:gsLst>
                <a:gs pos="0">
                  <a:schemeClr val="bg2">
                    <a:lumMod val="50000"/>
                  </a:schemeClr>
                </a:gs>
                <a:gs pos="51000">
                  <a:schemeClr val="bg2">
                    <a:lumMod val="90000"/>
                  </a:schemeClr>
                </a:gs>
                <a:gs pos="100000">
                  <a:schemeClr val="bg2">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5" name="Rectangle 64"/>
            <p:cNvSpPr/>
            <p:nvPr/>
          </p:nvSpPr>
          <p:spPr>
            <a:xfrm>
              <a:off x="398903" y="5314973"/>
              <a:ext cx="2419043" cy="186644"/>
            </a:xfrm>
            <a:prstGeom prst="rect">
              <a:avLst/>
            </a:prstGeom>
            <a:gradFill>
              <a:gsLst>
                <a:gs pos="0">
                  <a:schemeClr val="bg1">
                    <a:lumMod val="50000"/>
                  </a:schemeClr>
                </a:gs>
                <a:gs pos="47000">
                  <a:schemeClr val="bg1">
                    <a:lumMod val="85000"/>
                  </a:schemeClr>
                </a:gs>
                <a:gs pos="100000">
                  <a:schemeClr val="bg1">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dirty="0">
                <a:solidFill>
                  <a:srgbClr val="FFFFFF"/>
                </a:solidFill>
                <a:ea typeface="ＭＳ Ｐゴシック" pitchFamily="34" charset="-128"/>
              </a:endParaRPr>
            </a:p>
          </p:txBody>
        </p:sp>
        <p:sp>
          <p:nvSpPr>
            <p:cNvPr id="66" name="Pie 65"/>
            <p:cNvSpPr/>
            <p:nvPr/>
          </p:nvSpPr>
          <p:spPr>
            <a:xfrm rot="5400000">
              <a:off x="546714" y="4730100"/>
              <a:ext cx="860184"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7" name="Pie 66"/>
            <p:cNvSpPr/>
            <p:nvPr/>
          </p:nvSpPr>
          <p:spPr>
            <a:xfrm rot="16200000">
              <a:off x="544673" y="4933857"/>
              <a:ext cx="860184" cy="1160651"/>
            </a:xfrm>
            <a:prstGeom prst="pie">
              <a:avLst>
                <a:gd name="adj1" fmla="val 5390094"/>
                <a:gd name="adj2" fmla="val 16200000"/>
              </a:avLst>
            </a:prstGeom>
            <a:gradFill>
              <a:gsLst>
                <a:gs pos="0">
                  <a:schemeClr val="bg1">
                    <a:lumMod val="7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sp>
          <p:nvSpPr>
            <p:cNvPr id="68" name="Pie 67"/>
            <p:cNvSpPr/>
            <p:nvPr/>
          </p:nvSpPr>
          <p:spPr>
            <a:xfrm rot="5400000">
              <a:off x="671915" y="4820711"/>
              <a:ext cx="600506" cy="1160653"/>
            </a:xfrm>
            <a:prstGeom prst="pie">
              <a:avLst>
                <a:gd name="adj1" fmla="val 5390094"/>
                <a:gd name="adj2" fmla="val 16200000"/>
              </a:avLst>
            </a:prstGeom>
            <a:gradFill>
              <a:gsLst>
                <a:gs pos="0">
                  <a:schemeClr val="bg1">
                    <a:lumMod val="65000"/>
                  </a:schemeClr>
                </a:gs>
                <a:gs pos="100000">
                  <a:schemeClr val="bg1">
                    <a:lumMod val="95000"/>
                  </a:schemeClr>
                </a:gs>
              </a:gsLst>
              <a:lin ang="10800000" scaled="0"/>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black"/>
                </a:solidFill>
                <a:ea typeface="ＭＳ Ｐゴシック" charset="-128"/>
              </a:endParaRPr>
            </a:p>
          </p:txBody>
        </p:sp>
      </p:grpSp>
      <p:sp>
        <p:nvSpPr>
          <p:cNvPr id="97" name="Footer Placeholder 96"/>
          <p:cNvSpPr>
            <a:spLocks noGrp="1"/>
          </p:cNvSpPr>
          <p:nvPr>
            <p:ph type="ftr" sz="quarter" idx="11"/>
          </p:nvPr>
        </p:nvSpPr>
        <p:spPr/>
        <p:txBody>
          <a:bodyPr/>
          <a:lstStyle/>
          <a:p>
            <a:r>
              <a:rPr lang="en-IN" dirty="0" smtClean="0"/>
              <a:t>© ManagementStudyGuide.com. All rights reserved.</a:t>
            </a:r>
            <a:endParaRPr lang="en-IN" dirty="0"/>
          </a:p>
        </p:txBody>
      </p:sp>
      <p:grpSp>
        <p:nvGrpSpPr>
          <p:cNvPr id="105" name="Group 4"/>
          <p:cNvGrpSpPr>
            <a:grpSpLocks/>
          </p:cNvGrpSpPr>
          <p:nvPr>
            <p:custDataLst>
              <p:tags r:id="rId2"/>
            </p:custDataLst>
          </p:nvPr>
        </p:nvGrpSpPr>
        <p:grpSpPr bwMode="auto">
          <a:xfrm>
            <a:off x="4644008" y="980729"/>
            <a:ext cx="4248472" cy="1013362"/>
            <a:chOff x="5410200" y="1447800"/>
            <a:chExt cx="3133725" cy="1095375"/>
          </a:xfrm>
        </p:grpSpPr>
        <p:grpSp>
          <p:nvGrpSpPr>
            <p:cNvPr id="106" name="Group 2"/>
            <p:cNvGrpSpPr>
              <a:grpSpLocks/>
            </p:cNvGrpSpPr>
            <p:nvPr/>
          </p:nvGrpSpPr>
          <p:grpSpPr bwMode="auto">
            <a:xfrm>
              <a:off x="5410200" y="1447800"/>
              <a:ext cx="3133725" cy="1095375"/>
              <a:chOff x="5410200" y="1447800"/>
              <a:chExt cx="3133725" cy="1095375"/>
            </a:xfrm>
          </p:grpSpPr>
          <p:sp>
            <p:nvSpPr>
              <p:cNvPr id="108"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09" name="Round Same Side Corner Rectangle 108"/>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07"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0" name="Group 44"/>
          <p:cNvGrpSpPr>
            <a:grpSpLocks/>
          </p:cNvGrpSpPr>
          <p:nvPr>
            <p:custDataLst>
              <p:tags r:id="rId3"/>
            </p:custDataLst>
          </p:nvPr>
        </p:nvGrpSpPr>
        <p:grpSpPr bwMode="auto">
          <a:xfrm>
            <a:off x="4812283" y="1412776"/>
            <a:ext cx="432000" cy="403225"/>
            <a:chOff x="3294062" y="1631156"/>
            <a:chExt cx="460375" cy="460375"/>
          </a:xfrm>
        </p:grpSpPr>
        <p:sp>
          <p:nvSpPr>
            <p:cNvPr id="111"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12"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1</a:t>
              </a:r>
            </a:p>
          </p:txBody>
        </p:sp>
      </p:grpSp>
      <p:sp>
        <p:nvSpPr>
          <p:cNvPr id="113" name="Tekstboks 72"/>
          <p:cNvSpPr txBox="1">
            <a:spLocks noChangeArrowheads="1"/>
          </p:cNvSpPr>
          <p:nvPr/>
        </p:nvSpPr>
        <p:spPr bwMode="auto">
          <a:xfrm>
            <a:off x="5547296" y="1445111"/>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what is a Competency</a:t>
            </a:r>
            <a:endParaRPr lang="da-DK" sz="1600" dirty="0">
              <a:solidFill>
                <a:srgbClr val="000000"/>
              </a:solidFill>
              <a:ea typeface="ＭＳ Ｐゴシック" pitchFamily="34" charset="-128"/>
            </a:endParaRPr>
          </a:p>
        </p:txBody>
      </p:sp>
      <p:grpSp>
        <p:nvGrpSpPr>
          <p:cNvPr id="114" name="Group 79"/>
          <p:cNvGrpSpPr>
            <a:grpSpLocks/>
          </p:cNvGrpSpPr>
          <p:nvPr/>
        </p:nvGrpSpPr>
        <p:grpSpPr bwMode="auto">
          <a:xfrm>
            <a:off x="4644008" y="2132857"/>
            <a:ext cx="4248472" cy="1013362"/>
            <a:chOff x="5410200" y="1447800"/>
            <a:chExt cx="3133725" cy="1095375"/>
          </a:xfrm>
        </p:grpSpPr>
        <p:grpSp>
          <p:nvGrpSpPr>
            <p:cNvPr id="115" name="Group 80"/>
            <p:cNvGrpSpPr>
              <a:grpSpLocks/>
            </p:cNvGrpSpPr>
            <p:nvPr/>
          </p:nvGrpSpPr>
          <p:grpSpPr bwMode="auto">
            <a:xfrm>
              <a:off x="5410200" y="1447800"/>
              <a:ext cx="3133725" cy="1095375"/>
              <a:chOff x="5410200" y="1447800"/>
              <a:chExt cx="3133725" cy="1095375"/>
            </a:xfrm>
          </p:grpSpPr>
          <p:sp>
            <p:nvSpPr>
              <p:cNvPr id="117"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18" name="Round Same Side Corner Rectangle 117"/>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16"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19" name="PPTShape_2"/>
          <p:cNvGrpSpPr>
            <a:grpSpLocks/>
          </p:cNvGrpSpPr>
          <p:nvPr/>
        </p:nvGrpSpPr>
        <p:grpSpPr bwMode="auto">
          <a:xfrm>
            <a:off x="4812283" y="2583671"/>
            <a:ext cx="432000" cy="403225"/>
            <a:chOff x="3294062" y="1631156"/>
            <a:chExt cx="460375" cy="460375"/>
          </a:xfrm>
        </p:grpSpPr>
        <p:sp>
          <p:nvSpPr>
            <p:cNvPr id="120"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21"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dirty="0">
                  <a:solidFill>
                    <a:srgbClr val="151616"/>
                  </a:solidFill>
                  <a:ea typeface="ＭＳ Ｐゴシック" pitchFamily="34" charset="-128"/>
                </a:rPr>
                <a:t>2</a:t>
              </a:r>
            </a:p>
          </p:txBody>
        </p:sp>
      </p:grpSp>
      <p:sp>
        <p:nvSpPr>
          <p:cNvPr id="122" name="PPTShape_3"/>
          <p:cNvSpPr txBox="1">
            <a:spLocks noChangeArrowheads="1"/>
          </p:cNvSpPr>
          <p:nvPr/>
        </p:nvSpPr>
        <p:spPr bwMode="auto">
          <a:xfrm>
            <a:off x="5547296" y="2492896"/>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Components of Competencies</a:t>
            </a:r>
            <a:endParaRPr lang="da-DK" sz="1600" dirty="0">
              <a:solidFill>
                <a:srgbClr val="000000"/>
              </a:solidFill>
              <a:ea typeface="ＭＳ Ｐゴシック" pitchFamily="34" charset="-128"/>
            </a:endParaRPr>
          </a:p>
        </p:txBody>
      </p:sp>
      <p:grpSp>
        <p:nvGrpSpPr>
          <p:cNvPr id="123" name="Group 93"/>
          <p:cNvGrpSpPr>
            <a:grpSpLocks/>
          </p:cNvGrpSpPr>
          <p:nvPr/>
        </p:nvGrpSpPr>
        <p:grpSpPr bwMode="auto">
          <a:xfrm>
            <a:off x="4644008" y="3284985"/>
            <a:ext cx="4248472" cy="1013362"/>
            <a:chOff x="5410200" y="1447800"/>
            <a:chExt cx="3133725" cy="1095375"/>
          </a:xfrm>
        </p:grpSpPr>
        <p:grpSp>
          <p:nvGrpSpPr>
            <p:cNvPr id="124" name="Group 95"/>
            <p:cNvGrpSpPr>
              <a:grpSpLocks/>
            </p:cNvGrpSpPr>
            <p:nvPr/>
          </p:nvGrpSpPr>
          <p:grpSpPr bwMode="auto">
            <a:xfrm>
              <a:off x="5410200" y="1447800"/>
              <a:ext cx="3133725" cy="1095375"/>
              <a:chOff x="5410200" y="1447800"/>
              <a:chExt cx="3133725" cy="1095375"/>
            </a:xfrm>
          </p:grpSpPr>
          <p:sp>
            <p:nvSpPr>
              <p:cNvPr id="126"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27" name="Round Same Side Corner Rectangle 126"/>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25"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28" name="PPTShape_4"/>
          <p:cNvGrpSpPr>
            <a:grpSpLocks/>
          </p:cNvGrpSpPr>
          <p:nvPr/>
        </p:nvGrpSpPr>
        <p:grpSpPr bwMode="auto">
          <a:xfrm>
            <a:off x="4812283" y="3717032"/>
            <a:ext cx="432000" cy="403225"/>
            <a:chOff x="3294062" y="1631156"/>
            <a:chExt cx="460375" cy="460375"/>
          </a:xfrm>
        </p:grpSpPr>
        <p:sp>
          <p:nvSpPr>
            <p:cNvPr id="129"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0" name="Tekstboks 54"/>
            <p:cNvSpPr txBox="1">
              <a:spLocks noChangeArrowheads="1"/>
            </p:cNvSpPr>
            <p:nvPr/>
          </p:nvSpPr>
          <p:spPr bwMode="auto">
            <a:xfrm>
              <a:off x="3384687" y="1638406"/>
              <a:ext cx="344375" cy="420500"/>
            </a:xfrm>
            <a:prstGeom prst="rect">
              <a:avLst/>
            </a:prstGeom>
            <a:noFill/>
            <a:ln w="9525">
              <a:noFill/>
              <a:miter lim="800000"/>
              <a:headEnd/>
              <a:tailEnd/>
            </a:ln>
          </p:spPr>
          <p:txBody>
            <a:bodyPr wrap="none">
              <a:spAutoFit/>
            </a:bodyPr>
            <a:lstStyle/>
            <a:p>
              <a:pPr defTabSz="457200"/>
              <a:r>
                <a:rPr lang="da-DK">
                  <a:solidFill>
                    <a:srgbClr val="151616"/>
                  </a:solidFill>
                  <a:ea typeface="ＭＳ Ｐゴシック" pitchFamily="34" charset="-128"/>
                </a:rPr>
                <a:t>3</a:t>
              </a:r>
            </a:p>
          </p:txBody>
        </p:sp>
      </p:grpSp>
      <p:sp>
        <p:nvSpPr>
          <p:cNvPr id="131" name="PPTShape_5"/>
          <p:cNvSpPr txBox="1">
            <a:spLocks noChangeArrowheads="1"/>
          </p:cNvSpPr>
          <p:nvPr/>
        </p:nvSpPr>
        <p:spPr bwMode="auto">
          <a:xfrm>
            <a:off x="5547296" y="3749367"/>
            <a:ext cx="3201168" cy="338554"/>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Types of Competencies </a:t>
            </a:r>
            <a:endParaRPr lang="da-DK" sz="1600" dirty="0">
              <a:solidFill>
                <a:srgbClr val="000000"/>
              </a:solidFill>
              <a:ea typeface="ＭＳ Ｐゴシック" pitchFamily="34" charset="-128"/>
            </a:endParaRPr>
          </a:p>
        </p:txBody>
      </p:sp>
      <p:grpSp>
        <p:nvGrpSpPr>
          <p:cNvPr id="132" name="PPTShape_6"/>
          <p:cNvGrpSpPr>
            <a:grpSpLocks/>
          </p:cNvGrpSpPr>
          <p:nvPr/>
        </p:nvGrpSpPr>
        <p:grpSpPr bwMode="auto">
          <a:xfrm>
            <a:off x="4669904" y="4437113"/>
            <a:ext cx="4248472" cy="1013362"/>
            <a:chOff x="5410200" y="1447800"/>
            <a:chExt cx="3133725" cy="1095375"/>
          </a:xfrm>
        </p:grpSpPr>
        <p:grpSp>
          <p:nvGrpSpPr>
            <p:cNvPr id="133" name="Group 80"/>
            <p:cNvGrpSpPr>
              <a:grpSpLocks/>
            </p:cNvGrpSpPr>
            <p:nvPr/>
          </p:nvGrpSpPr>
          <p:grpSpPr bwMode="auto">
            <a:xfrm>
              <a:off x="5410200" y="1447800"/>
              <a:ext cx="3133725" cy="1095375"/>
              <a:chOff x="5410200" y="1447800"/>
              <a:chExt cx="3133725" cy="1095375"/>
            </a:xfrm>
          </p:grpSpPr>
          <p:sp>
            <p:nvSpPr>
              <p:cNvPr id="135"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36" name="Round Same Side Corner Rectangle 135"/>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34"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37" name="PPTShape_7"/>
          <p:cNvGrpSpPr>
            <a:grpSpLocks/>
          </p:cNvGrpSpPr>
          <p:nvPr/>
        </p:nvGrpSpPr>
        <p:grpSpPr bwMode="auto">
          <a:xfrm>
            <a:off x="4838179" y="4887927"/>
            <a:ext cx="432000" cy="403225"/>
            <a:chOff x="3294062" y="1631156"/>
            <a:chExt cx="460375" cy="460375"/>
          </a:xfrm>
        </p:grpSpPr>
        <p:sp>
          <p:nvSpPr>
            <p:cNvPr id="138"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39"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4</a:t>
              </a:r>
              <a:endParaRPr lang="da-DK" dirty="0">
                <a:solidFill>
                  <a:srgbClr val="151616"/>
                </a:solidFill>
                <a:ea typeface="ＭＳ Ｐゴシック" pitchFamily="34" charset="-128"/>
              </a:endParaRPr>
            </a:p>
          </p:txBody>
        </p:sp>
      </p:grpSp>
      <p:sp>
        <p:nvSpPr>
          <p:cNvPr id="140" name="PPTShape_8"/>
          <p:cNvSpPr txBox="1">
            <a:spLocks noChangeArrowheads="1"/>
          </p:cNvSpPr>
          <p:nvPr/>
        </p:nvSpPr>
        <p:spPr bwMode="auto">
          <a:xfrm>
            <a:off x="5573192" y="4797152"/>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Describe the Competency Iceberg Model</a:t>
            </a:r>
            <a:endParaRPr lang="da-DK" sz="1600" dirty="0">
              <a:solidFill>
                <a:srgbClr val="000000"/>
              </a:solidFill>
              <a:ea typeface="ＭＳ Ｐゴシック" pitchFamily="34" charset="-128"/>
            </a:endParaRPr>
          </a:p>
        </p:txBody>
      </p:sp>
      <p:grpSp>
        <p:nvGrpSpPr>
          <p:cNvPr id="141" name="PPTShape_9"/>
          <p:cNvGrpSpPr>
            <a:grpSpLocks/>
          </p:cNvGrpSpPr>
          <p:nvPr/>
        </p:nvGrpSpPr>
        <p:grpSpPr bwMode="auto">
          <a:xfrm>
            <a:off x="4669904" y="5589240"/>
            <a:ext cx="4248472" cy="1013362"/>
            <a:chOff x="5410200" y="1447800"/>
            <a:chExt cx="3133725" cy="1095375"/>
          </a:xfrm>
        </p:grpSpPr>
        <p:grpSp>
          <p:nvGrpSpPr>
            <p:cNvPr id="142" name="Group 95"/>
            <p:cNvGrpSpPr>
              <a:grpSpLocks/>
            </p:cNvGrpSpPr>
            <p:nvPr/>
          </p:nvGrpSpPr>
          <p:grpSpPr bwMode="auto">
            <a:xfrm>
              <a:off x="5410200" y="1447800"/>
              <a:ext cx="3133725" cy="1095375"/>
              <a:chOff x="5410200" y="1447800"/>
              <a:chExt cx="3133725" cy="1095375"/>
            </a:xfrm>
          </p:grpSpPr>
          <p:sp>
            <p:nvSpPr>
              <p:cNvPr id="144" name="Rounded Rectangle 27"/>
              <p:cNvSpPr>
                <a:spLocks noChangeArrowheads="1"/>
              </p:cNvSpPr>
              <p:nvPr/>
            </p:nvSpPr>
            <p:spPr bwMode="auto">
              <a:xfrm rot="16200000" flipH="1">
                <a:off x="6437313" y="436562"/>
                <a:ext cx="1079500" cy="3133725"/>
              </a:xfrm>
              <a:prstGeom prst="roundRect">
                <a:avLst>
                  <a:gd name="adj" fmla="val 7870"/>
                </a:avLst>
              </a:prstGeom>
              <a:solidFill>
                <a:srgbClr val="FFFFFF"/>
              </a:solidFill>
              <a:ln w="6350">
                <a:solidFill>
                  <a:srgbClr val="D9D9D9"/>
                </a:solidFill>
                <a:round/>
                <a:headEnd/>
                <a:tailEnd/>
              </a:ln>
            </p:spPr>
            <p:txBody>
              <a:bodyPr anchor="ctr"/>
              <a:lstStyle/>
              <a:p>
                <a:pPr algn="ctr"/>
                <a:endParaRPr lang="en-US" dirty="0">
                  <a:solidFill>
                    <a:srgbClr val="FFFFFF"/>
                  </a:solidFill>
                  <a:ea typeface="ＭＳ Ｐゴシック" pitchFamily="34" charset="-128"/>
                </a:endParaRPr>
              </a:p>
            </p:txBody>
          </p:sp>
          <p:sp>
            <p:nvSpPr>
              <p:cNvPr id="145" name="Round Same Side Corner Rectangle 144"/>
              <p:cNvSpPr/>
              <p:nvPr/>
            </p:nvSpPr>
            <p:spPr>
              <a:xfrm>
                <a:off x="5410200" y="1447800"/>
                <a:ext cx="3133725" cy="314325"/>
              </a:xfrm>
              <a:prstGeom prst="round2SameRect">
                <a:avLst>
                  <a:gd name="adj1" fmla="val 27778"/>
                  <a:gd name="adj2" fmla="val 0"/>
                </a:avLst>
              </a:prstGeom>
              <a:solidFill>
                <a:schemeClr val="tx1"/>
              </a:solidFill>
              <a:ln w="9525" cap="flat" cmpd="sng" algn="ctr">
                <a:noFill/>
                <a:prstDash val="solid"/>
              </a:ln>
              <a:effectLst/>
            </p:spPr>
            <p:txBody>
              <a:bodyPr anchor="ctr"/>
              <a:lstStyle/>
              <a:p>
                <a:pPr algn="ctr">
                  <a:defRPr/>
                </a:pPr>
                <a:endParaRPr lang="en-US" dirty="0">
                  <a:solidFill>
                    <a:srgbClr val="FFFFFF"/>
                  </a:solidFill>
                  <a:latin typeface="+mn-lt"/>
                  <a:ea typeface="ＭＳ Ｐゴシック" charset="-128"/>
                  <a:cs typeface="+mn-cs"/>
                </a:endParaRPr>
              </a:p>
            </p:txBody>
          </p:sp>
        </p:grpSp>
        <p:sp>
          <p:nvSpPr>
            <p:cNvPr id="143" name="Rektangel 76"/>
            <p:cNvSpPr>
              <a:spLocks noChangeArrowheads="1"/>
            </p:cNvSpPr>
            <p:nvPr/>
          </p:nvSpPr>
          <p:spPr bwMode="auto">
            <a:xfrm>
              <a:off x="5543550" y="1476375"/>
              <a:ext cx="2435225" cy="260350"/>
            </a:xfrm>
            <a:prstGeom prst="rect">
              <a:avLst/>
            </a:prstGeom>
            <a:noFill/>
            <a:ln w="9525">
              <a:noFill/>
              <a:miter lim="800000"/>
              <a:headEnd/>
              <a:tailEnd/>
            </a:ln>
          </p:spPr>
          <p:txBody>
            <a:bodyPr>
              <a:spAutoFit/>
            </a:bodyPr>
            <a:lstStyle/>
            <a:p>
              <a:pPr>
                <a:spcAft>
                  <a:spcPts val="600"/>
                </a:spcAft>
              </a:pPr>
              <a:endParaRPr lang="en-IN" sz="1100" b="1" noProof="1">
                <a:solidFill>
                  <a:srgbClr val="FFFFFF"/>
                </a:solidFill>
                <a:ea typeface="ＭＳ Ｐゴシック" pitchFamily="34" charset="-128"/>
              </a:endParaRPr>
            </a:p>
          </p:txBody>
        </p:sp>
      </p:grpSp>
      <p:grpSp>
        <p:nvGrpSpPr>
          <p:cNvPr id="146" name="PPTShape_10"/>
          <p:cNvGrpSpPr>
            <a:grpSpLocks/>
          </p:cNvGrpSpPr>
          <p:nvPr/>
        </p:nvGrpSpPr>
        <p:grpSpPr bwMode="auto">
          <a:xfrm>
            <a:off x="4838179" y="6040055"/>
            <a:ext cx="432000" cy="403225"/>
            <a:chOff x="3294062" y="1631156"/>
            <a:chExt cx="460375" cy="460375"/>
          </a:xfrm>
        </p:grpSpPr>
        <p:sp>
          <p:nvSpPr>
            <p:cNvPr id="147" name="Ellipse 53"/>
            <p:cNvSpPr>
              <a:spLocks noChangeArrowheads="1"/>
            </p:cNvSpPr>
            <p:nvPr/>
          </p:nvSpPr>
          <p:spPr bwMode="auto">
            <a:xfrm>
              <a:off x="3294062" y="1631156"/>
              <a:ext cx="460375" cy="460375"/>
            </a:xfrm>
            <a:prstGeom prst="ellipse">
              <a:avLst/>
            </a:prstGeom>
            <a:solidFill>
              <a:srgbClr val="FFFFFF">
                <a:alpha val="61960"/>
              </a:srgbClr>
            </a:solidFill>
            <a:ln w="9525">
              <a:solidFill>
                <a:srgbClr val="FFFFFF"/>
              </a:solidFill>
              <a:round/>
              <a:headEnd/>
              <a:tailEnd/>
            </a:ln>
            <a:effectLst>
              <a:outerShdw dist="38100" dir="2700000" algn="tl" rotWithShape="0">
                <a:srgbClr val="808080">
                  <a:alpha val="39998"/>
                </a:srgbClr>
              </a:outerShdw>
            </a:effectLst>
          </p:spPr>
          <p:txBody>
            <a:bodyPr anchor="ctr"/>
            <a:lstStyle/>
            <a:p>
              <a:pPr algn="ctr" defTabSz="457200"/>
              <a:endParaRPr lang="en-US" dirty="0">
                <a:solidFill>
                  <a:srgbClr val="FFFFFF"/>
                </a:solidFill>
                <a:ea typeface="ＭＳ Ｐゴシック" pitchFamily="34" charset="-128"/>
              </a:endParaRPr>
            </a:p>
          </p:txBody>
        </p:sp>
        <p:sp>
          <p:nvSpPr>
            <p:cNvPr id="148" name="Tekstboks 54"/>
            <p:cNvSpPr txBox="1">
              <a:spLocks noChangeArrowheads="1"/>
            </p:cNvSpPr>
            <p:nvPr/>
          </p:nvSpPr>
          <p:spPr bwMode="auto">
            <a:xfrm>
              <a:off x="3384687" y="1638406"/>
              <a:ext cx="344445" cy="421678"/>
            </a:xfrm>
            <a:prstGeom prst="rect">
              <a:avLst/>
            </a:prstGeom>
            <a:noFill/>
            <a:ln w="9525">
              <a:noFill/>
              <a:miter lim="800000"/>
              <a:headEnd/>
              <a:tailEnd/>
            </a:ln>
          </p:spPr>
          <p:txBody>
            <a:bodyPr wrap="none">
              <a:spAutoFit/>
            </a:bodyPr>
            <a:lstStyle/>
            <a:p>
              <a:pPr defTabSz="457200"/>
              <a:r>
                <a:rPr lang="da-DK" dirty="0" smtClean="0">
                  <a:solidFill>
                    <a:srgbClr val="151616"/>
                  </a:solidFill>
                  <a:ea typeface="ＭＳ Ｐゴシック" pitchFamily="34" charset="-128"/>
                </a:rPr>
                <a:t>5</a:t>
              </a:r>
              <a:endParaRPr lang="da-DK" dirty="0">
                <a:solidFill>
                  <a:srgbClr val="151616"/>
                </a:solidFill>
                <a:ea typeface="ＭＳ Ｐゴシック" pitchFamily="34" charset="-128"/>
              </a:endParaRPr>
            </a:p>
          </p:txBody>
        </p:sp>
      </p:grpSp>
      <p:sp>
        <p:nvSpPr>
          <p:cNvPr id="149" name="PPTShape_11"/>
          <p:cNvSpPr txBox="1">
            <a:spLocks noChangeArrowheads="1"/>
          </p:cNvSpPr>
          <p:nvPr/>
        </p:nvSpPr>
        <p:spPr bwMode="auto">
          <a:xfrm>
            <a:off x="5573192" y="5949280"/>
            <a:ext cx="3201168" cy="584775"/>
          </a:xfrm>
          <a:prstGeom prst="rect">
            <a:avLst/>
          </a:prstGeom>
          <a:noFill/>
          <a:ln w="9525">
            <a:noFill/>
            <a:miter lim="800000"/>
            <a:headEnd/>
            <a:tailEnd/>
          </a:ln>
        </p:spPr>
        <p:txBody>
          <a:bodyPr wrap="square">
            <a:spAutoFit/>
          </a:bodyPr>
          <a:lstStyle/>
          <a:p>
            <a:pPr defTabSz="457200"/>
            <a:r>
              <a:rPr lang="en-US" sz="1600" dirty="0" smtClean="0">
                <a:solidFill>
                  <a:srgbClr val="000000"/>
                </a:solidFill>
                <a:ea typeface="ＭＳ Ｐゴシック" pitchFamily="34" charset="-128"/>
              </a:rPr>
              <a:t>Explain the Benefits of Iceberg Model </a:t>
            </a:r>
            <a:endParaRPr lang="da-DK" sz="1600" dirty="0">
              <a:solidFill>
                <a:srgbClr val="000000"/>
              </a:solidFill>
              <a:ea typeface="ＭＳ Ｐゴシック" pitchFamily="34"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32" presetClass="emph" presetSubtype="0" fill="hold" nodeType="afterEffect">
                                  <p:stCondLst>
                                    <p:cond delay="0"/>
                                  </p:stCondLst>
                                  <p:childTnLst>
                                    <p:animRot by="120000">
                                      <p:cBhvr>
                                        <p:cTn id="27" dur="50" fill="hold">
                                          <p:stCondLst>
                                            <p:cond delay="0"/>
                                          </p:stCondLst>
                                        </p:cTn>
                                        <p:tgtEl>
                                          <p:spTgt spid="26"/>
                                        </p:tgtEl>
                                        <p:attrNameLst>
                                          <p:attrName>r</p:attrName>
                                        </p:attrNameLst>
                                      </p:cBhvr>
                                    </p:animRot>
                                    <p:animRot by="-240000">
                                      <p:cBhvr>
                                        <p:cTn id="28" dur="100" fill="hold">
                                          <p:stCondLst>
                                            <p:cond delay="100"/>
                                          </p:stCondLst>
                                        </p:cTn>
                                        <p:tgtEl>
                                          <p:spTgt spid="26"/>
                                        </p:tgtEl>
                                        <p:attrNameLst>
                                          <p:attrName>r</p:attrName>
                                        </p:attrNameLst>
                                      </p:cBhvr>
                                    </p:animRot>
                                    <p:animRot by="240000">
                                      <p:cBhvr>
                                        <p:cTn id="29" dur="100" fill="hold">
                                          <p:stCondLst>
                                            <p:cond delay="200"/>
                                          </p:stCondLst>
                                        </p:cTn>
                                        <p:tgtEl>
                                          <p:spTgt spid="26"/>
                                        </p:tgtEl>
                                        <p:attrNameLst>
                                          <p:attrName>r</p:attrName>
                                        </p:attrNameLst>
                                      </p:cBhvr>
                                    </p:animRot>
                                    <p:animRot by="-240000">
                                      <p:cBhvr>
                                        <p:cTn id="30" dur="100" fill="hold">
                                          <p:stCondLst>
                                            <p:cond delay="300"/>
                                          </p:stCondLst>
                                        </p:cTn>
                                        <p:tgtEl>
                                          <p:spTgt spid="26"/>
                                        </p:tgtEl>
                                        <p:attrNameLst>
                                          <p:attrName>r</p:attrName>
                                        </p:attrNameLst>
                                      </p:cBhvr>
                                    </p:animRot>
                                    <p:animRot by="120000">
                                      <p:cBhvr>
                                        <p:cTn id="31" dur="100" fill="hold">
                                          <p:stCondLst>
                                            <p:cond delay="400"/>
                                          </p:stCondLst>
                                        </p:cTn>
                                        <p:tgtEl>
                                          <p:spTgt spid="26"/>
                                        </p:tgtEl>
                                        <p:attrNameLst>
                                          <p:attrName>r</p:attrName>
                                        </p:attrNameLst>
                                      </p:cBhvr>
                                    </p:animRot>
                                  </p:childTnLst>
                                </p:cTn>
                              </p:par>
                              <p:par>
                                <p:cTn id="32" presetID="10" presetClass="entr" presetSubtype="0" fill="hold" nodeType="withEffect">
                                  <p:stCondLst>
                                    <p:cond delay="20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2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10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0" presetClass="path" presetSubtype="0" accel="50000" decel="50000" fill="hold" nodeType="withEffect">
                                  <p:stCondLst>
                                    <p:cond delay="100"/>
                                  </p:stCondLst>
                                  <p:childTnLst>
                                    <p:animMotion origin="layout" path="M -0.03941 -0.20602 L -5.55556E-6 -2.96296E-6 " pathEditMode="relative" ptsTypes="AA">
                                      <p:cBhvr>
                                        <p:cTn id="45" dur="500" fill="hold"/>
                                        <p:tgtEl>
                                          <p:spTgt spid="48"/>
                                        </p:tgtEl>
                                        <p:attrNameLst>
                                          <p:attrName>ppt_x</p:attrName>
                                          <p:attrName>ppt_y</p:attrName>
                                        </p:attrNameLst>
                                      </p:cBhvr>
                                    </p:animMotion>
                                  </p:childTnLst>
                                </p:cTn>
                              </p:par>
                              <p:par>
                                <p:cTn id="46" presetID="0" presetClass="path" presetSubtype="0" accel="50000" decel="50000" fill="hold" nodeType="withEffect">
                                  <p:stCondLst>
                                    <p:cond delay="0"/>
                                  </p:stCondLst>
                                  <p:childTnLst>
                                    <p:animMotion origin="layout" path="M -0.19288 -0.13657 L -4.72222E-6 8.14815E-6 " pathEditMode="relative" ptsTypes="AA">
                                      <p:cBhvr>
                                        <p:cTn id="47" dur="500" fill="hold"/>
                                        <p:tgtEl>
                                          <p:spTgt spid="41"/>
                                        </p:tgtEl>
                                        <p:attrNameLst>
                                          <p:attrName>ppt_x</p:attrName>
                                          <p:attrName>ppt_y</p:attrName>
                                        </p:attrNameLst>
                                      </p:cBhvr>
                                    </p:animMotion>
                                  </p:childTnLst>
                                </p:cTn>
                              </p:par>
                              <p:par>
                                <p:cTn id="48" presetID="0" presetClass="path" presetSubtype="0" accel="50000" decel="50000" fill="hold" nodeType="withEffect">
                                  <p:stCondLst>
                                    <p:cond delay="200"/>
                                  </p:stCondLst>
                                  <p:childTnLst>
                                    <p:animMotion origin="layout" path="M 0.23629 0.23079 L 2.77778E-6 2.96296E-6 " pathEditMode="relative" ptsTypes="AA">
                                      <p:cBhvr>
                                        <p:cTn id="49" dur="500" fill="hold"/>
                                        <p:tgtEl>
                                          <p:spTgt spid="22"/>
                                        </p:tgtEl>
                                        <p:attrNameLst>
                                          <p:attrName>ppt_x</p:attrName>
                                          <p:attrName>ppt_y</p:attrName>
                                        </p:attrNameLst>
                                      </p:cBhvr>
                                    </p:animMotion>
                                  </p:childTnLst>
                                </p:cTn>
                              </p:par>
                              <p:par>
                                <p:cTn id="50" presetID="0" presetClass="path" presetSubtype="0" accel="50000" decel="50000" fill="hold" nodeType="withEffect">
                                  <p:stCondLst>
                                    <p:cond delay="200"/>
                                  </p:stCondLst>
                                  <p:childTnLst>
                                    <p:animMotion origin="layout" path="M -0.16527 0.19999 L 7.22222E-6 -5.55556E-6 " pathEditMode="relative" ptsTypes="AA">
                                      <p:cBhvr>
                                        <p:cTn id="51" dur="500" fill="hold"/>
                                        <p:tgtEl>
                                          <p:spTgt spid="40"/>
                                        </p:tgtEl>
                                        <p:attrNameLst>
                                          <p:attrName>ppt_x</p:attrName>
                                          <p:attrName>ppt_y</p:attrName>
                                        </p:attrNameLst>
                                      </p:cBhvr>
                                    </p:animMotion>
                                  </p:childTnLst>
                                </p:cTn>
                              </p:par>
                              <p:par>
                                <p:cTn id="52" presetID="32" presetClass="emph" presetSubtype="0" fill="hold" nodeType="withEffect">
                                  <p:stCondLst>
                                    <p:cond delay="100"/>
                                  </p:stCondLst>
                                  <p:childTnLst>
                                    <p:animRot by="120000">
                                      <p:cBhvr>
                                        <p:cTn id="53" dur="50" fill="hold">
                                          <p:stCondLst>
                                            <p:cond delay="0"/>
                                          </p:stCondLst>
                                        </p:cTn>
                                        <p:tgtEl>
                                          <p:spTgt spid="48"/>
                                        </p:tgtEl>
                                        <p:attrNameLst>
                                          <p:attrName>r</p:attrName>
                                        </p:attrNameLst>
                                      </p:cBhvr>
                                    </p:animRot>
                                    <p:animRot by="-240000">
                                      <p:cBhvr>
                                        <p:cTn id="54" dur="100" fill="hold">
                                          <p:stCondLst>
                                            <p:cond delay="100"/>
                                          </p:stCondLst>
                                        </p:cTn>
                                        <p:tgtEl>
                                          <p:spTgt spid="48"/>
                                        </p:tgtEl>
                                        <p:attrNameLst>
                                          <p:attrName>r</p:attrName>
                                        </p:attrNameLst>
                                      </p:cBhvr>
                                    </p:animRot>
                                    <p:animRot by="240000">
                                      <p:cBhvr>
                                        <p:cTn id="55" dur="100" fill="hold">
                                          <p:stCondLst>
                                            <p:cond delay="200"/>
                                          </p:stCondLst>
                                        </p:cTn>
                                        <p:tgtEl>
                                          <p:spTgt spid="48"/>
                                        </p:tgtEl>
                                        <p:attrNameLst>
                                          <p:attrName>r</p:attrName>
                                        </p:attrNameLst>
                                      </p:cBhvr>
                                    </p:animRot>
                                    <p:animRot by="-240000">
                                      <p:cBhvr>
                                        <p:cTn id="56" dur="100" fill="hold">
                                          <p:stCondLst>
                                            <p:cond delay="300"/>
                                          </p:stCondLst>
                                        </p:cTn>
                                        <p:tgtEl>
                                          <p:spTgt spid="48"/>
                                        </p:tgtEl>
                                        <p:attrNameLst>
                                          <p:attrName>r</p:attrName>
                                        </p:attrNameLst>
                                      </p:cBhvr>
                                    </p:animRot>
                                    <p:animRot by="120000">
                                      <p:cBhvr>
                                        <p:cTn id="57" dur="100" fill="hold">
                                          <p:stCondLst>
                                            <p:cond delay="400"/>
                                          </p:stCondLst>
                                        </p:cTn>
                                        <p:tgtEl>
                                          <p:spTgt spid="48"/>
                                        </p:tgtEl>
                                        <p:attrNameLst>
                                          <p:attrName>r</p:attrName>
                                        </p:attrNameLst>
                                      </p:cBhvr>
                                    </p:animRot>
                                  </p:childTnLst>
                                </p:cTn>
                              </p:par>
                              <p:par>
                                <p:cTn id="58" presetID="32" presetClass="emph" presetSubtype="0" fill="hold" nodeType="withEffect">
                                  <p:stCondLst>
                                    <p:cond delay="100"/>
                                  </p:stCondLst>
                                  <p:childTnLst>
                                    <p:animRot by="120000">
                                      <p:cBhvr>
                                        <p:cTn id="59" dur="50" fill="hold">
                                          <p:stCondLst>
                                            <p:cond delay="0"/>
                                          </p:stCondLst>
                                        </p:cTn>
                                        <p:tgtEl>
                                          <p:spTgt spid="41"/>
                                        </p:tgtEl>
                                        <p:attrNameLst>
                                          <p:attrName>r</p:attrName>
                                        </p:attrNameLst>
                                      </p:cBhvr>
                                    </p:animRot>
                                    <p:animRot by="-240000">
                                      <p:cBhvr>
                                        <p:cTn id="60" dur="100" fill="hold">
                                          <p:stCondLst>
                                            <p:cond delay="100"/>
                                          </p:stCondLst>
                                        </p:cTn>
                                        <p:tgtEl>
                                          <p:spTgt spid="41"/>
                                        </p:tgtEl>
                                        <p:attrNameLst>
                                          <p:attrName>r</p:attrName>
                                        </p:attrNameLst>
                                      </p:cBhvr>
                                    </p:animRot>
                                    <p:animRot by="240000">
                                      <p:cBhvr>
                                        <p:cTn id="61" dur="100" fill="hold">
                                          <p:stCondLst>
                                            <p:cond delay="200"/>
                                          </p:stCondLst>
                                        </p:cTn>
                                        <p:tgtEl>
                                          <p:spTgt spid="41"/>
                                        </p:tgtEl>
                                        <p:attrNameLst>
                                          <p:attrName>r</p:attrName>
                                        </p:attrNameLst>
                                      </p:cBhvr>
                                    </p:animRot>
                                    <p:animRot by="-240000">
                                      <p:cBhvr>
                                        <p:cTn id="62" dur="100" fill="hold">
                                          <p:stCondLst>
                                            <p:cond delay="300"/>
                                          </p:stCondLst>
                                        </p:cTn>
                                        <p:tgtEl>
                                          <p:spTgt spid="41"/>
                                        </p:tgtEl>
                                        <p:attrNameLst>
                                          <p:attrName>r</p:attrName>
                                        </p:attrNameLst>
                                      </p:cBhvr>
                                    </p:animRot>
                                    <p:animRot by="120000">
                                      <p:cBhvr>
                                        <p:cTn id="63" dur="100" fill="hold">
                                          <p:stCondLst>
                                            <p:cond delay="400"/>
                                          </p:stCondLst>
                                        </p:cTn>
                                        <p:tgtEl>
                                          <p:spTgt spid="41"/>
                                        </p:tgtEl>
                                        <p:attrNameLst>
                                          <p:attrName>r</p:attrName>
                                        </p:attrNameLst>
                                      </p:cBhvr>
                                    </p:animRot>
                                  </p:childTnLst>
                                </p:cTn>
                              </p:par>
                              <p:par>
                                <p:cTn id="64" presetID="32" presetClass="emph" presetSubtype="0" fill="hold" nodeType="withEffect">
                                  <p:stCondLst>
                                    <p:cond delay="100"/>
                                  </p:stCondLst>
                                  <p:childTnLst>
                                    <p:animRot by="120000">
                                      <p:cBhvr>
                                        <p:cTn id="65" dur="50" fill="hold">
                                          <p:stCondLst>
                                            <p:cond delay="0"/>
                                          </p:stCondLst>
                                        </p:cTn>
                                        <p:tgtEl>
                                          <p:spTgt spid="40"/>
                                        </p:tgtEl>
                                        <p:attrNameLst>
                                          <p:attrName>r</p:attrName>
                                        </p:attrNameLst>
                                      </p:cBhvr>
                                    </p:animRot>
                                    <p:animRot by="-240000">
                                      <p:cBhvr>
                                        <p:cTn id="66" dur="100" fill="hold">
                                          <p:stCondLst>
                                            <p:cond delay="100"/>
                                          </p:stCondLst>
                                        </p:cTn>
                                        <p:tgtEl>
                                          <p:spTgt spid="40"/>
                                        </p:tgtEl>
                                        <p:attrNameLst>
                                          <p:attrName>r</p:attrName>
                                        </p:attrNameLst>
                                      </p:cBhvr>
                                    </p:animRot>
                                    <p:animRot by="240000">
                                      <p:cBhvr>
                                        <p:cTn id="67" dur="100" fill="hold">
                                          <p:stCondLst>
                                            <p:cond delay="200"/>
                                          </p:stCondLst>
                                        </p:cTn>
                                        <p:tgtEl>
                                          <p:spTgt spid="40"/>
                                        </p:tgtEl>
                                        <p:attrNameLst>
                                          <p:attrName>r</p:attrName>
                                        </p:attrNameLst>
                                      </p:cBhvr>
                                    </p:animRot>
                                    <p:animRot by="-240000">
                                      <p:cBhvr>
                                        <p:cTn id="68" dur="100" fill="hold">
                                          <p:stCondLst>
                                            <p:cond delay="300"/>
                                          </p:stCondLst>
                                        </p:cTn>
                                        <p:tgtEl>
                                          <p:spTgt spid="40"/>
                                        </p:tgtEl>
                                        <p:attrNameLst>
                                          <p:attrName>r</p:attrName>
                                        </p:attrNameLst>
                                      </p:cBhvr>
                                    </p:animRot>
                                    <p:animRot by="120000">
                                      <p:cBhvr>
                                        <p:cTn id="69" dur="100" fill="hold">
                                          <p:stCondLst>
                                            <p:cond delay="400"/>
                                          </p:stCondLst>
                                        </p:cTn>
                                        <p:tgtEl>
                                          <p:spTgt spid="40"/>
                                        </p:tgtEl>
                                        <p:attrNameLst>
                                          <p:attrName>r</p:attrName>
                                        </p:attrNameLst>
                                      </p:cBhvr>
                                    </p:animRot>
                                  </p:childTnLst>
                                </p:cTn>
                              </p:par>
                              <p:par>
                                <p:cTn id="70" presetID="32" presetClass="emph" presetSubtype="0" fill="hold" nodeType="withEffect">
                                  <p:stCondLst>
                                    <p:cond delay="100"/>
                                  </p:stCondLst>
                                  <p:childTnLst>
                                    <p:animRot by="120000">
                                      <p:cBhvr>
                                        <p:cTn id="71" dur="50" fill="hold">
                                          <p:stCondLst>
                                            <p:cond delay="0"/>
                                          </p:stCondLst>
                                        </p:cTn>
                                        <p:tgtEl>
                                          <p:spTgt spid="22"/>
                                        </p:tgtEl>
                                        <p:attrNameLst>
                                          <p:attrName>r</p:attrName>
                                        </p:attrNameLst>
                                      </p:cBhvr>
                                    </p:animRot>
                                    <p:animRot by="-240000">
                                      <p:cBhvr>
                                        <p:cTn id="72" dur="100" fill="hold">
                                          <p:stCondLst>
                                            <p:cond delay="100"/>
                                          </p:stCondLst>
                                        </p:cTn>
                                        <p:tgtEl>
                                          <p:spTgt spid="22"/>
                                        </p:tgtEl>
                                        <p:attrNameLst>
                                          <p:attrName>r</p:attrName>
                                        </p:attrNameLst>
                                      </p:cBhvr>
                                    </p:animRot>
                                    <p:animRot by="240000">
                                      <p:cBhvr>
                                        <p:cTn id="73" dur="100" fill="hold">
                                          <p:stCondLst>
                                            <p:cond delay="200"/>
                                          </p:stCondLst>
                                        </p:cTn>
                                        <p:tgtEl>
                                          <p:spTgt spid="22"/>
                                        </p:tgtEl>
                                        <p:attrNameLst>
                                          <p:attrName>r</p:attrName>
                                        </p:attrNameLst>
                                      </p:cBhvr>
                                    </p:animRot>
                                    <p:animRot by="-240000">
                                      <p:cBhvr>
                                        <p:cTn id="74" dur="100" fill="hold">
                                          <p:stCondLst>
                                            <p:cond delay="300"/>
                                          </p:stCondLst>
                                        </p:cTn>
                                        <p:tgtEl>
                                          <p:spTgt spid="22"/>
                                        </p:tgtEl>
                                        <p:attrNameLst>
                                          <p:attrName>r</p:attrName>
                                        </p:attrNameLst>
                                      </p:cBhvr>
                                    </p:animRot>
                                    <p:animRot by="120000">
                                      <p:cBhvr>
                                        <p:cTn id="75" dur="100" fill="hold">
                                          <p:stCondLst>
                                            <p:cond delay="400"/>
                                          </p:stCondLst>
                                        </p:cTn>
                                        <p:tgtEl>
                                          <p:spTgt spid="22"/>
                                        </p:tgtEl>
                                        <p:attrNameLst>
                                          <p:attrName>r</p:attrName>
                                        </p:attrNameLst>
                                      </p:cBhvr>
                                    </p:animRot>
                                  </p:childTnLst>
                                </p:cTn>
                              </p:par>
                            </p:childTnLst>
                          </p:cTn>
                        </p:par>
                        <p:par>
                          <p:cTn id="76" fill="hold">
                            <p:stCondLst>
                              <p:cond delay="2700"/>
                            </p:stCondLst>
                            <p:childTnLst>
                              <p:par>
                                <p:cTn id="77" presetID="1" presetClass="emph" presetSubtype="2" fill="hold" nodeType="afterEffect">
                                  <p:stCondLst>
                                    <p:cond delay="0"/>
                                  </p:stCondLst>
                                  <p:childTnLst>
                                    <p:animClr clrSpc="rgb" dir="cw">
                                      <p:cBhvr>
                                        <p:cTn id="78" dur="2000" fill="hold"/>
                                        <p:tgtEl>
                                          <p:spTgt spid="122"/>
                                        </p:tgtEl>
                                        <p:attrNameLst>
                                          <p:attrName>fillcolor</p:attrName>
                                        </p:attrNameLst>
                                      </p:cBhvr>
                                      <p:to>
                                        <a:srgbClr val="75FF75"/>
                                      </p:to>
                                    </p:animClr>
                                    <p:set>
                                      <p:cBhvr>
                                        <p:cTn id="79" dur="2000" fill="hold"/>
                                        <p:tgtEl>
                                          <p:spTgt spid="122"/>
                                        </p:tgtEl>
                                        <p:attrNameLst>
                                          <p:attrName>fill.type</p:attrName>
                                        </p:attrNameLst>
                                      </p:cBhvr>
                                      <p:to>
                                        <p:strVal val="solid"/>
                                      </p:to>
                                    </p:set>
                                    <p:set>
                                      <p:cBhvr>
                                        <p:cTn id="80" dur="2000" fill="hold"/>
                                        <p:tgtEl>
                                          <p:spTgt spid="1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PUBLISH_TITLE" val="competency-iceberg-model"/>
  <p:tag name="ARTICULATE_PUBLISH_PATH" val="C:\MSG - PREMIUM - Material\articulate"/>
  <p:tag name="ARTICULATE_LOGO" val="logo123.gif"/>
  <p:tag name="ARTICULATE_PRESENTER" val="MSG"/>
  <p:tag name="ARTICULATE_PRESENTER_GUID" val="ACCE2D0139C8"/>
  <p:tag name="ARTICULATE_LMS" val="0"/>
  <p:tag name="ARTICULATE_TEMPLATE" val="Corporate Communications"/>
  <p:tag name="ARTICULATE_TEMPLATE_GUID" val="1a000000-6000-0000-b000-000000000001"/>
  <p:tag name="LMS_PUBLISH" val="No"/>
  <p:tag name="PRESENTER_PREVIEW_MODE" val="0"/>
  <p:tag name="PRESENTER_PREVIEW_START" val="1"/>
  <p:tag name="ARTICULATE_PROJECT_OPEN" val="0"/>
  <p:tag name="ISPRING_RESOURCE_PATHS_HASH_2" val="783cb89457755601a9945b354b62c8de1cb22a"/>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4.xml><?xml version="1.0" encoding="utf-8"?>
<p:tagLst xmlns:a="http://schemas.openxmlformats.org/drawingml/2006/main" xmlns:r="http://schemas.openxmlformats.org/officeDocument/2006/relationships" xmlns:p="http://schemas.openxmlformats.org/presentationml/2006/main">
  <p:tag name="ARTICULATE_SLIDE_NAV" val="3"/>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4"/>
</p:tagLst>
</file>

<file path=ppt/tags/tag16.xml><?xml version="1.0" encoding="utf-8"?>
<p:tagLst xmlns:a="http://schemas.openxmlformats.org/drawingml/2006/main" xmlns:r="http://schemas.openxmlformats.org/officeDocument/2006/relationships" xmlns:p="http://schemas.openxmlformats.org/presentationml/2006/main">
  <p:tag name="ARTICULATE_SLIDE_NAV" val="5"/>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NAV" val="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daf5cb4-f2a1-449e-a3c8-ee6a5e0dde65"/>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NAV" val="7"/>
</p:tagLst>
</file>

<file path=ppt/tags/tag21.xml><?xml version="1.0" encoding="utf-8"?>
<p:tagLst xmlns:a="http://schemas.openxmlformats.org/drawingml/2006/main" xmlns:r="http://schemas.openxmlformats.org/officeDocument/2006/relationships" xmlns:p="http://schemas.openxmlformats.org/presentationml/2006/main">
  <p:tag name="ARTICULATE_SLIDE_NAV" val="8"/>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9"/>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NAV" val="10"/>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11"/>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SLIDE_NAV" val="1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SLIDE_NAV" val="13"/>
</p:tagLst>
</file>

<file path=ppt/tags/tag31.xml><?xml version="1.0" encoding="utf-8"?>
<p:tagLst xmlns:a="http://schemas.openxmlformats.org/drawingml/2006/main" xmlns:r="http://schemas.openxmlformats.org/officeDocument/2006/relationships" xmlns:p="http://schemas.openxmlformats.org/presentationml/2006/main">
  <p:tag name="ARTICULATE_SLIDE_NAV" val="14"/>
</p:tagLst>
</file>

<file path=ppt/tags/tag32.xml><?xml version="1.0" encoding="utf-8"?>
<p:tagLst xmlns:a="http://schemas.openxmlformats.org/drawingml/2006/main" xmlns:r="http://schemas.openxmlformats.org/officeDocument/2006/relationships" xmlns:p="http://schemas.openxmlformats.org/presentationml/2006/main">
  <p:tag name="ARTICULATE_SLIDE_NAV" val="15"/>
</p:tagLst>
</file>

<file path=ppt/tags/tag33.xml><?xml version="1.0" encoding="utf-8"?>
<p:tagLst xmlns:a="http://schemas.openxmlformats.org/drawingml/2006/main" xmlns:r="http://schemas.openxmlformats.org/officeDocument/2006/relationships" xmlns:p="http://schemas.openxmlformats.org/presentationml/2006/main">
  <p:tag name="ARTICULATE_SLIDE_NAV" val="16"/>
</p:tagLst>
</file>

<file path=ppt/tags/tag34.xml><?xml version="1.0" encoding="utf-8"?>
<p:tagLst xmlns:a="http://schemas.openxmlformats.org/drawingml/2006/main" xmlns:r="http://schemas.openxmlformats.org/officeDocument/2006/relationships" xmlns:p="http://schemas.openxmlformats.org/presentationml/2006/main">
  <p:tag name="ARTICULATE_SLIDE_NAV" val="17"/>
</p:tagLst>
</file>

<file path=ppt/tags/tag35.xml><?xml version="1.0" encoding="utf-8"?>
<p:tagLst xmlns:a="http://schemas.openxmlformats.org/drawingml/2006/main" xmlns:r="http://schemas.openxmlformats.org/officeDocument/2006/relationships" xmlns:p="http://schemas.openxmlformats.org/presentationml/2006/main">
  <p:tag name="ARTICULATE_SLIDE_NAV" val="18"/>
</p:tagLst>
</file>

<file path=ppt/tags/tag36.xml><?xml version="1.0" encoding="utf-8"?>
<p:tagLst xmlns:a="http://schemas.openxmlformats.org/drawingml/2006/main" xmlns:r="http://schemas.openxmlformats.org/officeDocument/2006/relationships" xmlns:p="http://schemas.openxmlformats.org/presentationml/2006/main">
  <p:tag name="ARTICULATE_SLIDE_NAV" val="19"/>
</p:tagLst>
</file>

<file path=ppt/tags/tag37.xml><?xml version="1.0" encoding="utf-8"?>
<p:tagLst xmlns:a="http://schemas.openxmlformats.org/drawingml/2006/main" xmlns:r="http://schemas.openxmlformats.org/officeDocument/2006/relationships" xmlns:p="http://schemas.openxmlformats.org/presentationml/2006/main">
  <p:tag name="ARTICULATE_SLIDE_NAV" val="20"/>
</p:tagLst>
</file>

<file path=ppt/tags/tag38.xml><?xml version="1.0" encoding="utf-8"?>
<p:tagLst xmlns:a="http://schemas.openxmlformats.org/drawingml/2006/main" xmlns:r="http://schemas.openxmlformats.org/officeDocument/2006/relationships" xmlns:p="http://schemas.openxmlformats.org/presentationml/2006/main">
  <p:tag name="ARTICULATE_SLIDE_NAV" val="21"/>
</p:tagLst>
</file>

<file path=ppt/tags/tag39.xml><?xml version="1.0" encoding="utf-8"?>
<p:tagLst xmlns:a="http://schemas.openxmlformats.org/drawingml/2006/main" xmlns:r="http://schemas.openxmlformats.org/officeDocument/2006/relationships" xmlns:p="http://schemas.openxmlformats.org/presentationml/2006/main">
  <p:tag name="ARTICULATE_SLIDE_NAV" val="2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SLIDE_NAV" val="23"/>
</p:tagLst>
</file>

<file path=ppt/tags/tag41.xml><?xml version="1.0" encoding="utf-8"?>
<p:tagLst xmlns:a="http://schemas.openxmlformats.org/drawingml/2006/main" xmlns:r="http://schemas.openxmlformats.org/officeDocument/2006/relationships" xmlns:p="http://schemas.openxmlformats.org/presentationml/2006/main">
  <p:tag name="ARTICULATE_SLIDE_NAV" val="24"/>
</p:tagLst>
</file>

<file path=ppt/tags/tag42.xml><?xml version="1.0" encoding="utf-8"?>
<p:tagLst xmlns:a="http://schemas.openxmlformats.org/drawingml/2006/main" xmlns:r="http://schemas.openxmlformats.org/officeDocument/2006/relationships" xmlns:p="http://schemas.openxmlformats.org/presentationml/2006/main">
  <p:tag name="ARTICULATE_SLIDE_NAV" val="25"/>
</p:tagLst>
</file>

<file path=ppt/tags/tag43.xml><?xml version="1.0" encoding="utf-8"?>
<p:tagLst xmlns:a="http://schemas.openxmlformats.org/drawingml/2006/main" xmlns:r="http://schemas.openxmlformats.org/officeDocument/2006/relationships" xmlns:p="http://schemas.openxmlformats.org/presentationml/2006/main">
  <p:tag name="ARTICULATE_SLIDE_NAV" val="26"/>
</p:tagLst>
</file>

<file path=ppt/tags/tag44.xml><?xml version="1.0" encoding="utf-8"?>
<p:tagLst xmlns:a="http://schemas.openxmlformats.org/drawingml/2006/main" xmlns:r="http://schemas.openxmlformats.org/officeDocument/2006/relationships" xmlns:p="http://schemas.openxmlformats.org/presentationml/2006/main">
  <p:tag name="ARTICULATE_SLIDE_NAV" val="27"/>
</p:tagLst>
</file>

<file path=ppt/tags/tag45.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46.xml><?xml version="1.0" encoding="utf-8"?>
<p:tagLst xmlns:a="http://schemas.openxmlformats.org/drawingml/2006/main" xmlns:r="http://schemas.openxmlformats.org/officeDocument/2006/relationships" xmlns:p="http://schemas.openxmlformats.org/presentationml/2006/main">
  <p:tag name="ARTICULATE_SLIDE_NAV" val="29"/>
</p:tagLst>
</file>

<file path=ppt/tags/tag47.xml><?xml version="1.0" encoding="utf-8"?>
<p:tagLst xmlns:a="http://schemas.openxmlformats.org/drawingml/2006/main" xmlns:r="http://schemas.openxmlformats.org/officeDocument/2006/relationships" xmlns:p="http://schemas.openxmlformats.org/presentationml/2006/main">
  <p:tag name="ARTICULATE_SLIDE_NAV" val="30"/>
</p:tagLst>
</file>

<file path=ppt/tags/tag48.xml><?xml version="1.0" encoding="utf-8"?>
<p:tagLst xmlns:a="http://schemas.openxmlformats.org/drawingml/2006/main" xmlns:r="http://schemas.openxmlformats.org/officeDocument/2006/relationships" xmlns:p="http://schemas.openxmlformats.org/presentationml/2006/main">
  <p:tag name="ARTICULATE_SLIDE_NAV" val="31"/>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07414bf0-7a7b-4c23-8ac4-9371ebea79b9"/>
  <p:tag name="ARTICULATE_SLIDE_NAV" val="2"/>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SLIDE_NAV" val="32"/>
</p:tagLst>
</file>

<file path=ppt/tags/tag52.xml><?xml version="1.0" encoding="utf-8"?>
<p:tagLst xmlns:a="http://schemas.openxmlformats.org/drawingml/2006/main" xmlns:r="http://schemas.openxmlformats.org/officeDocument/2006/relationships" xmlns:p="http://schemas.openxmlformats.org/presentationml/2006/main">
  <p:tag name="ARTICULATE_SLIDE_NAV" val="33"/>
</p:tagLst>
</file>

<file path=ppt/tags/tag53.xml><?xml version="1.0" encoding="utf-8"?>
<p:tagLst xmlns:a="http://schemas.openxmlformats.org/drawingml/2006/main" xmlns:r="http://schemas.openxmlformats.org/officeDocument/2006/relationships" xmlns:p="http://schemas.openxmlformats.org/presentationml/2006/main">
  <p:tag name="ARTICULATE_SLIDE_NAV" val="34"/>
</p:tagLst>
</file>

<file path=ppt/tags/tag54.xml><?xml version="1.0" encoding="utf-8"?>
<p:tagLst xmlns:a="http://schemas.openxmlformats.org/drawingml/2006/main" xmlns:r="http://schemas.openxmlformats.org/officeDocument/2006/relationships" xmlns:p="http://schemas.openxmlformats.org/presentationml/2006/main">
  <p:tag name="ARTICULATE_SLIDE_NAV" val="35"/>
</p:tagLst>
</file>

<file path=ppt/tags/tag55.xml><?xml version="1.0" encoding="utf-8"?>
<p:tagLst xmlns:a="http://schemas.openxmlformats.org/drawingml/2006/main" xmlns:r="http://schemas.openxmlformats.org/officeDocument/2006/relationships" xmlns:p="http://schemas.openxmlformats.org/presentationml/2006/main">
  <p:tag name="ARTICULATE_SLIDE_NAV" val="36"/>
</p:tagLst>
</file>

<file path=ppt/tags/tag56.xml><?xml version="1.0" encoding="utf-8"?>
<p:tagLst xmlns:a="http://schemas.openxmlformats.org/drawingml/2006/main" xmlns:r="http://schemas.openxmlformats.org/officeDocument/2006/relationships" xmlns:p="http://schemas.openxmlformats.org/presentationml/2006/main">
  <p:tag name="ARTICULATE_SLIDE_NAV" val="37"/>
</p:tagLst>
</file>

<file path=ppt/tags/tag57.xml><?xml version="1.0" encoding="utf-8"?>
<p:tagLst xmlns:a="http://schemas.openxmlformats.org/drawingml/2006/main" xmlns:r="http://schemas.openxmlformats.org/officeDocument/2006/relationships" xmlns:p="http://schemas.openxmlformats.org/presentationml/2006/main">
  <p:tag name="ARTICULATE_SLIDE_NAV" val="38"/>
</p:tagLst>
</file>

<file path=ppt/tags/tag58.xml><?xml version="1.0" encoding="utf-8"?>
<p:tagLst xmlns:a="http://schemas.openxmlformats.org/drawingml/2006/main" xmlns:r="http://schemas.openxmlformats.org/officeDocument/2006/relationships" xmlns:p="http://schemas.openxmlformats.org/presentationml/2006/main">
  <p:tag name="ARTICULATE_SLIDE_NAV" val="39"/>
</p:tagLst>
</file>

<file path=ppt/tags/tag59.xml><?xml version="1.0" encoding="utf-8"?>
<p:tagLst xmlns:a="http://schemas.openxmlformats.org/drawingml/2006/main" xmlns:r="http://schemas.openxmlformats.org/officeDocument/2006/relationships" xmlns:p="http://schemas.openxmlformats.org/presentationml/2006/main">
  <p:tag name="ARTICULATE_SLIDE_NAV" val="40"/>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SLIDE_NAV" val="41"/>
</p:tagLst>
</file>

<file path=ppt/tags/tag63.xml><?xml version="1.0" encoding="utf-8"?>
<p:tagLst xmlns:a="http://schemas.openxmlformats.org/drawingml/2006/main" xmlns:r="http://schemas.openxmlformats.org/officeDocument/2006/relationships" xmlns:p="http://schemas.openxmlformats.org/presentationml/2006/main">
  <p:tag name="ARTICULATE_SLIDE_NAV" val="42"/>
</p:tagLst>
</file>

<file path=ppt/tags/tag64.xml><?xml version="1.0" encoding="utf-8"?>
<p:tagLst xmlns:a="http://schemas.openxmlformats.org/drawingml/2006/main" xmlns:r="http://schemas.openxmlformats.org/officeDocument/2006/relationships" xmlns:p="http://schemas.openxmlformats.org/presentationml/2006/main">
  <p:tag name="ARTICULATE_SLIDE_NAV" val="43"/>
</p:tagLst>
</file>

<file path=ppt/tags/tag65.xml><?xml version="1.0" encoding="utf-8"?>
<p:tagLst xmlns:a="http://schemas.openxmlformats.org/drawingml/2006/main" xmlns:r="http://schemas.openxmlformats.org/officeDocument/2006/relationships" xmlns:p="http://schemas.openxmlformats.org/presentationml/2006/main">
  <p:tag name="ARTICULATE_SLIDE_NAV" val="44"/>
</p:tagLst>
</file>

<file path=ppt/tags/tag66.xml><?xml version="1.0" encoding="utf-8"?>
<p:tagLst xmlns:a="http://schemas.openxmlformats.org/drawingml/2006/main" xmlns:r="http://schemas.openxmlformats.org/officeDocument/2006/relationships" xmlns:p="http://schemas.openxmlformats.org/presentationml/2006/main">
  <p:tag name="ARTICULATE_SLIDE_NAV" val="45"/>
</p:tagLst>
</file>

<file path=ppt/tags/tag67.xml><?xml version="1.0" encoding="utf-8"?>
<p:tagLst xmlns:a="http://schemas.openxmlformats.org/drawingml/2006/main" xmlns:r="http://schemas.openxmlformats.org/officeDocument/2006/relationships" xmlns:p="http://schemas.openxmlformats.org/presentationml/2006/main">
  <p:tag name="ARTICULATE_SLIDE_NAV" val="46"/>
</p:tagLst>
</file>

<file path=ppt/tags/tag68.xml><?xml version="1.0" encoding="utf-8"?>
<p:tagLst xmlns:a="http://schemas.openxmlformats.org/drawingml/2006/main" xmlns:r="http://schemas.openxmlformats.org/officeDocument/2006/relationships" xmlns:p="http://schemas.openxmlformats.org/presentationml/2006/main">
  <p:tag name="ARTICULATE_SLIDE_NAV" val="47"/>
</p:tagLst>
</file>

<file path=ppt/tags/tag69.xml><?xml version="1.0" encoding="utf-8"?>
<p:tagLst xmlns:a="http://schemas.openxmlformats.org/drawingml/2006/main" xmlns:r="http://schemas.openxmlformats.org/officeDocument/2006/relationships" xmlns:p="http://schemas.openxmlformats.org/presentationml/2006/main">
  <p:tag name="ARTICULATE_SLIDE_NAV" val="48"/>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0.xml><?xml version="1.0" encoding="utf-8"?>
<p:tagLst xmlns:a="http://schemas.openxmlformats.org/drawingml/2006/main" xmlns:r="http://schemas.openxmlformats.org/officeDocument/2006/relationships" xmlns:p="http://schemas.openxmlformats.org/presentationml/2006/main">
  <p:tag name="ARTICULATE_SLIDE_NAV" val="49"/>
</p:tagLst>
</file>

<file path=ppt/tags/tag71.xml><?xml version="1.0" encoding="utf-8"?>
<p:tagLst xmlns:a="http://schemas.openxmlformats.org/drawingml/2006/main" xmlns:r="http://schemas.openxmlformats.org/officeDocument/2006/relationships" xmlns:p="http://schemas.openxmlformats.org/presentationml/2006/main">
  <p:tag name="ARTICULATE_SLIDE_NAV" val="50"/>
</p:tagLst>
</file>

<file path=ppt/tags/tag72.xml><?xml version="1.0" encoding="utf-8"?>
<p:tagLst xmlns:a="http://schemas.openxmlformats.org/drawingml/2006/main" xmlns:r="http://schemas.openxmlformats.org/officeDocument/2006/relationships" xmlns:p="http://schemas.openxmlformats.org/presentationml/2006/main">
  <p:tag name="ARTICULATE_SLIDE_NAV" val="51"/>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3507</Words>
  <Application>Microsoft Office PowerPoint</Application>
  <PresentationFormat>On-screen Show (4:3)</PresentationFormat>
  <Paragraphs>483</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Sony</cp:lastModifiedBy>
  <cp:revision>81</cp:revision>
  <dcterms:created xsi:type="dcterms:W3CDTF">2012-07-04T05:17:49Z</dcterms:created>
  <dcterms:modified xsi:type="dcterms:W3CDTF">2015-03-04T08:30:33Z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DA4823A5-0CC9-444F-B829-87E5A87B7D1A</vt:lpwstr>
  </property>
  <property fmtid="{D5CDD505-2E9C-101B-9397-08002B2CF9AE}" pid="4" name="ArticulatePath">
    <vt:lpwstr>competency-iceberg-model</vt:lpwstr>
  </property>
  <property fmtid="{D5CDD505-2E9C-101B-9397-08002B2CF9AE}" pid="5" name="ArticulateProjectFull">
    <vt:lpwstr>C:\MSG - PREMIUM - Material\training-finals\completed\competency-iceberg-model.ppta</vt:lpwstr>
  </property>
</Properties>
</file>