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390" r:id="rId3"/>
    <p:sldId id="417" r:id="rId4"/>
    <p:sldId id="418" r:id="rId5"/>
    <p:sldId id="419" r:id="rId6"/>
    <p:sldId id="420" r:id="rId7"/>
    <p:sldId id="421" r:id="rId8"/>
    <p:sldId id="422" r:id="rId9"/>
    <p:sldId id="476" r:id="rId10"/>
    <p:sldId id="423" r:id="rId11"/>
    <p:sldId id="424" r:id="rId12"/>
    <p:sldId id="477" r:id="rId13"/>
    <p:sldId id="259" r:id="rId14"/>
    <p:sldId id="261" r:id="rId15"/>
    <p:sldId id="425" r:id="rId16"/>
    <p:sldId id="426" r:id="rId17"/>
    <p:sldId id="427" r:id="rId18"/>
    <p:sldId id="263" r:id="rId19"/>
    <p:sldId id="264" r:id="rId20"/>
    <p:sldId id="265" r:id="rId21"/>
    <p:sldId id="271" r:id="rId22"/>
    <p:sldId id="428" r:id="rId23"/>
    <p:sldId id="429" r:id="rId24"/>
    <p:sldId id="266" r:id="rId25"/>
    <p:sldId id="272" r:id="rId26"/>
    <p:sldId id="273" r:id="rId27"/>
    <p:sldId id="278" r:id="rId28"/>
    <p:sldId id="279" r:id="rId29"/>
    <p:sldId id="280" r:id="rId30"/>
    <p:sldId id="281" r:id="rId31"/>
    <p:sldId id="282" r:id="rId32"/>
    <p:sldId id="478" r:id="rId33"/>
    <p:sldId id="274" r:id="rId34"/>
    <p:sldId id="283" r:id="rId35"/>
    <p:sldId id="430" r:id="rId36"/>
    <p:sldId id="479" r:id="rId37"/>
    <p:sldId id="431" r:id="rId38"/>
    <p:sldId id="480" r:id="rId39"/>
    <p:sldId id="275" r:id="rId40"/>
    <p:sldId id="276" r:id="rId41"/>
    <p:sldId id="284" r:id="rId42"/>
    <p:sldId id="277" r:id="rId43"/>
    <p:sldId id="286" r:id="rId44"/>
    <p:sldId id="285" r:id="rId45"/>
    <p:sldId id="287" r:id="rId46"/>
    <p:sldId id="491" r:id="rId47"/>
    <p:sldId id="481" r:id="rId48"/>
    <p:sldId id="267" r:id="rId49"/>
    <p:sldId id="467" r:id="rId50"/>
    <p:sldId id="468" r:id="rId51"/>
    <p:sldId id="469" r:id="rId52"/>
    <p:sldId id="482" r:id="rId53"/>
    <p:sldId id="292" r:id="rId54"/>
    <p:sldId id="293" r:id="rId55"/>
    <p:sldId id="294" r:id="rId56"/>
    <p:sldId id="295" r:id="rId57"/>
    <p:sldId id="296" r:id="rId58"/>
    <p:sldId id="297" r:id="rId59"/>
    <p:sldId id="483" r:id="rId60"/>
    <p:sldId id="298" r:id="rId61"/>
    <p:sldId id="299" r:id="rId62"/>
    <p:sldId id="300" r:id="rId63"/>
    <p:sldId id="330" r:id="rId64"/>
    <p:sldId id="433" r:id="rId65"/>
    <p:sldId id="434" r:id="rId66"/>
    <p:sldId id="435" r:id="rId67"/>
    <p:sldId id="436" r:id="rId68"/>
    <p:sldId id="437" r:id="rId69"/>
    <p:sldId id="438" r:id="rId70"/>
    <p:sldId id="439" r:id="rId71"/>
    <p:sldId id="326" r:id="rId72"/>
    <p:sldId id="327" r:id="rId73"/>
    <p:sldId id="328" r:id="rId74"/>
    <p:sldId id="331" r:id="rId75"/>
    <p:sldId id="329" r:id="rId76"/>
    <p:sldId id="333" r:id="rId77"/>
    <p:sldId id="301" r:id="rId78"/>
    <p:sldId id="334" r:id="rId79"/>
    <p:sldId id="335" r:id="rId80"/>
    <p:sldId id="336" r:id="rId81"/>
    <p:sldId id="337" r:id="rId82"/>
    <p:sldId id="440" r:id="rId83"/>
    <p:sldId id="441" r:id="rId84"/>
    <p:sldId id="492" r:id="rId85"/>
  </p:sldIdLst>
  <p:sldSz cx="9144000" cy="6858000" type="screen4x3"/>
  <p:notesSz cx="6858000" cy="9144000"/>
  <p:custDataLst>
    <p:tags r:id="rId8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635"/>
    <a:srgbClr val="004821"/>
    <a:srgbClr val="A8B2C0"/>
    <a:srgbClr val="B6DF89"/>
    <a:srgbClr val="81C1B2"/>
    <a:srgbClr val="FF75AD"/>
    <a:srgbClr val="8064A2"/>
    <a:srgbClr val="6179A8"/>
    <a:srgbClr val="5EAFA6"/>
    <a:srgbClr val="5CB56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p:scale>
          <a:sx n="72" d="100"/>
          <a:sy n="72" d="100"/>
        </p:scale>
        <p:origin x="-1092" y="-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DECF5C-260F-4D60-BC88-32E220C752C3}" type="datetimeFigureOut">
              <a:rPr lang="en-US" smtClean="0"/>
              <a:pPr/>
              <a:t>3/4/2015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23FE8B-306D-4191-9F74-D57DD4736775}" type="slidenum">
              <a:rPr lang="en-US" smtClean="0"/>
              <a:pPr/>
              <a:t>‹#›</a:t>
            </a:fld>
            <a:endParaRPr lang="en-US"/>
          </a:p>
        </p:txBody>
      </p:sp>
    </p:spTree>
    <p:extLst>
      <p:ext uri="{BB962C8B-B14F-4D97-AF65-F5344CB8AC3E}">
        <p14:creationId xmlns:p14="http://schemas.microsoft.com/office/powerpoint/2010/main" xmlns="" val="114742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2A79FDD-73DA-4947-A8C4-E7A4BAC9578E}" type="slidenum">
              <a:rPr lang="en-IN" smtClean="0">
                <a:solidFill>
                  <a:prstClr val="black"/>
                </a:solidFill>
              </a:rPr>
              <a:pPr/>
              <a:t>84</a:t>
            </a:fld>
            <a:endParaRPr lang="en-IN">
              <a:solidFill>
                <a:prstClr val="black"/>
              </a:solidFill>
            </a:endParaRPr>
          </a:p>
        </p:txBody>
      </p:sp>
    </p:spTree>
    <p:extLst>
      <p:ext uri="{BB962C8B-B14F-4D97-AF65-F5344CB8AC3E}">
        <p14:creationId xmlns:p14="http://schemas.microsoft.com/office/powerpoint/2010/main" xmlns="" val="406687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3C59E94-4226-405E-B126-FAA0AF4975CE}" type="datetime1">
              <a:rPr lang="en-IN" smtClean="0"/>
              <a:pPr/>
              <a:t>04-03-2015</a:t>
            </a:fld>
            <a:endParaRPr lang="en-IN" dirty="0"/>
          </a:p>
        </p:txBody>
      </p:sp>
      <p:sp>
        <p:nvSpPr>
          <p:cNvPr id="5" name="Footer Placeholder 4"/>
          <p:cNvSpPr>
            <a:spLocks noGrp="1"/>
          </p:cNvSpPr>
          <p:nvPr>
            <p:ph type="ftr" sz="quarter" idx="11"/>
          </p:nvPr>
        </p:nvSpPr>
        <p:spPr/>
        <p:txBody>
          <a:bodyPr/>
          <a:lstStyle/>
          <a:p>
            <a:r>
              <a:rPr lang="en-IN" smtClean="0"/>
              <a:t>© ManagementStudyGuide.com. All rights reserved.</a:t>
            </a:r>
            <a:endParaRPr lang="en-IN" dirty="0"/>
          </a:p>
        </p:txBody>
      </p:sp>
      <p:sp>
        <p:nvSpPr>
          <p:cNvPr id="6" name="Slide Number Placeholder 5"/>
          <p:cNvSpPr>
            <a:spLocks noGrp="1"/>
          </p:cNvSpPr>
          <p:nvPr>
            <p:ph type="sldNum" sz="quarter" idx="12"/>
          </p:nvPr>
        </p:nvSpPr>
        <p:spPr/>
        <p:txBody>
          <a:bodyPr/>
          <a:lstStyle/>
          <a:p>
            <a:fld id="{86BE1619-A3AF-4688-8F37-32CDE7FCFA77}" type="slidenum">
              <a:rPr lang="en-IN" smtClean="0"/>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C13C878-90F6-4DAE-BAEB-F2D2ADF17064}" type="datetime1">
              <a:rPr lang="en-IN" smtClean="0"/>
              <a:pPr/>
              <a:t>04-03-2015</a:t>
            </a:fld>
            <a:endParaRPr lang="en-IN" dirty="0"/>
          </a:p>
        </p:txBody>
      </p:sp>
      <p:sp>
        <p:nvSpPr>
          <p:cNvPr id="5" name="Footer Placeholder 4"/>
          <p:cNvSpPr>
            <a:spLocks noGrp="1"/>
          </p:cNvSpPr>
          <p:nvPr>
            <p:ph type="ftr" sz="quarter" idx="11"/>
          </p:nvPr>
        </p:nvSpPr>
        <p:spPr/>
        <p:txBody>
          <a:bodyPr/>
          <a:lstStyle/>
          <a:p>
            <a:r>
              <a:rPr lang="en-IN" smtClean="0"/>
              <a:t>© ManagementStudyGuide.com. All rights reserved.</a:t>
            </a:r>
            <a:endParaRPr lang="en-IN" dirty="0"/>
          </a:p>
        </p:txBody>
      </p:sp>
      <p:sp>
        <p:nvSpPr>
          <p:cNvPr id="6" name="Slide Number Placeholder 5"/>
          <p:cNvSpPr>
            <a:spLocks noGrp="1"/>
          </p:cNvSpPr>
          <p:nvPr>
            <p:ph type="sldNum" sz="quarter" idx="12"/>
          </p:nvPr>
        </p:nvSpPr>
        <p:spPr/>
        <p:txBody>
          <a:bodyPr/>
          <a:lstStyle/>
          <a:p>
            <a:fld id="{86BE1619-A3AF-4688-8F37-32CDE7FCFA77}"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688F75C-5BC6-4029-8970-D80B42C1B6E5}" type="datetime1">
              <a:rPr lang="en-IN" smtClean="0"/>
              <a:pPr/>
              <a:t>04-03-2015</a:t>
            </a:fld>
            <a:endParaRPr lang="en-IN" dirty="0"/>
          </a:p>
        </p:txBody>
      </p:sp>
      <p:sp>
        <p:nvSpPr>
          <p:cNvPr id="5" name="Footer Placeholder 4"/>
          <p:cNvSpPr>
            <a:spLocks noGrp="1"/>
          </p:cNvSpPr>
          <p:nvPr>
            <p:ph type="ftr" sz="quarter" idx="11"/>
          </p:nvPr>
        </p:nvSpPr>
        <p:spPr/>
        <p:txBody>
          <a:bodyPr/>
          <a:lstStyle/>
          <a:p>
            <a:r>
              <a:rPr lang="en-IN" smtClean="0"/>
              <a:t>© ManagementStudyGuide.com. All rights reserved.</a:t>
            </a:r>
            <a:endParaRPr lang="en-IN" dirty="0"/>
          </a:p>
        </p:txBody>
      </p:sp>
      <p:sp>
        <p:nvSpPr>
          <p:cNvPr id="6" name="Slide Number Placeholder 5"/>
          <p:cNvSpPr>
            <a:spLocks noGrp="1"/>
          </p:cNvSpPr>
          <p:nvPr>
            <p:ph type="sldNum" sz="quarter" idx="12"/>
          </p:nvPr>
        </p:nvSpPr>
        <p:spPr/>
        <p:txBody>
          <a:bodyPr/>
          <a:lstStyle/>
          <a:p>
            <a:fld id="{86BE1619-A3AF-4688-8F37-32CDE7FCFA77}"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82BE2F4-499A-47F7-8139-EEBE0CE379CD}" type="datetime1">
              <a:rPr lang="en-IN" smtClean="0"/>
              <a:pPr/>
              <a:t>04-03-2015</a:t>
            </a:fld>
            <a:endParaRPr lang="en-IN" dirty="0"/>
          </a:p>
        </p:txBody>
      </p:sp>
      <p:sp>
        <p:nvSpPr>
          <p:cNvPr id="5" name="Footer Placeholder 4"/>
          <p:cNvSpPr>
            <a:spLocks noGrp="1"/>
          </p:cNvSpPr>
          <p:nvPr>
            <p:ph type="ftr" sz="quarter" idx="11"/>
          </p:nvPr>
        </p:nvSpPr>
        <p:spPr/>
        <p:txBody>
          <a:bodyPr/>
          <a:lstStyle/>
          <a:p>
            <a:r>
              <a:rPr lang="en-IN" smtClean="0"/>
              <a:t>© ManagementStudyGuide.com. All rights reserved.</a:t>
            </a:r>
            <a:endParaRPr lang="en-IN" dirty="0"/>
          </a:p>
        </p:txBody>
      </p:sp>
      <p:sp>
        <p:nvSpPr>
          <p:cNvPr id="6" name="Slide Number Placeholder 5"/>
          <p:cNvSpPr>
            <a:spLocks noGrp="1"/>
          </p:cNvSpPr>
          <p:nvPr>
            <p:ph type="sldNum" sz="quarter" idx="12"/>
          </p:nvPr>
        </p:nvSpPr>
        <p:spPr/>
        <p:txBody>
          <a:bodyPr/>
          <a:lstStyle/>
          <a:p>
            <a:fld id="{86BE1619-A3AF-4688-8F37-32CDE7FCFA77}"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FABEC9-7B58-49B3-B15B-1FE32A92BF6E}" type="datetime1">
              <a:rPr lang="en-IN" smtClean="0"/>
              <a:pPr/>
              <a:t>04-03-2015</a:t>
            </a:fld>
            <a:endParaRPr lang="en-IN" dirty="0"/>
          </a:p>
        </p:txBody>
      </p:sp>
      <p:sp>
        <p:nvSpPr>
          <p:cNvPr id="5" name="Footer Placeholder 4"/>
          <p:cNvSpPr>
            <a:spLocks noGrp="1"/>
          </p:cNvSpPr>
          <p:nvPr>
            <p:ph type="ftr" sz="quarter" idx="11"/>
          </p:nvPr>
        </p:nvSpPr>
        <p:spPr/>
        <p:txBody>
          <a:bodyPr/>
          <a:lstStyle/>
          <a:p>
            <a:r>
              <a:rPr lang="en-IN" smtClean="0"/>
              <a:t>© ManagementStudyGuide.com. All rights reserved.</a:t>
            </a:r>
            <a:endParaRPr lang="en-IN" dirty="0"/>
          </a:p>
        </p:txBody>
      </p:sp>
      <p:sp>
        <p:nvSpPr>
          <p:cNvPr id="6" name="Slide Number Placeholder 5"/>
          <p:cNvSpPr>
            <a:spLocks noGrp="1"/>
          </p:cNvSpPr>
          <p:nvPr>
            <p:ph type="sldNum" sz="quarter" idx="12"/>
          </p:nvPr>
        </p:nvSpPr>
        <p:spPr/>
        <p:txBody>
          <a:bodyPr/>
          <a:lstStyle/>
          <a:p>
            <a:fld id="{86BE1619-A3AF-4688-8F37-32CDE7FCFA77}"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5A593DA-8AAC-48A0-9605-64AC18106539}" type="datetime1">
              <a:rPr lang="en-IN" smtClean="0"/>
              <a:pPr/>
              <a:t>04-03-2015</a:t>
            </a:fld>
            <a:endParaRPr lang="en-IN" dirty="0"/>
          </a:p>
        </p:txBody>
      </p:sp>
      <p:sp>
        <p:nvSpPr>
          <p:cNvPr id="6" name="Footer Placeholder 5"/>
          <p:cNvSpPr>
            <a:spLocks noGrp="1"/>
          </p:cNvSpPr>
          <p:nvPr>
            <p:ph type="ftr" sz="quarter" idx="11"/>
          </p:nvPr>
        </p:nvSpPr>
        <p:spPr/>
        <p:txBody>
          <a:bodyPr/>
          <a:lstStyle/>
          <a:p>
            <a:r>
              <a:rPr lang="en-IN" smtClean="0"/>
              <a:t>© ManagementStudyGuide.com. All rights reserved.</a:t>
            </a:r>
            <a:endParaRPr lang="en-IN" dirty="0"/>
          </a:p>
        </p:txBody>
      </p:sp>
      <p:sp>
        <p:nvSpPr>
          <p:cNvPr id="7" name="Slide Number Placeholder 6"/>
          <p:cNvSpPr>
            <a:spLocks noGrp="1"/>
          </p:cNvSpPr>
          <p:nvPr>
            <p:ph type="sldNum" sz="quarter" idx="12"/>
          </p:nvPr>
        </p:nvSpPr>
        <p:spPr/>
        <p:txBody>
          <a:bodyPr/>
          <a:lstStyle/>
          <a:p>
            <a:fld id="{86BE1619-A3AF-4688-8F37-32CDE7FCFA77}"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CF28DC0-BBB8-4DCA-861A-6A5F74EC6C52}" type="datetime1">
              <a:rPr lang="en-IN" smtClean="0"/>
              <a:pPr/>
              <a:t>04-03-2015</a:t>
            </a:fld>
            <a:endParaRPr lang="en-IN" dirty="0"/>
          </a:p>
        </p:txBody>
      </p:sp>
      <p:sp>
        <p:nvSpPr>
          <p:cNvPr id="8" name="Footer Placeholder 7"/>
          <p:cNvSpPr>
            <a:spLocks noGrp="1"/>
          </p:cNvSpPr>
          <p:nvPr>
            <p:ph type="ftr" sz="quarter" idx="11"/>
          </p:nvPr>
        </p:nvSpPr>
        <p:spPr/>
        <p:txBody>
          <a:bodyPr/>
          <a:lstStyle/>
          <a:p>
            <a:r>
              <a:rPr lang="en-IN" smtClean="0"/>
              <a:t>© ManagementStudyGuide.com. All rights reserved.</a:t>
            </a:r>
            <a:endParaRPr lang="en-IN" dirty="0"/>
          </a:p>
        </p:txBody>
      </p:sp>
      <p:sp>
        <p:nvSpPr>
          <p:cNvPr id="9" name="Slide Number Placeholder 8"/>
          <p:cNvSpPr>
            <a:spLocks noGrp="1"/>
          </p:cNvSpPr>
          <p:nvPr>
            <p:ph type="sldNum" sz="quarter" idx="12"/>
          </p:nvPr>
        </p:nvSpPr>
        <p:spPr/>
        <p:txBody>
          <a:bodyPr/>
          <a:lstStyle/>
          <a:p>
            <a:fld id="{86BE1619-A3AF-4688-8F37-32CDE7FCFA77}"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1A453C3-CB53-4DAE-ABA1-B07163007265}" type="datetime1">
              <a:rPr lang="en-IN" smtClean="0"/>
              <a:pPr/>
              <a:t>04-03-2015</a:t>
            </a:fld>
            <a:endParaRPr lang="en-IN" dirty="0"/>
          </a:p>
        </p:txBody>
      </p:sp>
      <p:sp>
        <p:nvSpPr>
          <p:cNvPr id="4" name="Footer Placeholder 3"/>
          <p:cNvSpPr>
            <a:spLocks noGrp="1"/>
          </p:cNvSpPr>
          <p:nvPr>
            <p:ph type="ftr" sz="quarter" idx="11"/>
          </p:nvPr>
        </p:nvSpPr>
        <p:spPr/>
        <p:txBody>
          <a:bodyPr/>
          <a:lstStyle/>
          <a:p>
            <a:r>
              <a:rPr lang="en-IN" smtClean="0"/>
              <a:t>© ManagementStudyGuide.com. All rights reserved.</a:t>
            </a:r>
            <a:endParaRPr lang="en-IN" dirty="0"/>
          </a:p>
        </p:txBody>
      </p:sp>
      <p:sp>
        <p:nvSpPr>
          <p:cNvPr id="5" name="Slide Number Placeholder 4"/>
          <p:cNvSpPr>
            <a:spLocks noGrp="1"/>
          </p:cNvSpPr>
          <p:nvPr>
            <p:ph type="sldNum" sz="quarter" idx="12"/>
          </p:nvPr>
        </p:nvSpPr>
        <p:spPr/>
        <p:txBody>
          <a:bodyPr/>
          <a:lstStyle/>
          <a:p>
            <a:fld id="{86BE1619-A3AF-4688-8F37-32CDE7FCFA77}"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39602-B07D-457C-A4E1-6C21FCA5097C}" type="datetime1">
              <a:rPr lang="en-IN" smtClean="0"/>
              <a:pPr/>
              <a:t>04-03-2015</a:t>
            </a:fld>
            <a:endParaRPr lang="en-IN" dirty="0"/>
          </a:p>
        </p:txBody>
      </p:sp>
      <p:sp>
        <p:nvSpPr>
          <p:cNvPr id="3" name="Footer Placeholder 2"/>
          <p:cNvSpPr>
            <a:spLocks noGrp="1"/>
          </p:cNvSpPr>
          <p:nvPr>
            <p:ph type="ftr" sz="quarter" idx="11"/>
          </p:nvPr>
        </p:nvSpPr>
        <p:spPr>
          <a:xfrm>
            <a:off x="2767980" y="6592267"/>
            <a:ext cx="3608040" cy="365125"/>
          </a:xfrm>
        </p:spPr>
        <p:txBody>
          <a:bodyPr/>
          <a:lstStyle>
            <a:lvl1pPr>
              <a:defRPr>
                <a:solidFill>
                  <a:schemeClr val="tx1">
                    <a:lumMod val="65000"/>
                    <a:lumOff val="35000"/>
                  </a:schemeClr>
                </a:solidFill>
              </a:defRPr>
            </a:lvl1pPr>
          </a:lstStyle>
          <a:p>
            <a:r>
              <a:rPr lang="en-IN" smtClean="0"/>
              <a:t>© ManagementStudyGuide.com. All rights reserved.</a:t>
            </a:r>
            <a:endParaRPr lang="en-IN" dirty="0"/>
          </a:p>
        </p:txBody>
      </p:sp>
      <p:sp>
        <p:nvSpPr>
          <p:cNvPr id="4" name="Slide Number Placeholder 3"/>
          <p:cNvSpPr>
            <a:spLocks noGrp="1"/>
          </p:cNvSpPr>
          <p:nvPr>
            <p:ph type="sldNum" sz="quarter" idx="12"/>
          </p:nvPr>
        </p:nvSpPr>
        <p:spPr/>
        <p:txBody>
          <a:bodyPr/>
          <a:lstStyle/>
          <a:p>
            <a:fld id="{86BE1619-A3AF-4688-8F37-32CDE7FCFA77}" type="slidenum">
              <a:rPr lang="en-IN" smtClean="0"/>
              <a:pPr/>
              <a:t>‹#›</a:t>
            </a:fld>
            <a:endParaRPr lang="en-IN"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EE162-D04F-4A46-B997-7C3B90B1644E}" type="datetime1">
              <a:rPr lang="en-IN" smtClean="0"/>
              <a:pPr/>
              <a:t>04-03-2015</a:t>
            </a:fld>
            <a:endParaRPr lang="en-IN" dirty="0"/>
          </a:p>
        </p:txBody>
      </p:sp>
      <p:sp>
        <p:nvSpPr>
          <p:cNvPr id="6" name="Footer Placeholder 5"/>
          <p:cNvSpPr>
            <a:spLocks noGrp="1"/>
          </p:cNvSpPr>
          <p:nvPr>
            <p:ph type="ftr" sz="quarter" idx="11"/>
          </p:nvPr>
        </p:nvSpPr>
        <p:spPr/>
        <p:txBody>
          <a:bodyPr/>
          <a:lstStyle/>
          <a:p>
            <a:r>
              <a:rPr lang="en-IN" smtClean="0"/>
              <a:t>© ManagementStudyGuide.com. All rights reserved.</a:t>
            </a:r>
            <a:endParaRPr lang="en-IN" dirty="0"/>
          </a:p>
        </p:txBody>
      </p:sp>
      <p:sp>
        <p:nvSpPr>
          <p:cNvPr id="7" name="Slide Number Placeholder 6"/>
          <p:cNvSpPr>
            <a:spLocks noGrp="1"/>
          </p:cNvSpPr>
          <p:nvPr>
            <p:ph type="sldNum" sz="quarter" idx="12"/>
          </p:nvPr>
        </p:nvSpPr>
        <p:spPr/>
        <p:txBody>
          <a:bodyPr/>
          <a:lstStyle/>
          <a:p>
            <a:fld id="{86BE1619-A3AF-4688-8F37-32CDE7FCFA77}"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7491CA-7162-4A01-9511-018CCA26397A}" type="datetime1">
              <a:rPr lang="en-IN" smtClean="0"/>
              <a:pPr/>
              <a:t>04-03-2015</a:t>
            </a:fld>
            <a:endParaRPr lang="en-IN" dirty="0"/>
          </a:p>
        </p:txBody>
      </p:sp>
      <p:sp>
        <p:nvSpPr>
          <p:cNvPr id="6" name="Footer Placeholder 5"/>
          <p:cNvSpPr>
            <a:spLocks noGrp="1"/>
          </p:cNvSpPr>
          <p:nvPr>
            <p:ph type="ftr" sz="quarter" idx="11"/>
          </p:nvPr>
        </p:nvSpPr>
        <p:spPr/>
        <p:txBody>
          <a:bodyPr/>
          <a:lstStyle/>
          <a:p>
            <a:r>
              <a:rPr lang="en-IN" smtClean="0"/>
              <a:t>© ManagementStudyGuide.com. All rights reserved.</a:t>
            </a:r>
            <a:endParaRPr lang="en-IN" dirty="0"/>
          </a:p>
        </p:txBody>
      </p:sp>
      <p:sp>
        <p:nvSpPr>
          <p:cNvPr id="7" name="Slide Number Placeholder 6"/>
          <p:cNvSpPr>
            <a:spLocks noGrp="1"/>
          </p:cNvSpPr>
          <p:nvPr>
            <p:ph type="sldNum" sz="quarter" idx="12"/>
          </p:nvPr>
        </p:nvSpPr>
        <p:spPr/>
        <p:txBody>
          <a:bodyPr/>
          <a:lstStyle/>
          <a:p>
            <a:fld id="{86BE1619-A3AF-4688-8F37-32CDE7FCFA77}"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ED104-B5C2-442D-9606-7BE0F0A7F904}" type="datetime1">
              <a:rPr lang="en-IN" smtClean="0"/>
              <a:pPr/>
              <a:t>04-03-2015</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 ManagementStudyGuide.com. All rights reserved.</a:t>
            </a:r>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E1619-A3AF-4688-8F37-32CDE7FCFA77}"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2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26.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26.png"/><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slide" Target="slide50.xml"/><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slide" Target="slide51.xml"/><Relationship Id="rId11" Type="http://schemas.openxmlformats.org/officeDocument/2006/relationships/image" Target="../media/image70.png"/><Relationship Id="rId5" Type="http://schemas.openxmlformats.org/officeDocument/2006/relationships/image" Target="../media/image66.png"/><Relationship Id="rId10" Type="http://schemas.openxmlformats.org/officeDocument/2006/relationships/image" Target="../media/image69.png"/><Relationship Id="rId4" Type="http://schemas.openxmlformats.org/officeDocument/2006/relationships/image" Target="../media/image65.png"/><Relationship Id="rId9"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slide" Target="slide5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5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slide" Target="slide5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3.png"/><Relationship Id="rId5" Type="http://schemas.openxmlformats.org/officeDocument/2006/relationships/image" Target="../media/image66.png"/><Relationship Id="rId10" Type="http://schemas.openxmlformats.org/officeDocument/2006/relationships/image" Target="../media/image26.png"/><Relationship Id="rId4" Type="http://schemas.openxmlformats.org/officeDocument/2006/relationships/image" Target="../media/image65.png"/><Relationship Id="rId9" Type="http://schemas.openxmlformats.org/officeDocument/2006/relationships/image" Target="../media/image70.png"/></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84.png"/></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5.jpe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6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86.jpeg"/></Relationships>
</file>

<file path=ppt/slides/_rels/slide6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6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6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6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0.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1.jpe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7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2.jpeg"/></Relationships>
</file>

<file path=ppt/slides/_rels/slide7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3.jpeg"/></Relationships>
</file>

<file path=ppt/slides/_rels/slide7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93.jpeg"/></Relationships>
</file>

<file path=ppt/slides/_rels/slide7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4.jpeg"/></Relationships>
</file>

<file path=ppt/slides/_rels/slide7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94.jpeg"/></Relationships>
</file>

<file path=ppt/slides/_rels/slide77.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15.jpeg"/><Relationship Id="rId7" Type="http://schemas.openxmlformats.org/officeDocument/2006/relationships/image" Target="../media/image96.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7.jpeg"/><Relationship Id="rId10" Type="http://schemas.openxmlformats.org/officeDocument/2006/relationships/image" Target="../media/image99.png"/><Relationship Id="rId4" Type="http://schemas.openxmlformats.org/officeDocument/2006/relationships/image" Target="../media/image16.jpeg"/><Relationship Id="rId9" Type="http://schemas.openxmlformats.org/officeDocument/2006/relationships/image" Target="../media/image98.png"/></Relationships>
</file>

<file path=ppt/slides/_rels/slide78.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15.jpeg"/><Relationship Id="rId7" Type="http://schemas.openxmlformats.org/officeDocument/2006/relationships/image" Target="../media/image97.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7.jpeg"/><Relationship Id="rId10" Type="http://schemas.openxmlformats.org/officeDocument/2006/relationships/image" Target="../media/image95.png"/><Relationship Id="rId4" Type="http://schemas.openxmlformats.org/officeDocument/2006/relationships/image" Target="../media/image16.jpeg"/><Relationship Id="rId9" Type="http://schemas.openxmlformats.org/officeDocument/2006/relationships/image" Target="../media/image99.png"/></Relationships>
</file>

<file path=ppt/slides/_rels/slide79.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15.jpeg"/><Relationship Id="rId7" Type="http://schemas.openxmlformats.org/officeDocument/2006/relationships/image" Target="../media/image97.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7.jpeg"/><Relationship Id="rId10" Type="http://schemas.openxmlformats.org/officeDocument/2006/relationships/image" Target="../media/image96.png"/><Relationship Id="rId4" Type="http://schemas.openxmlformats.org/officeDocument/2006/relationships/image" Target="../media/image16.jpeg"/><Relationship Id="rId9" Type="http://schemas.openxmlformats.org/officeDocument/2006/relationships/image" Target="../media/image99.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0.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15.jpeg"/><Relationship Id="rId7" Type="http://schemas.openxmlformats.org/officeDocument/2006/relationships/image" Target="../media/image96.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7.jpeg"/><Relationship Id="rId10" Type="http://schemas.openxmlformats.org/officeDocument/2006/relationships/image" Target="../media/image97.png"/><Relationship Id="rId4" Type="http://schemas.openxmlformats.org/officeDocument/2006/relationships/image" Target="../media/image16.jpeg"/><Relationship Id="rId9" Type="http://schemas.openxmlformats.org/officeDocument/2006/relationships/image" Target="../media/image99.png"/></Relationships>
</file>

<file path=ppt/slides/_rels/slide81.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15.jpeg"/><Relationship Id="rId7" Type="http://schemas.openxmlformats.org/officeDocument/2006/relationships/image" Target="../media/image96.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7.jpeg"/><Relationship Id="rId10" Type="http://schemas.openxmlformats.org/officeDocument/2006/relationships/image" Target="../media/image98.png"/><Relationship Id="rId4" Type="http://schemas.openxmlformats.org/officeDocument/2006/relationships/image" Target="../media/image16.jpeg"/><Relationship Id="rId9" Type="http://schemas.openxmlformats.org/officeDocument/2006/relationships/image" Target="../media/image99.png"/></Relationships>
</file>

<file path=ppt/slides/_rels/slide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2.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slide" Target="slide1.xml"/><Relationship Id="rId5" Type="http://schemas.openxmlformats.org/officeDocument/2006/relationships/image" Target="../media/image101.png"/><Relationship Id="rId4" Type="http://schemas.openxmlformats.org/officeDocument/2006/relationships/hyperlink" Target="http://managementstudyguide.com/portal/user/plans-and-pricin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4080934_xl.jpg"/>
          <p:cNvPicPr>
            <a:picLocks noChangeAspect="1"/>
          </p:cNvPicPr>
          <p:nvPr/>
        </p:nvPicPr>
        <p:blipFill>
          <a:blip r:embed="rId2" cstate="email"/>
          <a:srcRect/>
          <a:stretch>
            <a:fillRect/>
          </a:stretch>
        </p:blipFill>
        <p:spPr>
          <a:xfrm>
            <a:off x="4967536" y="0"/>
            <a:ext cx="4176464" cy="6866805"/>
          </a:xfrm>
          <a:prstGeom prst="rect">
            <a:avLst/>
          </a:prstGeom>
        </p:spPr>
      </p:pic>
      <p:sp>
        <p:nvSpPr>
          <p:cNvPr id="8" name="Rectangle 7"/>
          <p:cNvSpPr/>
          <p:nvPr/>
        </p:nvSpPr>
        <p:spPr>
          <a:xfrm>
            <a:off x="0" y="0"/>
            <a:ext cx="5004048" cy="6884712"/>
          </a:xfrm>
          <a:prstGeom prst="rect">
            <a:avLst/>
          </a:prstGeom>
          <a:gradFill flip="none" rotWithShape="1">
            <a:gsLst>
              <a:gs pos="43000">
                <a:sysClr val="windowText" lastClr="000000">
                  <a:lumMod val="95000"/>
                  <a:lumOff val="5000"/>
                </a:sysClr>
              </a:gs>
              <a:gs pos="90000">
                <a:schemeClr val="tx1">
                  <a:lumMod val="75000"/>
                  <a:lumOff val="25000"/>
                </a:schemeClr>
              </a:gs>
            </a:gsLst>
            <a:lin ang="17400000" scaled="0"/>
            <a:tileRect/>
          </a:gradFill>
          <a:ln w="9525" cap="flat" cmpd="sng" algn="ctr">
            <a:noFill/>
            <a:prstDash val="solid"/>
          </a:ln>
          <a:effectLst/>
        </p:spPr>
        <p:txBody>
          <a:bodyPr anchor="ctr"/>
          <a:lstStyle/>
          <a:p>
            <a:pPr algn="ctr">
              <a:defRPr/>
            </a:pPr>
            <a:r>
              <a:rPr lang="en-IN" sz="8000" dirty="0" smtClean="0">
                <a:solidFill>
                  <a:schemeClr val="accent6">
                    <a:lumMod val="20000"/>
                    <a:lumOff val="80000"/>
                  </a:schemeClr>
                </a:solidFill>
                <a:effectLst>
                  <a:glow rad="228600">
                    <a:srgbClr val="FFCCFF">
                      <a:alpha val="40000"/>
                    </a:srgbClr>
                  </a:glow>
                </a:effectLst>
                <a:latin typeface="Vladimir Script" pitchFamily="66" charset="0"/>
              </a:rPr>
              <a:t>Assertiveness</a:t>
            </a:r>
          </a:p>
          <a:p>
            <a:pPr algn="ctr">
              <a:defRPr/>
            </a:pPr>
            <a:r>
              <a:rPr lang="en-US" sz="8000" dirty="0" smtClean="0">
                <a:solidFill>
                  <a:schemeClr val="accent6">
                    <a:lumMod val="20000"/>
                    <a:lumOff val="80000"/>
                  </a:schemeClr>
                </a:solidFill>
                <a:effectLst>
                  <a:glow rad="228600">
                    <a:srgbClr val="FFCCFF">
                      <a:alpha val="40000"/>
                    </a:srgbClr>
                  </a:glow>
                </a:effectLst>
                <a:latin typeface="Vladimir Script" pitchFamily="66" charset="0"/>
              </a:rPr>
              <a:t>Skills</a:t>
            </a:r>
            <a:endParaRPr lang="en-IN" sz="8000" dirty="0" smtClean="0">
              <a:solidFill>
                <a:schemeClr val="accent6">
                  <a:lumMod val="20000"/>
                  <a:lumOff val="80000"/>
                </a:schemeClr>
              </a:solidFill>
              <a:effectLst>
                <a:glow rad="228600">
                  <a:srgbClr val="FFCCFF">
                    <a:alpha val="40000"/>
                  </a:srgbClr>
                </a:glow>
              </a:effectLst>
              <a:latin typeface="Vladimir Script" pitchFamily="66" charset="0"/>
            </a:endParaRPr>
          </a:p>
        </p:txBody>
      </p:sp>
      <p:pic>
        <p:nvPicPr>
          <p:cNvPr id="11" name="Picture 10" descr="17136925_xl.jpg"/>
          <p:cNvPicPr>
            <a:picLocks noChangeAspect="1"/>
          </p:cNvPicPr>
          <p:nvPr/>
        </p:nvPicPr>
        <p:blipFill>
          <a:blip r:embed="rId3" cstate="email"/>
          <a:stretch>
            <a:fillRect/>
          </a:stretch>
        </p:blipFill>
        <p:spPr>
          <a:xfrm>
            <a:off x="5348407" y="980728"/>
            <a:ext cx="3400057" cy="4464496"/>
          </a:xfrm>
          <a:prstGeom prst="rect">
            <a:avLst/>
          </a:prstGeom>
        </p:spPr>
      </p:pic>
      <p:pic>
        <p:nvPicPr>
          <p:cNvPr id="14" name="Picture 13" descr="8338190_l.jpg"/>
          <p:cNvPicPr>
            <a:picLocks noChangeAspect="1"/>
          </p:cNvPicPr>
          <p:nvPr/>
        </p:nvPicPr>
        <p:blipFill>
          <a:blip r:embed="rId4" cstate="email"/>
          <a:stretch>
            <a:fillRect/>
          </a:stretch>
        </p:blipFill>
        <p:spPr>
          <a:xfrm>
            <a:off x="5292080" y="980728"/>
            <a:ext cx="3456384" cy="4536504"/>
          </a:xfrm>
          <a:prstGeom prst="rect">
            <a:avLst/>
          </a:prstGeom>
        </p:spPr>
      </p:pic>
      <p:pic>
        <p:nvPicPr>
          <p:cNvPr id="13" name="Picture 12" descr="7520463_l.jpg"/>
          <p:cNvPicPr>
            <a:picLocks noChangeAspect="1"/>
          </p:cNvPicPr>
          <p:nvPr/>
        </p:nvPicPr>
        <p:blipFill>
          <a:blip r:embed="rId5" cstate="email"/>
          <a:stretch>
            <a:fillRect/>
          </a:stretch>
        </p:blipFill>
        <p:spPr>
          <a:xfrm>
            <a:off x="5292080" y="980728"/>
            <a:ext cx="3492000" cy="4536504"/>
          </a:xfrm>
          <a:prstGeom prst="rect">
            <a:avLst/>
          </a:prstGeom>
        </p:spPr>
      </p:pic>
      <p:pic>
        <p:nvPicPr>
          <p:cNvPr id="12" name="Picture 11" descr="18461299_xl.jpg"/>
          <p:cNvPicPr>
            <a:picLocks noChangeAspect="1"/>
          </p:cNvPicPr>
          <p:nvPr/>
        </p:nvPicPr>
        <p:blipFill>
          <a:blip r:embed="rId6" cstate="email"/>
          <a:stretch>
            <a:fillRect/>
          </a:stretch>
        </p:blipFill>
        <p:spPr>
          <a:xfrm>
            <a:off x="5292080" y="980728"/>
            <a:ext cx="3528392" cy="4536504"/>
          </a:xfrm>
          <a:prstGeom prst="rect">
            <a:avLst/>
          </a:prstGeom>
        </p:spPr>
      </p:pic>
      <p:pic>
        <p:nvPicPr>
          <p:cNvPr id="10" name="Picture 9" descr="16902479_xl.jpg"/>
          <p:cNvPicPr>
            <a:picLocks noChangeAspect="1"/>
          </p:cNvPicPr>
          <p:nvPr/>
        </p:nvPicPr>
        <p:blipFill>
          <a:blip r:embed="rId7" cstate="email"/>
          <a:stretch>
            <a:fillRect/>
          </a:stretch>
        </p:blipFill>
        <p:spPr>
          <a:xfrm>
            <a:off x="5364088" y="980728"/>
            <a:ext cx="3456384" cy="4536504"/>
          </a:xfrm>
          <a:prstGeom prst="rect">
            <a:avLst/>
          </a:prstGeom>
        </p:spPr>
      </p:pic>
      <p:sp>
        <p:nvSpPr>
          <p:cNvPr id="2" name="Footer Placeholder 1"/>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5500"/>
                            </p:stCondLst>
                            <p:childTnLst>
                              <p:par>
                                <p:cTn id="29" presetID="1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lide(from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What is Assertiveness?</a:t>
              </a:r>
              <a:endParaRPr lang="en-IN" sz="3200" dirty="0"/>
            </a:p>
          </p:txBody>
        </p:sp>
      </p:grpSp>
      <p:grpSp>
        <p:nvGrpSpPr>
          <p:cNvPr id="9" name="Group 8"/>
          <p:cNvGrpSpPr/>
          <p:nvPr/>
        </p:nvGrpSpPr>
        <p:grpSpPr>
          <a:xfrm>
            <a:off x="0" y="908720"/>
            <a:ext cx="9144000" cy="5949280"/>
            <a:chOff x="0" y="908720"/>
            <a:chExt cx="9144000" cy="5949280"/>
          </a:xfrm>
        </p:grpSpPr>
        <p:pic>
          <p:nvPicPr>
            <p:cNvPr id="6" name="Picture 5" descr="10163144_xxl.jpg"/>
            <p:cNvPicPr>
              <a:picLocks noChangeAspect="1"/>
            </p:cNvPicPr>
            <p:nvPr/>
          </p:nvPicPr>
          <p:blipFill>
            <a:blip r:embed="rId3" cstate="email"/>
            <a:srcRect/>
            <a:stretch>
              <a:fillRect/>
            </a:stretch>
          </p:blipFill>
          <p:spPr>
            <a:xfrm>
              <a:off x="1584176" y="908720"/>
              <a:ext cx="6372200" cy="5949280"/>
            </a:xfrm>
            <a:prstGeom prst="rect">
              <a:avLst/>
            </a:prstGeom>
          </p:spPr>
        </p:pic>
        <p:pic>
          <p:nvPicPr>
            <p:cNvPr id="7" name="Picture 6" descr="10163144_xxl.jpg"/>
            <p:cNvPicPr>
              <a:picLocks noChangeAspect="1"/>
            </p:cNvPicPr>
            <p:nvPr/>
          </p:nvPicPr>
          <p:blipFill>
            <a:blip r:embed="rId4" cstate="print"/>
            <a:srcRect/>
            <a:stretch>
              <a:fillRect/>
            </a:stretch>
          </p:blipFill>
          <p:spPr>
            <a:xfrm>
              <a:off x="0" y="908720"/>
              <a:ext cx="1619672" cy="5949280"/>
            </a:xfrm>
            <a:prstGeom prst="rect">
              <a:avLst/>
            </a:prstGeom>
          </p:spPr>
        </p:pic>
        <p:pic>
          <p:nvPicPr>
            <p:cNvPr id="8" name="Picture 7" descr="10163144_xxl.jpg"/>
            <p:cNvPicPr>
              <a:picLocks noChangeAspect="1"/>
            </p:cNvPicPr>
            <p:nvPr/>
          </p:nvPicPr>
          <p:blipFill>
            <a:blip r:embed="rId5" cstate="print"/>
            <a:srcRect/>
            <a:stretch>
              <a:fillRect/>
            </a:stretch>
          </p:blipFill>
          <p:spPr>
            <a:xfrm>
              <a:off x="7884368" y="980728"/>
              <a:ext cx="1259632" cy="5877272"/>
            </a:xfrm>
            <a:prstGeom prst="rect">
              <a:avLst/>
            </a:prstGeom>
          </p:spPr>
        </p:pic>
      </p:grpSp>
      <p:sp>
        <p:nvSpPr>
          <p:cNvPr id="10" name="Rounded Rectangular Callout 9"/>
          <p:cNvSpPr/>
          <p:nvPr/>
        </p:nvSpPr>
        <p:spPr>
          <a:xfrm>
            <a:off x="251520" y="1196752"/>
            <a:ext cx="3168352" cy="1440160"/>
          </a:xfrm>
          <a:prstGeom prst="wedgeRoundRectCallout">
            <a:avLst>
              <a:gd name="adj1" fmla="val 70188"/>
              <a:gd name="adj2" fmla="val 3891"/>
              <a:gd name="adj3" fmla="val 16667"/>
            </a:avLst>
          </a:prstGeom>
          <a:solidFill>
            <a:srgbClr val="95373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bg1"/>
                </a:solidFill>
              </a:rPr>
              <a:t>An honest, direct and appropriate expression of one's feelings, thoughts and beliefs.</a:t>
            </a:r>
            <a:endParaRPr lang="en-IN" sz="2000" dirty="0">
              <a:solidFill>
                <a:schemeClr val="bg1"/>
              </a:solidFill>
            </a:endParaRPr>
          </a:p>
        </p:txBody>
      </p:sp>
      <p:sp>
        <p:nvSpPr>
          <p:cNvPr id="11" name="Rounded Rectangular Callout 10"/>
          <p:cNvSpPr/>
          <p:nvPr/>
        </p:nvSpPr>
        <p:spPr>
          <a:xfrm>
            <a:off x="5292080" y="3284984"/>
            <a:ext cx="3672408" cy="2016224"/>
          </a:xfrm>
          <a:prstGeom prst="wedgeRoundRectCallout">
            <a:avLst>
              <a:gd name="adj1" fmla="val -61203"/>
              <a:gd name="adj2" fmla="val -93790"/>
              <a:gd name="adj3" fmla="val 16667"/>
            </a:avLst>
          </a:prstGeom>
          <a:solidFill>
            <a:schemeClr val="accent6">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Assertiveness is the ability to communicate your needs, feelings, opinions, and beliefs in an open and honest manner without violating the rights of others.</a:t>
            </a:r>
            <a:endParaRPr lang="en-IN" sz="2000" dirty="0">
              <a:solidFill>
                <a:schemeClr val="tx1"/>
              </a:solidFill>
            </a:endParaRPr>
          </a:p>
        </p:txBody>
      </p:sp>
      <p:sp>
        <p:nvSpPr>
          <p:cNvPr id="12" name="Footer Placeholder 11"/>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17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Assertiveness</a:t>
              </a:r>
              <a:endParaRPr lang="en-IN" sz="3200" dirty="0"/>
            </a:p>
          </p:txBody>
        </p:sp>
      </p:grpSp>
      <p:sp>
        <p:nvSpPr>
          <p:cNvPr id="6" name="Arc 5"/>
          <p:cNvSpPr/>
          <p:nvPr/>
        </p:nvSpPr>
        <p:spPr>
          <a:xfrm>
            <a:off x="-3312160" y="1052736"/>
            <a:ext cx="6444000" cy="5805264"/>
          </a:xfrm>
          <a:prstGeom prst="arc">
            <a:avLst>
              <a:gd name="adj1" fmla="val 16200000"/>
              <a:gd name="adj2" fmla="val 5370932"/>
            </a:avLst>
          </a:prstGeom>
          <a:solidFill>
            <a:schemeClr val="bg1"/>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a:solidFill>
                <a:prstClr val="black"/>
              </a:solidFill>
            </a:endParaRPr>
          </a:p>
        </p:txBody>
      </p:sp>
      <p:sp>
        <p:nvSpPr>
          <p:cNvPr id="7" name="TextBox 6"/>
          <p:cNvSpPr txBox="1"/>
          <p:nvPr/>
        </p:nvSpPr>
        <p:spPr>
          <a:xfrm flipH="1">
            <a:off x="2483767" y="1660738"/>
            <a:ext cx="6660232" cy="400110"/>
          </a:xfrm>
          <a:prstGeom prst="rect">
            <a:avLst/>
          </a:prstGeom>
          <a:noFill/>
        </p:spPr>
        <p:txBody>
          <a:bodyPr wrap="square" rtlCol="0">
            <a:spAutoFit/>
          </a:bodyPr>
          <a:lstStyle/>
          <a:p>
            <a:r>
              <a:rPr lang="en-IN" sz="2000" dirty="0" smtClean="0"/>
              <a:t>A guaranteed way to win every argument</a:t>
            </a:r>
            <a:endParaRPr lang="en-US" sz="2000" dirty="0"/>
          </a:p>
        </p:txBody>
      </p:sp>
      <p:sp>
        <p:nvSpPr>
          <p:cNvPr id="8" name="TextBox 7"/>
          <p:cNvSpPr txBox="1"/>
          <p:nvPr/>
        </p:nvSpPr>
        <p:spPr>
          <a:xfrm flipH="1">
            <a:off x="3251798" y="2420888"/>
            <a:ext cx="5892201" cy="400110"/>
          </a:xfrm>
          <a:prstGeom prst="rect">
            <a:avLst/>
          </a:prstGeom>
          <a:noFill/>
        </p:spPr>
        <p:txBody>
          <a:bodyPr wrap="square" rtlCol="0">
            <a:spAutoFit/>
          </a:bodyPr>
          <a:lstStyle/>
          <a:p>
            <a:r>
              <a:rPr lang="en-IN" sz="2000" dirty="0" smtClean="0"/>
              <a:t>A guaranteed way to get what you want</a:t>
            </a:r>
            <a:endParaRPr lang="en-US" sz="2000" dirty="0"/>
          </a:p>
        </p:txBody>
      </p:sp>
      <p:sp>
        <p:nvSpPr>
          <p:cNvPr id="9" name="TextBox 8"/>
          <p:cNvSpPr txBox="1"/>
          <p:nvPr/>
        </p:nvSpPr>
        <p:spPr>
          <a:xfrm flipH="1">
            <a:off x="3491878" y="3532946"/>
            <a:ext cx="5652121" cy="400110"/>
          </a:xfrm>
          <a:prstGeom prst="rect">
            <a:avLst/>
          </a:prstGeom>
          <a:noFill/>
        </p:spPr>
        <p:txBody>
          <a:bodyPr wrap="square" rtlCol="0">
            <a:spAutoFit/>
          </a:bodyPr>
          <a:lstStyle/>
          <a:p>
            <a:r>
              <a:rPr lang="en-IN" sz="2000" dirty="0" smtClean="0"/>
              <a:t>A way to get others to feel like you feel</a:t>
            </a:r>
            <a:endParaRPr lang="en-US" sz="2000" dirty="0"/>
          </a:p>
        </p:txBody>
      </p:sp>
      <p:sp>
        <p:nvSpPr>
          <p:cNvPr id="10" name="TextBox 9"/>
          <p:cNvSpPr txBox="1"/>
          <p:nvPr/>
        </p:nvSpPr>
        <p:spPr>
          <a:xfrm flipH="1">
            <a:off x="3275856" y="4797152"/>
            <a:ext cx="5724128" cy="400110"/>
          </a:xfrm>
          <a:prstGeom prst="rect">
            <a:avLst/>
          </a:prstGeom>
          <a:noFill/>
        </p:spPr>
        <p:txBody>
          <a:bodyPr wrap="square" rtlCol="0">
            <a:spAutoFit/>
          </a:bodyPr>
          <a:lstStyle/>
          <a:p>
            <a:r>
              <a:rPr lang="en-IN" sz="2000" dirty="0" smtClean="0"/>
              <a:t>A way to get others to think like you think</a:t>
            </a:r>
          </a:p>
        </p:txBody>
      </p:sp>
      <p:sp>
        <p:nvSpPr>
          <p:cNvPr id="11" name="Oval 10"/>
          <p:cNvSpPr/>
          <p:nvPr/>
        </p:nvSpPr>
        <p:spPr>
          <a:xfrm>
            <a:off x="1955655" y="1740878"/>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endParaRPr>
          </a:p>
        </p:txBody>
      </p:sp>
      <p:sp>
        <p:nvSpPr>
          <p:cNvPr id="12" name="Oval 11"/>
          <p:cNvSpPr/>
          <p:nvPr/>
        </p:nvSpPr>
        <p:spPr>
          <a:xfrm>
            <a:off x="2747743" y="2532966"/>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endParaRPr>
          </a:p>
        </p:txBody>
      </p:sp>
      <p:sp>
        <p:nvSpPr>
          <p:cNvPr id="13" name="Oval 12"/>
          <p:cNvSpPr/>
          <p:nvPr/>
        </p:nvSpPr>
        <p:spPr>
          <a:xfrm>
            <a:off x="3059832" y="3613086"/>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endParaRPr>
          </a:p>
        </p:txBody>
      </p:sp>
      <p:sp>
        <p:nvSpPr>
          <p:cNvPr id="14" name="Oval 13"/>
          <p:cNvSpPr/>
          <p:nvPr/>
        </p:nvSpPr>
        <p:spPr>
          <a:xfrm>
            <a:off x="2915816" y="4837222"/>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endParaRPr>
          </a:p>
        </p:txBody>
      </p:sp>
      <p:sp>
        <p:nvSpPr>
          <p:cNvPr id="15" name="Arc 14"/>
          <p:cNvSpPr/>
          <p:nvPr/>
        </p:nvSpPr>
        <p:spPr>
          <a:xfrm>
            <a:off x="-1524000" y="2253208"/>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endParaRPr>
          </a:p>
        </p:txBody>
      </p:sp>
      <p:grpSp>
        <p:nvGrpSpPr>
          <p:cNvPr id="16" name="Group 24"/>
          <p:cNvGrpSpPr/>
          <p:nvPr/>
        </p:nvGrpSpPr>
        <p:grpSpPr>
          <a:xfrm rot="5400000">
            <a:off x="-2465640" y="3519296"/>
            <a:ext cx="4896000" cy="252000"/>
            <a:chOff x="-3200400" y="3314700"/>
            <a:chExt cx="6246420" cy="228600"/>
          </a:xfrm>
        </p:grpSpPr>
        <p:sp>
          <p:nvSpPr>
            <p:cNvPr id="17" name="Rounded Rectangle 16"/>
            <p:cNvSpPr/>
            <p:nvPr/>
          </p:nvSpPr>
          <p:spPr>
            <a:xfrm rot="5400000">
              <a:off x="1331520" y="1828800"/>
              <a:ext cx="228600" cy="3200400"/>
            </a:xfrm>
            <a:prstGeom prst="roundRect">
              <a:avLst>
                <a:gd name="adj" fmla="val 35051"/>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endParaRPr>
            </a:p>
          </p:txBody>
        </p:sp>
        <p:sp>
          <p:nvSpPr>
            <p:cNvPr id="18" name="Rounded Rectangle 17"/>
            <p:cNvSpPr/>
            <p:nvPr/>
          </p:nvSpPr>
          <p:spPr>
            <a:xfrm rot="5400000">
              <a:off x="-1714500" y="1828800"/>
              <a:ext cx="228600" cy="3200400"/>
            </a:xfrm>
            <a:prstGeom prst="roundRect">
              <a:avLst>
                <a:gd name="adj" fmla="val 35051"/>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endParaRPr>
            </a:p>
          </p:txBody>
        </p:sp>
      </p:grpSp>
      <p:sp>
        <p:nvSpPr>
          <p:cNvPr id="19" name="Oval 18"/>
          <p:cNvSpPr/>
          <p:nvPr/>
        </p:nvSpPr>
        <p:spPr>
          <a:xfrm>
            <a:off x="2195736" y="5917342"/>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endParaRPr>
          </a:p>
        </p:txBody>
      </p:sp>
      <p:sp>
        <p:nvSpPr>
          <p:cNvPr id="20" name="TextBox 19"/>
          <p:cNvSpPr txBox="1"/>
          <p:nvPr/>
        </p:nvSpPr>
        <p:spPr>
          <a:xfrm flipH="1">
            <a:off x="2699791" y="5917342"/>
            <a:ext cx="6444208" cy="400110"/>
          </a:xfrm>
          <a:prstGeom prst="rect">
            <a:avLst/>
          </a:prstGeom>
          <a:noFill/>
        </p:spPr>
        <p:txBody>
          <a:bodyPr wrap="square" rtlCol="0">
            <a:spAutoFit/>
          </a:bodyPr>
          <a:lstStyle/>
          <a:p>
            <a:r>
              <a:rPr lang="en-IN" sz="2000" dirty="0" smtClean="0"/>
              <a:t>A way to tell everyone everything all the time</a:t>
            </a:r>
            <a:endParaRPr lang="en-US" sz="2000" dirty="0"/>
          </a:p>
        </p:txBody>
      </p:sp>
      <p:sp>
        <p:nvSpPr>
          <p:cNvPr id="21" name="TextBox 20"/>
          <p:cNvSpPr txBox="1"/>
          <p:nvPr/>
        </p:nvSpPr>
        <p:spPr>
          <a:xfrm>
            <a:off x="1259632" y="908720"/>
            <a:ext cx="8208912" cy="400110"/>
          </a:xfrm>
          <a:prstGeom prst="rect">
            <a:avLst/>
          </a:prstGeom>
          <a:noFill/>
        </p:spPr>
        <p:txBody>
          <a:bodyPr wrap="square" rtlCol="0">
            <a:spAutoFit/>
          </a:bodyPr>
          <a:lstStyle/>
          <a:p>
            <a:r>
              <a:rPr lang="en-IN" sz="2000" dirty="0" smtClean="0"/>
              <a:t>Assertiveness is NOT:</a:t>
            </a:r>
            <a:endParaRPr lang="en-IN" sz="2000" dirty="0"/>
          </a:p>
        </p:txBody>
      </p:sp>
      <p:sp>
        <p:nvSpPr>
          <p:cNvPr id="22" name="Footer Placeholder 21"/>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8" presetClass="emph" presetSubtype="0" fill="hold" nodeType="withEffect">
                                  <p:stCondLst>
                                    <p:cond delay="250"/>
                                  </p:stCondLst>
                                  <p:childTnLst>
                                    <p:animRot by="-7800000">
                                      <p:cBhvr>
                                        <p:cTn id="9" dur="750" fill="hold"/>
                                        <p:tgtEl>
                                          <p:spTgt spid="16"/>
                                        </p:tgtEl>
                                        <p:attrNameLst>
                                          <p:attrName>r</p:attrName>
                                        </p:attrNameLst>
                                      </p:cBhvr>
                                    </p:animRot>
                                  </p:childTnLst>
                                </p:cTn>
                              </p:par>
                            </p:childTnLst>
                          </p:cTn>
                        </p:par>
                        <p:par>
                          <p:cTn id="10" fill="hold">
                            <p:stCondLst>
                              <p:cond delay="1000"/>
                            </p:stCondLst>
                            <p:childTnLst>
                              <p:par>
                                <p:cTn id="11" presetID="1" presetClass="emph" presetSubtype="2" fill="hold" nodeType="afterEffect">
                                  <p:stCondLst>
                                    <p:cond delay="0"/>
                                  </p:stCondLst>
                                  <p:childTnLst>
                                    <p:animClr clrSpc="rgb" dir="cw">
                                      <p:cBhvr>
                                        <p:cTn id="12" dur="750" fill="hold"/>
                                        <p:tgtEl>
                                          <p:spTgt spid="11"/>
                                        </p:tgtEl>
                                        <p:attrNameLst>
                                          <p:attrName>fillcolor</p:attrName>
                                        </p:attrNameLst>
                                      </p:cBhvr>
                                      <p:to>
                                        <a:srgbClr val="829975"/>
                                      </p:to>
                                    </p:animClr>
                                    <p:set>
                                      <p:cBhvr>
                                        <p:cTn id="13" dur="750" fill="hold"/>
                                        <p:tgtEl>
                                          <p:spTgt spid="11"/>
                                        </p:tgtEl>
                                        <p:attrNameLst>
                                          <p:attrName>fill.type</p:attrName>
                                        </p:attrNameLst>
                                      </p:cBhvr>
                                      <p:to>
                                        <p:strVal val="solid"/>
                                      </p:to>
                                    </p:set>
                                    <p:set>
                                      <p:cBhvr>
                                        <p:cTn id="14" dur="750" fill="hold"/>
                                        <p:tgtEl>
                                          <p:spTgt spid="11"/>
                                        </p:tgtEl>
                                        <p:attrNameLst>
                                          <p:attrName>fill.on</p:attrName>
                                        </p:attrNameLst>
                                      </p:cBhvr>
                                      <p:to>
                                        <p:strVal val="true"/>
                                      </p:to>
                                    </p:se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750"/>
                                        <p:tgtEl>
                                          <p:spTgt spid="7"/>
                                        </p:tgtEl>
                                      </p:cBhvr>
                                    </p:animEffect>
                                  </p:childTnLst>
                                </p:cTn>
                              </p:par>
                            </p:childTnLst>
                          </p:cTn>
                        </p:par>
                        <p:par>
                          <p:cTn id="18" fill="hold">
                            <p:stCondLst>
                              <p:cond delay="1750"/>
                            </p:stCondLst>
                            <p:childTnLst>
                              <p:par>
                                <p:cTn id="19" presetID="8" presetClass="emph" presetSubtype="0" fill="hold" nodeType="afterEffect">
                                  <p:stCondLst>
                                    <p:cond delay="0"/>
                                  </p:stCondLst>
                                  <p:childTnLst>
                                    <p:animRot by="1320000">
                                      <p:cBhvr>
                                        <p:cTn id="20" dur="750" fill="hold"/>
                                        <p:tgtEl>
                                          <p:spTgt spid="16"/>
                                        </p:tgtEl>
                                        <p:attrNameLst>
                                          <p:attrName>r</p:attrName>
                                        </p:attrNameLst>
                                      </p:cBhvr>
                                    </p:animRot>
                                  </p:childTnLst>
                                </p:cTn>
                              </p:par>
                            </p:childTnLst>
                          </p:cTn>
                        </p:par>
                        <p:par>
                          <p:cTn id="21" fill="hold">
                            <p:stCondLst>
                              <p:cond delay="2500"/>
                            </p:stCondLst>
                            <p:childTnLst>
                              <p:par>
                                <p:cTn id="22" presetID="1" presetClass="emph" presetSubtype="2" fill="hold" nodeType="afterEffect">
                                  <p:stCondLst>
                                    <p:cond delay="0"/>
                                  </p:stCondLst>
                                  <p:childTnLst>
                                    <p:animClr clrSpc="rgb" dir="cw">
                                      <p:cBhvr>
                                        <p:cTn id="23" dur="750" fill="hold"/>
                                        <p:tgtEl>
                                          <p:spTgt spid="12"/>
                                        </p:tgtEl>
                                        <p:attrNameLst>
                                          <p:attrName>fillcolor</p:attrName>
                                        </p:attrNameLst>
                                      </p:cBhvr>
                                      <p:to>
                                        <a:srgbClr val="829975"/>
                                      </p:to>
                                    </p:animClr>
                                    <p:set>
                                      <p:cBhvr>
                                        <p:cTn id="24" dur="750" fill="hold"/>
                                        <p:tgtEl>
                                          <p:spTgt spid="12"/>
                                        </p:tgtEl>
                                        <p:attrNameLst>
                                          <p:attrName>fill.type</p:attrName>
                                        </p:attrNameLst>
                                      </p:cBhvr>
                                      <p:to>
                                        <p:strVal val="solid"/>
                                      </p:to>
                                    </p:set>
                                    <p:set>
                                      <p:cBhvr>
                                        <p:cTn id="25" dur="750" fill="hold"/>
                                        <p:tgtEl>
                                          <p:spTgt spid="12"/>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750"/>
                                        <p:tgtEl>
                                          <p:spTgt spid="8"/>
                                        </p:tgtEl>
                                      </p:cBhvr>
                                    </p:animEffect>
                                  </p:childTnLst>
                                </p:cTn>
                              </p:par>
                            </p:childTnLst>
                          </p:cTn>
                        </p:par>
                        <p:par>
                          <p:cTn id="29" fill="hold">
                            <p:stCondLst>
                              <p:cond delay="3250"/>
                            </p:stCondLst>
                            <p:childTnLst>
                              <p:par>
                                <p:cTn id="30" presetID="8" presetClass="emph" presetSubtype="0" fill="hold" nodeType="afterEffect">
                                  <p:stCondLst>
                                    <p:cond delay="0"/>
                                  </p:stCondLst>
                                  <p:childTnLst>
                                    <p:animRot by="1320000">
                                      <p:cBhvr>
                                        <p:cTn id="31" dur="750" fill="hold"/>
                                        <p:tgtEl>
                                          <p:spTgt spid="16"/>
                                        </p:tgtEl>
                                        <p:attrNameLst>
                                          <p:attrName>r</p:attrName>
                                        </p:attrNameLst>
                                      </p:cBhvr>
                                    </p:animRot>
                                  </p:childTnLst>
                                </p:cTn>
                              </p:par>
                            </p:childTnLst>
                          </p:cTn>
                        </p:par>
                        <p:par>
                          <p:cTn id="32" fill="hold">
                            <p:stCondLst>
                              <p:cond delay="4000"/>
                            </p:stCondLst>
                            <p:childTnLst>
                              <p:par>
                                <p:cTn id="33" presetID="1" presetClass="emph" presetSubtype="2" fill="hold" nodeType="afterEffect">
                                  <p:stCondLst>
                                    <p:cond delay="0"/>
                                  </p:stCondLst>
                                  <p:childTnLst>
                                    <p:animClr clrSpc="rgb" dir="cw">
                                      <p:cBhvr>
                                        <p:cTn id="34" dur="750" fill="hold"/>
                                        <p:tgtEl>
                                          <p:spTgt spid="13"/>
                                        </p:tgtEl>
                                        <p:attrNameLst>
                                          <p:attrName>fillcolor</p:attrName>
                                        </p:attrNameLst>
                                      </p:cBhvr>
                                      <p:to>
                                        <a:srgbClr val="829975"/>
                                      </p:to>
                                    </p:animClr>
                                    <p:set>
                                      <p:cBhvr>
                                        <p:cTn id="35" dur="750" fill="hold"/>
                                        <p:tgtEl>
                                          <p:spTgt spid="13"/>
                                        </p:tgtEl>
                                        <p:attrNameLst>
                                          <p:attrName>fill.type</p:attrName>
                                        </p:attrNameLst>
                                      </p:cBhvr>
                                      <p:to>
                                        <p:strVal val="solid"/>
                                      </p:to>
                                    </p:set>
                                    <p:set>
                                      <p:cBhvr>
                                        <p:cTn id="36" dur="750" fill="hold"/>
                                        <p:tgtEl>
                                          <p:spTgt spid="13"/>
                                        </p:tgtEl>
                                        <p:attrNameLst>
                                          <p:attrName>fill.on</p:attrName>
                                        </p:attrNameLst>
                                      </p:cBhvr>
                                      <p:to>
                                        <p:strVal val="true"/>
                                      </p:to>
                                    </p:se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750"/>
                                        <p:tgtEl>
                                          <p:spTgt spid="9"/>
                                        </p:tgtEl>
                                      </p:cBhvr>
                                    </p:animEffect>
                                  </p:childTnLst>
                                </p:cTn>
                              </p:par>
                            </p:childTnLst>
                          </p:cTn>
                        </p:par>
                        <p:par>
                          <p:cTn id="40" fill="hold">
                            <p:stCondLst>
                              <p:cond delay="4750"/>
                            </p:stCondLst>
                            <p:childTnLst>
                              <p:par>
                                <p:cTn id="41" presetID="8" presetClass="emph" presetSubtype="0" fill="hold" nodeType="afterEffect">
                                  <p:stCondLst>
                                    <p:cond delay="0"/>
                                  </p:stCondLst>
                                  <p:childTnLst>
                                    <p:animRot by="1320000">
                                      <p:cBhvr>
                                        <p:cTn id="42" dur="750" fill="hold"/>
                                        <p:tgtEl>
                                          <p:spTgt spid="16"/>
                                        </p:tgtEl>
                                        <p:attrNameLst>
                                          <p:attrName>r</p:attrName>
                                        </p:attrNameLst>
                                      </p:cBhvr>
                                    </p:animRot>
                                  </p:childTnLst>
                                </p:cTn>
                              </p:par>
                            </p:childTnLst>
                          </p:cTn>
                        </p:par>
                        <p:par>
                          <p:cTn id="43" fill="hold">
                            <p:stCondLst>
                              <p:cond delay="5500"/>
                            </p:stCondLst>
                            <p:childTnLst>
                              <p:par>
                                <p:cTn id="44" presetID="1" presetClass="emph" presetSubtype="2" fill="hold" nodeType="afterEffect">
                                  <p:stCondLst>
                                    <p:cond delay="0"/>
                                  </p:stCondLst>
                                  <p:childTnLst>
                                    <p:animClr clrSpc="rgb" dir="cw">
                                      <p:cBhvr>
                                        <p:cTn id="45" dur="750" fill="hold"/>
                                        <p:tgtEl>
                                          <p:spTgt spid="14"/>
                                        </p:tgtEl>
                                        <p:attrNameLst>
                                          <p:attrName>fillcolor</p:attrName>
                                        </p:attrNameLst>
                                      </p:cBhvr>
                                      <p:to>
                                        <a:srgbClr val="829975"/>
                                      </p:to>
                                    </p:animClr>
                                    <p:set>
                                      <p:cBhvr>
                                        <p:cTn id="46" dur="750" fill="hold"/>
                                        <p:tgtEl>
                                          <p:spTgt spid="14"/>
                                        </p:tgtEl>
                                        <p:attrNameLst>
                                          <p:attrName>fill.type</p:attrName>
                                        </p:attrNameLst>
                                      </p:cBhvr>
                                      <p:to>
                                        <p:strVal val="solid"/>
                                      </p:to>
                                    </p:set>
                                    <p:set>
                                      <p:cBhvr>
                                        <p:cTn id="47" dur="750" fill="hold"/>
                                        <p:tgtEl>
                                          <p:spTgt spid="14"/>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750"/>
                                        <p:tgtEl>
                                          <p:spTgt spid="10"/>
                                        </p:tgtEl>
                                      </p:cBhvr>
                                    </p:animEffect>
                                  </p:childTnLst>
                                </p:cTn>
                              </p:par>
                            </p:childTnLst>
                          </p:cTn>
                        </p:par>
                        <p:par>
                          <p:cTn id="51" fill="hold">
                            <p:stCondLst>
                              <p:cond delay="6250"/>
                            </p:stCondLst>
                            <p:childTnLst>
                              <p:par>
                                <p:cTn id="52" presetID="8" presetClass="emph" presetSubtype="0" fill="hold" nodeType="afterEffect">
                                  <p:stCondLst>
                                    <p:cond delay="0"/>
                                  </p:stCondLst>
                                  <p:childTnLst>
                                    <p:animRot by="1320000">
                                      <p:cBhvr>
                                        <p:cTn id="53" dur="750" fill="hold"/>
                                        <p:tgtEl>
                                          <p:spTgt spid="16"/>
                                        </p:tgtEl>
                                        <p:attrNameLst>
                                          <p:attrName>r</p:attrName>
                                        </p:attrNameLst>
                                      </p:cBhvr>
                                    </p:animRot>
                                  </p:childTnLst>
                                </p:cTn>
                              </p:par>
                            </p:childTnLst>
                          </p:cTn>
                        </p:par>
                        <p:par>
                          <p:cTn id="54" fill="hold">
                            <p:stCondLst>
                              <p:cond delay="7000"/>
                            </p:stCondLst>
                            <p:childTnLst>
                              <p:par>
                                <p:cTn id="55" presetID="1" presetClass="emph" presetSubtype="2" fill="hold" nodeType="afterEffect">
                                  <p:stCondLst>
                                    <p:cond delay="0"/>
                                  </p:stCondLst>
                                  <p:childTnLst>
                                    <p:animClr clrSpc="rgb" dir="cw">
                                      <p:cBhvr>
                                        <p:cTn id="56" dur="750" fill="hold"/>
                                        <p:tgtEl>
                                          <p:spTgt spid="19"/>
                                        </p:tgtEl>
                                        <p:attrNameLst>
                                          <p:attrName>fillcolor</p:attrName>
                                        </p:attrNameLst>
                                      </p:cBhvr>
                                      <p:to>
                                        <a:srgbClr val="829975"/>
                                      </p:to>
                                    </p:animClr>
                                    <p:set>
                                      <p:cBhvr>
                                        <p:cTn id="57" dur="750" fill="hold"/>
                                        <p:tgtEl>
                                          <p:spTgt spid="19"/>
                                        </p:tgtEl>
                                        <p:attrNameLst>
                                          <p:attrName>fill.type</p:attrName>
                                        </p:attrNameLst>
                                      </p:cBhvr>
                                      <p:to>
                                        <p:strVal val="solid"/>
                                      </p:to>
                                    </p:set>
                                    <p:set>
                                      <p:cBhvr>
                                        <p:cTn id="58" dur="750" fill="hold"/>
                                        <p:tgtEl>
                                          <p:spTgt spid="19"/>
                                        </p:tgtEl>
                                        <p:attrNameLst>
                                          <p:attrName>fill.on</p:attrName>
                                        </p:attrNameLst>
                                      </p:cBhvr>
                                      <p:to>
                                        <p:strVal val="true"/>
                                      </p:to>
                                    </p:se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Objective</a:t>
              </a:r>
              <a:endParaRPr lang="en-IN" sz="3200" dirty="0"/>
            </a:p>
          </p:txBody>
        </p:sp>
      </p:grpSp>
      <p:grpSp>
        <p:nvGrpSpPr>
          <p:cNvPr id="6" name="Group 5"/>
          <p:cNvGrpSpPr/>
          <p:nvPr/>
        </p:nvGrpSpPr>
        <p:grpSpPr>
          <a:xfrm>
            <a:off x="0" y="908720"/>
            <a:ext cx="8316416" cy="5949280"/>
            <a:chOff x="0" y="908720"/>
            <a:chExt cx="8604448" cy="5949280"/>
          </a:xfrm>
        </p:grpSpPr>
        <p:sp>
          <p:nvSpPr>
            <p:cNvPr id="7" name="Freeform 6"/>
            <p:cNvSpPr/>
            <p:nvPr/>
          </p:nvSpPr>
          <p:spPr bwMode="auto">
            <a:xfrm rot="16200000">
              <a:off x="1257056" y="-348336"/>
              <a:ext cx="5949280" cy="8463391"/>
            </a:xfrm>
            <a:custGeom>
              <a:avLst/>
              <a:gdLst>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0 w 3581400"/>
                <a:gd name="connsiteY4" fmla="*/ 4572000 h 4572000"/>
                <a:gd name="connsiteX5" fmla="*/ 0 w 3581400"/>
                <a:gd name="connsiteY5" fmla="*/ 0 h 4572000"/>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1524000 w 3581400"/>
                <a:gd name="connsiteY4" fmla="*/ 1981200 h 4572000"/>
                <a:gd name="connsiteX5" fmla="*/ 0 w 3581400"/>
                <a:gd name="connsiteY5"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400" h="4572000">
                  <a:moveTo>
                    <a:pt x="0" y="0"/>
                  </a:moveTo>
                  <a:lnTo>
                    <a:pt x="3424499" y="0"/>
                  </a:lnTo>
                  <a:cubicBezTo>
                    <a:pt x="3511153" y="0"/>
                    <a:pt x="3581400" y="70247"/>
                    <a:pt x="3581400" y="156901"/>
                  </a:cubicBezTo>
                  <a:lnTo>
                    <a:pt x="3581400" y="4572000"/>
                  </a:lnTo>
                  <a:lnTo>
                    <a:pt x="1524000" y="1981200"/>
                  </a:lnTo>
                  <a:lnTo>
                    <a:pt x="0" y="0"/>
                  </a:lnTo>
                  <a:close/>
                </a:path>
              </a:pathLst>
            </a:custGeom>
            <a:solidFill>
              <a:schemeClr val="bg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8" name="Rounded Rectangle 7"/>
            <p:cNvSpPr>
              <a:spLocks noChangeArrowheads="1"/>
            </p:cNvSpPr>
            <p:nvPr/>
          </p:nvSpPr>
          <p:spPr bwMode="auto">
            <a:xfrm rot="16200000">
              <a:off x="1327584" y="-418864"/>
              <a:ext cx="5949280" cy="8604448"/>
            </a:xfrm>
            <a:prstGeom prst="roundRect">
              <a:avLst>
                <a:gd name="adj" fmla="val 5218"/>
              </a:avLst>
            </a:prstGeom>
            <a:gradFill rotWithShape="1">
              <a:gsLst>
                <a:gs pos="0">
                  <a:srgbClr val="0D0D0D"/>
                </a:gs>
                <a:gs pos="100000">
                  <a:schemeClr val="tx1"/>
                </a:gs>
              </a:gsLst>
              <a:lin ang="5400000"/>
            </a:gradFill>
            <a:ln w="41275">
              <a:solidFill>
                <a:srgbClr val="A6A6A6"/>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105" charset="0"/>
                <a:ea typeface="ＭＳ Ｐゴシック" pitchFamily="-105" charset="-128"/>
              </a:endParaRPr>
            </a:p>
          </p:txBody>
        </p:sp>
        <p:sp>
          <p:nvSpPr>
            <p:cNvPr id="9" name="Rectangle 8"/>
            <p:cNvSpPr/>
            <p:nvPr/>
          </p:nvSpPr>
          <p:spPr bwMode="auto">
            <a:xfrm rot="16200000">
              <a:off x="1663077" y="289250"/>
              <a:ext cx="5256585" cy="7215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10" name="Oval 9"/>
            <p:cNvSpPr/>
            <p:nvPr/>
          </p:nvSpPr>
          <p:spPr bwMode="auto">
            <a:xfrm rot="16200000">
              <a:off x="8061938" y="3671805"/>
              <a:ext cx="379737" cy="423170"/>
            </a:xfrm>
            <a:prstGeom prst="ellipse">
              <a:avLst/>
            </a:prstGeom>
            <a:gradFill flip="none" rotWithShape="1">
              <a:gsLst>
                <a:gs pos="100000">
                  <a:schemeClr val="tx1"/>
                </a:gs>
                <a:gs pos="0">
                  <a:schemeClr val="tx1">
                    <a:lumMod val="85000"/>
                    <a:lumOff val="15000"/>
                  </a:schemeClr>
                </a:gs>
              </a:gsLst>
              <a:path path="circl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grpSp>
      <p:grpSp>
        <p:nvGrpSpPr>
          <p:cNvPr id="11" name="Group 69"/>
          <p:cNvGrpSpPr>
            <a:grpSpLocks/>
          </p:cNvGrpSpPr>
          <p:nvPr/>
        </p:nvGrpSpPr>
        <p:grpSpPr bwMode="auto">
          <a:xfrm>
            <a:off x="683568" y="1268758"/>
            <a:ext cx="6912000" cy="366548"/>
            <a:chOff x="1224751" y="2276269"/>
            <a:chExt cx="4852003" cy="395351"/>
          </a:xfrm>
        </p:grpSpPr>
        <p:sp>
          <p:nvSpPr>
            <p:cNvPr id="12" name="Rounded Rectangle 1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3" name="Rounded Rectangle 1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4" name="TextBox 67"/>
            <p:cNvSpPr txBox="1">
              <a:spLocks noChangeArrowheads="1"/>
            </p:cNvSpPr>
            <p:nvPr/>
          </p:nvSpPr>
          <p:spPr bwMode="auto">
            <a:xfrm>
              <a:off x="1292999" y="2306463"/>
              <a:ext cx="1848528"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What is Assertiveness</a:t>
              </a:r>
              <a:endParaRPr lang="en-US" sz="1600" dirty="0">
                <a:latin typeface="+mn-lt"/>
                <a:ea typeface="ＭＳ Ｐゴシック" pitchFamily="34" charset="-128"/>
              </a:endParaRPr>
            </a:p>
          </p:txBody>
        </p:sp>
      </p:grpSp>
      <p:grpSp>
        <p:nvGrpSpPr>
          <p:cNvPr id="15" name="Group 69"/>
          <p:cNvGrpSpPr>
            <a:grpSpLocks/>
          </p:cNvGrpSpPr>
          <p:nvPr/>
        </p:nvGrpSpPr>
        <p:grpSpPr bwMode="auto">
          <a:xfrm>
            <a:off x="683568" y="1619033"/>
            <a:ext cx="6912000" cy="366548"/>
            <a:chOff x="1224751" y="2276269"/>
            <a:chExt cx="4852003" cy="395351"/>
          </a:xfrm>
        </p:grpSpPr>
        <p:sp>
          <p:nvSpPr>
            <p:cNvPr id="16" name="Rounded Rectangle 1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7" name="Rounded Rectangle 1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8" name="TextBox 67"/>
            <p:cNvSpPr txBox="1">
              <a:spLocks noChangeArrowheads="1"/>
            </p:cNvSpPr>
            <p:nvPr/>
          </p:nvSpPr>
          <p:spPr bwMode="auto">
            <a:xfrm>
              <a:off x="1292999" y="2306463"/>
              <a:ext cx="1341126"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Define Assertiveness</a:t>
              </a:r>
              <a:endParaRPr lang="en-US" sz="1600" dirty="0">
                <a:latin typeface="+mn-lt"/>
                <a:ea typeface="ＭＳ Ｐゴシック" pitchFamily="34" charset="-128"/>
              </a:endParaRPr>
            </a:p>
          </p:txBody>
        </p:sp>
      </p:grpSp>
      <p:grpSp>
        <p:nvGrpSpPr>
          <p:cNvPr id="19" name="Group 69"/>
          <p:cNvGrpSpPr>
            <a:grpSpLocks/>
          </p:cNvGrpSpPr>
          <p:nvPr/>
        </p:nvGrpSpPr>
        <p:grpSpPr bwMode="auto">
          <a:xfrm>
            <a:off x="683568" y="1969309"/>
            <a:ext cx="6912000" cy="366548"/>
            <a:chOff x="1224751" y="2276269"/>
            <a:chExt cx="4852003" cy="395351"/>
          </a:xfrm>
        </p:grpSpPr>
        <p:sp>
          <p:nvSpPr>
            <p:cNvPr id="20" name="Rounded Rectangle 1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1" name="Rounded Rectangle 2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2" name="TextBox 67"/>
            <p:cNvSpPr txBox="1">
              <a:spLocks noChangeArrowheads="1"/>
            </p:cNvSpPr>
            <p:nvPr/>
          </p:nvSpPr>
          <p:spPr bwMode="auto">
            <a:xfrm>
              <a:off x="1292999" y="2306463"/>
              <a:ext cx="214519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List the Benefits of Being Assertive</a:t>
              </a:r>
              <a:endParaRPr lang="en-US" sz="1600" dirty="0">
                <a:latin typeface="+mn-lt"/>
                <a:ea typeface="ＭＳ Ｐゴシック" pitchFamily="34" charset="-128"/>
              </a:endParaRPr>
            </a:p>
          </p:txBody>
        </p:sp>
      </p:grpSp>
      <p:grpSp>
        <p:nvGrpSpPr>
          <p:cNvPr id="23" name="Group 69"/>
          <p:cNvGrpSpPr>
            <a:grpSpLocks/>
          </p:cNvGrpSpPr>
          <p:nvPr/>
        </p:nvGrpSpPr>
        <p:grpSpPr bwMode="auto">
          <a:xfrm>
            <a:off x="683568" y="2319584"/>
            <a:ext cx="6912000" cy="366548"/>
            <a:chOff x="1224751" y="2276269"/>
            <a:chExt cx="4852003" cy="395351"/>
          </a:xfrm>
        </p:grpSpPr>
        <p:sp>
          <p:nvSpPr>
            <p:cNvPr id="24" name="Rounded Rectangle 2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5" name="Rounded Rectangle 2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6" name="TextBox 67"/>
            <p:cNvSpPr txBox="1">
              <a:spLocks noChangeArrowheads="1"/>
            </p:cNvSpPr>
            <p:nvPr/>
          </p:nvSpPr>
          <p:spPr bwMode="auto">
            <a:xfrm>
              <a:off x="1292999" y="2306463"/>
              <a:ext cx="280693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Liberation Cycle of Assertiveness</a:t>
              </a:r>
              <a:endParaRPr lang="en-US" sz="1600" dirty="0">
                <a:latin typeface="+mn-lt"/>
                <a:ea typeface="ＭＳ Ｐゴシック" pitchFamily="34" charset="-128"/>
              </a:endParaRPr>
            </a:p>
          </p:txBody>
        </p:sp>
      </p:grpSp>
      <p:grpSp>
        <p:nvGrpSpPr>
          <p:cNvPr id="27" name="Group 69"/>
          <p:cNvGrpSpPr>
            <a:grpSpLocks/>
          </p:cNvGrpSpPr>
          <p:nvPr/>
        </p:nvGrpSpPr>
        <p:grpSpPr bwMode="auto">
          <a:xfrm>
            <a:off x="683568" y="2669859"/>
            <a:ext cx="6912000" cy="366548"/>
            <a:chOff x="1224751" y="2276269"/>
            <a:chExt cx="4852003" cy="395351"/>
          </a:xfrm>
        </p:grpSpPr>
        <p:sp>
          <p:nvSpPr>
            <p:cNvPr id="28" name="Rounded Rectangle 2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9" name="Rounded Rectangle 2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0" name="TextBox 67"/>
            <p:cNvSpPr txBox="1">
              <a:spLocks noChangeArrowheads="1"/>
            </p:cNvSpPr>
            <p:nvPr/>
          </p:nvSpPr>
          <p:spPr bwMode="auto">
            <a:xfrm>
              <a:off x="1292999" y="2306463"/>
              <a:ext cx="2402243"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Various Behavior Patterns</a:t>
              </a:r>
              <a:endParaRPr lang="en-US" sz="1600" dirty="0">
                <a:latin typeface="+mn-lt"/>
                <a:ea typeface="ＭＳ Ｐゴシック" pitchFamily="34" charset="-128"/>
              </a:endParaRPr>
            </a:p>
          </p:txBody>
        </p:sp>
      </p:grpSp>
      <p:grpSp>
        <p:nvGrpSpPr>
          <p:cNvPr id="31" name="Group 69"/>
          <p:cNvGrpSpPr>
            <a:grpSpLocks/>
          </p:cNvGrpSpPr>
          <p:nvPr/>
        </p:nvGrpSpPr>
        <p:grpSpPr bwMode="auto">
          <a:xfrm>
            <a:off x="683568" y="3020135"/>
            <a:ext cx="6912000" cy="366548"/>
            <a:chOff x="1224751" y="2276269"/>
            <a:chExt cx="4852003" cy="395351"/>
          </a:xfrm>
        </p:grpSpPr>
        <p:sp>
          <p:nvSpPr>
            <p:cNvPr id="32" name="Rounded Rectangle 3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3" name="Rounded Rectangle 3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4" name="TextBox 67"/>
            <p:cNvSpPr txBox="1">
              <a:spLocks noChangeArrowheads="1"/>
            </p:cNvSpPr>
            <p:nvPr/>
          </p:nvSpPr>
          <p:spPr bwMode="auto">
            <a:xfrm>
              <a:off x="1292999" y="2306463"/>
              <a:ext cx="317597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Compare Passive, Assertive and Aggressive Behavior</a:t>
              </a:r>
              <a:endParaRPr lang="en-US" sz="1600" dirty="0">
                <a:latin typeface="+mn-lt"/>
                <a:ea typeface="ＭＳ Ｐゴシック" pitchFamily="34" charset="-128"/>
              </a:endParaRPr>
            </a:p>
          </p:txBody>
        </p:sp>
      </p:grpSp>
      <p:grpSp>
        <p:nvGrpSpPr>
          <p:cNvPr id="35" name="Group 69"/>
          <p:cNvGrpSpPr>
            <a:grpSpLocks/>
          </p:cNvGrpSpPr>
          <p:nvPr/>
        </p:nvGrpSpPr>
        <p:grpSpPr bwMode="auto">
          <a:xfrm>
            <a:off x="683568" y="3370410"/>
            <a:ext cx="6912000" cy="366548"/>
            <a:chOff x="1224751" y="2276269"/>
            <a:chExt cx="4852003" cy="395351"/>
          </a:xfrm>
        </p:grpSpPr>
        <p:sp>
          <p:nvSpPr>
            <p:cNvPr id="36" name="Rounded Rectangle 3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7" name="Rounded Rectangle 3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8" name="TextBox 67"/>
            <p:cNvSpPr txBox="1">
              <a:spLocks noChangeArrowheads="1"/>
            </p:cNvSpPr>
            <p:nvPr/>
          </p:nvSpPr>
          <p:spPr bwMode="auto">
            <a:xfrm>
              <a:off x="1292999" y="2306463"/>
              <a:ext cx="2090233"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Power of Affirmations</a:t>
              </a:r>
              <a:endParaRPr lang="en-US" sz="1600" dirty="0">
                <a:latin typeface="+mn-lt"/>
                <a:ea typeface="ＭＳ Ｐゴシック" pitchFamily="34" charset="-128"/>
              </a:endParaRPr>
            </a:p>
          </p:txBody>
        </p:sp>
      </p:grpSp>
      <p:grpSp>
        <p:nvGrpSpPr>
          <p:cNvPr id="39" name="Group 69"/>
          <p:cNvGrpSpPr>
            <a:grpSpLocks/>
          </p:cNvGrpSpPr>
          <p:nvPr/>
        </p:nvGrpSpPr>
        <p:grpSpPr bwMode="auto">
          <a:xfrm>
            <a:off x="683568" y="3720685"/>
            <a:ext cx="6912000" cy="366548"/>
            <a:chOff x="1224751" y="2276269"/>
            <a:chExt cx="4852003" cy="395351"/>
          </a:xfrm>
        </p:grpSpPr>
        <p:sp>
          <p:nvSpPr>
            <p:cNvPr id="40" name="Rounded Rectangle 3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1" name="Rounded Rectangle 4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2" name="TextBox 67"/>
            <p:cNvSpPr txBox="1">
              <a:spLocks noChangeArrowheads="1"/>
            </p:cNvSpPr>
            <p:nvPr/>
          </p:nvSpPr>
          <p:spPr bwMode="auto">
            <a:xfrm>
              <a:off x="1292999" y="2306463"/>
              <a:ext cx="268054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Various Skills for Assertiveness</a:t>
              </a:r>
              <a:endParaRPr lang="en-US" sz="1600" dirty="0">
                <a:latin typeface="+mn-lt"/>
                <a:ea typeface="ＭＳ Ｐゴシック" pitchFamily="34" charset="-128"/>
              </a:endParaRPr>
            </a:p>
          </p:txBody>
        </p:sp>
      </p:grpSp>
      <p:grpSp>
        <p:nvGrpSpPr>
          <p:cNvPr id="43" name="Group 69"/>
          <p:cNvGrpSpPr>
            <a:grpSpLocks/>
          </p:cNvGrpSpPr>
          <p:nvPr/>
        </p:nvGrpSpPr>
        <p:grpSpPr bwMode="auto">
          <a:xfrm>
            <a:off x="683568" y="4070961"/>
            <a:ext cx="6912000" cy="366548"/>
            <a:chOff x="1224751" y="2276269"/>
            <a:chExt cx="4852003" cy="395351"/>
          </a:xfrm>
        </p:grpSpPr>
        <p:sp>
          <p:nvSpPr>
            <p:cNvPr id="44" name="Rounded Rectangle 4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5" name="Rounded Rectangle 4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6" name="TextBox 67"/>
            <p:cNvSpPr txBox="1">
              <a:spLocks noChangeArrowheads="1"/>
            </p:cNvSpPr>
            <p:nvPr/>
          </p:nvSpPr>
          <p:spPr bwMode="auto">
            <a:xfrm>
              <a:off x="1292999" y="2306463"/>
              <a:ext cx="274189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Process of Disagreeing Gracefully</a:t>
              </a:r>
              <a:endParaRPr lang="en-US" sz="1600" dirty="0">
                <a:latin typeface="+mn-lt"/>
                <a:ea typeface="ＭＳ Ｐゴシック" pitchFamily="34" charset="-128"/>
              </a:endParaRPr>
            </a:p>
          </p:txBody>
        </p:sp>
      </p:grpSp>
      <p:grpSp>
        <p:nvGrpSpPr>
          <p:cNvPr id="47" name="Group 69"/>
          <p:cNvGrpSpPr>
            <a:grpSpLocks/>
          </p:cNvGrpSpPr>
          <p:nvPr/>
        </p:nvGrpSpPr>
        <p:grpSpPr bwMode="auto">
          <a:xfrm>
            <a:off x="683568" y="4421236"/>
            <a:ext cx="6912000" cy="366548"/>
            <a:chOff x="1224751" y="2276269"/>
            <a:chExt cx="4852003" cy="395351"/>
          </a:xfrm>
        </p:grpSpPr>
        <p:sp>
          <p:nvSpPr>
            <p:cNvPr id="48" name="Rounded Rectangle 4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9" name="Rounded Rectangle 4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0" name="TextBox 67"/>
            <p:cNvSpPr txBox="1">
              <a:spLocks noChangeArrowheads="1"/>
            </p:cNvSpPr>
            <p:nvPr/>
          </p:nvSpPr>
          <p:spPr bwMode="auto">
            <a:xfrm>
              <a:off x="1292999" y="2306463"/>
              <a:ext cx="226046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Four Steps to Saying ‘No’</a:t>
              </a:r>
              <a:endParaRPr lang="en-US" sz="1600" dirty="0">
                <a:latin typeface="+mn-lt"/>
                <a:ea typeface="ＭＳ Ｐゴシック" pitchFamily="34" charset="-128"/>
              </a:endParaRPr>
            </a:p>
          </p:txBody>
        </p:sp>
      </p:grpSp>
      <p:grpSp>
        <p:nvGrpSpPr>
          <p:cNvPr id="51" name="Group 69"/>
          <p:cNvGrpSpPr>
            <a:grpSpLocks/>
          </p:cNvGrpSpPr>
          <p:nvPr/>
        </p:nvGrpSpPr>
        <p:grpSpPr bwMode="auto">
          <a:xfrm>
            <a:off x="683568" y="4771511"/>
            <a:ext cx="6912000" cy="366548"/>
            <a:chOff x="1224751" y="2276269"/>
            <a:chExt cx="4852003" cy="395351"/>
          </a:xfrm>
        </p:grpSpPr>
        <p:sp>
          <p:nvSpPr>
            <p:cNvPr id="52" name="Rounded Rectangle 5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3" name="Rounded Rectangle 5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4" name="TextBox 67"/>
            <p:cNvSpPr txBox="1">
              <a:spLocks noChangeArrowheads="1"/>
            </p:cNvSpPr>
            <p:nvPr/>
          </p:nvSpPr>
          <p:spPr bwMode="auto">
            <a:xfrm>
              <a:off x="1292999" y="2306463"/>
              <a:ext cx="2811747"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Body Language while Saying ‘No’</a:t>
              </a:r>
              <a:endParaRPr lang="en-US" sz="1600" dirty="0">
                <a:latin typeface="+mn-lt"/>
                <a:ea typeface="ＭＳ Ｐゴシック" pitchFamily="34" charset="-128"/>
              </a:endParaRPr>
            </a:p>
          </p:txBody>
        </p:sp>
      </p:grpSp>
      <p:grpSp>
        <p:nvGrpSpPr>
          <p:cNvPr id="55" name="Group 54"/>
          <p:cNvGrpSpPr>
            <a:grpSpLocks/>
          </p:cNvGrpSpPr>
          <p:nvPr/>
        </p:nvGrpSpPr>
        <p:grpSpPr bwMode="auto">
          <a:xfrm>
            <a:off x="683568" y="5121786"/>
            <a:ext cx="6912000" cy="366548"/>
            <a:chOff x="1224751" y="2276269"/>
            <a:chExt cx="4852003" cy="395351"/>
          </a:xfrm>
        </p:grpSpPr>
        <p:sp>
          <p:nvSpPr>
            <p:cNvPr id="56" name="Rounded Rectangle 5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7" name="Rounded Rectangle 5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8" name="TextBox 67"/>
            <p:cNvSpPr txBox="1">
              <a:spLocks noChangeArrowheads="1"/>
            </p:cNvSpPr>
            <p:nvPr/>
          </p:nvSpPr>
          <p:spPr bwMode="auto">
            <a:xfrm>
              <a:off x="1292999" y="2306463"/>
              <a:ext cx="3028607"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Elements of Assertive Communication</a:t>
              </a:r>
              <a:endParaRPr lang="en-US" sz="1600" dirty="0">
                <a:latin typeface="+mn-lt"/>
                <a:ea typeface="ＭＳ Ｐゴシック" pitchFamily="34" charset="-128"/>
              </a:endParaRPr>
            </a:p>
          </p:txBody>
        </p:sp>
      </p:grpSp>
      <p:grpSp>
        <p:nvGrpSpPr>
          <p:cNvPr id="59" name="Group 69"/>
          <p:cNvGrpSpPr>
            <a:grpSpLocks/>
          </p:cNvGrpSpPr>
          <p:nvPr/>
        </p:nvGrpSpPr>
        <p:grpSpPr bwMode="auto">
          <a:xfrm>
            <a:off x="683568" y="5472062"/>
            <a:ext cx="6912000" cy="366548"/>
            <a:chOff x="1224751" y="2276269"/>
            <a:chExt cx="4852003" cy="395351"/>
          </a:xfrm>
        </p:grpSpPr>
        <p:sp>
          <p:nvSpPr>
            <p:cNvPr id="60" name="Rounded Rectangle 5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1" name="Rounded Rectangle 6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2" name="TextBox 67"/>
            <p:cNvSpPr txBox="1">
              <a:spLocks noChangeArrowheads="1"/>
            </p:cNvSpPr>
            <p:nvPr/>
          </p:nvSpPr>
          <p:spPr bwMode="auto">
            <a:xfrm>
              <a:off x="1292999" y="2306463"/>
              <a:ext cx="2978015"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List the Role of Assertive Words in Assertiveness </a:t>
              </a:r>
              <a:endParaRPr lang="en-US" sz="1600" dirty="0">
                <a:latin typeface="+mn-lt"/>
                <a:ea typeface="ＭＳ Ｐゴシック" pitchFamily="34" charset="-128"/>
              </a:endParaRPr>
            </a:p>
          </p:txBody>
        </p:sp>
      </p:grpSp>
      <p:grpSp>
        <p:nvGrpSpPr>
          <p:cNvPr id="63" name="Group 69"/>
          <p:cNvGrpSpPr>
            <a:grpSpLocks/>
          </p:cNvGrpSpPr>
          <p:nvPr/>
        </p:nvGrpSpPr>
        <p:grpSpPr bwMode="auto">
          <a:xfrm>
            <a:off x="683568" y="5822337"/>
            <a:ext cx="6912000" cy="366548"/>
            <a:chOff x="1224751" y="2276269"/>
            <a:chExt cx="4852003" cy="395351"/>
          </a:xfrm>
        </p:grpSpPr>
        <p:sp>
          <p:nvSpPr>
            <p:cNvPr id="64" name="Rounded Rectangle 6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5" name="Rounded Rectangle 6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6" name="TextBox 67"/>
            <p:cNvSpPr txBox="1">
              <a:spLocks noChangeArrowheads="1"/>
            </p:cNvSpPr>
            <p:nvPr/>
          </p:nvSpPr>
          <p:spPr bwMode="auto">
            <a:xfrm>
              <a:off x="1292999" y="2306463"/>
              <a:ext cx="3017489"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Non Verbal Aspects of Assertiveness</a:t>
              </a:r>
              <a:endParaRPr lang="en-US" sz="1600" dirty="0">
                <a:latin typeface="+mn-lt"/>
                <a:ea typeface="ＭＳ Ｐゴシック" pitchFamily="34" charset="-128"/>
              </a:endParaRPr>
            </a:p>
          </p:txBody>
        </p:sp>
      </p:grpSp>
      <p:grpSp>
        <p:nvGrpSpPr>
          <p:cNvPr id="67" name="Group 69"/>
          <p:cNvGrpSpPr>
            <a:grpSpLocks/>
          </p:cNvGrpSpPr>
          <p:nvPr/>
        </p:nvGrpSpPr>
        <p:grpSpPr bwMode="auto">
          <a:xfrm>
            <a:off x="683568" y="6172612"/>
            <a:ext cx="6912000" cy="366548"/>
            <a:chOff x="1224751" y="2276269"/>
            <a:chExt cx="4852003" cy="395351"/>
          </a:xfrm>
        </p:grpSpPr>
        <p:sp>
          <p:nvSpPr>
            <p:cNvPr id="68" name="Rounded Rectangle 6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9" name="Rounded Rectangle 6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70" name="TextBox 67"/>
            <p:cNvSpPr txBox="1">
              <a:spLocks noChangeArrowheads="1"/>
            </p:cNvSpPr>
            <p:nvPr/>
          </p:nvSpPr>
          <p:spPr bwMode="auto">
            <a:xfrm>
              <a:off x="1292999" y="2306463"/>
              <a:ext cx="300025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Action Plan for Building Assertiveness</a:t>
              </a:r>
            </a:p>
          </p:txBody>
        </p:sp>
      </p:grpSp>
      <p:grpSp>
        <p:nvGrpSpPr>
          <p:cNvPr id="71" name="Group 90"/>
          <p:cNvGrpSpPr>
            <a:grpSpLocks/>
          </p:cNvGrpSpPr>
          <p:nvPr/>
        </p:nvGrpSpPr>
        <p:grpSpPr bwMode="auto">
          <a:xfrm rot="4009715">
            <a:off x="5870859" y="3868015"/>
            <a:ext cx="4783138" cy="968375"/>
            <a:chOff x="4940193" y="4878304"/>
            <a:chExt cx="4783391" cy="968295"/>
          </a:xfrm>
        </p:grpSpPr>
        <p:sp>
          <p:nvSpPr>
            <p:cNvPr id="72" name="Oval 71"/>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3" name="Rectangle 72"/>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4" name="Rounded Rectangle 73"/>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75" name="Group 87"/>
            <p:cNvGrpSpPr>
              <a:grpSpLocks/>
            </p:cNvGrpSpPr>
            <p:nvPr/>
          </p:nvGrpSpPr>
          <p:grpSpPr bwMode="auto">
            <a:xfrm>
              <a:off x="4940193" y="4878304"/>
              <a:ext cx="4783391" cy="825387"/>
              <a:chOff x="4940193" y="4878304"/>
              <a:chExt cx="4783391" cy="825387"/>
            </a:xfrm>
          </p:grpSpPr>
          <p:sp>
            <p:nvSpPr>
              <p:cNvPr id="76" name="Oval 75"/>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7"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78" name="Rounded Rectangle 77"/>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grpSp>
        <p:nvGrpSpPr>
          <p:cNvPr id="79" name="Group 69"/>
          <p:cNvGrpSpPr>
            <a:grpSpLocks/>
          </p:cNvGrpSpPr>
          <p:nvPr/>
        </p:nvGrpSpPr>
        <p:grpSpPr bwMode="auto">
          <a:xfrm>
            <a:off x="683568" y="1628802"/>
            <a:ext cx="6912000" cy="364824"/>
            <a:chOff x="1224751" y="2276269"/>
            <a:chExt cx="4852003" cy="419341"/>
          </a:xfrm>
        </p:grpSpPr>
        <p:sp>
          <p:nvSpPr>
            <p:cNvPr id="80" name="Rounded Rectangle 79"/>
            <p:cNvSpPr/>
            <p:nvPr/>
          </p:nvSpPr>
          <p:spPr>
            <a:xfrm flipV="1">
              <a:off x="1224751" y="2276269"/>
              <a:ext cx="4852003" cy="379817"/>
            </a:xfrm>
            <a:prstGeom prst="roundRect">
              <a:avLst/>
            </a:prstGeom>
            <a:solidFill>
              <a:srgbClr val="92D050"/>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81" name="Rounded Rectangle 8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82" name="TextBox 67"/>
            <p:cNvSpPr txBox="1">
              <a:spLocks noChangeArrowheads="1"/>
            </p:cNvSpPr>
            <p:nvPr/>
          </p:nvSpPr>
          <p:spPr bwMode="auto">
            <a:xfrm>
              <a:off x="1292999" y="2306464"/>
              <a:ext cx="1341126" cy="389146"/>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Define Assertiveness</a:t>
              </a:r>
              <a:endParaRPr lang="en-US" sz="1600" dirty="0">
                <a:latin typeface="+mn-lt"/>
                <a:ea typeface="ＭＳ Ｐゴシック" pitchFamily="34" charset="-128"/>
              </a:endParaRPr>
            </a:p>
          </p:txBody>
        </p:sp>
      </p:grpSp>
      <p:sp>
        <p:nvSpPr>
          <p:cNvPr id="83" name="Footer Placeholder 82"/>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2" presetClass="entr" presetSubtype="1"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 calcmode="lin" valueType="num">
                                      <p:cBhvr additive="base">
                                        <p:cTn id="10" dur="500" fill="hold"/>
                                        <p:tgtEl>
                                          <p:spTgt spid="71"/>
                                        </p:tgtEl>
                                        <p:attrNameLst>
                                          <p:attrName>ppt_x</p:attrName>
                                        </p:attrNameLst>
                                      </p:cBhvr>
                                      <p:tavLst>
                                        <p:tav tm="0">
                                          <p:val>
                                            <p:strVal val="#ppt_x"/>
                                          </p:val>
                                        </p:tav>
                                        <p:tav tm="100000">
                                          <p:val>
                                            <p:strVal val="#ppt_x"/>
                                          </p:val>
                                        </p:tav>
                                      </p:tavLst>
                                    </p:anim>
                                    <p:anim calcmode="lin" valueType="num">
                                      <p:cBhvr additive="base">
                                        <p:cTn id="11" dur="500" fill="hold"/>
                                        <p:tgtEl>
                                          <p:spTgt spid="71"/>
                                        </p:tgtEl>
                                        <p:attrNameLst>
                                          <p:attrName>ppt_y</p:attrName>
                                        </p:attrNameLst>
                                      </p:cBhvr>
                                      <p:tavLst>
                                        <p:tav tm="0">
                                          <p:val>
                                            <p:strVal val="0-#ppt_h/2"/>
                                          </p:val>
                                        </p:tav>
                                        <p:tav tm="100000">
                                          <p:val>
                                            <p:strVal val="#ppt_y"/>
                                          </p:val>
                                        </p:tav>
                                      </p:tavLst>
                                    </p:anim>
                                  </p:childTnLst>
                                </p:cTn>
                              </p:par>
                              <p:par>
                                <p:cTn id="12" presetID="26" presetClass="emph" presetSubtype="0" fill="hold" nodeType="withEffect">
                                  <p:stCondLst>
                                    <p:cond delay="1000"/>
                                  </p:stCondLst>
                                  <p:childTnLst>
                                    <p:animEffect transition="out" filter="fade">
                                      <p:cBhvr>
                                        <p:cTn id="13" dur="500" tmFilter="0, 0; .2, .5; .8, .5; 1, 0"/>
                                        <p:tgtEl>
                                          <p:spTgt spid="71"/>
                                        </p:tgtEl>
                                      </p:cBhvr>
                                    </p:animEffect>
                                    <p:animScale>
                                      <p:cBhvr>
                                        <p:cTn id="14" dur="250" autoRev="1" fill="hold"/>
                                        <p:tgtEl>
                                          <p:spTgt spid="71"/>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ctionary2.jpg"/>
          <p:cNvPicPr>
            <a:picLocks noChangeAspect="1"/>
          </p:cNvPicPr>
          <p:nvPr/>
        </p:nvPicPr>
        <p:blipFill>
          <a:blip r:embed="rId2" cstate="email"/>
          <a:stretch>
            <a:fillRect/>
          </a:stretch>
        </p:blipFill>
        <p:spPr>
          <a:xfrm>
            <a:off x="0" y="836712"/>
            <a:ext cx="9144000" cy="6048000"/>
          </a:xfrm>
          <a:prstGeom prst="rect">
            <a:avLst/>
          </a:prstGeom>
        </p:spPr>
      </p:pic>
      <p:pic>
        <p:nvPicPr>
          <p:cNvPr id="7" name="Picture 2"/>
          <p:cNvPicPr>
            <a:picLocks noChangeAspect="1" noChangeArrowheads="1"/>
          </p:cNvPicPr>
          <p:nvPr/>
        </p:nvPicPr>
        <p:blipFill>
          <a:blip r:embed="rId3" cstate="email"/>
          <a:srcRect/>
          <a:stretch>
            <a:fillRect/>
          </a:stretch>
        </p:blipFill>
        <p:spPr bwMode="auto">
          <a:xfrm rot="21385400">
            <a:off x="1969888" y="1413492"/>
            <a:ext cx="1509222" cy="645183"/>
          </a:xfrm>
          <a:prstGeom prst="rect">
            <a:avLst/>
          </a:prstGeom>
          <a:noFill/>
          <a:ln w="9525">
            <a:noFill/>
            <a:miter lim="800000"/>
            <a:headEnd/>
            <a:tailEnd/>
          </a:ln>
        </p:spPr>
      </p:pic>
      <p:pic>
        <p:nvPicPr>
          <p:cNvPr id="8" name="Picture 7" descr="2real6.png"/>
          <p:cNvPicPr>
            <a:picLocks noChangeAspect="1"/>
          </p:cNvPicPr>
          <p:nvPr/>
        </p:nvPicPr>
        <p:blipFill>
          <a:blip r:embed="rId4" cstate="print"/>
          <a:stretch>
            <a:fillRect/>
          </a:stretch>
        </p:blipFill>
        <p:spPr>
          <a:xfrm>
            <a:off x="-2196752" y="1124744"/>
            <a:ext cx="2438400" cy="2438400"/>
          </a:xfrm>
          <a:prstGeom prst="rect">
            <a:avLst/>
          </a:prstGeom>
        </p:spPr>
      </p:pic>
      <p:grpSp>
        <p:nvGrpSpPr>
          <p:cNvPr id="9" name="Group 9"/>
          <p:cNvGrpSpPr/>
          <p:nvPr/>
        </p:nvGrpSpPr>
        <p:grpSpPr>
          <a:xfrm>
            <a:off x="3707904" y="3717032"/>
            <a:ext cx="5328592" cy="1656184"/>
            <a:chOff x="4355976" y="3717032"/>
            <a:chExt cx="5328592" cy="1656184"/>
          </a:xfrm>
        </p:grpSpPr>
        <p:pic>
          <p:nvPicPr>
            <p:cNvPr id="10" name="Picture 9" descr="12713555_xxl.jpg"/>
            <p:cNvPicPr>
              <a:picLocks noChangeAspect="1"/>
            </p:cNvPicPr>
            <p:nvPr/>
          </p:nvPicPr>
          <p:blipFill>
            <a:blip r:embed="rId5" cstate="email">
              <a:lum bright="10000" contrast="30000"/>
            </a:blip>
            <a:srcRect/>
            <a:stretch>
              <a:fillRect/>
            </a:stretch>
          </p:blipFill>
          <p:spPr>
            <a:xfrm>
              <a:off x="4355976" y="3717032"/>
              <a:ext cx="5328592" cy="1656184"/>
            </a:xfrm>
            <a:prstGeom prst="rect">
              <a:avLst/>
            </a:prstGeom>
          </p:spPr>
        </p:pic>
        <p:sp>
          <p:nvSpPr>
            <p:cNvPr id="11" name="TextBox 10"/>
            <p:cNvSpPr txBox="1"/>
            <p:nvPr/>
          </p:nvSpPr>
          <p:spPr>
            <a:xfrm>
              <a:off x="4499992" y="3891820"/>
              <a:ext cx="4968552" cy="1323439"/>
            </a:xfrm>
            <a:prstGeom prst="rect">
              <a:avLst/>
            </a:prstGeom>
            <a:noFill/>
          </p:spPr>
          <p:txBody>
            <a:bodyPr wrap="square" rtlCol="0">
              <a:spAutoFit/>
            </a:bodyPr>
            <a:lstStyle/>
            <a:p>
              <a:r>
                <a:rPr lang="en-IN" sz="2000" b="1" dirty="0" smtClean="0"/>
                <a:t>Confirming confidently, positively.  To defend one’s rights or opinions, sometimes with unnecessary zeal.  </a:t>
              </a:r>
            </a:p>
            <a:p>
              <a:r>
                <a:rPr lang="en-IN" sz="2000" b="1" dirty="0" smtClean="0"/>
                <a:t>-	Chambers Dictionary</a:t>
              </a:r>
              <a:endParaRPr lang="en-IN" sz="2000" b="1" dirty="0"/>
            </a:p>
          </p:txBody>
        </p:sp>
      </p:grpSp>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6"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Definition – Assertiveness</a:t>
              </a:r>
              <a:endParaRPr lang="en-IN" sz="3200" dirty="0"/>
            </a:p>
          </p:txBody>
        </p:sp>
      </p:grpSp>
      <p:sp>
        <p:nvSpPr>
          <p:cNvPr id="12" name="TextBox 11"/>
          <p:cNvSpPr txBox="1"/>
          <p:nvPr/>
        </p:nvSpPr>
        <p:spPr>
          <a:xfrm>
            <a:off x="755576" y="940658"/>
            <a:ext cx="8280920" cy="400110"/>
          </a:xfrm>
          <a:prstGeom prst="rect">
            <a:avLst/>
          </a:prstGeom>
          <a:noFill/>
        </p:spPr>
        <p:txBody>
          <a:bodyPr wrap="square" rtlCol="0">
            <a:spAutoFit/>
          </a:bodyPr>
          <a:lstStyle/>
          <a:p>
            <a:pPr algn="r"/>
            <a:r>
              <a:rPr lang="en-IN" sz="2000" dirty="0" smtClean="0">
                <a:solidFill>
                  <a:schemeClr val="bg1"/>
                </a:solidFill>
              </a:rPr>
              <a:t>Assertiveness is defined as follows:</a:t>
            </a:r>
            <a:endParaRPr lang="en-IN" sz="2000" dirty="0">
              <a:solidFill>
                <a:schemeClr val="bg1"/>
              </a:solidFill>
            </a:endParaRPr>
          </a:p>
        </p:txBody>
      </p:sp>
      <p:pic>
        <p:nvPicPr>
          <p:cNvPr id="13" name="Picture 2"/>
          <p:cNvPicPr>
            <a:picLocks noChangeAspect="1" noChangeArrowheads="1"/>
          </p:cNvPicPr>
          <p:nvPr/>
        </p:nvPicPr>
        <p:blipFill>
          <a:blip r:embed="rId3" cstate="email"/>
          <a:srcRect/>
          <a:stretch>
            <a:fillRect/>
          </a:stretch>
        </p:blipFill>
        <p:spPr bwMode="auto">
          <a:xfrm rot="21385400">
            <a:off x="2142384" y="3763480"/>
            <a:ext cx="1509222" cy="645183"/>
          </a:xfrm>
          <a:prstGeom prst="rect">
            <a:avLst/>
          </a:prstGeom>
          <a:noFill/>
          <a:ln w="9525">
            <a:noFill/>
            <a:miter lim="800000"/>
            <a:headEnd/>
            <a:tailEnd/>
          </a:ln>
        </p:spPr>
      </p:pic>
      <p:sp>
        <p:nvSpPr>
          <p:cNvPr id="14" name="Footer Placeholder 13"/>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750"/>
                                        <p:tgtEl>
                                          <p:spTgt spid="13"/>
                                        </p:tgtEl>
                                      </p:cBhvr>
                                    </p:animEffect>
                                  </p:childTnLst>
                                </p:cTn>
                              </p:par>
                            </p:childTnLst>
                          </p:cTn>
                        </p:par>
                        <p:par>
                          <p:cTn id="17" fill="hold">
                            <p:stCondLst>
                              <p:cond delay="750"/>
                            </p:stCondLst>
                            <p:childTnLst>
                              <p:par>
                                <p:cTn id="18" presetID="0" presetClass="path" presetSubtype="0" accel="50000" decel="50000" fill="hold" nodeType="afterEffect">
                                  <p:stCondLst>
                                    <p:cond delay="0"/>
                                  </p:stCondLst>
                                  <p:childTnLst>
                                    <p:animMotion origin="layout" path="M 4.44444E-6 -2.89017E-6 L 0.37864 0.0007 " pathEditMode="relative" rAng="0" ptsTypes="AA">
                                      <p:cBhvr>
                                        <p:cTn id="19" dur="750" fill="hold"/>
                                        <p:tgtEl>
                                          <p:spTgt spid="8"/>
                                        </p:tgtEl>
                                        <p:attrNameLst>
                                          <p:attrName>ppt_x</p:attrName>
                                          <p:attrName>ppt_y</p:attrName>
                                        </p:attrNameLst>
                                      </p:cBhvr>
                                      <p:rCtr x="189" y="0"/>
                                    </p:animMotion>
                                  </p:childTnLst>
                                </p:cTn>
                              </p:par>
                            </p:childTnLst>
                          </p:cTn>
                        </p:par>
                        <p:par>
                          <p:cTn id="20" fill="hold">
                            <p:stCondLst>
                              <p:cond delay="1500"/>
                            </p:stCondLst>
                            <p:childTnLst>
                              <p:par>
                                <p:cTn id="21" presetID="0" presetClass="path" presetSubtype="0" accel="50000" decel="50000" fill="hold" nodeType="afterEffect">
                                  <p:stCondLst>
                                    <p:cond delay="0"/>
                                  </p:stCondLst>
                                  <p:childTnLst>
                                    <p:animMotion origin="layout" path="M -0.02743 0.06173 L 0.29948 0.42751 " pathEditMode="relative" rAng="0" ptsTypes="AA">
                                      <p:cBhvr>
                                        <p:cTn id="22" dur="750" fill="hold"/>
                                        <p:tgtEl>
                                          <p:spTgt spid="7"/>
                                        </p:tgtEl>
                                        <p:attrNameLst>
                                          <p:attrName>ppt_x</p:attrName>
                                          <p:attrName>ppt_y</p:attrName>
                                        </p:attrNameLst>
                                      </p:cBhvr>
                                      <p:rCtr x="163" y="183"/>
                                    </p:animMotion>
                                  </p:childTnLst>
                                </p:cTn>
                              </p:par>
                            </p:childTnLst>
                          </p:cTn>
                        </p:par>
                        <p:par>
                          <p:cTn id="23" fill="hold">
                            <p:stCondLst>
                              <p:cond delay="2250"/>
                            </p:stCondLst>
                            <p:childTnLst>
                              <p:par>
                                <p:cTn id="24" presetID="6" presetClass="emph" presetSubtype="0" fill="hold" nodeType="afterEffect">
                                  <p:stCondLst>
                                    <p:cond delay="0"/>
                                  </p:stCondLst>
                                  <p:childTnLst>
                                    <p:animScale>
                                      <p:cBhvr>
                                        <p:cTn id="25" dur="750" fill="hold"/>
                                        <p:tgtEl>
                                          <p:spTgt spid="7"/>
                                        </p:tgtEl>
                                      </p:cBhvr>
                                      <p:by x="200000" y="200000"/>
                                    </p:animScale>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ctionary2.jpg"/>
          <p:cNvPicPr>
            <a:picLocks noChangeAspect="1"/>
          </p:cNvPicPr>
          <p:nvPr/>
        </p:nvPicPr>
        <p:blipFill>
          <a:blip r:embed="rId2" cstate="email"/>
          <a:stretch>
            <a:fillRect/>
          </a:stretch>
        </p:blipFill>
        <p:spPr>
          <a:xfrm>
            <a:off x="0" y="836712"/>
            <a:ext cx="9144000" cy="6048000"/>
          </a:xfrm>
          <a:prstGeom prst="rect">
            <a:avLst/>
          </a:prstGeom>
        </p:spPr>
      </p:pic>
      <p:pic>
        <p:nvPicPr>
          <p:cNvPr id="7" name="Picture 2"/>
          <p:cNvPicPr>
            <a:picLocks noChangeAspect="1" noChangeArrowheads="1"/>
          </p:cNvPicPr>
          <p:nvPr/>
        </p:nvPicPr>
        <p:blipFill>
          <a:blip r:embed="rId3" cstate="email"/>
          <a:srcRect/>
          <a:stretch>
            <a:fillRect/>
          </a:stretch>
        </p:blipFill>
        <p:spPr bwMode="auto">
          <a:xfrm rot="21385400">
            <a:off x="2108019" y="3763480"/>
            <a:ext cx="1509222" cy="645183"/>
          </a:xfrm>
          <a:prstGeom prst="rect">
            <a:avLst/>
          </a:prstGeom>
          <a:noFill/>
          <a:ln w="9525">
            <a:noFill/>
            <a:miter lim="800000"/>
            <a:headEnd/>
            <a:tailEnd/>
          </a:ln>
        </p:spPr>
      </p:pic>
      <p:pic>
        <p:nvPicPr>
          <p:cNvPr id="8" name="Picture 7" descr="2real6.png"/>
          <p:cNvPicPr>
            <a:picLocks noChangeAspect="1"/>
          </p:cNvPicPr>
          <p:nvPr/>
        </p:nvPicPr>
        <p:blipFill>
          <a:blip r:embed="rId4" cstate="print"/>
          <a:stretch>
            <a:fillRect/>
          </a:stretch>
        </p:blipFill>
        <p:spPr>
          <a:xfrm>
            <a:off x="-2196752" y="3150840"/>
            <a:ext cx="2438400" cy="2438400"/>
          </a:xfrm>
          <a:prstGeom prst="rect">
            <a:avLst/>
          </a:prstGeom>
        </p:spPr>
      </p:pic>
      <p:grpSp>
        <p:nvGrpSpPr>
          <p:cNvPr id="2" name="Group 9"/>
          <p:cNvGrpSpPr/>
          <p:nvPr/>
        </p:nvGrpSpPr>
        <p:grpSpPr>
          <a:xfrm>
            <a:off x="3815408" y="1628800"/>
            <a:ext cx="5328592" cy="1656184"/>
            <a:chOff x="4355976" y="3717032"/>
            <a:chExt cx="5328592" cy="1656184"/>
          </a:xfrm>
        </p:grpSpPr>
        <p:pic>
          <p:nvPicPr>
            <p:cNvPr id="10" name="Picture 9" descr="12713555_xxl.jpg"/>
            <p:cNvPicPr>
              <a:picLocks noChangeAspect="1"/>
            </p:cNvPicPr>
            <p:nvPr/>
          </p:nvPicPr>
          <p:blipFill>
            <a:blip r:embed="rId5" cstate="email">
              <a:lum bright="10000" contrast="30000"/>
            </a:blip>
            <a:srcRect/>
            <a:stretch>
              <a:fillRect/>
            </a:stretch>
          </p:blipFill>
          <p:spPr>
            <a:xfrm>
              <a:off x="4355976" y="3717032"/>
              <a:ext cx="5328592" cy="1656184"/>
            </a:xfrm>
            <a:prstGeom prst="rect">
              <a:avLst/>
            </a:prstGeom>
          </p:spPr>
        </p:pic>
        <p:sp>
          <p:nvSpPr>
            <p:cNvPr id="11" name="TextBox 10"/>
            <p:cNvSpPr txBox="1"/>
            <p:nvPr/>
          </p:nvSpPr>
          <p:spPr>
            <a:xfrm>
              <a:off x="4499992" y="3891820"/>
              <a:ext cx="4968552" cy="1015663"/>
            </a:xfrm>
            <a:prstGeom prst="rect">
              <a:avLst/>
            </a:prstGeom>
            <a:noFill/>
          </p:spPr>
          <p:txBody>
            <a:bodyPr wrap="square" rtlCol="0">
              <a:spAutoFit/>
            </a:bodyPr>
            <a:lstStyle/>
            <a:p>
              <a:r>
                <a:rPr lang="en-IN" sz="2000" b="1" dirty="0" smtClean="0"/>
                <a:t>Expressing opinions or desires strongly and with confidence so that people take notice. </a:t>
              </a:r>
            </a:p>
            <a:p>
              <a:r>
                <a:rPr lang="en-IN" sz="2000" b="1" dirty="0" smtClean="0"/>
                <a:t>-             Oxford Advanced Learners Dictionary</a:t>
              </a:r>
              <a:endParaRPr lang="en-IN" sz="2000" b="1" dirty="0"/>
            </a:p>
          </p:txBody>
        </p:sp>
      </p:grpSp>
      <p:grpSp>
        <p:nvGrpSpPr>
          <p:cNvPr id="9"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6"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Definition – Assertiveness</a:t>
              </a:r>
              <a:endParaRPr lang="en-IN" sz="3200" dirty="0"/>
            </a:p>
          </p:txBody>
        </p:sp>
      </p:grpSp>
      <p:sp>
        <p:nvSpPr>
          <p:cNvPr id="12" name="TextBox 11"/>
          <p:cNvSpPr txBox="1"/>
          <p:nvPr/>
        </p:nvSpPr>
        <p:spPr>
          <a:xfrm>
            <a:off x="755576" y="940658"/>
            <a:ext cx="8280920" cy="400110"/>
          </a:xfrm>
          <a:prstGeom prst="rect">
            <a:avLst/>
          </a:prstGeom>
          <a:noFill/>
        </p:spPr>
        <p:txBody>
          <a:bodyPr wrap="square" rtlCol="0">
            <a:spAutoFit/>
          </a:bodyPr>
          <a:lstStyle/>
          <a:p>
            <a:pPr algn="r"/>
            <a:r>
              <a:rPr lang="en-IN" sz="2000" dirty="0" smtClean="0">
                <a:solidFill>
                  <a:schemeClr val="bg1"/>
                </a:solidFill>
              </a:rPr>
              <a:t>Assertiveness is defined as follows:</a:t>
            </a:r>
            <a:endParaRPr lang="en-IN" sz="2000" dirty="0">
              <a:solidFill>
                <a:schemeClr val="bg1"/>
              </a:solidFill>
            </a:endParaRPr>
          </a:p>
        </p:txBody>
      </p:sp>
      <p:pic>
        <p:nvPicPr>
          <p:cNvPr id="14" name="Picture 2"/>
          <p:cNvPicPr>
            <a:picLocks noChangeAspect="1" noChangeArrowheads="1"/>
          </p:cNvPicPr>
          <p:nvPr/>
        </p:nvPicPr>
        <p:blipFill>
          <a:blip r:embed="rId3" cstate="email"/>
          <a:srcRect/>
          <a:stretch>
            <a:fillRect/>
          </a:stretch>
        </p:blipFill>
        <p:spPr bwMode="auto">
          <a:xfrm rot="21385400">
            <a:off x="1998367" y="1387215"/>
            <a:ext cx="1509222" cy="645183"/>
          </a:xfrm>
          <a:prstGeom prst="rect">
            <a:avLst/>
          </a:prstGeom>
          <a:noFill/>
          <a:ln w="9525">
            <a:noFill/>
            <a:miter lim="800000"/>
            <a:headEnd/>
            <a:tailEnd/>
          </a:ln>
        </p:spPr>
      </p:pic>
      <p:sp>
        <p:nvSpPr>
          <p:cNvPr id="13" name="Footer Placeholder 12"/>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4.44444E-6 -2.89017E-6 L 0.37864 0.0007 " pathEditMode="relative" rAng="0" ptsTypes="AA">
                                      <p:cBhvr>
                                        <p:cTn id="6" dur="750" fill="hold"/>
                                        <p:tgtEl>
                                          <p:spTgt spid="8"/>
                                        </p:tgtEl>
                                        <p:attrNameLst>
                                          <p:attrName>ppt_x</p:attrName>
                                          <p:attrName>ppt_y</p:attrName>
                                        </p:attrNameLst>
                                      </p:cBhvr>
                                      <p:rCtr x="189" y="0"/>
                                    </p:animMotion>
                                  </p:childTnLst>
                                </p:cTn>
                              </p:par>
                            </p:childTnLst>
                          </p:cTn>
                        </p:par>
                        <p:par>
                          <p:cTn id="7" fill="hold">
                            <p:stCondLst>
                              <p:cond delay="750"/>
                            </p:stCondLst>
                            <p:childTnLst>
                              <p:par>
                                <p:cTn id="8" presetID="0" presetClass="path" presetSubtype="0" accel="50000" decel="50000" fill="hold" nodeType="afterEffect">
                                  <p:stCondLst>
                                    <p:cond delay="0"/>
                                  </p:stCondLst>
                                  <p:childTnLst>
                                    <p:animMotion origin="layout" path="M -2.77778E-7 1.38728E-6 L 0.33247 -0.23098 " pathEditMode="relative" rAng="0" ptsTypes="AA">
                                      <p:cBhvr>
                                        <p:cTn id="9" dur="750" fill="hold"/>
                                        <p:tgtEl>
                                          <p:spTgt spid="7"/>
                                        </p:tgtEl>
                                        <p:attrNameLst>
                                          <p:attrName>ppt_x</p:attrName>
                                          <p:attrName>ppt_y</p:attrName>
                                        </p:attrNameLst>
                                      </p:cBhvr>
                                      <p:rCtr x="166" y="-116"/>
                                    </p:animMotion>
                                  </p:childTnLst>
                                </p:cTn>
                              </p:par>
                            </p:childTnLst>
                          </p:cTn>
                        </p:par>
                        <p:par>
                          <p:cTn id="10" fill="hold">
                            <p:stCondLst>
                              <p:cond delay="1500"/>
                            </p:stCondLst>
                            <p:childTnLst>
                              <p:par>
                                <p:cTn id="11" presetID="6" presetClass="emph" presetSubtype="0" fill="hold" nodeType="afterEffect">
                                  <p:stCondLst>
                                    <p:cond delay="0"/>
                                  </p:stCondLst>
                                  <p:childTnLst>
                                    <p:animScale>
                                      <p:cBhvr>
                                        <p:cTn id="12" dur="750" fill="hold"/>
                                        <p:tgtEl>
                                          <p:spTgt spid="7"/>
                                        </p:tgtEl>
                                      </p:cBhvr>
                                      <p:by x="200000" y="200000"/>
                                    </p:animScale>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Assertiveness Test</a:t>
              </a:r>
              <a:endParaRPr lang="en-IN" sz="3200" dirty="0"/>
            </a:p>
          </p:txBody>
        </p:sp>
      </p:grpSp>
      <p:sp>
        <p:nvSpPr>
          <p:cNvPr id="6" name="TextBox 5"/>
          <p:cNvSpPr txBox="1"/>
          <p:nvPr/>
        </p:nvSpPr>
        <p:spPr>
          <a:xfrm>
            <a:off x="683568" y="908720"/>
            <a:ext cx="8460432" cy="707886"/>
          </a:xfrm>
          <a:prstGeom prst="rect">
            <a:avLst/>
          </a:prstGeom>
          <a:solidFill>
            <a:srgbClr val="FFFFFF">
              <a:alpha val="69804"/>
            </a:srgbClr>
          </a:solidFill>
        </p:spPr>
        <p:txBody>
          <a:bodyPr wrap="square" rtlCol="0">
            <a:spAutoFit/>
          </a:bodyPr>
          <a:lstStyle/>
          <a:p>
            <a:r>
              <a:rPr lang="en-IN" sz="2000" dirty="0" smtClean="0"/>
              <a:t>Take the Assertiveness Test to evaluate yourself and find if you are assertive or not. Answer the below questions about yourself as truthfully as possible. </a:t>
            </a:r>
            <a:endParaRPr lang="en-IN" sz="2000" dirty="0"/>
          </a:p>
        </p:txBody>
      </p:sp>
      <p:pic>
        <p:nvPicPr>
          <p:cNvPr id="7" name="Picture 6" descr="ask-question-2-fe3957f2f75adefef4c10ac44d2fd9c9.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a:off x="0" y="1556792"/>
            <a:ext cx="3995936" cy="5301208"/>
          </a:xfrm>
          <a:prstGeom prst="rect">
            <a:avLst/>
          </a:prstGeom>
        </p:spPr>
      </p:pic>
      <p:sp>
        <p:nvSpPr>
          <p:cNvPr id="8" name="Rounded Rectangular Callout 7"/>
          <p:cNvSpPr/>
          <p:nvPr/>
        </p:nvSpPr>
        <p:spPr>
          <a:xfrm>
            <a:off x="3131840" y="1700808"/>
            <a:ext cx="5760640" cy="576064"/>
          </a:xfrm>
          <a:prstGeom prst="wedgeRoundRectCallout">
            <a:avLst>
              <a:gd name="adj1" fmla="val -52486"/>
              <a:gd name="adj2" fmla="val 199669"/>
              <a:gd name="adj3" fmla="val 16667"/>
            </a:avLst>
          </a:prstGeom>
          <a:solidFill>
            <a:srgbClr val="FF7C8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000" dirty="0" smtClean="0">
                <a:solidFill>
                  <a:schemeClr val="tx1"/>
                </a:solidFill>
              </a:rPr>
              <a:t>Are you able to exercise and express your strengths?</a:t>
            </a:r>
            <a:endParaRPr lang="en-IN" sz="2000" dirty="0">
              <a:solidFill>
                <a:schemeClr val="tx1"/>
              </a:solidFill>
            </a:endParaRPr>
          </a:p>
        </p:txBody>
      </p:sp>
      <p:sp>
        <p:nvSpPr>
          <p:cNvPr id="9" name="Rounded Rectangular Callout 8"/>
          <p:cNvSpPr/>
          <p:nvPr/>
        </p:nvSpPr>
        <p:spPr>
          <a:xfrm>
            <a:off x="4283968" y="2492896"/>
            <a:ext cx="4680520" cy="1224136"/>
          </a:xfrm>
          <a:prstGeom prst="wedgeRoundRectCallout">
            <a:avLst>
              <a:gd name="adj1" fmla="val -76437"/>
              <a:gd name="adj2" fmla="val 16372"/>
              <a:gd name="adj3" fmla="val 16667"/>
            </a:avLst>
          </a:prstGeom>
          <a:solidFill>
            <a:srgbClr val="FF9B57"/>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000" dirty="0" smtClean="0">
                <a:solidFill>
                  <a:schemeClr val="tx1"/>
                </a:solidFill>
              </a:rPr>
              <a:t>Can you express negative feelings about other people and their behaviors without using abusive language?</a:t>
            </a:r>
            <a:endParaRPr lang="en-IN" sz="2000" dirty="0">
              <a:solidFill>
                <a:schemeClr val="tx1"/>
              </a:solidFill>
            </a:endParaRPr>
          </a:p>
        </p:txBody>
      </p:sp>
      <p:sp>
        <p:nvSpPr>
          <p:cNvPr id="10" name="Rounded Rectangular Callout 9"/>
          <p:cNvSpPr/>
          <p:nvPr/>
        </p:nvSpPr>
        <p:spPr>
          <a:xfrm>
            <a:off x="4067944" y="3861048"/>
            <a:ext cx="4680520" cy="792088"/>
          </a:xfrm>
          <a:prstGeom prst="wedgeRoundRectCallout">
            <a:avLst>
              <a:gd name="adj1" fmla="val -71627"/>
              <a:gd name="adj2" fmla="val -67191"/>
              <a:gd name="adj3" fmla="val 16667"/>
            </a:avLst>
          </a:prstGeom>
          <a:solidFill>
            <a:schemeClr val="bg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000" dirty="0" smtClean="0">
                <a:solidFill>
                  <a:schemeClr val="tx1"/>
                </a:solidFill>
              </a:rPr>
              <a:t>Can you easily recognize and compliment other people’s achievements?</a:t>
            </a:r>
            <a:endParaRPr lang="en-IN" sz="2000" dirty="0">
              <a:solidFill>
                <a:schemeClr val="tx1"/>
              </a:solidFill>
            </a:endParaRPr>
          </a:p>
        </p:txBody>
      </p:sp>
      <p:sp>
        <p:nvSpPr>
          <p:cNvPr id="11" name="Rounded Rectangular Callout 10"/>
          <p:cNvSpPr/>
          <p:nvPr/>
        </p:nvSpPr>
        <p:spPr>
          <a:xfrm>
            <a:off x="3851920" y="4869160"/>
            <a:ext cx="4680520" cy="792088"/>
          </a:xfrm>
          <a:prstGeom prst="wedgeRoundRectCallout">
            <a:avLst>
              <a:gd name="adj1" fmla="val -66818"/>
              <a:gd name="adj2" fmla="val -142673"/>
              <a:gd name="adj3" fmla="val 16667"/>
            </a:avLst>
          </a:prstGeom>
          <a:solidFill>
            <a:schemeClr val="accent3">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000" dirty="0" smtClean="0">
                <a:solidFill>
                  <a:schemeClr val="tx1"/>
                </a:solidFill>
              </a:rPr>
              <a:t>Do you have the confidence to ask for what is rightfully yours?</a:t>
            </a:r>
            <a:endParaRPr lang="en-IN" sz="2000" dirty="0">
              <a:solidFill>
                <a:schemeClr val="tx1"/>
              </a:solidFill>
            </a:endParaRPr>
          </a:p>
        </p:txBody>
      </p:sp>
      <p:sp>
        <p:nvSpPr>
          <p:cNvPr id="12" name="Rounded Rectangular Callout 11"/>
          <p:cNvSpPr/>
          <p:nvPr/>
        </p:nvSpPr>
        <p:spPr>
          <a:xfrm>
            <a:off x="3707904" y="5877272"/>
            <a:ext cx="4680520" cy="764704"/>
          </a:xfrm>
          <a:prstGeom prst="wedgeRoundRectCallout">
            <a:avLst>
              <a:gd name="adj1" fmla="val -64113"/>
              <a:gd name="adj2" fmla="val -177879"/>
              <a:gd name="adj3" fmla="val 16667"/>
            </a:avLst>
          </a:prstGeom>
          <a:solidFill>
            <a:srgbClr val="7CA1CE"/>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000" dirty="0" smtClean="0">
                <a:solidFill>
                  <a:schemeClr val="tx1"/>
                </a:solidFill>
              </a:rPr>
              <a:t>Can you accept criticism without being defensive?</a:t>
            </a:r>
            <a:endParaRPr lang="en-IN" sz="2000" dirty="0">
              <a:solidFill>
                <a:schemeClr val="tx1"/>
              </a:solidFill>
            </a:endParaRPr>
          </a:p>
        </p:txBody>
      </p:sp>
      <p:sp>
        <p:nvSpPr>
          <p:cNvPr id="13" name="Footer Placeholder 12"/>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12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par>
                          <p:cTn id="15" fill="hold">
                            <p:stCondLst>
                              <p:cond delay="3250"/>
                            </p:stCondLst>
                            <p:childTnLst>
                              <p:par>
                                <p:cTn id="16" presetID="10" presetClass="entr" presetSubtype="0" fill="hold" grpId="0" nodeType="after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par>
                          <p:cTn id="19" fill="hold">
                            <p:stCondLst>
                              <p:cond delay="5250"/>
                            </p:stCondLst>
                            <p:childTnLst>
                              <p:par>
                                <p:cTn id="20" presetID="10" presetClass="entr" presetSubtype="0" fill="hold" grpId="0" nodeType="after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par>
                          <p:cTn id="23" fill="hold">
                            <p:stCondLst>
                              <p:cond delay="7750"/>
                            </p:stCondLst>
                            <p:childTnLst>
                              <p:par>
                                <p:cTn id="24" presetID="10" presetClass="entr" presetSubtype="0" fill="hold" grpId="0" nodeType="afterEffect">
                                  <p:stCondLst>
                                    <p:cond delay="125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childTnLst>
                          </p:cTn>
                        </p:par>
                        <p:par>
                          <p:cTn id="27" fill="hold">
                            <p:stCondLst>
                              <p:cond delay="10000"/>
                            </p:stCondLst>
                            <p:childTnLst>
                              <p:par>
                                <p:cTn id="28" presetID="10" presetClass="entr" presetSubtype="0" fill="hold" grpId="0" nodeType="afterEffect">
                                  <p:stCondLst>
                                    <p:cond delay="10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Assertiveness Test</a:t>
              </a:r>
              <a:endParaRPr lang="en-IN" sz="3200" dirty="0"/>
            </a:p>
          </p:txBody>
        </p:sp>
      </p:grpSp>
      <p:sp>
        <p:nvSpPr>
          <p:cNvPr id="6" name="TextBox 5"/>
          <p:cNvSpPr txBox="1"/>
          <p:nvPr/>
        </p:nvSpPr>
        <p:spPr>
          <a:xfrm>
            <a:off x="683568" y="908720"/>
            <a:ext cx="8460432" cy="707886"/>
          </a:xfrm>
          <a:prstGeom prst="rect">
            <a:avLst/>
          </a:prstGeom>
          <a:solidFill>
            <a:srgbClr val="FFFFFF">
              <a:alpha val="69804"/>
            </a:srgbClr>
          </a:solidFill>
        </p:spPr>
        <p:txBody>
          <a:bodyPr wrap="square" rtlCol="0">
            <a:spAutoFit/>
          </a:bodyPr>
          <a:lstStyle/>
          <a:p>
            <a:r>
              <a:rPr lang="en-IN" sz="2000" dirty="0" smtClean="0"/>
              <a:t>Take the Assertiveness Test to evaluate yourself and find if you are assertive or not. Answer the below questions about yourself as truthfully as possible. </a:t>
            </a:r>
            <a:endParaRPr lang="en-IN" sz="2000" dirty="0"/>
          </a:p>
        </p:txBody>
      </p:sp>
      <p:pic>
        <p:nvPicPr>
          <p:cNvPr id="7" name="Picture 6" descr="ask-question-2-fe3957f2f75adefef4c10ac44d2fd9c9.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a:off x="0" y="1556792"/>
            <a:ext cx="3995936" cy="5301208"/>
          </a:xfrm>
          <a:prstGeom prst="rect">
            <a:avLst/>
          </a:prstGeom>
        </p:spPr>
      </p:pic>
      <p:sp>
        <p:nvSpPr>
          <p:cNvPr id="13" name="Rounded Rectangular Callout 12"/>
          <p:cNvSpPr/>
          <p:nvPr/>
        </p:nvSpPr>
        <p:spPr>
          <a:xfrm>
            <a:off x="3131840" y="1728192"/>
            <a:ext cx="5760640" cy="576064"/>
          </a:xfrm>
          <a:prstGeom prst="wedgeRoundRectCallout">
            <a:avLst>
              <a:gd name="adj1" fmla="val -52486"/>
              <a:gd name="adj2" fmla="val 199669"/>
              <a:gd name="adj3" fmla="val 16667"/>
            </a:avLst>
          </a:prstGeom>
          <a:solidFill>
            <a:srgbClr val="FF7C8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000" dirty="0" smtClean="0">
                <a:solidFill>
                  <a:schemeClr val="tx1"/>
                </a:solidFill>
              </a:rPr>
              <a:t>Do you feel comfortable accepting compliments?</a:t>
            </a:r>
            <a:endParaRPr lang="en-IN" sz="2000" dirty="0">
              <a:solidFill>
                <a:schemeClr val="tx1"/>
              </a:solidFill>
            </a:endParaRPr>
          </a:p>
        </p:txBody>
      </p:sp>
      <p:sp>
        <p:nvSpPr>
          <p:cNvPr id="14" name="Rounded Rectangular Callout 13"/>
          <p:cNvSpPr/>
          <p:nvPr/>
        </p:nvSpPr>
        <p:spPr>
          <a:xfrm>
            <a:off x="4283968" y="2520280"/>
            <a:ext cx="4680520" cy="1152128"/>
          </a:xfrm>
          <a:prstGeom prst="wedgeRoundRectCallout">
            <a:avLst>
              <a:gd name="adj1" fmla="val -76437"/>
              <a:gd name="adj2" fmla="val 16372"/>
              <a:gd name="adj3" fmla="val 16667"/>
            </a:avLst>
          </a:prstGeom>
          <a:solidFill>
            <a:srgbClr val="FF9B57"/>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000" dirty="0" smtClean="0">
                <a:solidFill>
                  <a:schemeClr val="tx1"/>
                </a:solidFill>
              </a:rPr>
              <a:t>Are you able to refuse unreasonable requests from friends, family, or co-workers?</a:t>
            </a:r>
            <a:endParaRPr lang="en-IN" sz="2000" dirty="0">
              <a:solidFill>
                <a:schemeClr val="tx1"/>
              </a:solidFill>
            </a:endParaRPr>
          </a:p>
        </p:txBody>
      </p:sp>
      <p:sp>
        <p:nvSpPr>
          <p:cNvPr id="15" name="Rounded Rectangular Callout 14"/>
          <p:cNvSpPr/>
          <p:nvPr/>
        </p:nvSpPr>
        <p:spPr>
          <a:xfrm>
            <a:off x="4067944" y="3816424"/>
            <a:ext cx="4680520" cy="576064"/>
          </a:xfrm>
          <a:prstGeom prst="wedgeRoundRectCallout">
            <a:avLst>
              <a:gd name="adj1" fmla="val -71627"/>
              <a:gd name="adj2" fmla="val -67191"/>
              <a:gd name="adj3" fmla="val 16667"/>
            </a:avLst>
          </a:prstGeom>
          <a:solidFill>
            <a:schemeClr val="bg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000" dirty="0" smtClean="0">
                <a:solidFill>
                  <a:schemeClr val="tx1"/>
                </a:solidFill>
              </a:rPr>
              <a:t>Are you able to stand up for your rights?</a:t>
            </a:r>
            <a:endParaRPr lang="en-IN" sz="2000" dirty="0">
              <a:solidFill>
                <a:schemeClr val="tx1"/>
              </a:solidFill>
            </a:endParaRPr>
          </a:p>
        </p:txBody>
      </p:sp>
      <p:sp>
        <p:nvSpPr>
          <p:cNvPr id="16" name="Rounded Rectangular Callout 15"/>
          <p:cNvSpPr/>
          <p:nvPr/>
        </p:nvSpPr>
        <p:spPr>
          <a:xfrm>
            <a:off x="3851920" y="4752528"/>
            <a:ext cx="4680520" cy="792088"/>
          </a:xfrm>
          <a:prstGeom prst="wedgeRoundRectCallout">
            <a:avLst>
              <a:gd name="adj1" fmla="val -66818"/>
              <a:gd name="adj2" fmla="val -142673"/>
              <a:gd name="adj3" fmla="val 16667"/>
            </a:avLst>
          </a:prstGeom>
          <a:solidFill>
            <a:schemeClr val="accent3">
              <a:lumMod val="7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000" dirty="0" smtClean="0">
                <a:solidFill>
                  <a:schemeClr val="tx1"/>
                </a:solidFill>
              </a:rPr>
              <a:t>Can you comfortably start and carry on a conversation with others?</a:t>
            </a:r>
            <a:endParaRPr lang="en-IN" sz="2000" dirty="0">
              <a:solidFill>
                <a:schemeClr val="tx1"/>
              </a:solidFill>
            </a:endParaRPr>
          </a:p>
        </p:txBody>
      </p:sp>
      <p:sp>
        <p:nvSpPr>
          <p:cNvPr id="17" name="Rounded Rectangular Callout 16"/>
          <p:cNvSpPr/>
          <p:nvPr/>
        </p:nvSpPr>
        <p:spPr>
          <a:xfrm>
            <a:off x="3707904" y="5904656"/>
            <a:ext cx="4680520" cy="764704"/>
          </a:xfrm>
          <a:prstGeom prst="wedgeRoundRectCallout">
            <a:avLst>
              <a:gd name="adj1" fmla="val -64113"/>
              <a:gd name="adj2" fmla="val -177879"/>
              <a:gd name="adj3" fmla="val 16667"/>
            </a:avLst>
          </a:prstGeom>
          <a:solidFill>
            <a:srgbClr val="7CA1CE"/>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000" dirty="0" smtClean="0">
                <a:solidFill>
                  <a:schemeClr val="tx1"/>
                </a:solidFill>
              </a:rPr>
              <a:t>Do you ask for assistance when you need it?</a:t>
            </a:r>
            <a:endParaRPr lang="en-IN" sz="2000" dirty="0">
              <a:solidFill>
                <a:schemeClr val="tx1"/>
              </a:solidFill>
            </a:endParaRPr>
          </a:p>
        </p:txBody>
      </p:sp>
      <p:sp>
        <p:nvSpPr>
          <p:cNvPr id="8" name="Footer Placeholder 7"/>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3000"/>
                            </p:stCondLst>
                            <p:childTnLst>
                              <p:par>
                                <p:cTn id="13" presetID="10" presetClass="entr" presetSubtype="0" fill="hold" grpId="0" nodeType="afterEffect">
                                  <p:stCondLst>
                                    <p:cond delay="125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5250"/>
                            </p:stCondLst>
                            <p:childTnLst>
                              <p:par>
                                <p:cTn id="17" presetID="10" presetClass="entr" presetSubtype="0" fill="hold" grpId="0" nodeType="after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par>
                          <p:cTn id="20" fill="hold">
                            <p:stCondLst>
                              <p:cond delay="6750"/>
                            </p:stCondLst>
                            <p:childTnLst>
                              <p:par>
                                <p:cTn id="21" presetID="10" presetClass="entr" presetSubtype="0" fill="hold" grpId="0" nodeType="afterEffect">
                                  <p:stCondLst>
                                    <p:cond delay="10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Assertiveness Test</a:t>
              </a:r>
              <a:endParaRPr lang="en-IN" sz="3200" dirty="0"/>
            </a:p>
          </p:txBody>
        </p:sp>
      </p:grpSp>
      <p:sp>
        <p:nvSpPr>
          <p:cNvPr id="6" name="TextBox 5"/>
          <p:cNvSpPr txBox="1"/>
          <p:nvPr/>
        </p:nvSpPr>
        <p:spPr>
          <a:xfrm>
            <a:off x="683568" y="908720"/>
            <a:ext cx="8460432" cy="707886"/>
          </a:xfrm>
          <a:prstGeom prst="rect">
            <a:avLst/>
          </a:prstGeom>
          <a:solidFill>
            <a:srgbClr val="FFFFFF">
              <a:alpha val="69804"/>
            </a:srgbClr>
          </a:solidFill>
        </p:spPr>
        <p:txBody>
          <a:bodyPr wrap="square" rtlCol="0">
            <a:spAutoFit/>
          </a:bodyPr>
          <a:lstStyle/>
          <a:p>
            <a:r>
              <a:rPr lang="en-IN" sz="2000" dirty="0" smtClean="0"/>
              <a:t>Take the Assertiveness Test to evaluate yourself and find if you are assertive or not. Answer the below questions about yourself as truthfully as possible. </a:t>
            </a:r>
            <a:endParaRPr lang="en-IN" sz="2000" dirty="0"/>
          </a:p>
        </p:txBody>
      </p:sp>
      <p:pic>
        <p:nvPicPr>
          <p:cNvPr id="7" name="Picture 6" descr="ask-question-2-fe3957f2f75adefef4c10ac44d2fd9c9.jpg"/>
          <p:cNvPicPr>
            <a:picLocks noChangeAspect="1"/>
          </p:cNvPicPr>
          <p:nvPr/>
        </p:nvPicPr>
        <p:blipFill>
          <a:blip r:embed="rId3" cstate="email">
            <a:clrChange>
              <a:clrFrom>
                <a:srgbClr val="FFFFFF"/>
              </a:clrFrom>
              <a:clrTo>
                <a:srgbClr val="FFFFFF">
                  <a:alpha val="0"/>
                </a:srgbClr>
              </a:clrTo>
            </a:clrChange>
            <a:grayscl/>
          </a:blip>
          <a:srcRect/>
          <a:stretch>
            <a:fillRect/>
          </a:stretch>
        </p:blipFill>
        <p:spPr>
          <a:xfrm>
            <a:off x="0" y="1556792"/>
            <a:ext cx="3995936" cy="5301208"/>
          </a:xfrm>
          <a:prstGeom prst="rect">
            <a:avLst/>
          </a:prstGeom>
        </p:spPr>
      </p:pic>
      <p:sp>
        <p:nvSpPr>
          <p:cNvPr id="13" name="Rounded Rectangular Callout 12"/>
          <p:cNvSpPr/>
          <p:nvPr/>
        </p:nvSpPr>
        <p:spPr>
          <a:xfrm>
            <a:off x="3131840" y="1728192"/>
            <a:ext cx="5760640" cy="576064"/>
          </a:xfrm>
          <a:prstGeom prst="wedgeRoundRectCallout">
            <a:avLst>
              <a:gd name="adj1" fmla="val -52486"/>
              <a:gd name="adj2" fmla="val 199669"/>
              <a:gd name="adj3" fmla="val 16667"/>
            </a:avLst>
          </a:prstGeom>
          <a:solidFill>
            <a:schemeClr val="bg1">
              <a:lumMod val="6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000" dirty="0" smtClean="0">
                <a:solidFill>
                  <a:schemeClr val="tx1"/>
                </a:solidFill>
              </a:rPr>
              <a:t>Do you feel comfortable accepting compliments?</a:t>
            </a:r>
            <a:endParaRPr lang="en-IN" sz="2000" dirty="0">
              <a:solidFill>
                <a:schemeClr val="tx1"/>
              </a:solidFill>
            </a:endParaRPr>
          </a:p>
        </p:txBody>
      </p:sp>
      <p:sp>
        <p:nvSpPr>
          <p:cNvPr id="14" name="Rounded Rectangular Callout 13"/>
          <p:cNvSpPr/>
          <p:nvPr/>
        </p:nvSpPr>
        <p:spPr>
          <a:xfrm>
            <a:off x="4283968" y="2520280"/>
            <a:ext cx="4680520" cy="1152128"/>
          </a:xfrm>
          <a:prstGeom prst="wedgeRoundRectCallout">
            <a:avLst>
              <a:gd name="adj1" fmla="val -76437"/>
              <a:gd name="adj2" fmla="val 16372"/>
              <a:gd name="adj3" fmla="val 16667"/>
            </a:avLst>
          </a:prstGeom>
          <a:solidFill>
            <a:schemeClr val="bg1">
              <a:lumMod val="6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000" dirty="0" smtClean="0">
                <a:solidFill>
                  <a:schemeClr val="tx1"/>
                </a:solidFill>
              </a:rPr>
              <a:t>Are you able to refuse unreasonable requests from friends, family, or co-workers?</a:t>
            </a:r>
            <a:endParaRPr lang="en-IN" sz="2000" dirty="0">
              <a:solidFill>
                <a:schemeClr val="tx1"/>
              </a:solidFill>
            </a:endParaRPr>
          </a:p>
        </p:txBody>
      </p:sp>
      <p:sp>
        <p:nvSpPr>
          <p:cNvPr id="15" name="Rounded Rectangular Callout 14"/>
          <p:cNvSpPr/>
          <p:nvPr/>
        </p:nvSpPr>
        <p:spPr>
          <a:xfrm>
            <a:off x="4067944" y="3816424"/>
            <a:ext cx="4680520" cy="576064"/>
          </a:xfrm>
          <a:prstGeom prst="wedgeRoundRectCallout">
            <a:avLst>
              <a:gd name="adj1" fmla="val -71627"/>
              <a:gd name="adj2" fmla="val -67191"/>
              <a:gd name="adj3" fmla="val 16667"/>
            </a:avLst>
          </a:prstGeom>
          <a:solidFill>
            <a:schemeClr val="bg1">
              <a:lumMod val="6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000" dirty="0" smtClean="0">
                <a:solidFill>
                  <a:schemeClr val="tx1"/>
                </a:solidFill>
              </a:rPr>
              <a:t>Are you able to stand up for your rights?</a:t>
            </a:r>
            <a:endParaRPr lang="en-IN" sz="2000" dirty="0">
              <a:solidFill>
                <a:schemeClr val="tx1"/>
              </a:solidFill>
            </a:endParaRPr>
          </a:p>
        </p:txBody>
      </p:sp>
      <p:sp>
        <p:nvSpPr>
          <p:cNvPr id="16" name="Rounded Rectangular Callout 15"/>
          <p:cNvSpPr/>
          <p:nvPr/>
        </p:nvSpPr>
        <p:spPr>
          <a:xfrm>
            <a:off x="3851920" y="4752528"/>
            <a:ext cx="4680520" cy="792088"/>
          </a:xfrm>
          <a:prstGeom prst="wedgeRoundRectCallout">
            <a:avLst>
              <a:gd name="adj1" fmla="val -66818"/>
              <a:gd name="adj2" fmla="val -142673"/>
              <a:gd name="adj3" fmla="val 16667"/>
            </a:avLst>
          </a:prstGeom>
          <a:solidFill>
            <a:schemeClr val="bg1">
              <a:lumMod val="6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000" dirty="0" smtClean="0">
                <a:solidFill>
                  <a:schemeClr val="tx1"/>
                </a:solidFill>
              </a:rPr>
              <a:t>Can you comfortably start and carry on a conversation with others?</a:t>
            </a:r>
            <a:endParaRPr lang="en-IN" sz="2000" dirty="0">
              <a:solidFill>
                <a:schemeClr val="tx1"/>
              </a:solidFill>
            </a:endParaRPr>
          </a:p>
        </p:txBody>
      </p:sp>
      <p:sp>
        <p:nvSpPr>
          <p:cNvPr id="17" name="Rounded Rectangular Callout 16"/>
          <p:cNvSpPr/>
          <p:nvPr/>
        </p:nvSpPr>
        <p:spPr>
          <a:xfrm>
            <a:off x="3707904" y="5904656"/>
            <a:ext cx="4680520" cy="764704"/>
          </a:xfrm>
          <a:prstGeom prst="wedgeRoundRectCallout">
            <a:avLst>
              <a:gd name="adj1" fmla="val -64113"/>
              <a:gd name="adj2" fmla="val -177879"/>
              <a:gd name="adj3" fmla="val 16667"/>
            </a:avLst>
          </a:prstGeom>
          <a:solidFill>
            <a:schemeClr val="bg1">
              <a:lumMod val="6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IN" sz="2000" dirty="0" smtClean="0">
                <a:solidFill>
                  <a:schemeClr val="tx1"/>
                </a:solidFill>
              </a:rPr>
              <a:t>Do you ask for assistance when you need it?</a:t>
            </a:r>
            <a:endParaRPr lang="en-IN" sz="2000" dirty="0">
              <a:solidFill>
                <a:schemeClr val="tx1"/>
              </a:solidFill>
            </a:endParaRPr>
          </a:p>
        </p:txBody>
      </p:sp>
      <p:grpSp>
        <p:nvGrpSpPr>
          <p:cNvPr id="8" name="Group 19"/>
          <p:cNvGrpSpPr/>
          <p:nvPr/>
        </p:nvGrpSpPr>
        <p:grpSpPr>
          <a:xfrm>
            <a:off x="33209" y="980728"/>
            <a:ext cx="9077581" cy="5877272"/>
            <a:chOff x="33209" y="980728"/>
            <a:chExt cx="9077581" cy="5877272"/>
          </a:xfrm>
        </p:grpSpPr>
        <p:pic>
          <p:nvPicPr>
            <p:cNvPr id="18" name="Picture 17" descr="5550342_xl.jpg"/>
            <p:cNvPicPr>
              <a:picLocks noChangeAspect="1"/>
            </p:cNvPicPr>
            <p:nvPr/>
          </p:nvPicPr>
          <p:blipFill>
            <a:blip r:embed="rId4" cstate="email">
              <a:clrChange>
                <a:clrFrom>
                  <a:srgbClr val="FFFFFF"/>
                </a:clrFrom>
                <a:clrTo>
                  <a:srgbClr val="FFFFFF">
                    <a:alpha val="0"/>
                  </a:srgbClr>
                </a:clrTo>
              </a:clrChange>
            </a:blip>
            <a:stretch>
              <a:fillRect/>
            </a:stretch>
          </p:blipFill>
          <p:spPr>
            <a:xfrm>
              <a:off x="33209" y="980728"/>
              <a:ext cx="9077581" cy="5877272"/>
            </a:xfrm>
            <a:prstGeom prst="rect">
              <a:avLst/>
            </a:prstGeom>
          </p:spPr>
        </p:pic>
        <p:sp>
          <p:nvSpPr>
            <p:cNvPr id="19" name="TextBox 18"/>
            <p:cNvSpPr txBox="1"/>
            <p:nvPr/>
          </p:nvSpPr>
          <p:spPr>
            <a:xfrm>
              <a:off x="1835696" y="2636912"/>
              <a:ext cx="5472608" cy="2554545"/>
            </a:xfrm>
            <a:prstGeom prst="rect">
              <a:avLst/>
            </a:prstGeom>
            <a:noFill/>
          </p:spPr>
          <p:txBody>
            <a:bodyPr wrap="square" rtlCol="0">
              <a:spAutoFit/>
            </a:bodyPr>
            <a:lstStyle/>
            <a:p>
              <a:pPr marL="457200" indent="-457200">
                <a:buFont typeface="Arial" pitchFamily="34" charset="0"/>
                <a:buChar char="•"/>
              </a:pPr>
              <a:r>
                <a:rPr lang="en-IN" sz="2000" b="1" dirty="0" smtClean="0">
                  <a:solidFill>
                    <a:schemeClr val="bg1"/>
                  </a:solidFill>
                </a:rPr>
                <a:t>If your answer is ‘YES’ to all 10 questions, then you are already practicing Assertiveness Skills.</a:t>
              </a:r>
            </a:p>
            <a:p>
              <a:pPr marL="457200" indent="-457200">
                <a:buFont typeface="Arial" pitchFamily="34" charset="0"/>
                <a:buChar char="•"/>
              </a:pPr>
              <a:endParaRPr lang="en-IN" sz="2000" b="1" dirty="0" smtClean="0">
                <a:solidFill>
                  <a:schemeClr val="bg1"/>
                </a:solidFill>
              </a:endParaRPr>
            </a:p>
            <a:p>
              <a:pPr marL="457200" indent="-457200">
                <a:buFont typeface="Arial" pitchFamily="34" charset="0"/>
                <a:buChar char="•"/>
              </a:pPr>
              <a:r>
                <a:rPr lang="en-IN" sz="2000" b="1" dirty="0" smtClean="0">
                  <a:solidFill>
                    <a:schemeClr val="bg1"/>
                  </a:solidFill>
                </a:rPr>
                <a:t>However, if you have answered ‘NO’ to more than 3 of these 10 questions, then it indicates a need to understand and acquire Assertiveness Skills.</a:t>
              </a:r>
              <a:endParaRPr lang="en-IN" sz="2000" b="1" dirty="0">
                <a:solidFill>
                  <a:schemeClr val="bg1"/>
                </a:solidFill>
              </a:endParaRPr>
            </a:p>
          </p:txBody>
        </p:sp>
      </p:grpSp>
      <p:sp>
        <p:nvSpPr>
          <p:cNvPr id="9" name="Footer Placeholder 8"/>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2801642_xl.jpg"/>
          <p:cNvPicPr>
            <a:picLocks noChangeAspect="1"/>
          </p:cNvPicPr>
          <p:nvPr/>
        </p:nvPicPr>
        <p:blipFill>
          <a:blip r:embed="rId2" cstate="email"/>
          <a:srcRect/>
          <a:stretch>
            <a:fillRect/>
          </a:stretch>
        </p:blipFill>
        <p:spPr>
          <a:xfrm>
            <a:off x="1143000" y="908720"/>
            <a:ext cx="6858000" cy="5976664"/>
          </a:xfrm>
          <a:prstGeom prst="rect">
            <a:avLst/>
          </a:prstGeom>
        </p:spPr>
      </p:pic>
      <p:grpSp>
        <p:nvGrpSpPr>
          <p:cNvPr id="8" name="Group 6"/>
          <p:cNvGrpSpPr/>
          <p:nvPr/>
        </p:nvGrpSpPr>
        <p:grpSpPr>
          <a:xfrm rot="21358569">
            <a:off x="207483" y="2280321"/>
            <a:ext cx="4236200" cy="946021"/>
            <a:chOff x="2411760" y="1772816"/>
            <a:chExt cx="4394483" cy="946021"/>
          </a:xfrm>
        </p:grpSpPr>
        <p:pic>
          <p:nvPicPr>
            <p:cNvPr id="9" name="Picture 8" descr="5986098_xxl.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a:off x="2411760" y="1772816"/>
              <a:ext cx="4394483" cy="946021"/>
            </a:xfrm>
            <a:prstGeom prst="rect">
              <a:avLst/>
            </a:prstGeom>
          </p:spPr>
        </p:pic>
        <p:sp>
          <p:nvSpPr>
            <p:cNvPr id="10" name="TextBox 9"/>
            <p:cNvSpPr txBox="1"/>
            <p:nvPr/>
          </p:nvSpPr>
          <p:spPr>
            <a:xfrm>
              <a:off x="2472300" y="1850531"/>
              <a:ext cx="4104456" cy="707886"/>
            </a:xfrm>
            <a:prstGeom prst="rect">
              <a:avLst/>
            </a:prstGeom>
            <a:noFill/>
          </p:spPr>
          <p:txBody>
            <a:bodyPr wrap="square" rtlCol="0">
              <a:spAutoFit/>
            </a:bodyPr>
            <a:lstStyle/>
            <a:p>
              <a:r>
                <a:rPr lang="en-IN" sz="2000" b="1" dirty="0" smtClean="0">
                  <a:solidFill>
                    <a:schemeClr val="bg1"/>
                  </a:solidFill>
                </a:rPr>
                <a:t>Saying ‘yes’ when you want to, and saying ‘no’ when you mean ‘no’</a:t>
              </a:r>
              <a:endParaRPr lang="en-IN" sz="2000" b="1" dirty="0">
                <a:solidFill>
                  <a:schemeClr val="bg1"/>
                </a:solidFill>
              </a:endParaRPr>
            </a:p>
          </p:txBody>
        </p:sp>
      </p:grpSp>
      <p:grpSp>
        <p:nvGrpSpPr>
          <p:cNvPr id="11" name="Group 9"/>
          <p:cNvGrpSpPr/>
          <p:nvPr/>
        </p:nvGrpSpPr>
        <p:grpSpPr>
          <a:xfrm rot="352007">
            <a:off x="4899178" y="3054622"/>
            <a:ext cx="3996000" cy="970707"/>
            <a:chOff x="2478950" y="4372998"/>
            <a:chExt cx="3664188" cy="783268"/>
          </a:xfrm>
        </p:grpSpPr>
        <p:pic>
          <p:nvPicPr>
            <p:cNvPr id="12" name="Picture 11" descr="5986098_xxl.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a:off x="2478950" y="4372998"/>
              <a:ext cx="3664188" cy="783268"/>
            </a:xfrm>
            <a:prstGeom prst="rect">
              <a:avLst/>
            </a:prstGeom>
          </p:spPr>
        </p:pic>
        <p:sp>
          <p:nvSpPr>
            <p:cNvPr id="13" name="TextBox 12"/>
            <p:cNvSpPr txBox="1"/>
            <p:nvPr/>
          </p:nvSpPr>
          <p:spPr>
            <a:xfrm>
              <a:off x="2601770" y="4465270"/>
              <a:ext cx="3384376" cy="571197"/>
            </a:xfrm>
            <a:prstGeom prst="rect">
              <a:avLst/>
            </a:prstGeom>
            <a:noFill/>
          </p:spPr>
          <p:txBody>
            <a:bodyPr wrap="square" rtlCol="0">
              <a:spAutoFit/>
            </a:bodyPr>
            <a:lstStyle/>
            <a:p>
              <a:r>
                <a:rPr lang="en-IN" sz="2000" b="1" dirty="0" smtClean="0">
                  <a:solidFill>
                    <a:schemeClr val="bg1"/>
                  </a:solidFill>
                </a:rPr>
                <a:t>Not agreeing to do something just to please someone else</a:t>
              </a:r>
              <a:endParaRPr lang="en-IN" sz="2000" b="1" dirty="0">
                <a:solidFill>
                  <a:schemeClr val="bg1"/>
                </a:solidFill>
              </a:endParaRPr>
            </a:p>
          </p:txBody>
        </p:sp>
      </p:grpSp>
      <p:pic>
        <p:nvPicPr>
          <p:cNvPr id="14" name="Picture 5" descr="Tessafilm_4"/>
          <p:cNvPicPr>
            <a:picLocks noChangeAspect="1" noChangeArrowheads="1"/>
          </p:cNvPicPr>
          <p:nvPr/>
        </p:nvPicPr>
        <p:blipFill>
          <a:blip r:embed="rId5" cstate="email"/>
          <a:srcRect/>
          <a:stretch>
            <a:fillRect/>
          </a:stretch>
        </p:blipFill>
        <p:spPr bwMode="gray">
          <a:xfrm rot="20605850">
            <a:off x="4543759" y="2665739"/>
            <a:ext cx="1175592" cy="425203"/>
          </a:xfrm>
          <a:prstGeom prst="rect">
            <a:avLst/>
          </a:prstGeom>
          <a:noFill/>
        </p:spPr>
      </p:pic>
      <p:pic>
        <p:nvPicPr>
          <p:cNvPr id="15" name="Picture 5" descr="Tessafilm_4"/>
          <p:cNvPicPr>
            <a:picLocks noChangeAspect="1" noChangeArrowheads="1"/>
          </p:cNvPicPr>
          <p:nvPr/>
        </p:nvPicPr>
        <p:blipFill>
          <a:blip r:embed="rId5" cstate="email"/>
          <a:srcRect/>
          <a:stretch>
            <a:fillRect/>
          </a:stretch>
        </p:blipFill>
        <p:spPr bwMode="gray">
          <a:xfrm rot="2170120">
            <a:off x="3758873" y="2063131"/>
            <a:ext cx="1175592" cy="425203"/>
          </a:xfrm>
          <a:prstGeom prst="rect">
            <a:avLst/>
          </a:prstGeom>
          <a:noFill/>
        </p:spPr>
      </p:pic>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6"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What does being Assertive Involve?</a:t>
              </a:r>
              <a:endParaRPr lang="en-IN" sz="3200" dirty="0"/>
            </a:p>
          </p:txBody>
        </p:sp>
      </p:grpSp>
      <p:sp>
        <p:nvSpPr>
          <p:cNvPr id="6" name="TextBox 5"/>
          <p:cNvSpPr txBox="1"/>
          <p:nvPr/>
        </p:nvSpPr>
        <p:spPr>
          <a:xfrm>
            <a:off x="683568" y="908720"/>
            <a:ext cx="8208912" cy="1015663"/>
          </a:xfrm>
          <a:prstGeom prst="rect">
            <a:avLst/>
          </a:prstGeom>
          <a:solidFill>
            <a:srgbClr val="FFFFFF">
              <a:alpha val="69804"/>
            </a:srgbClr>
          </a:solidFill>
        </p:spPr>
        <p:txBody>
          <a:bodyPr wrap="square" rtlCol="0">
            <a:spAutoFit/>
          </a:bodyPr>
          <a:lstStyle/>
          <a:p>
            <a:r>
              <a:rPr lang="en-IN" sz="2000" dirty="0" smtClean="0"/>
              <a:t>A person can choose to be assertive by his own will. However, being assertive involves a definite set of characteristics and behaviors to exercise one’s assertiveness. Being assertive involves:</a:t>
            </a:r>
            <a:endParaRPr lang="en-IN" sz="2000" dirty="0"/>
          </a:p>
        </p:txBody>
      </p:sp>
      <p:grpSp>
        <p:nvGrpSpPr>
          <p:cNvPr id="19" name="Group 18"/>
          <p:cNvGrpSpPr/>
          <p:nvPr/>
        </p:nvGrpSpPr>
        <p:grpSpPr>
          <a:xfrm>
            <a:off x="356457" y="3860485"/>
            <a:ext cx="4188441" cy="1097654"/>
            <a:chOff x="356457" y="3860485"/>
            <a:chExt cx="4188441" cy="1097654"/>
          </a:xfrm>
        </p:grpSpPr>
        <p:pic>
          <p:nvPicPr>
            <p:cNvPr id="17" name="Picture 16" descr="5986098_xxl.jpg"/>
            <p:cNvPicPr>
              <a:picLocks noChangeAspect="1"/>
            </p:cNvPicPr>
            <p:nvPr/>
          </p:nvPicPr>
          <p:blipFill>
            <a:blip r:embed="rId7" cstate="email"/>
            <a:srcRect/>
            <a:stretch>
              <a:fillRect/>
            </a:stretch>
          </p:blipFill>
          <p:spPr>
            <a:xfrm rot="21362173">
              <a:off x="356457" y="3860485"/>
              <a:ext cx="4188441" cy="1097654"/>
            </a:xfrm>
            <a:prstGeom prst="rect">
              <a:avLst/>
            </a:prstGeom>
          </p:spPr>
        </p:pic>
        <p:sp>
          <p:nvSpPr>
            <p:cNvPr id="18" name="TextBox 17"/>
            <p:cNvSpPr txBox="1"/>
            <p:nvPr/>
          </p:nvSpPr>
          <p:spPr>
            <a:xfrm rot="21358569">
              <a:off x="485345" y="3968296"/>
              <a:ext cx="3956619" cy="707886"/>
            </a:xfrm>
            <a:prstGeom prst="rect">
              <a:avLst/>
            </a:prstGeom>
            <a:noFill/>
          </p:spPr>
          <p:txBody>
            <a:bodyPr wrap="square" rtlCol="0">
              <a:spAutoFit/>
            </a:bodyPr>
            <a:lstStyle/>
            <a:p>
              <a:r>
                <a:rPr lang="en-IN" sz="2000" b="1" dirty="0" smtClean="0">
                  <a:solidFill>
                    <a:schemeClr val="bg1"/>
                  </a:solidFill>
                </a:rPr>
                <a:t>Deciding on, and sticking to, clear boundaries</a:t>
              </a:r>
              <a:endParaRPr lang="en-IN" sz="2000" b="1" dirty="0">
                <a:solidFill>
                  <a:schemeClr val="bg1"/>
                </a:solidFill>
              </a:endParaRPr>
            </a:p>
          </p:txBody>
        </p:sp>
      </p:grpSp>
      <p:pic>
        <p:nvPicPr>
          <p:cNvPr id="20" name="Picture 5" descr="Tessafilm_4"/>
          <p:cNvPicPr>
            <a:picLocks noChangeAspect="1" noChangeArrowheads="1"/>
          </p:cNvPicPr>
          <p:nvPr/>
        </p:nvPicPr>
        <p:blipFill>
          <a:blip r:embed="rId5" cstate="email"/>
          <a:srcRect/>
          <a:stretch>
            <a:fillRect/>
          </a:stretch>
        </p:blipFill>
        <p:spPr bwMode="gray">
          <a:xfrm rot="2170120">
            <a:off x="3792103" y="3662917"/>
            <a:ext cx="1175592" cy="425203"/>
          </a:xfrm>
          <a:prstGeom prst="rect">
            <a:avLst/>
          </a:prstGeom>
          <a:noFill/>
        </p:spPr>
      </p:pic>
      <p:sp>
        <p:nvSpPr>
          <p:cNvPr id="16" name="Footer Placeholder 15"/>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3500"/>
                            </p:stCondLst>
                            <p:childTnLst>
                              <p:par>
                                <p:cTn id="17" presetID="10" presetClass="entr" presetSubtype="0" fill="hold" nodeType="afterEffect">
                                  <p:stCondLst>
                                    <p:cond delay="25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4250"/>
                            </p:stCondLst>
                            <p:childTnLst>
                              <p:par>
                                <p:cTn id="21" presetID="10" presetClass="entr" presetSubtype="0" fill="hold" nodeType="afterEffect">
                                  <p:stCondLst>
                                    <p:cond delay="10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575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6250"/>
                            </p:stCondLst>
                            <p:childTnLst>
                              <p:par>
                                <p:cTn id="29" presetID="10" presetClass="entr" presetSubtype="0" fill="hold" nodeType="afterEffect">
                                  <p:stCondLst>
                                    <p:cond delay="125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8000"/>
                            </p:stCondLst>
                            <p:childTnLst>
                              <p:par>
                                <p:cTn id="33" presetID="10"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What does being Assertive Involve?</a:t>
              </a:r>
              <a:endParaRPr lang="en-IN" sz="3200" dirty="0"/>
            </a:p>
          </p:txBody>
        </p:sp>
      </p:grpSp>
      <p:pic>
        <p:nvPicPr>
          <p:cNvPr id="6" name="Picture 5" descr="12801642_xl.jpg"/>
          <p:cNvPicPr>
            <a:picLocks noChangeAspect="1"/>
          </p:cNvPicPr>
          <p:nvPr/>
        </p:nvPicPr>
        <p:blipFill>
          <a:blip r:embed="rId3" cstate="email"/>
          <a:srcRect/>
          <a:stretch>
            <a:fillRect/>
          </a:stretch>
        </p:blipFill>
        <p:spPr>
          <a:xfrm>
            <a:off x="1143000" y="908720"/>
            <a:ext cx="6858000" cy="5976664"/>
          </a:xfrm>
          <a:prstGeom prst="rect">
            <a:avLst/>
          </a:prstGeom>
        </p:spPr>
      </p:pic>
      <p:grpSp>
        <p:nvGrpSpPr>
          <p:cNvPr id="7" name="Group 14"/>
          <p:cNvGrpSpPr/>
          <p:nvPr/>
        </p:nvGrpSpPr>
        <p:grpSpPr>
          <a:xfrm rot="21288254">
            <a:off x="391136" y="1723814"/>
            <a:ext cx="3990165" cy="972325"/>
            <a:chOff x="395536" y="1412776"/>
            <a:chExt cx="3384376" cy="972325"/>
          </a:xfrm>
        </p:grpSpPr>
        <p:pic>
          <p:nvPicPr>
            <p:cNvPr id="8" name="Picture 7" descr="5986098_xxl.jpg"/>
            <p:cNvPicPr>
              <a:picLocks noChangeAspect="1"/>
            </p:cNvPicPr>
            <p:nvPr/>
          </p:nvPicPr>
          <p:blipFill>
            <a:blip r:embed="rId4" cstate="email"/>
            <a:srcRect/>
            <a:stretch>
              <a:fillRect/>
            </a:stretch>
          </p:blipFill>
          <p:spPr>
            <a:xfrm>
              <a:off x="395536" y="1412776"/>
              <a:ext cx="3384376" cy="972325"/>
            </a:xfrm>
            <a:prstGeom prst="rect">
              <a:avLst/>
            </a:prstGeom>
          </p:spPr>
        </p:pic>
        <p:sp>
          <p:nvSpPr>
            <p:cNvPr id="9" name="TextBox 8"/>
            <p:cNvSpPr txBox="1"/>
            <p:nvPr/>
          </p:nvSpPr>
          <p:spPr>
            <a:xfrm>
              <a:off x="499730" y="1556351"/>
              <a:ext cx="3168352" cy="646331"/>
            </a:xfrm>
            <a:prstGeom prst="rect">
              <a:avLst/>
            </a:prstGeom>
            <a:noFill/>
          </p:spPr>
          <p:txBody>
            <a:bodyPr wrap="square" rtlCol="0">
              <a:spAutoFit/>
            </a:bodyPr>
            <a:lstStyle/>
            <a:p>
              <a:r>
                <a:rPr lang="en-IN" b="1" dirty="0" smtClean="0"/>
                <a:t>Being happy to defend your position, even if it provokes conflict </a:t>
              </a:r>
              <a:endParaRPr lang="en-IN" b="1" dirty="0"/>
            </a:p>
          </p:txBody>
        </p:sp>
      </p:grpSp>
      <p:grpSp>
        <p:nvGrpSpPr>
          <p:cNvPr id="10" name="Group 17"/>
          <p:cNvGrpSpPr/>
          <p:nvPr/>
        </p:nvGrpSpPr>
        <p:grpSpPr>
          <a:xfrm rot="423198">
            <a:off x="4796656" y="2604104"/>
            <a:ext cx="4217217" cy="977684"/>
            <a:chOff x="5004044" y="1052743"/>
            <a:chExt cx="3935400" cy="789419"/>
          </a:xfrm>
        </p:grpSpPr>
        <p:pic>
          <p:nvPicPr>
            <p:cNvPr id="11" name="Picture 10" descr="5986098_xxl.jpg"/>
            <p:cNvPicPr>
              <a:picLocks noChangeAspect="1"/>
            </p:cNvPicPr>
            <p:nvPr/>
          </p:nvPicPr>
          <p:blipFill>
            <a:blip r:embed="rId5" cstate="email"/>
            <a:srcRect/>
            <a:stretch>
              <a:fillRect/>
            </a:stretch>
          </p:blipFill>
          <p:spPr>
            <a:xfrm>
              <a:off x="5004044" y="1052743"/>
              <a:ext cx="3771655" cy="789419"/>
            </a:xfrm>
            <a:prstGeom prst="rect">
              <a:avLst/>
            </a:prstGeom>
          </p:spPr>
        </p:pic>
        <p:sp>
          <p:nvSpPr>
            <p:cNvPr id="12" name="TextBox 11"/>
            <p:cNvSpPr txBox="1"/>
            <p:nvPr/>
          </p:nvSpPr>
          <p:spPr>
            <a:xfrm>
              <a:off x="5328448" y="1193769"/>
              <a:ext cx="3610996" cy="521872"/>
            </a:xfrm>
            <a:prstGeom prst="rect">
              <a:avLst/>
            </a:prstGeom>
            <a:noFill/>
          </p:spPr>
          <p:txBody>
            <a:bodyPr wrap="square" rtlCol="0">
              <a:spAutoFit/>
            </a:bodyPr>
            <a:lstStyle/>
            <a:p>
              <a:r>
                <a:rPr lang="en-IN" b="1" dirty="0" smtClean="0"/>
                <a:t>Being confident about handling conflict if it occurs</a:t>
              </a:r>
              <a:endParaRPr lang="en-IN" b="1" dirty="0"/>
            </a:p>
          </p:txBody>
        </p:sp>
      </p:grpSp>
      <p:grpSp>
        <p:nvGrpSpPr>
          <p:cNvPr id="13" name="Group 20"/>
          <p:cNvGrpSpPr/>
          <p:nvPr/>
        </p:nvGrpSpPr>
        <p:grpSpPr>
          <a:xfrm rot="21218600">
            <a:off x="400611" y="3433986"/>
            <a:ext cx="3812595" cy="1155250"/>
            <a:chOff x="5940152" y="3645024"/>
            <a:chExt cx="2952328" cy="1155250"/>
          </a:xfrm>
        </p:grpSpPr>
        <p:pic>
          <p:nvPicPr>
            <p:cNvPr id="14" name="Picture 13" descr="5986098_xxl.jpg"/>
            <p:cNvPicPr>
              <a:picLocks noChangeAspect="1"/>
            </p:cNvPicPr>
            <p:nvPr/>
          </p:nvPicPr>
          <p:blipFill>
            <a:blip r:embed="rId6" cstate="email">
              <a:lum bright="10000"/>
            </a:blip>
            <a:srcRect/>
            <a:stretch>
              <a:fillRect/>
            </a:stretch>
          </p:blipFill>
          <p:spPr>
            <a:xfrm>
              <a:off x="5940152" y="3645024"/>
              <a:ext cx="2952328" cy="1155250"/>
            </a:xfrm>
            <a:prstGeom prst="rect">
              <a:avLst/>
            </a:prstGeom>
          </p:spPr>
        </p:pic>
        <p:sp>
          <p:nvSpPr>
            <p:cNvPr id="15" name="TextBox 14"/>
            <p:cNvSpPr txBox="1"/>
            <p:nvPr/>
          </p:nvSpPr>
          <p:spPr>
            <a:xfrm>
              <a:off x="5996165" y="3763687"/>
              <a:ext cx="2808312" cy="923330"/>
            </a:xfrm>
            <a:prstGeom prst="rect">
              <a:avLst/>
            </a:prstGeom>
            <a:noFill/>
          </p:spPr>
          <p:txBody>
            <a:bodyPr wrap="square" rtlCol="0">
              <a:spAutoFit/>
            </a:bodyPr>
            <a:lstStyle/>
            <a:p>
              <a:r>
                <a:rPr lang="en-IN" b="1" dirty="0" smtClean="0">
                  <a:solidFill>
                    <a:schemeClr val="bg1"/>
                  </a:solidFill>
                </a:rPr>
                <a:t>Understanding how to negotiate when two people want different outcomes</a:t>
              </a:r>
              <a:endParaRPr lang="en-IN" b="1" dirty="0">
                <a:solidFill>
                  <a:schemeClr val="bg1"/>
                </a:solidFill>
              </a:endParaRPr>
            </a:p>
          </p:txBody>
        </p:sp>
      </p:grpSp>
      <p:pic>
        <p:nvPicPr>
          <p:cNvPr id="16" name="Picture 5" descr="Tessafilm_4"/>
          <p:cNvPicPr>
            <a:picLocks noChangeAspect="1" noChangeArrowheads="1"/>
          </p:cNvPicPr>
          <p:nvPr/>
        </p:nvPicPr>
        <p:blipFill>
          <a:blip r:embed="rId7" cstate="email"/>
          <a:srcRect/>
          <a:stretch>
            <a:fillRect/>
          </a:stretch>
        </p:blipFill>
        <p:spPr bwMode="gray">
          <a:xfrm rot="20605850">
            <a:off x="4392197" y="2291651"/>
            <a:ext cx="1175592" cy="425203"/>
          </a:xfrm>
          <a:prstGeom prst="rect">
            <a:avLst/>
          </a:prstGeom>
          <a:noFill/>
        </p:spPr>
      </p:pic>
      <p:pic>
        <p:nvPicPr>
          <p:cNvPr id="17" name="Picture 5" descr="Tessafilm_4"/>
          <p:cNvPicPr>
            <a:picLocks noChangeAspect="1" noChangeArrowheads="1"/>
          </p:cNvPicPr>
          <p:nvPr/>
        </p:nvPicPr>
        <p:blipFill>
          <a:blip r:embed="rId7" cstate="email"/>
          <a:srcRect/>
          <a:stretch>
            <a:fillRect/>
          </a:stretch>
        </p:blipFill>
        <p:spPr bwMode="gray">
          <a:xfrm rot="2170120">
            <a:off x="3720096" y="1502676"/>
            <a:ext cx="1175592" cy="425203"/>
          </a:xfrm>
          <a:prstGeom prst="rect">
            <a:avLst/>
          </a:prstGeom>
          <a:noFill/>
        </p:spPr>
      </p:pic>
      <p:pic>
        <p:nvPicPr>
          <p:cNvPr id="18" name="Picture 5" descr="Tessafilm_4"/>
          <p:cNvPicPr>
            <a:picLocks noChangeAspect="1" noChangeArrowheads="1"/>
          </p:cNvPicPr>
          <p:nvPr/>
        </p:nvPicPr>
        <p:blipFill>
          <a:blip r:embed="rId7" cstate="email"/>
          <a:srcRect/>
          <a:stretch>
            <a:fillRect/>
          </a:stretch>
        </p:blipFill>
        <p:spPr bwMode="gray">
          <a:xfrm rot="2170120">
            <a:off x="3312208" y="3014845"/>
            <a:ext cx="1175592" cy="425203"/>
          </a:xfrm>
          <a:prstGeom prst="rect">
            <a:avLst/>
          </a:prstGeom>
          <a:noFill/>
        </p:spPr>
      </p:pic>
      <p:grpSp>
        <p:nvGrpSpPr>
          <p:cNvPr id="21" name="Group 20"/>
          <p:cNvGrpSpPr/>
          <p:nvPr/>
        </p:nvGrpSpPr>
        <p:grpSpPr>
          <a:xfrm>
            <a:off x="4716016" y="4077072"/>
            <a:ext cx="4003572" cy="1034093"/>
            <a:chOff x="4535058" y="4119896"/>
            <a:chExt cx="4003572" cy="1034093"/>
          </a:xfrm>
        </p:grpSpPr>
        <p:pic>
          <p:nvPicPr>
            <p:cNvPr id="19" name="Picture 18" descr="5986098_xxl.jpg"/>
            <p:cNvPicPr>
              <a:picLocks noChangeAspect="1"/>
            </p:cNvPicPr>
            <p:nvPr/>
          </p:nvPicPr>
          <p:blipFill>
            <a:blip r:embed="rId8" cstate="email"/>
            <a:srcRect/>
            <a:stretch>
              <a:fillRect/>
            </a:stretch>
          </p:blipFill>
          <p:spPr>
            <a:xfrm rot="330248">
              <a:off x="4535058" y="4119896"/>
              <a:ext cx="3945551" cy="1034093"/>
            </a:xfrm>
            <a:prstGeom prst="rect">
              <a:avLst/>
            </a:prstGeom>
          </p:spPr>
        </p:pic>
        <p:sp>
          <p:nvSpPr>
            <p:cNvPr id="20" name="TextBox 19"/>
            <p:cNvSpPr txBox="1"/>
            <p:nvPr/>
          </p:nvSpPr>
          <p:spPr>
            <a:xfrm rot="356878">
              <a:off x="4669048" y="4312204"/>
              <a:ext cx="3869582" cy="646331"/>
            </a:xfrm>
            <a:prstGeom prst="rect">
              <a:avLst/>
            </a:prstGeom>
            <a:noFill/>
          </p:spPr>
          <p:txBody>
            <a:bodyPr wrap="square" rtlCol="0">
              <a:spAutoFit/>
            </a:bodyPr>
            <a:lstStyle/>
            <a:p>
              <a:r>
                <a:rPr lang="en-IN" b="1" dirty="0" smtClean="0"/>
                <a:t>Having a positive and optimistic outlook</a:t>
              </a:r>
              <a:endParaRPr lang="en-IN" b="1" dirty="0"/>
            </a:p>
          </p:txBody>
        </p:sp>
      </p:grpSp>
      <p:pic>
        <p:nvPicPr>
          <p:cNvPr id="22" name="Picture 5" descr="Tessafilm_4"/>
          <p:cNvPicPr>
            <a:picLocks noChangeAspect="1" noChangeArrowheads="1"/>
          </p:cNvPicPr>
          <p:nvPr/>
        </p:nvPicPr>
        <p:blipFill>
          <a:blip r:embed="rId7" cstate="email"/>
          <a:srcRect/>
          <a:stretch>
            <a:fillRect/>
          </a:stretch>
        </p:blipFill>
        <p:spPr bwMode="gray">
          <a:xfrm rot="20605850">
            <a:off x="4392197" y="3731811"/>
            <a:ext cx="1175592" cy="425203"/>
          </a:xfrm>
          <a:prstGeom prst="rect">
            <a:avLst/>
          </a:prstGeom>
          <a:noFill/>
        </p:spPr>
      </p:pic>
      <p:sp>
        <p:nvSpPr>
          <p:cNvPr id="23" name="Footer Placeholder 22"/>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3000"/>
                            </p:stCondLst>
                            <p:childTnLst>
                              <p:par>
                                <p:cTn id="21" presetID="10" presetClass="entr" presetSubtype="0" fill="hold"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5000"/>
                            </p:stCondLst>
                            <p:childTnLst>
                              <p:par>
                                <p:cTn id="29" presetID="10" presetClass="entr" presetSubtype="0" fill="hold" nodeType="afterEffect">
                                  <p:stCondLst>
                                    <p:cond delay="15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Objective</a:t>
              </a:r>
              <a:endParaRPr lang="en-IN" sz="3200" dirty="0"/>
            </a:p>
          </p:txBody>
        </p:sp>
      </p:grpSp>
      <p:grpSp>
        <p:nvGrpSpPr>
          <p:cNvPr id="6" name="Group 5"/>
          <p:cNvGrpSpPr/>
          <p:nvPr/>
        </p:nvGrpSpPr>
        <p:grpSpPr>
          <a:xfrm>
            <a:off x="0" y="908720"/>
            <a:ext cx="8316416" cy="5949280"/>
            <a:chOff x="0" y="908720"/>
            <a:chExt cx="8604448" cy="5949280"/>
          </a:xfrm>
        </p:grpSpPr>
        <p:sp>
          <p:nvSpPr>
            <p:cNvPr id="7" name="Freeform 6"/>
            <p:cNvSpPr/>
            <p:nvPr/>
          </p:nvSpPr>
          <p:spPr bwMode="auto">
            <a:xfrm rot="16200000">
              <a:off x="1257056" y="-348336"/>
              <a:ext cx="5949280" cy="8463391"/>
            </a:xfrm>
            <a:custGeom>
              <a:avLst/>
              <a:gdLst>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0 w 3581400"/>
                <a:gd name="connsiteY4" fmla="*/ 4572000 h 4572000"/>
                <a:gd name="connsiteX5" fmla="*/ 0 w 3581400"/>
                <a:gd name="connsiteY5" fmla="*/ 0 h 4572000"/>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1524000 w 3581400"/>
                <a:gd name="connsiteY4" fmla="*/ 1981200 h 4572000"/>
                <a:gd name="connsiteX5" fmla="*/ 0 w 3581400"/>
                <a:gd name="connsiteY5"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400" h="4572000">
                  <a:moveTo>
                    <a:pt x="0" y="0"/>
                  </a:moveTo>
                  <a:lnTo>
                    <a:pt x="3424499" y="0"/>
                  </a:lnTo>
                  <a:cubicBezTo>
                    <a:pt x="3511153" y="0"/>
                    <a:pt x="3581400" y="70247"/>
                    <a:pt x="3581400" y="156901"/>
                  </a:cubicBezTo>
                  <a:lnTo>
                    <a:pt x="3581400" y="4572000"/>
                  </a:lnTo>
                  <a:lnTo>
                    <a:pt x="1524000" y="1981200"/>
                  </a:lnTo>
                  <a:lnTo>
                    <a:pt x="0" y="0"/>
                  </a:lnTo>
                  <a:close/>
                </a:path>
              </a:pathLst>
            </a:custGeom>
            <a:solidFill>
              <a:schemeClr val="bg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8" name="Rounded Rectangle 7"/>
            <p:cNvSpPr>
              <a:spLocks noChangeArrowheads="1"/>
            </p:cNvSpPr>
            <p:nvPr/>
          </p:nvSpPr>
          <p:spPr bwMode="auto">
            <a:xfrm rot="16200000">
              <a:off x="1327584" y="-418864"/>
              <a:ext cx="5949280" cy="8604448"/>
            </a:xfrm>
            <a:prstGeom prst="roundRect">
              <a:avLst>
                <a:gd name="adj" fmla="val 5218"/>
              </a:avLst>
            </a:prstGeom>
            <a:gradFill rotWithShape="1">
              <a:gsLst>
                <a:gs pos="0">
                  <a:srgbClr val="0D0D0D"/>
                </a:gs>
                <a:gs pos="100000">
                  <a:schemeClr val="tx1"/>
                </a:gs>
              </a:gsLst>
              <a:lin ang="5400000"/>
            </a:gradFill>
            <a:ln w="41275">
              <a:solidFill>
                <a:srgbClr val="A6A6A6"/>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105" charset="0"/>
                <a:ea typeface="ＭＳ Ｐゴシック" pitchFamily="-105" charset="-128"/>
              </a:endParaRPr>
            </a:p>
          </p:txBody>
        </p:sp>
        <p:sp>
          <p:nvSpPr>
            <p:cNvPr id="9" name="Rectangle 8"/>
            <p:cNvSpPr/>
            <p:nvPr/>
          </p:nvSpPr>
          <p:spPr bwMode="auto">
            <a:xfrm rot="16200000">
              <a:off x="1663077" y="289250"/>
              <a:ext cx="5256585" cy="7215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10" name="Oval 9"/>
            <p:cNvSpPr/>
            <p:nvPr/>
          </p:nvSpPr>
          <p:spPr bwMode="auto">
            <a:xfrm rot="16200000">
              <a:off x="8061938" y="3671805"/>
              <a:ext cx="379737" cy="423170"/>
            </a:xfrm>
            <a:prstGeom prst="ellipse">
              <a:avLst/>
            </a:prstGeom>
            <a:gradFill flip="none" rotWithShape="1">
              <a:gsLst>
                <a:gs pos="100000">
                  <a:schemeClr val="tx1"/>
                </a:gs>
                <a:gs pos="0">
                  <a:schemeClr val="tx1">
                    <a:lumMod val="85000"/>
                    <a:lumOff val="15000"/>
                  </a:schemeClr>
                </a:gs>
              </a:gsLst>
              <a:path path="circl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grpSp>
      <p:grpSp>
        <p:nvGrpSpPr>
          <p:cNvPr id="11" name="Group 69"/>
          <p:cNvGrpSpPr>
            <a:grpSpLocks/>
          </p:cNvGrpSpPr>
          <p:nvPr/>
        </p:nvGrpSpPr>
        <p:grpSpPr bwMode="auto">
          <a:xfrm>
            <a:off x="683568" y="1268758"/>
            <a:ext cx="6912000" cy="366548"/>
            <a:chOff x="1224751" y="2276269"/>
            <a:chExt cx="4852003" cy="395351"/>
          </a:xfrm>
        </p:grpSpPr>
        <p:sp>
          <p:nvSpPr>
            <p:cNvPr id="12" name="Rounded Rectangle 1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3" name="Rounded Rectangle 1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4" name="TextBox 67"/>
            <p:cNvSpPr txBox="1">
              <a:spLocks noChangeArrowheads="1"/>
            </p:cNvSpPr>
            <p:nvPr/>
          </p:nvSpPr>
          <p:spPr bwMode="auto">
            <a:xfrm>
              <a:off x="1292999" y="2306463"/>
              <a:ext cx="1848528"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What is Assertiveness</a:t>
              </a:r>
              <a:endParaRPr lang="en-US" sz="1600" dirty="0">
                <a:latin typeface="+mn-lt"/>
                <a:ea typeface="ＭＳ Ｐゴシック" pitchFamily="34" charset="-128"/>
              </a:endParaRPr>
            </a:p>
          </p:txBody>
        </p:sp>
      </p:grpSp>
      <p:grpSp>
        <p:nvGrpSpPr>
          <p:cNvPr id="15" name="Group 69"/>
          <p:cNvGrpSpPr>
            <a:grpSpLocks/>
          </p:cNvGrpSpPr>
          <p:nvPr/>
        </p:nvGrpSpPr>
        <p:grpSpPr bwMode="auto">
          <a:xfrm>
            <a:off x="683568" y="1619033"/>
            <a:ext cx="6912000" cy="366548"/>
            <a:chOff x="1224751" y="2276269"/>
            <a:chExt cx="4852003" cy="395351"/>
          </a:xfrm>
        </p:grpSpPr>
        <p:sp>
          <p:nvSpPr>
            <p:cNvPr id="16" name="Rounded Rectangle 1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7" name="Rounded Rectangle 1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8" name="TextBox 67"/>
            <p:cNvSpPr txBox="1">
              <a:spLocks noChangeArrowheads="1"/>
            </p:cNvSpPr>
            <p:nvPr/>
          </p:nvSpPr>
          <p:spPr bwMode="auto">
            <a:xfrm>
              <a:off x="1292999" y="2306463"/>
              <a:ext cx="1341126"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Define Assertiveness</a:t>
              </a:r>
              <a:endParaRPr lang="en-US" sz="1600" dirty="0">
                <a:latin typeface="+mn-lt"/>
                <a:ea typeface="ＭＳ Ｐゴシック" pitchFamily="34" charset="-128"/>
              </a:endParaRPr>
            </a:p>
          </p:txBody>
        </p:sp>
      </p:grpSp>
      <p:grpSp>
        <p:nvGrpSpPr>
          <p:cNvPr id="19" name="Group 69"/>
          <p:cNvGrpSpPr>
            <a:grpSpLocks/>
          </p:cNvGrpSpPr>
          <p:nvPr/>
        </p:nvGrpSpPr>
        <p:grpSpPr bwMode="auto">
          <a:xfrm>
            <a:off x="683568" y="1969309"/>
            <a:ext cx="6912000" cy="366548"/>
            <a:chOff x="1224751" y="2276269"/>
            <a:chExt cx="4852003" cy="395351"/>
          </a:xfrm>
        </p:grpSpPr>
        <p:sp>
          <p:nvSpPr>
            <p:cNvPr id="20" name="Rounded Rectangle 1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1" name="Rounded Rectangle 2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2" name="TextBox 67"/>
            <p:cNvSpPr txBox="1">
              <a:spLocks noChangeArrowheads="1"/>
            </p:cNvSpPr>
            <p:nvPr/>
          </p:nvSpPr>
          <p:spPr bwMode="auto">
            <a:xfrm>
              <a:off x="1292999" y="2306463"/>
              <a:ext cx="214519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List the Benefits of Being Assertive</a:t>
              </a:r>
              <a:endParaRPr lang="en-US" sz="1600" dirty="0">
                <a:latin typeface="+mn-lt"/>
                <a:ea typeface="ＭＳ Ｐゴシック" pitchFamily="34" charset="-128"/>
              </a:endParaRPr>
            </a:p>
          </p:txBody>
        </p:sp>
      </p:grpSp>
      <p:grpSp>
        <p:nvGrpSpPr>
          <p:cNvPr id="23" name="Group 69"/>
          <p:cNvGrpSpPr>
            <a:grpSpLocks/>
          </p:cNvGrpSpPr>
          <p:nvPr/>
        </p:nvGrpSpPr>
        <p:grpSpPr bwMode="auto">
          <a:xfrm>
            <a:off x="683568" y="2319584"/>
            <a:ext cx="6912000" cy="366548"/>
            <a:chOff x="1224751" y="2276269"/>
            <a:chExt cx="4852003" cy="395351"/>
          </a:xfrm>
        </p:grpSpPr>
        <p:sp>
          <p:nvSpPr>
            <p:cNvPr id="24" name="Rounded Rectangle 2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5" name="Rounded Rectangle 2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6" name="TextBox 67"/>
            <p:cNvSpPr txBox="1">
              <a:spLocks noChangeArrowheads="1"/>
            </p:cNvSpPr>
            <p:nvPr/>
          </p:nvSpPr>
          <p:spPr bwMode="auto">
            <a:xfrm>
              <a:off x="1292999" y="2306463"/>
              <a:ext cx="280693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Liberation Cycle of Assertiveness</a:t>
              </a:r>
              <a:endParaRPr lang="en-US" sz="1600" dirty="0">
                <a:latin typeface="+mn-lt"/>
                <a:ea typeface="ＭＳ Ｐゴシック" pitchFamily="34" charset="-128"/>
              </a:endParaRPr>
            </a:p>
          </p:txBody>
        </p:sp>
      </p:grpSp>
      <p:grpSp>
        <p:nvGrpSpPr>
          <p:cNvPr id="27" name="Group 69"/>
          <p:cNvGrpSpPr>
            <a:grpSpLocks/>
          </p:cNvGrpSpPr>
          <p:nvPr/>
        </p:nvGrpSpPr>
        <p:grpSpPr bwMode="auto">
          <a:xfrm>
            <a:off x="683568" y="2669859"/>
            <a:ext cx="6912000" cy="366548"/>
            <a:chOff x="1224751" y="2276269"/>
            <a:chExt cx="4852003" cy="395351"/>
          </a:xfrm>
        </p:grpSpPr>
        <p:sp>
          <p:nvSpPr>
            <p:cNvPr id="28" name="Rounded Rectangle 2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9" name="Rounded Rectangle 2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0" name="TextBox 67"/>
            <p:cNvSpPr txBox="1">
              <a:spLocks noChangeArrowheads="1"/>
            </p:cNvSpPr>
            <p:nvPr/>
          </p:nvSpPr>
          <p:spPr bwMode="auto">
            <a:xfrm>
              <a:off x="1292999" y="2306463"/>
              <a:ext cx="2402243"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Various Behavior Patterns</a:t>
              </a:r>
              <a:endParaRPr lang="en-US" sz="1600" dirty="0">
                <a:latin typeface="+mn-lt"/>
                <a:ea typeface="ＭＳ Ｐゴシック" pitchFamily="34" charset="-128"/>
              </a:endParaRPr>
            </a:p>
          </p:txBody>
        </p:sp>
      </p:grpSp>
      <p:grpSp>
        <p:nvGrpSpPr>
          <p:cNvPr id="31" name="Group 69"/>
          <p:cNvGrpSpPr>
            <a:grpSpLocks/>
          </p:cNvGrpSpPr>
          <p:nvPr/>
        </p:nvGrpSpPr>
        <p:grpSpPr bwMode="auto">
          <a:xfrm>
            <a:off x="683568" y="3020135"/>
            <a:ext cx="6912000" cy="366548"/>
            <a:chOff x="1224751" y="2276269"/>
            <a:chExt cx="4852003" cy="395351"/>
          </a:xfrm>
        </p:grpSpPr>
        <p:sp>
          <p:nvSpPr>
            <p:cNvPr id="32" name="Rounded Rectangle 3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3" name="Rounded Rectangle 3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4" name="TextBox 67"/>
            <p:cNvSpPr txBox="1">
              <a:spLocks noChangeArrowheads="1"/>
            </p:cNvSpPr>
            <p:nvPr/>
          </p:nvSpPr>
          <p:spPr bwMode="auto">
            <a:xfrm>
              <a:off x="1292999" y="2306463"/>
              <a:ext cx="317597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Compare Passive, Assertive and Aggressive Behavior</a:t>
              </a:r>
              <a:endParaRPr lang="en-US" sz="1600" dirty="0">
                <a:latin typeface="+mn-lt"/>
                <a:ea typeface="ＭＳ Ｐゴシック" pitchFamily="34" charset="-128"/>
              </a:endParaRPr>
            </a:p>
          </p:txBody>
        </p:sp>
      </p:grpSp>
      <p:grpSp>
        <p:nvGrpSpPr>
          <p:cNvPr id="35" name="Group 69"/>
          <p:cNvGrpSpPr>
            <a:grpSpLocks/>
          </p:cNvGrpSpPr>
          <p:nvPr/>
        </p:nvGrpSpPr>
        <p:grpSpPr bwMode="auto">
          <a:xfrm>
            <a:off x="683568" y="3370410"/>
            <a:ext cx="6912000" cy="366548"/>
            <a:chOff x="1224751" y="2276269"/>
            <a:chExt cx="4852003" cy="395351"/>
          </a:xfrm>
        </p:grpSpPr>
        <p:sp>
          <p:nvSpPr>
            <p:cNvPr id="36" name="Rounded Rectangle 3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7" name="Rounded Rectangle 3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8" name="TextBox 67"/>
            <p:cNvSpPr txBox="1">
              <a:spLocks noChangeArrowheads="1"/>
            </p:cNvSpPr>
            <p:nvPr/>
          </p:nvSpPr>
          <p:spPr bwMode="auto">
            <a:xfrm>
              <a:off x="1292999" y="2306463"/>
              <a:ext cx="2090233"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Power of Affirmations</a:t>
              </a:r>
              <a:endParaRPr lang="en-US" sz="1600" dirty="0">
                <a:latin typeface="+mn-lt"/>
                <a:ea typeface="ＭＳ Ｐゴシック" pitchFamily="34" charset="-128"/>
              </a:endParaRPr>
            </a:p>
          </p:txBody>
        </p:sp>
      </p:grpSp>
      <p:grpSp>
        <p:nvGrpSpPr>
          <p:cNvPr id="39" name="Group 69"/>
          <p:cNvGrpSpPr>
            <a:grpSpLocks/>
          </p:cNvGrpSpPr>
          <p:nvPr/>
        </p:nvGrpSpPr>
        <p:grpSpPr bwMode="auto">
          <a:xfrm>
            <a:off x="683568" y="3720685"/>
            <a:ext cx="6912000" cy="366548"/>
            <a:chOff x="1224751" y="2276269"/>
            <a:chExt cx="4852003" cy="395351"/>
          </a:xfrm>
        </p:grpSpPr>
        <p:sp>
          <p:nvSpPr>
            <p:cNvPr id="40" name="Rounded Rectangle 3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1" name="Rounded Rectangle 4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2" name="TextBox 67"/>
            <p:cNvSpPr txBox="1">
              <a:spLocks noChangeArrowheads="1"/>
            </p:cNvSpPr>
            <p:nvPr/>
          </p:nvSpPr>
          <p:spPr bwMode="auto">
            <a:xfrm>
              <a:off x="1292999" y="2306463"/>
              <a:ext cx="268054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Various Skills for Assertiveness</a:t>
              </a:r>
              <a:endParaRPr lang="en-US" sz="1600" dirty="0">
                <a:latin typeface="+mn-lt"/>
                <a:ea typeface="ＭＳ Ｐゴシック" pitchFamily="34" charset="-128"/>
              </a:endParaRPr>
            </a:p>
          </p:txBody>
        </p:sp>
      </p:grpSp>
      <p:grpSp>
        <p:nvGrpSpPr>
          <p:cNvPr id="43" name="Group 69"/>
          <p:cNvGrpSpPr>
            <a:grpSpLocks/>
          </p:cNvGrpSpPr>
          <p:nvPr/>
        </p:nvGrpSpPr>
        <p:grpSpPr bwMode="auto">
          <a:xfrm>
            <a:off x="683568" y="4070961"/>
            <a:ext cx="6912000" cy="366548"/>
            <a:chOff x="1224751" y="2276269"/>
            <a:chExt cx="4852003" cy="395351"/>
          </a:xfrm>
        </p:grpSpPr>
        <p:sp>
          <p:nvSpPr>
            <p:cNvPr id="44" name="Rounded Rectangle 4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5" name="Rounded Rectangle 4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6" name="TextBox 67"/>
            <p:cNvSpPr txBox="1">
              <a:spLocks noChangeArrowheads="1"/>
            </p:cNvSpPr>
            <p:nvPr/>
          </p:nvSpPr>
          <p:spPr bwMode="auto">
            <a:xfrm>
              <a:off x="1292999" y="2306463"/>
              <a:ext cx="274189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Process of Disagreeing Gracefully</a:t>
              </a:r>
              <a:endParaRPr lang="en-US" sz="1600" dirty="0">
                <a:latin typeface="+mn-lt"/>
                <a:ea typeface="ＭＳ Ｐゴシック" pitchFamily="34" charset="-128"/>
              </a:endParaRPr>
            </a:p>
          </p:txBody>
        </p:sp>
      </p:grpSp>
      <p:grpSp>
        <p:nvGrpSpPr>
          <p:cNvPr id="47" name="Group 69"/>
          <p:cNvGrpSpPr>
            <a:grpSpLocks/>
          </p:cNvGrpSpPr>
          <p:nvPr/>
        </p:nvGrpSpPr>
        <p:grpSpPr bwMode="auto">
          <a:xfrm>
            <a:off x="683568" y="4421236"/>
            <a:ext cx="6912000" cy="366548"/>
            <a:chOff x="1224751" y="2276269"/>
            <a:chExt cx="4852003" cy="395351"/>
          </a:xfrm>
        </p:grpSpPr>
        <p:sp>
          <p:nvSpPr>
            <p:cNvPr id="48" name="Rounded Rectangle 4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9" name="Rounded Rectangle 4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0" name="TextBox 67"/>
            <p:cNvSpPr txBox="1">
              <a:spLocks noChangeArrowheads="1"/>
            </p:cNvSpPr>
            <p:nvPr/>
          </p:nvSpPr>
          <p:spPr bwMode="auto">
            <a:xfrm>
              <a:off x="1292999" y="2306463"/>
              <a:ext cx="226046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Four Steps to Saying ‘No’</a:t>
              </a:r>
              <a:endParaRPr lang="en-US" sz="1600" dirty="0">
                <a:latin typeface="+mn-lt"/>
                <a:ea typeface="ＭＳ Ｐゴシック" pitchFamily="34" charset="-128"/>
              </a:endParaRPr>
            </a:p>
          </p:txBody>
        </p:sp>
      </p:grpSp>
      <p:grpSp>
        <p:nvGrpSpPr>
          <p:cNvPr id="51" name="Group 69"/>
          <p:cNvGrpSpPr>
            <a:grpSpLocks/>
          </p:cNvGrpSpPr>
          <p:nvPr/>
        </p:nvGrpSpPr>
        <p:grpSpPr bwMode="auto">
          <a:xfrm>
            <a:off x="683568" y="4771511"/>
            <a:ext cx="6912000" cy="366548"/>
            <a:chOff x="1224751" y="2276269"/>
            <a:chExt cx="4852003" cy="395351"/>
          </a:xfrm>
        </p:grpSpPr>
        <p:sp>
          <p:nvSpPr>
            <p:cNvPr id="52" name="Rounded Rectangle 5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3" name="Rounded Rectangle 5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4" name="TextBox 67"/>
            <p:cNvSpPr txBox="1">
              <a:spLocks noChangeArrowheads="1"/>
            </p:cNvSpPr>
            <p:nvPr/>
          </p:nvSpPr>
          <p:spPr bwMode="auto">
            <a:xfrm>
              <a:off x="1292999" y="2306463"/>
              <a:ext cx="2811747"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Body Language while Saying ‘No’</a:t>
              </a:r>
              <a:endParaRPr lang="en-US" sz="1600" dirty="0">
                <a:latin typeface="+mn-lt"/>
                <a:ea typeface="ＭＳ Ｐゴシック" pitchFamily="34" charset="-128"/>
              </a:endParaRPr>
            </a:p>
          </p:txBody>
        </p:sp>
      </p:grpSp>
      <p:grpSp>
        <p:nvGrpSpPr>
          <p:cNvPr id="55" name="Group 54"/>
          <p:cNvGrpSpPr>
            <a:grpSpLocks/>
          </p:cNvGrpSpPr>
          <p:nvPr/>
        </p:nvGrpSpPr>
        <p:grpSpPr bwMode="auto">
          <a:xfrm>
            <a:off x="683568" y="5121786"/>
            <a:ext cx="6912000" cy="366548"/>
            <a:chOff x="1224751" y="2276269"/>
            <a:chExt cx="4852003" cy="395351"/>
          </a:xfrm>
        </p:grpSpPr>
        <p:sp>
          <p:nvSpPr>
            <p:cNvPr id="56" name="Rounded Rectangle 5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7" name="Rounded Rectangle 5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8" name="TextBox 67"/>
            <p:cNvSpPr txBox="1">
              <a:spLocks noChangeArrowheads="1"/>
            </p:cNvSpPr>
            <p:nvPr/>
          </p:nvSpPr>
          <p:spPr bwMode="auto">
            <a:xfrm>
              <a:off x="1292999" y="2306463"/>
              <a:ext cx="3028607"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Elements of Assertive Communication</a:t>
              </a:r>
              <a:endParaRPr lang="en-US" sz="1600" dirty="0">
                <a:latin typeface="+mn-lt"/>
                <a:ea typeface="ＭＳ Ｐゴシック" pitchFamily="34" charset="-128"/>
              </a:endParaRPr>
            </a:p>
          </p:txBody>
        </p:sp>
      </p:grpSp>
      <p:grpSp>
        <p:nvGrpSpPr>
          <p:cNvPr id="59" name="Group 69"/>
          <p:cNvGrpSpPr>
            <a:grpSpLocks/>
          </p:cNvGrpSpPr>
          <p:nvPr/>
        </p:nvGrpSpPr>
        <p:grpSpPr bwMode="auto">
          <a:xfrm>
            <a:off x="683568" y="5472062"/>
            <a:ext cx="6912000" cy="366548"/>
            <a:chOff x="1224751" y="2276269"/>
            <a:chExt cx="4852003" cy="395351"/>
          </a:xfrm>
        </p:grpSpPr>
        <p:sp>
          <p:nvSpPr>
            <p:cNvPr id="60" name="Rounded Rectangle 5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1" name="Rounded Rectangle 6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2" name="TextBox 67"/>
            <p:cNvSpPr txBox="1">
              <a:spLocks noChangeArrowheads="1"/>
            </p:cNvSpPr>
            <p:nvPr/>
          </p:nvSpPr>
          <p:spPr bwMode="auto">
            <a:xfrm>
              <a:off x="1292999" y="2306463"/>
              <a:ext cx="2978015"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List the Role of Assertive Words in Assertiveness </a:t>
              </a:r>
              <a:endParaRPr lang="en-US" sz="1600" dirty="0">
                <a:latin typeface="+mn-lt"/>
                <a:ea typeface="ＭＳ Ｐゴシック" pitchFamily="34" charset="-128"/>
              </a:endParaRPr>
            </a:p>
          </p:txBody>
        </p:sp>
      </p:grpSp>
      <p:grpSp>
        <p:nvGrpSpPr>
          <p:cNvPr id="63" name="Group 69"/>
          <p:cNvGrpSpPr>
            <a:grpSpLocks/>
          </p:cNvGrpSpPr>
          <p:nvPr/>
        </p:nvGrpSpPr>
        <p:grpSpPr bwMode="auto">
          <a:xfrm>
            <a:off x="683568" y="5822337"/>
            <a:ext cx="6912000" cy="366548"/>
            <a:chOff x="1224751" y="2276269"/>
            <a:chExt cx="4852003" cy="395351"/>
          </a:xfrm>
        </p:grpSpPr>
        <p:sp>
          <p:nvSpPr>
            <p:cNvPr id="64" name="Rounded Rectangle 6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5" name="Rounded Rectangle 6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6" name="TextBox 67"/>
            <p:cNvSpPr txBox="1">
              <a:spLocks noChangeArrowheads="1"/>
            </p:cNvSpPr>
            <p:nvPr/>
          </p:nvSpPr>
          <p:spPr bwMode="auto">
            <a:xfrm>
              <a:off x="1292999" y="2306463"/>
              <a:ext cx="3017489"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Non Verbal Aspects of Assertiveness</a:t>
              </a:r>
              <a:endParaRPr lang="en-US" sz="1600" dirty="0">
                <a:latin typeface="+mn-lt"/>
                <a:ea typeface="ＭＳ Ｐゴシック" pitchFamily="34" charset="-128"/>
              </a:endParaRPr>
            </a:p>
          </p:txBody>
        </p:sp>
      </p:grpSp>
      <p:grpSp>
        <p:nvGrpSpPr>
          <p:cNvPr id="67" name="Group 69"/>
          <p:cNvGrpSpPr>
            <a:grpSpLocks/>
          </p:cNvGrpSpPr>
          <p:nvPr/>
        </p:nvGrpSpPr>
        <p:grpSpPr bwMode="auto">
          <a:xfrm>
            <a:off x="683568" y="6172612"/>
            <a:ext cx="6912000" cy="366548"/>
            <a:chOff x="1224751" y="2276269"/>
            <a:chExt cx="4852003" cy="395351"/>
          </a:xfrm>
        </p:grpSpPr>
        <p:sp>
          <p:nvSpPr>
            <p:cNvPr id="68" name="Rounded Rectangle 6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9" name="Rounded Rectangle 6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70" name="TextBox 67"/>
            <p:cNvSpPr txBox="1">
              <a:spLocks noChangeArrowheads="1"/>
            </p:cNvSpPr>
            <p:nvPr/>
          </p:nvSpPr>
          <p:spPr bwMode="auto">
            <a:xfrm>
              <a:off x="1292999" y="2306463"/>
              <a:ext cx="300025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Action Plan for Building Assertiveness</a:t>
              </a:r>
            </a:p>
          </p:txBody>
        </p:sp>
      </p:grpSp>
      <p:grpSp>
        <p:nvGrpSpPr>
          <p:cNvPr id="71" name="Group 90"/>
          <p:cNvGrpSpPr>
            <a:grpSpLocks/>
          </p:cNvGrpSpPr>
          <p:nvPr/>
        </p:nvGrpSpPr>
        <p:grpSpPr bwMode="auto">
          <a:xfrm rot="4009715">
            <a:off x="5870859" y="3868015"/>
            <a:ext cx="4783138" cy="968375"/>
            <a:chOff x="4940193" y="4878304"/>
            <a:chExt cx="4783391" cy="968295"/>
          </a:xfrm>
        </p:grpSpPr>
        <p:sp>
          <p:nvSpPr>
            <p:cNvPr id="72" name="Oval 71"/>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3" name="Rectangle 72"/>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4" name="Rounded Rectangle 73"/>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75" name="Group 87"/>
            <p:cNvGrpSpPr>
              <a:grpSpLocks/>
            </p:cNvGrpSpPr>
            <p:nvPr/>
          </p:nvGrpSpPr>
          <p:grpSpPr bwMode="auto">
            <a:xfrm>
              <a:off x="4940193" y="4878304"/>
              <a:ext cx="4783391" cy="825387"/>
              <a:chOff x="4940193" y="4878304"/>
              <a:chExt cx="4783391" cy="825387"/>
            </a:xfrm>
          </p:grpSpPr>
          <p:sp>
            <p:nvSpPr>
              <p:cNvPr id="76" name="Oval 75"/>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7"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78" name="Rounded Rectangle 77"/>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sp>
        <p:nvSpPr>
          <p:cNvPr id="79" name="Footer Placeholder 78"/>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50"/>
                                        <p:tgtEl>
                                          <p:spTgt spid="11"/>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750"/>
                                        <p:tgtEl>
                                          <p:spTgt spid="15"/>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750"/>
                                        <p:tgtEl>
                                          <p:spTgt spid="19"/>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750"/>
                                        <p:tgtEl>
                                          <p:spTgt spid="23"/>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750"/>
                                        <p:tgtEl>
                                          <p:spTgt spid="27"/>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750"/>
                                        <p:tgtEl>
                                          <p:spTgt spid="31"/>
                                        </p:tgtEl>
                                      </p:cBhvr>
                                    </p:animEffect>
                                  </p:childTnLst>
                                </p:cTn>
                              </p:par>
                            </p:childTnLst>
                          </p:cTn>
                        </p:par>
                        <p:par>
                          <p:cTn id="32" fill="hold">
                            <p:stCondLst>
                              <p:cond delay="5250"/>
                            </p:stCondLst>
                            <p:childTnLst>
                              <p:par>
                                <p:cTn id="33" presetID="10" presetClass="entr" presetSubtype="0"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750"/>
                                        <p:tgtEl>
                                          <p:spTgt spid="35"/>
                                        </p:tgtEl>
                                      </p:cBhvr>
                                    </p:animEffect>
                                  </p:childTnLst>
                                </p:cTn>
                              </p:par>
                            </p:childTnLst>
                          </p:cTn>
                        </p:par>
                        <p:par>
                          <p:cTn id="36" fill="hold">
                            <p:stCondLst>
                              <p:cond delay="6000"/>
                            </p:stCondLst>
                            <p:childTnLst>
                              <p:par>
                                <p:cTn id="37" presetID="10" presetClass="entr" presetSubtype="0"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750"/>
                                        <p:tgtEl>
                                          <p:spTgt spid="39"/>
                                        </p:tgtEl>
                                      </p:cBhvr>
                                    </p:animEffect>
                                  </p:childTnLst>
                                </p:cTn>
                              </p:par>
                            </p:childTnLst>
                          </p:cTn>
                        </p:par>
                        <p:par>
                          <p:cTn id="40" fill="hold">
                            <p:stCondLst>
                              <p:cond delay="6750"/>
                            </p:stCondLst>
                            <p:childTnLst>
                              <p:par>
                                <p:cTn id="41" presetID="10"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750"/>
                                        <p:tgtEl>
                                          <p:spTgt spid="43"/>
                                        </p:tgtEl>
                                      </p:cBhvr>
                                    </p:animEffect>
                                  </p:childTnLst>
                                </p:cTn>
                              </p:par>
                            </p:childTnLst>
                          </p:cTn>
                        </p:par>
                        <p:par>
                          <p:cTn id="44" fill="hold">
                            <p:stCondLst>
                              <p:cond delay="7500"/>
                            </p:stCondLst>
                            <p:childTnLst>
                              <p:par>
                                <p:cTn id="45" presetID="10" presetClass="entr" presetSubtype="0" fill="hold"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750"/>
                                        <p:tgtEl>
                                          <p:spTgt spid="47"/>
                                        </p:tgtEl>
                                      </p:cBhvr>
                                    </p:animEffect>
                                  </p:childTnLst>
                                </p:cTn>
                              </p:par>
                            </p:childTnLst>
                          </p:cTn>
                        </p:par>
                        <p:par>
                          <p:cTn id="48" fill="hold">
                            <p:stCondLst>
                              <p:cond delay="8250"/>
                            </p:stCondLst>
                            <p:childTnLst>
                              <p:par>
                                <p:cTn id="49" presetID="10" presetClass="entr" presetSubtype="0"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750"/>
                                        <p:tgtEl>
                                          <p:spTgt spid="51"/>
                                        </p:tgtEl>
                                      </p:cBhvr>
                                    </p:animEffect>
                                  </p:childTnLst>
                                </p:cTn>
                              </p:par>
                            </p:childTnLst>
                          </p:cTn>
                        </p:par>
                        <p:par>
                          <p:cTn id="52" fill="hold">
                            <p:stCondLst>
                              <p:cond delay="9000"/>
                            </p:stCondLst>
                            <p:childTnLst>
                              <p:par>
                                <p:cTn id="53" presetID="10" presetClass="entr" presetSubtype="0"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750"/>
                                        <p:tgtEl>
                                          <p:spTgt spid="55"/>
                                        </p:tgtEl>
                                      </p:cBhvr>
                                    </p:animEffect>
                                  </p:childTnLst>
                                </p:cTn>
                              </p:par>
                            </p:childTnLst>
                          </p:cTn>
                        </p:par>
                        <p:par>
                          <p:cTn id="56" fill="hold">
                            <p:stCondLst>
                              <p:cond delay="9750"/>
                            </p:stCondLst>
                            <p:childTnLst>
                              <p:par>
                                <p:cTn id="57" presetID="10" presetClass="entr" presetSubtype="0" fill="hold"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750"/>
                                        <p:tgtEl>
                                          <p:spTgt spid="59"/>
                                        </p:tgtEl>
                                      </p:cBhvr>
                                    </p:animEffect>
                                  </p:childTnLst>
                                </p:cTn>
                              </p:par>
                            </p:childTnLst>
                          </p:cTn>
                        </p:par>
                        <p:par>
                          <p:cTn id="60" fill="hold">
                            <p:stCondLst>
                              <p:cond delay="10500"/>
                            </p:stCondLst>
                            <p:childTnLst>
                              <p:par>
                                <p:cTn id="61" presetID="10" presetClass="entr" presetSubtype="0"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750"/>
                                        <p:tgtEl>
                                          <p:spTgt spid="63"/>
                                        </p:tgtEl>
                                      </p:cBhvr>
                                    </p:animEffect>
                                  </p:childTnLst>
                                </p:cTn>
                              </p:par>
                            </p:childTnLst>
                          </p:cTn>
                        </p:par>
                        <p:par>
                          <p:cTn id="64" fill="hold">
                            <p:stCondLst>
                              <p:cond delay="11250"/>
                            </p:stCondLst>
                            <p:childTnLst>
                              <p:par>
                                <p:cTn id="65" presetID="10" presetClass="entr" presetSubtype="0"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750"/>
                                        <p:tgtEl>
                                          <p:spTgt spid="67"/>
                                        </p:tgtEl>
                                      </p:cBhvr>
                                    </p:animEffect>
                                  </p:childTnLst>
                                </p:cTn>
                              </p:par>
                              <p:par>
                                <p:cTn id="68" presetID="2" presetClass="entr" presetSubtype="1" fill="hold" nodeType="withEffect">
                                  <p:stCondLst>
                                    <p:cond delay="0"/>
                                  </p:stCondLst>
                                  <p:childTnLst>
                                    <p:set>
                                      <p:cBhvr>
                                        <p:cTn id="69" dur="1" fill="hold">
                                          <p:stCondLst>
                                            <p:cond delay="0"/>
                                          </p:stCondLst>
                                        </p:cTn>
                                        <p:tgtEl>
                                          <p:spTgt spid="71"/>
                                        </p:tgtEl>
                                        <p:attrNameLst>
                                          <p:attrName>style.visibility</p:attrName>
                                        </p:attrNameLst>
                                      </p:cBhvr>
                                      <p:to>
                                        <p:strVal val="visible"/>
                                      </p:to>
                                    </p:set>
                                    <p:anim calcmode="lin" valueType="num">
                                      <p:cBhvr additive="base">
                                        <p:cTn id="70" dur="750" fill="hold"/>
                                        <p:tgtEl>
                                          <p:spTgt spid="71"/>
                                        </p:tgtEl>
                                        <p:attrNameLst>
                                          <p:attrName>ppt_x</p:attrName>
                                        </p:attrNameLst>
                                      </p:cBhvr>
                                      <p:tavLst>
                                        <p:tav tm="0">
                                          <p:val>
                                            <p:strVal val="#ppt_x"/>
                                          </p:val>
                                        </p:tav>
                                        <p:tav tm="100000">
                                          <p:val>
                                            <p:strVal val="#ppt_x"/>
                                          </p:val>
                                        </p:tav>
                                      </p:tavLst>
                                    </p:anim>
                                    <p:anim calcmode="lin" valueType="num">
                                      <p:cBhvr additive="base">
                                        <p:cTn id="71" dur="750" fill="hold"/>
                                        <p:tgtEl>
                                          <p:spTgt spid="71"/>
                                        </p:tgtEl>
                                        <p:attrNameLst>
                                          <p:attrName>ppt_y</p:attrName>
                                        </p:attrNameLst>
                                      </p:cBhvr>
                                      <p:tavLst>
                                        <p:tav tm="0">
                                          <p:val>
                                            <p:strVal val="0-#ppt_h/2"/>
                                          </p:val>
                                        </p:tav>
                                        <p:tav tm="100000">
                                          <p:val>
                                            <p:strVal val="#ppt_y"/>
                                          </p:val>
                                        </p:tav>
                                      </p:tavLst>
                                    </p:anim>
                                  </p:childTnLst>
                                </p:cTn>
                              </p:par>
                            </p:childTnLst>
                          </p:cTn>
                        </p:par>
                        <p:par>
                          <p:cTn id="72" fill="hold">
                            <p:stCondLst>
                              <p:cond delay="12000"/>
                            </p:stCondLst>
                            <p:childTnLst>
                              <p:par>
                                <p:cTn id="73" presetID="26" presetClass="emph" presetSubtype="0" fill="hold" nodeType="afterEffect">
                                  <p:stCondLst>
                                    <p:cond delay="0"/>
                                  </p:stCondLst>
                                  <p:childTnLst>
                                    <p:animEffect transition="out" filter="fade">
                                      <p:cBhvr>
                                        <p:cTn id="74" dur="750" tmFilter="0, 0; .2, .5; .8, .5; 1, 0"/>
                                        <p:tgtEl>
                                          <p:spTgt spid="71"/>
                                        </p:tgtEl>
                                      </p:cBhvr>
                                    </p:animEffect>
                                    <p:animScale>
                                      <p:cBhvr>
                                        <p:cTn id="75" dur="375" autoRev="1" fill="hold"/>
                                        <p:tgtEl>
                                          <p:spTgt spid="7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214960" y="1441208"/>
            <a:ext cx="2623604" cy="5081065"/>
            <a:chOff x="3214960" y="1441208"/>
            <a:chExt cx="2623604" cy="5081065"/>
          </a:xfrm>
        </p:grpSpPr>
        <p:sp>
          <p:nvSpPr>
            <p:cNvPr id="14" name="Can 13"/>
            <p:cNvSpPr/>
            <p:nvPr/>
          </p:nvSpPr>
          <p:spPr>
            <a:xfrm rot="162920">
              <a:off x="4442434" y="1441208"/>
              <a:ext cx="250061" cy="5081065"/>
            </a:xfrm>
            <a:prstGeom prst="can">
              <a:avLst/>
            </a:prstGeom>
            <a:blipFill>
              <a:blip r:embed="rId2" cstate="print"/>
              <a:tile tx="0" ty="0" sx="100000" sy="100000" flip="none" algn="tl"/>
            </a:blip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solidFill>
                  <a:schemeClr val="bg1"/>
                </a:solidFill>
              </a:endParaRPr>
            </a:p>
          </p:txBody>
        </p:sp>
        <p:grpSp>
          <p:nvGrpSpPr>
            <p:cNvPr id="18" name="Group 17"/>
            <p:cNvGrpSpPr/>
            <p:nvPr/>
          </p:nvGrpSpPr>
          <p:grpSpPr>
            <a:xfrm rot="510201">
              <a:off x="3214960" y="1620355"/>
              <a:ext cx="2623604" cy="851784"/>
              <a:chOff x="559176" y="3867714"/>
              <a:chExt cx="3105360" cy="851784"/>
            </a:xfrm>
          </p:grpSpPr>
          <p:pic>
            <p:nvPicPr>
              <p:cNvPr id="19" name="Picture 18" descr="5986098_xxl.jpg"/>
              <p:cNvPicPr>
                <a:picLocks noChangeAspect="1"/>
              </p:cNvPicPr>
              <p:nvPr/>
            </p:nvPicPr>
            <p:blipFill>
              <a:blip r:embed="rId3" cstate="email"/>
              <a:srcRect/>
              <a:stretch>
                <a:fillRect/>
              </a:stretch>
            </p:blipFill>
            <p:spPr>
              <a:xfrm rot="21362173">
                <a:off x="562729" y="3867714"/>
                <a:ext cx="3101807" cy="851784"/>
              </a:xfrm>
              <a:prstGeom prst="rect">
                <a:avLst/>
              </a:prstGeom>
            </p:spPr>
          </p:pic>
          <p:sp>
            <p:nvSpPr>
              <p:cNvPr id="20" name="TextBox 19"/>
              <p:cNvSpPr txBox="1"/>
              <p:nvPr/>
            </p:nvSpPr>
            <p:spPr>
              <a:xfrm rot="21358569">
                <a:off x="559176" y="3939745"/>
                <a:ext cx="3024066" cy="646331"/>
              </a:xfrm>
              <a:prstGeom prst="rect">
                <a:avLst/>
              </a:prstGeom>
              <a:noFill/>
            </p:spPr>
            <p:txBody>
              <a:bodyPr wrap="square" rtlCol="0">
                <a:spAutoFit/>
              </a:bodyPr>
              <a:lstStyle/>
              <a:p>
                <a:pPr algn="ctr"/>
                <a:r>
                  <a:rPr lang="en-IN" b="1" dirty="0" smtClean="0">
                    <a:solidFill>
                      <a:schemeClr val="bg1"/>
                    </a:solidFill>
                  </a:rPr>
                  <a:t>Assertiveness is not aggressiveness </a:t>
                </a:r>
                <a:endParaRPr lang="en-IN" b="1" dirty="0">
                  <a:solidFill>
                    <a:schemeClr val="bg1"/>
                  </a:solidFill>
                </a:endParaRPr>
              </a:p>
            </p:txBody>
          </p:sp>
        </p:grpSp>
      </p:grpSp>
      <p:grpSp>
        <p:nvGrpSpPr>
          <p:cNvPr id="22" name="Group 21"/>
          <p:cNvGrpSpPr/>
          <p:nvPr/>
        </p:nvGrpSpPr>
        <p:grpSpPr>
          <a:xfrm>
            <a:off x="971600" y="2636912"/>
            <a:ext cx="3297882" cy="3910276"/>
            <a:chOff x="568679" y="2057578"/>
            <a:chExt cx="3297882" cy="3910276"/>
          </a:xfrm>
        </p:grpSpPr>
        <p:sp>
          <p:nvSpPr>
            <p:cNvPr id="23" name="Can 22"/>
            <p:cNvSpPr/>
            <p:nvPr/>
          </p:nvSpPr>
          <p:spPr>
            <a:xfrm rot="21300000">
              <a:off x="2303138" y="2057578"/>
              <a:ext cx="255515" cy="3910276"/>
            </a:xfrm>
            <a:prstGeom prst="can">
              <a:avLst/>
            </a:prstGeom>
            <a:blipFill>
              <a:blip r:embed="rId2" cstate="print"/>
              <a:tile tx="0" ty="0" sx="100000" sy="100000" flip="none" algn="tl"/>
            </a:blip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solidFill>
                  <a:schemeClr val="bg1"/>
                </a:solidFill>
              </a:endParaRPr>
            </a:p>
          </p:txBody>
        </p:sp>
        <p:grpSp>
          <p:nvGrpSpPr>
            <p:cNvPr id="24" name="Group 6"/>
            <p:cNvGrpSpPr/>
            <p:nvPr/>
          </p:nvGrpSpPr>
          <p:grpSpPr>
            <a:xfrm rot="21358569">
              <a:off x="568679" y="2267340"/>
              <a:ext cx="3297882" cy="946021"/>
              <a:chOff x="2411760" y="1772816"/>
              <a:chExt cx="4045846" cy="946021"/>
            </a:xfrm>
          </p:grpSpPr>
          <p:pic>
            <p:nvPicPr>
              <p:cNvPr id="25" name="Picture 24" descr="5986098_xxl.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a:off x="2411760" y="1772816"/>
                <a:ext cx="3969403" cy="946021"/>
              </a:xfrm>
              <a:prstGeom prst="rect">
                <a:avLst/>
              </a:prstGeom>
            </p:spPr>
          </p:pic>
          <p:sp>
            <p:nvSpPr>
              <p:cNvPr id="26" name="TextBox 25"/>
              <p:cNvSpPr txBox="1"/>
              <p:nvPr/>
            </p:nvSpPr>
            <p:spPr>
              <a:xfrm>
                <a:off x="2516624" y="1874477"/>
                <a:ext cx="3940982" cy="646331"/>
              </a:xfrm>
              <a:prstGeom prst="rect">
                <a:avLst/>
              </a:prstGeom>
              <a:noFill/>
            </p:spPr>
            <p:txBody>
              <a:bodyPr wrap="square" rtlCol="0">
                <a:spAutoFit/>
              </a:bodyPr>
              <a:lstStyle/>
              <a:p>
                <a:r>
                  <a:rPr lang="en-IN" b="1" dirty="0" smtClean="0">
                    <a:solidFill>
                      <a:schemeClr val="bg1"/>
                    </a:solidFill>
                  </a:rPr>
                  <a:t>Being assertive does not mean violating the rights of others</a:t>
                </a:r>
                <a:endParaRPr lang="en-IN" b="1" dirty="0">
                  <a:solidFill>
                    <a:schemeClr val="bg1"/>
                  </a:solidFill>
                </a:endParaRPr>
              </a:p>
            </p:txBody>
          </p:sp>
        </p:grpSp>
      </p:grpSp>
      <p:grpSp>
        <p:nvGrpSpPr>
          <p:cNvPr id="30" name="Group 29"/>
          <p:cNvGrpSpPr/>
          <p:nvPr/>
        </p:nvGrpSpPr>
        <p:grpSpPr>
          <a:xfrm>
            <a:off x="4860032" y="2384629"/>
            <a:ext cx="3062388" cy="4164359"/>
            <a:chOff x="4469575" y="2384629"/>
            <a:chExt cx="3062388" cy="4164359"/>
          </a:xfrm>
        </p:grpSpPr>
        <p:sp>
          <p:nvSpPr>
            <p:cNvPr id="11" name="Can 10"/>
            <p:cNvSpPr/>
            <p:nvPr/>
          </p:nvSpPr>
          <p:spPr>
            <a:xfrm rot="478216">
              <a:off x="5635714" y="2384629"/>
              <a:ext cx="232873" cy="4164359"/>
            </a:xfrm>
            <a:prstGeom prst="can">
              <a:avLst/>
            </a:prstGeom>
            <a:blipFill>
              <a:blip r:embed="rId2" cstate="print"/>
              <a:tile tx="0" ty="0" sx="100000" sy="100000" flip="none" algn="tl"/>
            </a:blip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solidFill>
                  <a:schemeClr val="bg1"/>
                </a:solidFill>
              </a:endParaRPr>
            </a:p>
          </p:txBody>
        </p:sp>
        <p:grpSp>
          <p:nvGrpSpPr>
            <p:cNvPr id="27" name="Group 9"/>
            <p:cNvGrpSpPr/>
            <p:nvPr/>
          </p:nvGrpSpPr>
          <p:grpSpPr>
            <a:xfrm rot="352007">
              <a:off x="4469575" y="2574859"/>
              <a:ext cx="3062388" cy="970707"/>
              <a:chOff x="1964708" y="4408632"/>
              <a:chExt cx="3664188" cy="783268"/>
            </a:xfrm>
          </p:grpSpPr>
          <p:pic>
            <p:nvPicPr>
              <p:cNvPr id="28" name="Picture 27" descr="5986098_xxl.jpg"/>
              <p:cNvPicPr>
                <a:picLocks noChangeAspect="1"/>
              </p:cNvPicPr>
              <p:nvPr/>
            </p:nvPicPr>
            <p:blipFill>
              <a:blip r:embed="rId5" cstate="email">
                <a:clrChange>
                  <a:clrFrom>
                    <a:srgbClr val="FFFFFF"/>
                  </a:clrFrom>
                  <a:clrTo>
                    <a:srgbClr val="FFFFFF">
                      <a:alpha val="0"/>
                    </a:srgbClr>
                  </a:clrTo>
                </a:clrChange>
              </a:blip>
              <a:srcRect/>
              <a:stretch>
                <a:fillRect/>
              </a:stretch>
            </p:blipFill>
            <p:spPr>
              <a:xfrm>
                <a:off x="1964708" y="4408632"/>
                <a:ext cx="3664188" cy="783268"/>
              </a:xfrm>
              <a:prstGeom prst="rect">
                <a:avLst/>
              </a:prstGeom>
            </p:spPr>
          </p:pic>
          <p:sp>
            <p:nvSpPr>
              <p:cNvPr id="29" name="TextBox 28"/>
              <p:cNvSpPr txBox="1"/>
              <p:nvPr/>
            </p:nvSpPr>
            <p:spPr>
              <a:xfrm>
                <a:off x="2087529" y="4413982"/>
                <a:ext cx="3384376" cy="745039"/>
              </a:xfrm>
              <a:prstGeom prst="rect">
                <a:avLst/>
              </a:prstGeom>
              <a:noFill/>
            </p:spPr>
            <p:txBody>
              <a:bodyPr wrap="square" rtlCol="0">
                <a:spAutoFit/>
              </a:bodyPr>
              <a:lstStyle/>
              <a:p>
                <a:pPr algn="ctr"/>
                <a:r>
                  <a:rPr lang="en-IN" b="1" dirty="0" smtClean="0">
                    <a:solidFill>
                      <a:schemeClr val="bg1"/>
                    </a:solidFill>
                  </a:rPr>
                  <a:t>Being assertive does not involve humiliating other people</a:t>
                </a:r>
                <a:endParaRPr lang="en-IN" b="1" dirty="0">
                  <a:solidFill>
                    <a:schemeClr val="bg1"/>
                  </a:solidFill>
                </a:endParaRPr>
              </a:p>
            </p:txBody>
          </p:sp>
        </p:grpSp>
      </p:grpSp>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6"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What does being Assertive NOT Involve?</a:t>
              </a:r>
              <a:endParaRPr lang="en-IN" sz="3200" dirty="0"/>
            </a:p>
          </p:txBody>
        </p:sp>
      </p:grpSp>
      <p:sp>
        <p:nvSpPr>
          <p:cNvPr id="6" name="TextBox 5"/>
          <p:cNvSpPr txBox="1"/>
          <p:nvPr/>
        </p:nvSpPr>
        <p:spPr>
          <a:xfrm>
            <a:off x="683568" y="908720"/>
            <a:ext cx="8208912" cy="400110"/>
          </a:xfrm>
          <a:prstGeom prst="rect">
            <a:avLst/>
          </a:prstGeom>
          <a:solidFill>
            <a:srgbClr val="FFFFFF">
              <a:alpha val="69804"/>
            </a:srgbClr>
          </a:solidFill>
        </p:spPr>
        <p:txBody>
          <a:bodyPr wrap="square" rtlCol="0">
            <a:spAutoFit/>
          </a:bodyPr>
          <a:lstStyle/>
          <a:p>
            <a:r>
              <a:rPr lang="en-IN" sz="2000" dirty="0" smtClean="0"/>
              <a:t>Being assertive does NOT involve the following:</a:t>
            </a:r>
            <a:endParaRPr lang="en-IN" sz="2000" dirty="0"/>
          </a:p>
        </p:txBody>
      </p:sp>
      <p:pic>
        <p:nvPicPr>
          <p:cNvPr id="7" name="Picture 6" descr="10318595_xl.jpg"/>
          <p:cNvPicPr>
            <a:picLocks noChangeAspect="1"/>
          </p:cNvPicPr>
          <p:nvPr/>
        </p:nvPicPr>
        <p:blipFill>
          <a:blip r:embed="rId7" cstate="email">
            <a:clrChange>
              <a:clrFrom>
                <a:srgbClr val="FFFFFF"/>
              </a:clrFrom>
              <a:clrTo>
                <a:srgbClr val="FFFFFF">
                  <a:alpha val="0"/>
                </a:srgbClr>
              </a:clrTo>
            </a:clrChange>
          </a:blip>
          <a:srcRect/>
          <a:stretch>
            <a:fillRect/>
          </a:stretch>
        </p:blipFill>
        <p:spPr>
          <a:xfrm>
            <a:off x="1979712" y="3845834"/>
            <a:ext cx="4896544" cy="3012165"/>
          </a:xfrm>
          <a:prstGeom prst="rect">
            <a:avLst/>
          </a:prstGeom>
        </p:spPr>
      </p:pic>
      <p:sp>
        <p:nvSpPr>
          <p:cNvPr id="8" name="Footer Placeholder 7"/>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500"/>
                            </p:stCondLst>
                            <p:childTnLst>
                              <p:par>
                                <p:cTn id="13" presetID="12" presetClass="entr" presetSubtype="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slide(fromTop)">
                                      <p:cBhvr>
                                        <p:cTn id="15" dur="500"/>
                                        <p:tgtEl>
                                          <p:spTgt spid="22"/>
                                        </p:tgtEl>
                                      </p:cBhvr>
                                    </p:animEffect>
                                  </p:childTnLst>
                                </p:cTn>
                              </p:par>
                            </p:childTnLst>
                          </p:cTn>
                        </p:par>
                        <p:par>
                          <p:cTn id="16" fill="hold">
                            <p:stCondLst>
                              <p:cond delay="2000"/>
                            </p:stCondLst>
                            <p:childTnLst>
                              <p:par>
                                <p:cTn id="17" presetID="12" presetClass="entr" presetSubtype="1" fill="hold" nodeType="afterEffect">
                                  <p:stCondLst>
                                    <p:cond delay="1000"/>
                                  </p:stCondLst>
                                  <p:childTnLst>
                                    <p:set>
                                      <p:cBhvr>
                                        <p:cTn id="18" dur="1" fill="hold">
                                          <p:stCondLst>
                                            <p:cond delay="0"/>
                                          </p:stCondLst>
                                        </p:cTn>
                                        <p:tgtEl>
                                          <p:spTgt spid="21"/>
                                        </p:tgtEl>
                                        <p:attrNameLst>
                                          <p:attrName>style.visibility</p:attrName>
                                        </p:attrNameLst>
                                      </p:cBhvr>
                                      <p:to>
                                        <p:strVal val="visible"/>
                                      </p:to>
                                    </p:set>
                                    <p:animEffect transition="in" filter="slide(fromTop)">
                                      <p:cBhvr>
                                        <p:cTn id="19" dur="500"/>
                                        <p:tgtEl>
                                          <p:spTgt spid="21"/>
                                        </p:tgtEl>
                                      </p:cBhvr>
                                    </p:animEffect>
                                  </p:childTnLst>
                                </p:cTn>
                              </p:par>
                            </p:childTnLst>
                          </p:cTn>
                        </p:par>
                        <p:par>
                          <p:cTn id="20" fill="hold">
                            <p:stCondLst>
                              <p:cond delay="3500"/>
                            </p:stCondLst>
                            <p:childTnLst>
                              <p:par>
                                <p:cTn id="21" presetID="12" presetClass="entr" presetSubtype="1" fill="hold" nodeType="afterEffect">
                                  <p:stCondLst>
                                    <p:cond delay="750"/>
                                  </p:stCondLst>
                                  <p:childTnLst>
                                    <p:set>
                                      <p:cBhvr>
                                        <p:cTn id="22" dur="1" fill="hold">
                                          <p:stCondLst>
                                            <p:cond delay="0"/>
                                          </p:stCondLst>
                                        </p:cTn>
                                        <p:tgtEl>
                                          <p:spTgt spid="30"/>
                                        </p:tgtEl>
                                        <p:attrNameLst>
                                          <p:attrName>style.visibility</p:attrName>
                                        </p:attrNameLst>
                                      </p:cBhvr>
                                      <p:to>
                                        <p:strVal val="visible"/>
                                      </p:to>
                                    </p:set>
                                    <p:animEffect transition="in" filter="slide(fromTop)">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3214960" y="1441208"/>
            <a:ext cx="2623604" cy="5081065"/>
            <a:chOff x="3214960" y="1441208"/>
            <a:chExt cx="2623604" cy="5081065"/>
          </a:xfrm>
        </p:grpSpPr>
        <p:sp>
          <p:nvSpPr>
            <p:cNvPr id="14" name="Can 13"/>
            <p:cNvSpPr/>
            <p:nvPr/>
          </p:nvSpPr>
          <p:spPr>
            <a:xfrm rot="162920">
              <a:off x="4442434" y="1441208"/>
              <a:ext cx="250061" cy="5081065"/>
            </a:xfrm>
            <a:prstGeom prst="can">
              <a:avLst/>
            </a:prstGeom>
            <a:blipFill>
              <a:blip r:embed="rId2" cstate="print"/>
              <a:tile tx="0" ty="0" sx="100000" sy="100000" flip="none" algn="tl"/>
            </a:blip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solidFill>
                  <a:schemeClr val="bg1"/>
                </a:solidFill>
              </a:endParaRPr>
            </a:p>
          </p:txBody>
        </p:sp>
        <p:grpSp>
          <p:nvGrpSpPr>
            <p:cNvPr id="8" name="Group 17"/>
            <p:cNvGrpSpPr/>
            <p:nvPr/>
          </p:nvGrpSpPr>
          <p:grpSpPr>
            <a:xfrm rot="510201">
              <a:off x="3214960" y="1620355"/>
              <a:ext cx="2623604" cy="851784"/>
              <a:chOff x="559176" y="3867714"/>
              <a:chExt cx="3105360" cy="851784"/>
            </a:xfrm>
          </p:grpSpPr>
          <p:pic>
            <p:nvPicPr>
              <p:cNvPr id="19" name="Picture 18" descr="5986098_xxl.jpg"/>
              <p:cNvPicPr>
                <a:picLocks noChangeAspect="1"/>
              </p:cNvPicPr>
              <p:nvPr/>
            </p:nvPicPr>
            <p:blipFill>
              <a:blip r:embed="rId3" cstate="email"/>
              <a:srcRect/>
              <a:stretch>
                <a:fillRect/>
              </a:stretch>
            </p:blipFill>
            <p:spPr>
              <a:xfrm rot="21362173">
                <a:off x="562729" y="3867714"/>
                <a:ext cx="3101807" cy="851784"/>
              </a:xfrm>
              <a:prstGeom prst="rect">
                <a:avLst/>
              </a:prstGeom>
            </p:spPr>
          </p:pic>
          <p:sp>
            <p:nvSpPr>
              <p:cNvPr id="20" name="TextBox 19"/>
              <p:cNvSpPr txBox="1"/>
              <p:nvPr/>
            </p:nvSpPr>
            <p:spPr>
              <a:xfrm rot="21358569">
                <a:off x="559176" y="3939745"/>
                <a:ext cx="3024066" cy="646331"/>
              </a:xfrm>
              <a:prstGeom prst="rect">
                <a:avLst/>
              </a:prstGeom>
              <a:noFill/>
            </p:spPr>
            <p:txBody>
              <a:bodyPr wrap="square" rtlCol="0">
                <a:spAutoFit/>
              </a:bodyPr>
              <a:lstStyle/>
              <a:p>
                <a:pPr algn="ctr"/>
                <a:r>
                  <a:rPr lang="en-IN" b="1" dirty="0" smtClean="0">
                    <a:solidFill>
                      <a:schemeClr val="bg1"/>
                    </a:solidFill>
                  </a:rPr>
                  <a:t>Assertiveness is not aggressiveness </a:t>
                </a:r>
                <a:endParaRPr lang="en-IN" b="1" dirty="0">
                  <a:solidFill>
                    <a:schemeClr val="bg1"/>
                  </a:solidFill>
                </a:endParaRPr>
              </a:p>
            </p:txBody>
          </p:sp>
        </p:grpSp>
      </p:grpSp>
      <p:grpSp>
        <p:nvGrpSpPr>
          <p:cNvPr id="9" name="Group 21"/>
          <p:cNvGrpSpPr/>
          <p:nvPr/>
        </p:nvGrpSpPr>
        <p:grpSpPr>
          <a:xfrm>
            <a:off x="971600" y="2636912"/>
            <a:ext cx="3297882" cy="3910276"/>
            <a:chOff x="568679" y="2057578"/>
            <a:chExt cx="3297882" cy="3910276"/>
          </a:xfrm>
        </p:grpSpPr>
        <p:sp>
          <p:nvSpPr>
            <p:cNvPr id="23" name="Can 22"/>
            <p:cNvSpPr/>
            <p:nvPr/>
          </p:nvSpPr>
          <p:spPr>
            <a:xfrm rot="21300000">
              <a:off x="2303138" y="2057578"/>
              <a:ext cx="255515" cy="3910276"/>
            </a:xfrm>
            <a:prstGeom prst="can">
              <a:avLst/>
            </a:prstGeom>
            <a:blipFill>
              <a:blip r:embed="rId2" cstate="print"/>
              <a:tile tx="0" ty="0" sx="100000" sy="100000" flip="none" algn="tl"/>
            </a:blip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solidFill>
                  <a:schemeClr val="bg1"/>
                </a:solidFill>
              </a:endParaRPr>
            </a:p>
          </p:txBody>
        </p:sp>
        <p:grpSp>
          <p:nvGrpSpPr>
            <p:cNvPr id="10" name="Group 6"/>
            <p:cNvGrpSpPr/>
            <p:nvPr/>
          </p:nvGrpSpPr>
          <p:grpSpPr>
            <a:xfrm rot="21358569">
              <a:off x="568679" y="2267340"/>
              <a:ext cx="3297882" cy="946021"/>
              <a:chOff x="2411760" y="1772816"/>
              <a:chExt cx="4045846" cy="946021"/>
            </a:xfrm>
          </p:grpSpPr>
          <p:pic>
            <p:nvPicPr>
              <p:cNvPr id="25" name="Picture 24" descr="5986098_xxl.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a:off x="2411760" y="1772816"/>
                <a:ext cx="3969403" cy="946021"/>
              </a:xfrm>
              <a:prstGeom prst="rect">
                <a:avLst/>
              </a:prstGeom>
            </p:spPr>
          </p:pic>
          <p:sp>
            <p:nvSpPr>
              <p:cNvPr id="26" name="TextBox 25"/>
              <p:cNvSpPr txBox="1"/>
              <p:nvPr/>
            </p:nvSpPr>
            <p:spPr>
              <a:xfrm>
                <a:off x="2516624" y="1874477"/>
                <a:ext cx="3940982" cy="646331"/>
              </a:xfrm>
              <a:prstGeom prst="rect">
                <a:avLst/>
              </a:prstGeom>
              <a:noFill/>
            </p:spPr>
            <p:txBody>
              <a:bodyPr wrap="square" rtlCol="0">
                <a:spAutoFit/>
              </a:bodyPr>
              <a:lstStyle/>
              <a:p>
                <a:r>
                  <a:rPr lang="en-IN" b="1" dirty="0" smtClean="0">
                    <a:solidFill>
                      <a:schemeClr val="bg1"/>
                    </a:solidFill>
                  </a:rPr>
                  <a:t>Being assertive does not mean violating the rights of others</a:t>
                </a:r>
                <a:endParaRPr lang="en-IN" b="1" dirty="0">
                  <a:solidFill>
                    <a:schemeClr val="bg1"/>
                  </a:solidFill>
                </a:endParaRPr>
              </a:p>
            </p:txBody>
          </p:sp>
        </p:grpSp>
      </p:grpSp>
      <p:grpSp>
        <p:nvGrpSpPr>
          <p:cNvPr id="12" name="Group 29"/>
          <p:cNvGrpSpPr/>
          <p:nvPr/>
        </p:nvGrpSpPr>
        <p:grpSpPr>
          <a:xfrm>
            <a:off x="4860032" y="2384629"/>
            <a:ext cx="3062388" cy="4164359"/>
            <a:chOff x="4469575" y="2384629"/>
            <a:chExt cx="3062388" cy="4164359"/>
          </a:xfrm>
        </p:grpSpPr>
        <p:sp>
          <p:nvSpPr>
            <p:cNvPr id="11" name="Can 10"/>
            <p:cNvSpPr/>
            <p:nvPr/>
          </p:nvSpPr>
          <p:spPr>
            <a:xfrm rot="478216">
              <a:off x="5635714" y="2384629"/>
              <a:ext cx="232873" cy="4164359"/>
            </a:xfrm>
            <a:prstGeom prst="can">
              <a:avLst/>
            </a:prstGeom>
            <a:blipFill>
              <a:blip r:embed="rId2" cstate="print"/>
              <a:tile tx="0" ty="0" sx="100000" sy="100000" flip="none" algn="tl"/>
            </a:blip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solidFill>
                  <a:schemeClr val="bg1"/>
                </a:solidFill>
              </a:endParaRPr>
            </a:p>
          </p:txBody>
        </p:sp>
        <p:grpSp>
          <p:nvGrpSpPr>
            <p:cNvPr id="13" name="Group 9"/>
            <p:cNvGrpSpPr/>
            <p:nvPr/>
          </p:nvGrpSpPr>
          <p:grpSpPr>
            <a:xfrm rot="352007">
              <a:off x="4469575" y="2574859"/>
              <a:ext cx="3062388" cy="970707"/>
              <a:chOff x="1964708" y="4408632"/>
              <a:chExt cx="3664188" cy="783268"/>
            </a:xfrm>
          </p:grpSpPr>
          <p:pic>
            <p:nvPicPr>
              <p:cNvPr id="28" name="Picture 27" descr="5986098_xxl.jpg"/>
              <p:cNvPicPr>
                <a:picLocks noChangeAspect="1"/>
              </p:cNvPicPr>
              <p:nvPr/>
            </p:nvPicPr>
            <p:blipFill>
              <a:blip r:embed="rId5" cstate="email">
                <a:clrChange>
                  <a:clrFrom>
                    <a:srgbClr val="FFFFFF"/>
                  </a:clrFrom>
                  <a:clrTo>
                    <a:srgbClr val="FFFFFF">
                      <a:alpha val="0"/>
                    </a:srgbClr>
                  </a:clrTo>
                </a:clrChange>
              </a:blip>
              <a:srcRect/>
              <a:stretch>
                <a:fillRect/>
              </a:stretch>
            </p:blipFill>
            <p:spPr>
              <a:xfrm>
                <a:off x="1964708" y="4408632"/>
                <a:ext cx="3664188" cy="783268"/>
              </a:xfrm>
              <a:prstGeom prst="rect">
                <a:avLst/>
              </a:prstGeom>
            </p:spPr>
          </p:pic>
          <p:sp>
            <p:nvSpPr>
              <p:cNvPr id="29" name="TextBox 28"/>
              <p:cNvSpPr txBox="1"/>
              <p:nvPr/>
            </p:nvSpPr>
            <p:spPr>
              <a:xfrm>
                <a:off x="2087529" y="4413982"/>
                <a:ext cx="3384376" cy="745039"/>
              </a:xfrm>
              <a:prstGeom prst="rect">
                <a:avLst/>
              </a:prstGeom>
              <a:noFill/>
            </p:spPr>
            <p:txBody>
              <a:bodyPr wrap="square" rtlCol="0">
                <a:spAutoFit/>
              </a:bodyPr>
              <a:lstStyle/>
              <a:p>
                <a:pPr algn="ctr"/>
                <a:r>
                  <a:rPr lang="en-IN" b="1" dirty="0" smtClean="0">
                    <a:solidFill>
                      <a:schemeClr val="bg1"/>
                    </a:solidFill>
                  </a:rPr>
                  <a:t>Being assertive does not involve humiliating other people</a:t>
                </a:r>
                <a:endParaRPr lang="en-IN" b="1" dirty="0">
                  <a:solidFill>
                    <a:schemeClr val="bg1"/>
                  </a:solidFill>
                </a:endParaRPr>
              </a:p>
            </p:txBody>
          </p:sp>
        </p:grpSp>
      </p:grpSp>
      <p:grpSp>
        <p:nvGrpSpPr>
          <p:cNvPr id="15"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6"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What does being Assertive NOT Involve?</a:t>
              </a:r>
              <a:endParaRPr lang="en-IN" sz="3200" dirty="0"/>
            </a:p>
          </p:txBody>
        </p:sp>
      </p:grpSp>
      <p:sp>
        <p:nvSpPr>
          <p:cNvPr id="6" name="TextBox 5"/>
          <p:cNvSpPr txBox="1"/>
          <p:nvPr/>
        </p:nvSpPr>
        <p:spPr>
          <a:xfrm>
            <a:off x="683568" y="908720"/>
            <a:ext cx="8208912" cy="400110"/>
          </a:xfrm>
          <a:prstGeom prst="rect">
            <a:avLst/>
          </a:prstGeom>
          <a:solidFill>
            <a:srgbClr val="FFFFFF">
              <a:alpha val="69804"/>
            </a:srgbClr>
          </a:solidFill>
        </p:spPr>
        <p:txBody>
          <a:bodyPr wrap="square" rtlCol="0">
            <a:spAutoFit/>
          </a:bodyPr>
          <a:lstStyle/>
          <a:p>
            <a:r>
              <a:rPr lang="en-IN" sz="2000" dirty="0" smtClean="0"/>
              <a:t>Being assertive does NOT involve the following:</a:t>
            </a:r>
            <a:endParaRPr lang="en-IN" sz="2000" dirty="0"/>
          </a:p>
        </p:txBody>
      </p:sp>
      <p:grpSp>
        <p:nvGrpSpPr>
          <p:cNvPr id="16" name="Group 34"/>
          <p:cNvGrpSpPr/>
          <p:nvPr/>
        </p:nvGrpSpPr>
        <p:grpSpPr>
          <a:xfrm>
            <a:off x="1961132" y="1991191"/>
            <a:ext cx="3077219" cy="4596155"/>
            <a:chOff x="1961132" y="1991191"/>
            <a:chExt cx="3077219" cy="4596155"/>
          </a:xfrm>
        </p:grpSpPr>
        <p:sp>
          <p:nvSpPr>
            <p:cNvPr id="31" name="Can 30"/>
            <p:cNvSpPr/>
            <p:nvPr/>
          </p:nvSpPr>
          <p:spPr>
            <a:xfrm rot="-300000">
              <a:off x="3582045" y="1991191"/>
              <a:ext cx="254626" cy="4596155"/>
            </a:xfrm>
            <a:prstGeom prst="can">
              <a:avLst/>
            </a:prstGeom>
            <a:blipFill>
              <a:blip r:embed="rId2" cstate="print"/>
              <a:tile tx="0" ty="0" sx="100000" sy="100000" flip="none" algn="tl"/>
            </a:blip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grpSp>
          <p:nvGrpSpPr>
            <p:cNvPr id="17" name="Group 14"/>
            <p:cNvGrpSpPr/>
            <p:nvPr/>
          </p:nvGrpSpPr>
          <p:grpSpPr>
            <a:xfrm rot="21288254">
              <a:off x="1961132" y="2136844"/>
              <a:ext cx="3077219" cy="972325"/>
              <a:chOff x="316666" y="1406254"/>
              <a:chExt cx="3384376" cy="972325"/>
            </a:xfrm>
          </p:grpSpPr>
          <p:pic>
            <p:nvPicPr>
              <p:cNvPr id="33" name="Picture 32" descr="5986098_xxl.jpg"/>
              <p:cNvPicPr>
                <a:picLocks noChangeAspect="1"/>
              </p:cNvPicPr>
              <p:nvPr/>
            </p:nvPicPr>
            <p:blipFill>
              <a:blip r:embed="rId7" cstate="email"/>
              <a:srcRect/>
              <a:stretch>
                <a:fillRect/>
              </a:stretch>
            </p:blipFill>
            <p:spPr>
              <a:xfrm>
                <a:off x="316666" y="1406254"/>
                <a:ext cx="3384376" cy="972325"/>
              </a:xfrm>
              <a:prstGeom prst="rect">
                <a:avLst/>
              </a:prstGeom>
            </p:spPr>
          </p:pic>
          <p:sp>
            <p:nvSpPr>
              <p:cNvPr id="34" name="TextBox 33"/>
              <p:cNvSpPr txBox="1"/>
              <p:nvPr/>
            </p:nvSpPr>
            <p:spPr>
              <a:xfrm>
                <a:off x="366232" y="1532162"/>
                <a:ext cx="3238144" cy="646331"/>
              </a:xfrm>
              <a:prstGeom prst="rect">
                <a:avLst/>
              </a:prstGeom>
              <a:noFill/>
            </p:spPr>
            <p:txBody>
              <a:bodyPr wrap="square" rtlCol="0">
                <a:spAutoFit/>
              </a:bodyPr>
              <a:lstStyle/>
              <a:p>
                <a:pPr algn="ctr"/>
                <a:r>
                  <a:rPr lang="en-IN" b="1" dirty="0" smtClean="0"/>
                  <a:t>Being assertive does not involve abusing other people</a:t>
                </a:r>
                <a:endParaRPr lang="en-IN" b="1" dirty="0"/>
              </a:p>
            </p:txBody>
          </p:sp>
        </p:grpSp>
      </p:grpSp>
      <p:grpSp>
        <p:nvGrpSpPr>
          <p:cNvPr id="18" name="Group 39"/>
          <p:cNvGrpSpPr/>
          <p:nvPr/>
        </p:nvGrpSpPr>
        <p:grpSpPr>
          <a:xfrm>
            <a:off x="4232612" y="1251322"/>
            <a:ext cx="2643644" cy="5265490"/>
            <a:chOff x="4246809" y="1251322"/>
            <a:chExt cx="2643644" cy="5265490"/>
          </a:xfrm>
        </p:grpSpPr>
        <p:sp>
          <p:nvSpPr>
            <p:cNvPr id="36" name="Can 35"/>
            <p:cNvSpPr/>
            <p:nvPr/>
          </p:nvSpPr>
          <p:spPr>
            <a:xfrm rot="240000">
              <a:off x="5115390" y="1251322"/>
              <a:ext cx="246788" cy="5265490"/>
            </a:xfrm>
            <a:prstGeom prst="can">
              <a:avLst/>
            </a:prstGeom>
            <a:blipFill>
              <a:blip r:embed="rId2" cstate="print"/>
              <a:tile tx="0" ty="0" sx="100000" sy="100000" flip="none" algn="tl"/>
            </a:blipFill>
          </p:spPr>
          <p:style>
            <a:lnRef idx="0">
              <a:schemeClr val="dk1"/>
            </a:lnRef>
            <a:fillRef idx="3">
              <a:schemeClr val="dk1"/>
            </a:fillRef>
            <a:effectRef idx="3">
              <a:schemeClr val="dk1"/>
            </a:effectRef>
            <a:fontRef idx="minor">
              <a:schemeClr val="lt1"/>
            </a:fontRef>
          </p:style>
          <p:txBody>
            <a:bodyPr rtlCol="0" anchor="ctr"/>
            <a:lstStyle/>
            <a:p>
              <a:pPr algn="ctr"/>
              <a:endParaRPr lang="en-IN" dirty="0"/>
            </a:p>
          </p:txBody>
        </p:sp>
        <p:grpSp>
          <p:nvGrpSpPr>
            <p:cNvPr id="21" name="Group 17"/>
            <p:cNvGrpSpPr/>
            <p:nvPr/>
          </p:nvGrpSpPr>
          <p:grpSpPr>
            <a:xfrm rot="423198">
              <a:off x="4246809" y="1427764"/>
              <a:ext cx="2643644" cy="873752"/>
              <a:chOff x="5004043" y="1052743"/>
              <a:chExt cx="4211237" cy="705500"/>
            </a:xfrm>
          </p:grpSpPr>
          <p:pic>
            <p:nvPicPr>
              <p:cNvPr id="38" name="Picture 37" descr="5986098_xxl.jpg"/>
              <p:cNvPicPr>
                <a:picLocks noChangeAspect="1"/>
              </p:cNvPicPr>
              <p:nvPr/>
            </p:nvPicPr>
            <p:blipFill>
              <a:blip r:embed="rId8" cstate="email"/>
              <a:srcRect/>
              <a:stretch>
                <a:fillRect/>
              </a:stretch>
            </p:blipFill>
            <p:spPr>
              <a:xfrm>
                <a:off x="5004043" y="1052743"/>
                <a:ext cx="4211237" cy="705500"/>
              </a:xfrm>
              <a:prstGeom prst="rect">
                <a:avLst/>
              </a:prstGeom>
            </p:spPr>
          </p:pic>
          <p:sp>
            <p:nvSpPr>
              <p:cNvPr id="39" name="TextBox 38"/>
              <p:cNvSpPr txBox="1"/>
              <p:nvPr/>
            </p:nvSpPr>
            <p:spPr>
              <a:xfrm>
                <a:off x="5157787" y="1114959"/>
                <a:ext cx="3815734" cy="521872"/>
              </a:xfrm>
              <a:prstGeom prst="rect">
                <a:avLst/>
              </a:prstGeom>
              <a:noFill/>
            </p:spPr>
            <p:txBody>
              <a:bodyPr wrap="square" rtlCol="0">
                <a:spAutoFit/>
              </a:bodyPr>
              <a:lstStyle/>
              <a:p>
                <a:pPr algn="ctr"/>
                <a:r>
                  <a:rPr lang="en-IN" b="1" dirty="0" smtClean="0"/>
                  <a:t>Assertiveness is not selfishness</a:t>
                </a:r>
                <a:endParaRPr lang="en-IN" b="1" dirty="0"/>
              </a:p>
            </p:txBody>
          </p:sp>
        </p:grpSp>
      </p:grpSp>
      <p:pic>
        <p:nvPicPr>
          <p:cNvPr id="7" name="Picture 6" descr="10318595_xl.jpg"/>
          <p:cNvPicPr>
            <a:picLocks noChangeAspect="1"/>
          </p:cNvPicPr>
          <p:nvPr/>
        </p:nvPicPr>
        <p:blipFill>
          <a:blip r:embed="rId9" cstate="email">
            <a:clrChange>
              <a:clrFrom>
                <a:srgbClr val="FFFFFF"/>
              </a:clrFrom>
              <a:clrTo>
                <a:srgbClr val="FFFFFF">
                  <a:alpha val="0"/>
                </a:srgbClr>
              </a:clrTo>
            </a:clrChange>
          </a:blip>
          <a:srcRect/>
          <a:stretch>
            <a:fillRect/>
          </a:stretch>
        </p:blipFill>
        <p:spPr>
          <a:xfrm>
            <a:off x="1979712" y="3845834"/>
            <a:ext cx="4896544" cy="3012165"/>
          </a:xfrm>
          <a:prstGeom prst="rect">
            <a:avLst/>
          </a:prstGeom>
        </p:spPr>
      </p:pic>
      <p:sp>
        <p:nvSpPr>
          <p:cNvPr id="22" name="Footer Placeholder 21"/>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Top)">
                                      <p:cBhvr>
                                        <p:cTn id="7" dur="500"/>
                                        <p:tgtEl>
                                          <p:spTgt spid="16"/>
                                        </p:tgtEl>
                                      </p:cBhvr>
                                    </p:animEffect>
                                  </p:childTnLst>
                                </p:cTn>
                              </p:par>
                            </p:childTnLst>
                          </p:cTn>
                        </p:par>
                        <p:par>
                          <p:cTn id="8" fill="hold">
                            <p:stCondLst>
                              <p:cond delay="500"/>
                            </p:stCondLst>
                            <p:childTnLst>
                              <p:par>
                                <p:cTn id="9" presetID="12" presetClass="entr" presetSubtype="1" fill="hold" nodeType="afterEffect">
                                  <p:stCondLst>
                                    <p:cond delay="1000"/>
                                  </p:stCondLst>
                                  <p:childTnLst>
                                    <p:set>
                                      <p:cBhvr>
                                        <p:cTn id="10" dur="1" fill="hold">
                                          <p:stCondLst>
                                            <p:cond delay="0"/>
                                          </p:stCondLst>
                                        </p:cTn>
                                        <p:tgtEl>
                                          <p:spTgt spid="18"/>
                                        </p:tgtEl>
                                        <p:attrNameLst>
                                          <p:attrName>style.visibility</p:attrName>
                                        </p:attrNameLst>
                                      </p:cBhvr>
                                      <p:to>
                                        <p:strVal val="visible"/>
                                      </p:to>
                                    </p:set>
                                    <p:animEffect transition="in" filter="slide(fromTop)">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Who is Non-assertive?</a:t>
              </a:r>
              <a:endParaRPr lang="en-IN" sz="3200" dirty="0"/>
            </a:p>
          </p:txBody>
        </p:sp>
      </p:grpSp>
      <p:sp>
        <p:nvSpPr>
          <p:cNvPr id="6" name="TextBox 5"/>
          <p:cNvSpPr txBox="1"/>
          <p:nvPr/>
        </p:nvSpPr>
        <p:spPr>
          <a:xfrm>
            <a:off x="683568" y="908720"/>
            <a:ext cx="8460432" cy="1323439"/>
          </a:xfrm>
          <a:prstGeom prst="rect">
            <a:avLst/>
          </a:prstGeom>
          <a:solidFill>
            <a:srgbClr val="FFFFFF">
              <a:alpha val="69804"/>
            </a:srgbClr>
          </a:solidFill>
        </p:spPr>
        <p:txBody>
          <a:bodyPr wrap="square" rtlCol="0">
            <a:spAutoFit/>
          </a:bodyPr>
          <a:lstStyle/>
          <a:p>
            <a:r>
              <a:rPr lang="en-IN" sz="2000" dirty="0" smtClean="0"/>
              <a:t>How can you find if you are assertive or non-assertive? There are various characteristics or behavior patterns that are shown by non-assertive people. The following are some of the characteristics and behaviors of a non-assertive person:</a:t>
            </a:r>
            <a:endParaRPr lang="en-IN" sz="2000" dirty="0"/>
          </a:p>
        </p:txBody>
      </p:sp>
      <p:pic>
        <p:nvPicPr>
          <p:cNvPr id="7" name="Picture 2"/>
          <p:cNvPicPr>
            <a:picLocks noChangeAspect="1" noChangeArrowheads="1"/>
          </p:cNvPicPr>
          <p:nvPr/>
        </p:nvPicPr>
        <p:blipFill>
          <a:blip r:embed="rId3" cstate="print"/>
          <a:srcRect/>
          <a:stretch>
            <a:fillRect/>
          </a:stretch>
        </p:blipFill>
        <p:spPr bwMode="auto">
          <a:xfrm rot="5400000">
            <a:off x="320064" y="2072257"/>
            <a:ext cx="1051553" cy="169168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rot="5400000">
            <a:off x="296790" y="5175078"/>
            <a:ext cx="1098100" cy="169168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rot="5400000">
            <a:off x="357619" y="3086255"/>
            <a:ext cx="976442" cy="1691680"/>
          </a:xfrm>
          <a:prstGeom prst="rect">
            <a:avLst/>
          </a:prstGeom>
          <a:noFill/>
          <a:ln w="9525">
            <a:noFill/>
            <a:miter lim="800000"/>
            <a:headEnd/>
            <a:tailEnd/>
          </a:ln>
        </p:spPr>
      </p:pic>
      <p:pic>
        <p:nvPicPr>
          <p:cNvPr id="10" name="Picture 2"/>
          <p:cNvPicPr>
            <a:picLocks noChangeAspect="1" noChangeArrowheads="1"/>
          </p:cNvPicPr>
          <p:nvPr/>
        </p:nvPicPr>
        <p:blipFill>
          <a:blip r:embed="rId6" cstate="print"/>
          <a:srcRect/>
          <a:stretch>
            <a:fillRect/>
          </a:stretch>
        </p:blipFill>
        <p:spPr bwMode="auto">
          <a:xfrm rot="5400000">
            <a:off x="320064" y="4100252"/>
            <a:ext cx="1051553" cy="1691680"/>
          </a:xfrm>
          <a:prstGeom prst="rect">
            <a:avLst/>
          </a:prstGeom>
          <a:noFill/>
          <a:ln w="9525">
            <a:noFill/>
            <a:miter lim="800000"/>
            <a:headEnd/>
            <a:tailEnd/>
          </a:ln>
        </p:spPr>
      </p:pic>
      <p:sp>
        <p:nvSpPr>
          <p:cNvPr id="11" name="Rounded Rectangle 10"/>
          <p:cNvSpPr/>
          <p:nvPr/>
        </p:nvSpPr>
        <p:spPr>
          <a:xfrm>
            <a:off x="1691680" y="2276872"/>
            <a:ext cx="7272808" cy="936000"/>
          </a:xfrm>
          <a:prstGeom prst="roundRect">
            <a:avLst>
              <a:gd name="adj" fmla="val 2898"/>
            </a:avLst>
          </a:prstGeom>
          <a:solidFill>
            <a:srgbClr val="C00000">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bg1"/>
                </a:solidFill>
              </a:rPr>
              <a:t>He feels responsible when things go wrong, even if it is not his fault.</a:t>
            </a:r>
            <a:endParaRPr lang="en-IN" sz="2000" dirty="0">
              <a:solidFill>
                <a:schemeClr val="bg1"/>
              </a:solidFill>
            </a:endParaRPr>
          </a:p>
        </p:txBody>
      </p:sp>
      <p:sp>
        <p:nvSpPr>
          <p:cNvPr id="12" name="Rounded Rectangle 11"/>
          <p:cNvSpPr/>
          <p:nvPr/>
        </p:nvSpPr>
        <p:spPr>
          <a:xfrm>
            <a:off x="1691680" y="3212976"/>
            <a:ext cx="7272808" cy="1224000"/>
          </a:xfrm>
          <a:prstGeom prst="roundRect">
            <a:avLst>
              <a:gd name="adj" fmla="val 2898"/>
            </a:avLst>
          </a:prstGeom>
          <a:solidFill>
            <a:srgbClr val="FF4343">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rPr>
              <a:t>A non-assertive person tends to buy things that he does not want because he is afraid or unconfident of saying ‘no’ to the salesperson.</a:t>
            </a:r>
            <a:endParaRPr lang="en-IN" sz="2000" dirty="0">
              <a:solidFill>
                <a:schemeClr val="tx1"/>
              </a:solidFill>
            </a:endParaRPr>
          </a:p>
        </p:txBody>
      </p:sp>
      <p:sp>
        <p:nvSpPr>
          <p:cNvPr id="13" name="Rounded Rectangle 12"/>
          <p:cNvSpPr/>
          <p:nvPr/>
        </p:nvSpPr>
        <p:spPr>
          <a:xfrm>
            <a:off x="1691680" y="4437112"/>
            <a:ext cx="7272808" cy="1080120"/>
          </a:xfrm>
          <a:prstGeom prst="roundRect">
            <a:avLst>
              <a:gd name="adj" fmla="val 2898"/>
            </a:avLst>
          </a:prstGeom>
          <a:solidFill>
            <a:srgbClr val="FFC000">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rPr>
              <a:t>A non-assertive person may avoid asking questions when in confusion or when he does not understand something. </a:t>
            </a:r>
            <a:endParaRPr lang="en-IN" sz="2000" dirty="0">
              <a:solidFill>
                <a:schemeClr val="tx1"/>
              </a:solidFill>
            </a:endParaRPr>
          </a:p>
        </p:txBody>
      </p:sp>
      <p:sp>
        <p:nvSpPr>
          <p:cNvPr id="14" name="Rounded Rectangle 13"/>
          <p:cNvSpPr/>
          <p:nvPr/>
        </p:nvSpPr>
        <p:spPr>
          <a:xfrm>
            <a:off x="1691680" y="5517232"/>
            <a:ext cx="7272808" cy="1188000"/>
          </a:xfrm>
          <a:prstGeom prst="roundRect">
            <a:avLst>
              <a:gd name="adj" fmla="val 2898"/>
            </a:avLst>
          </a:prstGeom>
          <a:solidFill>
            <a:srgbClr val="FFFF4F">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rPr>
              <a:t>A non-assertive person does not make eye contact and avoids looking directly at others when he talks to them.</a:t>
            </a:r>
            <a:endParaRPr lang="en-IN" sz="2000" dirty="0">
              <a:solidFill>
                <a:schemeClr val="tx1"/>
              </a:solidFill>
            </a:endParaRPr>
          </a:p>
        </p:txBody>
      </p:sp>
      <p:sp>
        <p:nvSpPr>
          <p:cNvPr id="15" name="Footer Placeholder 14"/>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8" fill="hold"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slide(fromLeft)">
                                      <p:cBhvr>
                                        <p:cTn id="11" dur="500"/>
                                        <p:tgtEl>
                                          <p:spTgt spid="7"/>
                                        </p:tgtEl>
                                      </p:cBhvr>
                                    </p:animEffect>
                                  </p:childTnLst>
                                </p:cTn>
                              </p:par>
                            </p:childTnLst>
                          </p:cTn>
                        </p:par>
                        <p:par>
                          <p:cTn id="12" fill="hold">
                            <p:stCondLst>
                              <p:cond delay="3000"/>
                            </p:stCondLst>
                            <p:childTnLst>
                              <p:par>
                                <p:cTn id="13" presetID="12" presetClass="entr" presetSubtype="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lide(fromRight)">
                                      <p:cBhvr>
                                        <p:cTn id="15" dur="500"/>
                                        <p:tgtEl>
                                          <p:spTgt spid="11"/>
                                        </p:tgtEl>
                                      </p:cBhvr>
                                    </p:animEffect>
                                  </p:childTnLst>
                                </p:cTn>
                              </p:par>
                            </p:childTnLst>
                          </p:cTn>
                        </p:par>
                        <p:par>
                          <p:cTn id="16" fill="hold">
                            <p:stCondLst>
                              <p:cond delay="3500"/>
                            </p:stCondLst>
                            <p:childTnLst>
                              <p:par>
                                <p:cTn id="17" presetID="12" presetClass="entr" presetSubtype="8" fill="hold" nodeType="afterEffect">
                                  <p:stCondLst>
                                    <p:cond delay="750"/>
                                  </p:stCondLst>
                                  <p:childTnLst>
                                    <p:set>
                                      <p:cBhvr>
                                        <p:cTn id="18" dur="1" fill="hold">
                                          <p:stCondLst>
                                            <p:cond delay="0"/>
                                          </p:stCondLst>
                                        </p:cTn>
                                        <p:tgtEl>
                                          <p:spTgt spid="9"/>
                                        </p:tgtEl>
                                        <p:attrNameLst>
                                          <p:attrName>style.visibility</p:attrName>
                                        </p:attrNameLst>
                                      </p:cBhvr>
                                      <p:to>
                                        <p:strVal val="visible"/>
                                      </p:to>
                                    </p:set>
                                    <p:animEffect transition="in" filter="slide(fromLeft)">
                                      <p:cBhvr>
                                        <p:cTn id="19" dur="500"/>
                                        <p:tgtEl>
                                          <p:spTgt spid="9"/>
                                        </p:tgtEl>
                                      </p:cBhvr>
                                    </p:animEffect>
                                  </p:childTnLst>
                                </p:cTn>
                              </p:par>
                            </p:childTnLst>
                          </p:cTn>
                        </p:par>
                        <p:par>
                          <p:cTn id="20" fill="hold">
                            <p:stCondLst>
                              <p:cond delay="4750"/>
                            </p:stCondLst>
                            <p:childTnLst>
                              <p:par>
                                <p:cTn id="21" presetID="12" presetClass="entr" presetSubtype="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Right)">
                                      <p:cBhvr>
                                        <p:cTn id="23" dur="500"/>
                                        <p:tgtEl>
                                          <p:spTgt spid="12"/>
                                        </p:tgtEl>
                                      </p:cBhvr>
                                    </p:animEffect>
                                  </p:childTnLst>
                                </p:cTn>
                              </p:par>
                            </p:childTnLst>
                          </p:cTn>
                        </p:par>
                        <p:par>
                          <p:cTn id="24" fill="hold">
                            <p:stCondLst>
                              <p:cond delay="5250"/>
                            </p:stCondLst>
                            <p:childTnLst>
                              <p:par>
                                <p:cTn id="25" presetID="12" presetClass="entr" presetSubtype="8" fill="hold" nodeType="afterEffect">
                                  <p:stCondLst>
                                    <p:cond delay="1500"/>
                                  </p:stCondLst>
                                  <p:childTnLst>
                                    <p:set>
                                      <p:cBhvr>
                                        <p:cTn id="26" dur="1" fill="hold">
                                          <p:stCondLst>
                                            <p:cond delay="0"/>
                                          </p:stCondLst>
                                        </p:cTn>
                                        <p:tgtEl>
                                          <p:spTgt spid="10"/>
                                        </p:tgtEl>
                                        <p:attrNameLst>
                                          <p:attrName>style.visibility</p:attrName>
                                        </p:attrNameLst>
                                      </p:cBhvr>
                                      <p:to>
                                        <p:strVal val="visible"/>
                                      </p:to>
                                    </p:set>
                                    <p:animEffect transition="in" filter="slide(fromLeft)">
                                      <p:cBhvr>
                                        <p:cTn id="27" dur="500"/>
                                        <p:tgtEl>
                                          <p:spTgt spid="10"/>
                                        </p:tgtEl>
                                      </p:cBhvr>
                                    </p:animEffect>
                                  </p:childTnLst>
                                </p:cTn>
                              </p:par>
                            </p:childTnLst>
                          </p:cTn>
                        </p:par>
                        <p:par>
                          <p:cTn id="28" fill="hold">
                            <p:stCondLst>
                              <p:cond delay="7250"/>
                            </p:stCondLst>
                            <p:childTnLst>
                              <p:par>
                                <p:cTn id="29" presetID="12" presetClass="entr" presetSubtype="2"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lide(fromRight)">
                                      <p:cBhvr>
                                        <p:cTn id="31" dur="500"/>
                                        <p:tgtEl>
                                          <p:spTgt spid="13"/>
                                        </p:tgtEl>
                                      </p:cBhvr>
                                    </p:animEffect>
                                  </p:childTnLst>
                                </p:cTn>
                              </p:par>
                            </p:childTnLst>
                          </p:cTn>
                        </p:par>
                        <p:par>
                          <p:cTn id="32" fill="hold">
                            <p:stCondLst>
                              <p:cond delay="7750"/>
                            </p:stCondLst>
                            <p:childTnLst>
                              <p:par>
                                <p:cTn id="33" presetID="12" presetClass="entr" presetSubtype="8" fill="hold" nodeType="after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slide(fromLeft)">
                                      <p:cBhvr>
                                        <p:cTn id="35" dur="500"/>
                                        <p:tgtEl>
                                          <p:spTgt spid="8"/>
                                        </p:tgtEl>
                                      </p:cBhvr>
                                    </p:animEffect>
                                  </p:childTnLst>
                                </p:cTn>
                              </p:par>
                            </p:childTnLst>
                          </p:cTn>
                        </p:par>
                        <p:par>
                          <p:cTn id="36" fill="hold">
                            <p:stCondLst>
                              <p:cond delay="9250"/>
                            </p:stCondLst>
                            <p:childTnLst>
                              <p:par>
                                <p:cTn id="37" presetID="12" presetClass="entr" presetSubtype="2"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slide(fromRight)">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Who is Non-assertive?</a:t>
              </a:r>
              <a:endParaRPr lang="en-IN" sz="3200" dirty="0"/>
            </a:p>
          </p:txBody>
        </p:sp>
      </p:grpSp>
      <p:pic>
        <p:nvPicPr>
          <p:cNvPr id="6" name="Picture 2"/>
          <p:cNvPicPr>
            <a:picLocks noChangeAspect="1" noChangeArrowheads="1"/>
          </p:cNvPicPr>
          <p:nvPr/>
        </p:nvPicPr>
        <p:blipFill>
          <a:blip r:embed="rId3" cstate="print"/>
          <a:srcRect/>
          <a:stretch>
            <a:fillRect/>
          </a:stretch>
        </p:blipFill>
        <p:spPr bwMode="auto">
          <a:xfrm rot="5400000">
            <a:off x="320064" y="2072257"/>
            <a:ext cx="1051553" cy="1691680"/>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rot="5400000">
            <a:off x="320064" y="1020704"/>
            <a:ext cx="1051553" cy="1691680"/>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rot="5400000">
            <a:off x="296790" y="5175078"/>
            <a:ext cx="1098100" cy="1691680"/>
          </a:xfrm>
          <a:prstGeom prst="rect">
            <a:avLst/>
          </a:prstGeom>
          <a:noFill/>
          <a:ln w="9525">
            <a:noFill/>
            <a:miter lim="800000"/>
            <a:headEnd/>
            <a:tailEnd/>
          </a:ln>
        </p:spPr>
      </p:pic>
      <p:pic>
        <p:nvPicPr>
          <p:cNvPr id="9" name="Picture 2"/>
          <p:cNvPicPr>
            <a:picLocks noChangeAspect="1" noChangeArrowheads="1"/>
          </p:cNvPicPr>
          <p:nvPr/>
        </p:nvPicPr>
        <p:blipFill>
          <a:blip r:embed="rId6" cstate="print"/>
          <a:srcRect/>
          <a:stretch>
            <a:fillRect/>
          </a:stretch>
        </p:blipFill>
        <p:spPr bwMode="auto">
          <a:xfrm rot="5400000">
            <a:off x="357619" y="3086255"/>
            <a:ext cx="976442" cy="1691680"/>
          </a:xfrm>
          <a:prstGeom prst="rect">
            <a:avLst/>
          </a:prstGeom>
          <a:noFill/>
          <a:ln w="9525">
            <a:noFill/>
            <a:miter lim="800000"/>
            <a:headEnd/>
            <a:tailEnd/>
          </a:ln>
        </p:spPr>
      </p:pic>
      <p:pic>
        <p:nvPicPr>
          <p:cNvPr id="10" name="Picture 2"/>
          <p:cNvPicPr>
            <a:picLocks noChangeAspect="1" noChangeArrowheads="1"/>
          </p:cNvPicPr>
          <p:nvPr/>
        </p:nvPicPr>
        <p:blipFill>
          <a:blip r:embed="rId7" cstate="print"/>
          <a:srcRect/>
          <a:stretch>
            <a:fillRect/>
          </a:stretch>
        </p:blipFill>
        <p:spPr bwMode="auto">
          <a:xfrm rot="5400000">
            <a:off x="320064" y="4100252"/>
            <a:ext cx="1051553" cy="1691680"/>
          </a:xfrm>
          <a:prstGeom prst="rect">
            <a:avLst/>
          </a:prstGeom>
          <a:noFill/>
          <a:ln w="9525">
            <a:noFill/>
            <a:miter lim="800000"/>
            <a:headEnd/>
            <a:tailEnd/>
          </a:ln>
        </p:spPr>
      </p:pic>
      <p:sp>
        <p:nvSpPr>
          <p:cNvPr id="11" name="Rounded Rectangle 10"/>
          <p:cNvSpPr/>
          <p:nvPr/>
        </p:nvSpPr>
        <p:spPr>
          <a:xfrm>
            <a:off x="1691680" y="1196752"/>
            <a:ext cx="7272808" cy="1080120"/>
          </a:xfrm>
          <a:prstGeom prst="roundRect">
            <a:avLst>
              <a:gd name="adj" fmla="val 2898"/>
            </a:avLst>
          </a:prstGeom>
          <a:solidFill>
            <a:srgbClr val="CC6600">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rPr>
              <a:t>He often tends to send a text message or email to someone about a conflict instead of talking to them face to face.</a:t>
            </a:r>
            <a:endParaRPr lang="en-IN" sz="2000" dirty="0">
              <a:solidFill>
                <a:schemeClr val="tx1"/>
              </a:solidFill>
            </a:endParaRPr>
          </a:p>
        </p:txBody>
      </p:sp>
      <p:sp>
        <p:nvSpPr>
          <p:cNvPr id="12" name="Rounded Rectangle 11"/>
          <p:cNvSpPr/>
          <p:nvPr/>
        </p:nvSpPr>
        <p:spPr>
          <a:xfrm>
            <a:off x="1691680" y="2276872"/>
            <a:ext cx="7272808" cy="936000"/>
          </a:xfrm>
          <a:prstGeom prst="roundRect">
            <a:avLst>
              <a:gd name="adj" fmla="val 2898"/>
            </a:avLst>
          </a:prstGeom>
          <a:solidFill>
            <a:srgbClr val="C00000">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bg1"/>
                </a:solidFill>
              </a:rPr>
              <a:t>A non-assertive person feels intimidated by people in authority.</a:t>
            </a:r>
            <a:endParaRPr lang="en-IN" sz="2000" dirty="0">
              <a:solidFill>
                <a:schemeClr val="bg1"/>
              </a:solidFill>
            </a:endParaRPr>
          </a:p>
        </p:txBody>
      </p:sp>
      <p:sp>
        <p:nvSpPr>
          <p:cNvPr id="13" name="Rounded Rectangle 12"/>
          <p:cNvSpPr/>
          <p:nvPr/>
        </p:nvSpPr>
        <p:spPr>
          <a:xfrm>
            <a:off x="1691680" y="3212976"/>
            <a:ext cx="7272808" cy="1224000"/>
          </a:xfrm>
          <a:prstGeom prst="roundRect">
            <a:avLst>
              <a:gd name="adj" fmla="val 2898"/>
            </a:avLst>
          </a:prstGeom>
          <a:solidFill>
            <a:srgbClr val="FF4343">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rPr>
              <a:t>A non-assertive person feels dependant when asking for help from others.</a:t>
            </a:r>
            <a:endParaRPr lang="en-IN" sz="2000" dirty="0">
              <a:solidFill>
                <a:schemeClr val="tx1"/>
              </a:solidFill>
            </a:endParaRPr>
          </a:p>
        </p:txBody>
      </p:sp>
      <p:sp>
        <p:nvSpPr>
          <p:cNvPr id="14" name="Rounded Rectangle 13"/>
          <p:cNvSpPr/>
          <p:nvPr/>
        </p:nvSpPr>
        <p:spPr>
          <a:xfrm>
            <a:off x="1691680" y="4437112"/>
            <a:ext cx="7272808" cy="1080120"/>
          </a:xfrm>
          <a:prstGeom prst="roundRect">
            <a:avLst>
              <a:gd name="adj" fmla="val 2898"/>
            </a:avLst>
          </a:prstGeom>
          <a:solidFill>
            <a:srgbClr val="FFC000">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rPr>
              <a:t>A non-assertive person generally has a poor and clumsy posture.</a:t>
            </a:r>
            <a:endParaRPr lang="en-IN" sz="2000" dirty="0">
              <a:solidFill>
                <a:schemeClr val="tx1"/>
              </a:solidFill>
            </a:endParaRPr>
          </a:p>
        </p:txBody>
      </p:sp>
      <p:sp>
        <p:nvSpPr>
          <p:cNvPr id="15" name="Rounded Rectangle 14"/>
          <p:cNvSpPr/>
          <p:nvPr/>
        </p:nvSpPr>
        <p:spPr>
          <a:xfrm>
            <a:off x="1691680" y="5517232"/>
            <a:ext cx="7272808" cy="1188000"/>
          </a:xfrm>
          <a:prstGeom prst="roundRect">
            <a:avLst>
              <a:gd name="adj" fmla="val 2898"/>
            </a:avLst>
          </a:prstGeom>
          <a:solidFill>
            <a:srgbClr val="FFFF4F">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rPr>
              <a:t>He often feels very angry but is not able to express his anger appropriately.</a:t>
            </a:r>
            <a:endParaRPr lang="en-IN" sz="2000" dirty="0">
              <a:solidFill>
                <a:schemeClr val="tx1"/>
              </a:solidFill>
            </a:endParaRPr>
          </a:p>
        </p:txBody>
      </p:sp>
      <p:sp>
        <p:nvSpPr>
          <p:cNvPr id="16" name="Footer Placeholder 15"/>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lide(fromRight)">
                                      <p:cBhvr>
                                        <p:cTn id="11" dur="500"/>
                                        <p:tgtEl>
                                          <p:spTgt spid="11"/>
                                        </p:tgtEl>
                                      </p:cBhvr>
                                    </p:animEffect>
                                  </p:childTnLst>
                                </p:cTn>
                              </p:par>
                            </p:childTnLst>
                          </p:cTn>
                        </p:par>
                        <p:par>
                          <p:cTn id="12" fill="hold">
                            <p:stCondLst>
                              <p:cond delay="1000"/>
                            </p:stCondLst>
                            <p:childTnLst>
                              <p:par>
                                <p:cTn id="13" presetID="12" presetClass="entr" presetSubtype="8" fill="hold" nodeType="afterEffect">
                                  <p:stCondLst>
                                    <p:cond delay="1250"/>
                                  </p:stCondLst>
                                  <p:childTnLst>
                                    <p:set>
                                      <p:cBhvr>
                                        <p:cTn id="14" dur="1" fill="hold">
                                          <p:stCondLst>
                                            <p:cond delay="0"/>
                                          </p:stCondLst>
                                        </p:cTn>
                                        <p:tgtEl>
                                          <p:spTgt spid="6"/>
                                        </p:tgtEl>
                                        <p:attrNameLst>
                                          <p:attrName>style.visibility</p:attrName>
                                        </p:attrNameLst>
                                      </p:cBhvr>
                                      <p:to>
                                        <p:strVal val="visible"/>
                                      </p:to>
                                    </p:set>
                                    <p:animEffect transition="in" filter="slide(fromLeft)">
                                      <p:cBhvr>
                                        <p:cTn id="15" dur="500"/>
                                        <p:tgtEl>
                                          <p:spTgt spid="6"/>
                                        </p:tgtEl>
                                      </p:cBhvr>
                                    </p:animEffect>
                                  </p:childTnLst>
                                </p:cTn>
                              </p:par>
                            </p:childTnLst>
                          </p:cTn>
                        </p:par>
                        <p:par>
                          <p:cTn id="16" fill="hold">
                            <p:stCondLst>
                              <p:cond delay="2750"/>
                            </p:stCondLst>
                            <p:childTnLst>
                              <p:par>
                                <p:cTn id="17" presetID="1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Right)">
                                      <p:cBhvr>
                                        <p:cTn id="19" dur="500"/>
                                        <p:tgtEl>
                                          <p:spTgt spid="12"/>
                                        </p:tgtEl>
                                      </p:cBhvr>
                                    </p:animEffect>
                                  </p:childTnLst>
                                </p:cTn>
                              </p:par>
                            </p:childTnLst>
                          </p:cTn>
                        </p:par>
                        <p:par>
                          <p:cTn id="20" fill="hold">
                            <p:stCondLst>
                              <p:cond delay="3250"/>
                            </p:stCondLst>
                            <p:childTnLst>
                              <p:par>
                                <p:cTn id="21" presetID="12" presetClass="entr" presetSubtype="8" fill="hold" nodeType="afterEffect">
                                  <p:stCondLst>
                                    <p:cond delay="750"/>
                                  </p:stCondLst>
                                  <p:childTnLst>
                                    <p:set>
                                      <p:cBhvr>
                                        <p:cTn id="22" dur="1" fill="hold">
                                          <p:stCondLst>
                                            <p:cond delay="0"/>
                                          </p:stCondLst>
                                        </p:cTn>
                                        <p:tgtEl>
                                          <p:spTgt spid="9"/>
                                        </p:tgtEl>
                                        <p:attrNameLst>
                                          <p:attrName>style.visibility</p:attrName>
                                        </p:attrNameLst>
                                      </p:cBhvr>
                                      <p:to>
                                        <p:strVal val="visible"/>
                                      </p:to>
                                    </p:set>
                                    <p:animEffect transition="in" filter="slide(fromLeft)">
                                      <p:cBhvr>
                                        <p:cTn id="23" dur="500"/>
                                        <p:tgtEl>
                                          <p:spTgt spid="9"/>
                                        </p:tgtEl>
                                      </p:cBhvr>
                                    </p:animEffect>
                                  </p:childTnLst>
                                </p:cTn>
                              </p:par>
                            </p:childTnLst>
                          </p:cTn>
                        </p:par>
                        <p:par>
                          <p:cTn id="24" fill="hold">
                            <p:stCondLst>
                              <p:cond delay="4500"/>
                            </p:stCondLst>
                            <p:childTnLst>
                              <p:par>
                                <p:cTn id="25" presetID="1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lide(fromRight)">
                                      <p:cBhvr>
                                        <p:cTn id="27" dur="500"/>
                                        <p:tgtEl>
                                          <p:spTgt spid="13"/>
                                        </p:tgtEl>
                                      </p:cBhvr>
                                    </p:animEffect>
                                  </p:childTnLst>
                                </p:cTn>
                              </p:par>
                            </p:childTnLst>
                          </p:cTn>
                        </p:par>
                        <p:par>
                          <p:cTn id="28" fill="hold">
                            <p:stCondLst>
                              <p:cond delay="5000"/>
                            </p:stCondLst>
                            <p:childTnLst>
                              <p:par>
                                <p:cTn id="29" presetID="12" presetClass="entr" presetSubtype="8"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slide(fromLeft)">
                                      <p:cBhvr>
                                        <p:cTn id="31" dur="500"/>
                                        <p:tgtEl>
                                          <p:spTgt spid="10"/>
                                        </p:tgtEl>
                                      </p:cBhvr>
                                    </p:animEffect>
                                  </p:childTnLst>
                                </p:cTn>
                              </p:par>
                            </p:childTnLst>
                          </p:cTn>
                        </p:par>
                        <p:par>
                          <p:cTn id="32" fill="hold">
                            <p:stCondLst>
                              <p:cond delay="6500"/>
                            </p:stCondLst>
                            <p:childTnLst>
                              <p:par>
                                <p:cTn id="33" presetID="12" presetClass="entr" presetSubtype="2"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lide(fromRight)">
                                      <p:cBhvr>
                                        <p:cTn id="35" dur="500"/>
                                        <p:tgtEl>
                                          <p:spTgt spid="14"/>
                                        </p:tgtEl>
                                      </p:cBhvr>
                                    </p:animEffect>
                                  </p:childTnLst>
                                </p:cTn>
                              </p:par>
                            </p:childTnLst>
                          </p:cTn>
                        </p:par>
                        <p:par>
                          <p:cTn id="36" fill="hold">
                            <p:stCondLst>
                              <p:cond delay="7000"/>
                            </p:stCondLst>
                            <p:childTnLst>
                              <p:par>
                                <p:cTn id="37" presetID="12" presetClass="entr" presetSubtype="8" fill="hold" nodeType="afterEffect">
                                  <p:stCondLst>
                                    <p:cond delay="1000"/>
                                  </p:stCondLst>
                                  <p:childTnLst>
                                    <p:set>
                                      <p:cBhvr>
                                        <p:cTn id="38" dur="1" fill="hold">
                                          <p:stCondLst>
                                            <p:cond delay="0"/>
                                          </p:stCondLst>
                                        </p:cTn>
                                        <p:tgtEl>
                                          <p:spTgt spid="8"/>
                                        </p:tgtEl>
                                        <p:attrNameLst>
                                          <p:attrName>style.visibility</p:attrName>
                                        </p:attrNameLst>
                                      </p:cBhvr>
                                      <p:to>
                                        <p:strVal val="visible"/>
                                      </p:to>
                                    </p:set>
                                    <p:animEffect transition="in" filter="slide(fromLeft)">
                                      <p:cBhvr>
                                        <p:cTn id="39" dur="500"/>
                                        <p:tgtEl>
                                          <p:spTgt spid="8"/>
                                        </p:tgtEl>
                                      </p:cBhvr>
                                    </p:animEffect>
                                  </p:childTnLst>
                                </p:cTn>
                              </p:par>
                            </p:childTnLst>
                          </p:cTn>
                        </p:par>
                        <p:par>
                          <p:cTn id="40" fill="hold">
                            <p:stCondLst>
                              <p:cond delay="8500"/>
                            </p:stCondLst>
                            <p:childTnLst>
                              <p:par>
                                <p:cTn id="41" presetID="12" presetClass="entr" presetSubtype="2"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slide(fromRigh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Pitfalls of being Non-assertive</a:t>
              </a:r>
              <a:endParaRPr lang="en-IN" sz="3200" dirty="0"/>
            </a:p>
          </p:txBody>
        </p:sp>
      </p:grpSp>
      <p:sp>
        <p:nvSpPr>
          <p:cNvPr id="6" name="TextBox 5"/>
          <p:cNvSpPr txBox="1"/>
          <p:nvPr/>
        </p:nvSpPr>
        <p:spPr>
          <a:xfrm>
            <a:off x="683568" y="908720"/>
            <a:ext cx="8460432" cy="400110"/>
          </a:xfrm>
          <a:prstGeom prst="rect">
            <a:avLst/>
          </a:prstGeom>
          <a:solidFill>
            <a:srgbClr val="FFFFFF">
              <a:alpha val="69804"/>
            </a:srgbClr>
          </a:solidFill>
        </p:spPr>
        <p:txBody>
          <a:bodyPr wrap="square" rtlCol="0">
            <a:spAutoFit/>
          </a:bodyPr>
          <a:lstStyle/>
          <a:p>
            <a:pPr algn="r"/>
            <a:r>
              <a:rPr lang="en-IN" sz="2000" dirty="0" smtClean="0"/>
              <a:t>There are several pitfalls of being non-assertive. Lack of assertiveness leads to:</a:t>
            </a:r>
            <a:endParaRPr lang="en-IN" sz="2000" dirty="0"/>
          </a:p>
        </p:txBody>
      </p:sp>
      <p:grpSp>
        <p:nvGrpSpPr>
          <p:cNvPr id="7" name="Group 30"/>
          <p:cNvGrpSpPr/>
          <p:nvPr/>
        </p:nvGrpSpPr>
        <p:grpSpPr>
          <a:xfrm>
            <a:off x="467544" y="1689095"/>
            <a:ext cx="2160240" cy="4908257"/>
            <a:chOff x="323528" y="1772816"/>
            <a:chExt cx="2381250" cy="5013176"/>
          </a:xfrm>
        </p:grpSpPr>
        <p:sp>
          <p:nvSpPr>
            <p:cNvPr id="8" name="Can 7"/>
            <p:cNvSpPr/>
            <p:nvPr/>
          </p:nvSpPr>
          <p:spPr>
            <a:xfrm>
              <a:off x="755576" y="5875382"/>
              <a:ext cx="1368152" cy="910610"/>
            </a:xfrm>
            <a:prstGeom prst="can">
              <a:avLst>
                <a:gd name="adj" fmla="val 2866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7</a:t>
              </a:r>
              <a:endParaRPr lang="en-IN" dirty="0">
                <a:solidFill>
                  <a:schemeClr val="tx1"/>
                </a:solidFill>
              </a:endParaRPr>
            </a:p>
          </p:txBody>
        </p:sp>
        <p:sp>
          <p:nvSpPr>
            <p:cNvPr id="9" name="Can 8"/>
            <p:cNvSpPr/>
            <p:nvPr/>
          </p:nvSpPr>
          <p:spPr>
            <a:xfrm>
              <a:off x="755576" y="5238726"/>
              <a:ext cx="1368152" cy="910610"/>
            </a:xfrm>
            <a:prstGeom prst="can">
              <a:avLst>
                <a:gd name="adj" fmla="val 286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IN" dirty="0"/>
            </a:p>
          </p:txBody>
        </p:sp>
        <p:sp>
          <p:nvSpPr>
            <p:cNvPr id="10" name="Can 9"/>
            <p:cNvSpPr/>
            <p:nvPr/>
          </p:nvSpPr>
          <p:spPr>
            <a:xfrm>
              <a:off x="755576" y="4606622"/>
              <a:ext cx="1368152" cy="910610"/>
            </a:xfrm>
            <a:prstGeom prst="can">
              <a:avLst>
                <a:gd name="adj" fmla="val 286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IN" dirty="0">
                <a:solidFill>
                  <a:schemeClr val="tx1"/>
                </a:solidFill>
              </a:endParaRPr>
            </a:p>
          </p:txBody>
        </p:sp>
        <p:sp>
          <p:nvSpPr>
            <p:cNvPr id="11" name="Can 10"/>
            <p:cNvSpPr/>
            <p:nvPr/>
          </p:nvSpPr>
          <p:spPr>
            <a:xfrm>
              <a:off x="755576" y="4030558"/>
              <a:ext cx="1368152" cy="910610"/>
            </a:xfrm>
            <a:prstGeom prst="can">
              <a:avLst>
                <a:gd name="adj" fmla="val 2866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IN" dirty="0">
                <a:solidFill>
                  <a:schemeClr val="tx1"/>
                </a:solidFill>
              </a:endParaRPr>
            </a:p>
          </p:txBody>
        </p:sp>
        <p:sp>
          <p:nvSpPr>
            <p:cNvPr id="12" name="Can 11"/>
            <p:cNvSpPr/>
            <p:nvPr/>
          </p:nvSpPr>
          <p:spPr>
            <a:xfrm>
              <a:off x="755576" y="3382486"/>
              <a:ext cx="1368152" cy="910610"/>
            </a:xfrm>
            <a:prstGeom prst="can">
              <a:avLst>
                <a:gd name="adj" fmla="val 286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IN" dirty="0">
                <a:solidFill>
                  <a:schemeClr val="tx1"/>
                </a:solidFill>
              </a:endParaRPr>
            </a:p>
          </p:txBody>
        </p:sp>
        <p:sp>
          <p:nvSpPr>
            <p:cNvPr id="13" name="Can 12"/>
            <p:cNvSpPr/>
            <p:nvPr/>
          </p:nvSpPr>
          <p:spPr>
            <a:xfrm>
              <a:off x="755576" y="2734414"/>
              <a:ext cx="1368152" cy="910610"/>
            </a:xfrm>
            <a:prstGeom prst="can">
              <a:avLst>
                <a:gd name="adj" fmla="val 2866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IN" dirty="0">
                <a:solidFill>
                  <a:schemeClr val="tx1"/>
                </a:solidFill>
              </a:endParaRPr>
            </a:p>
          </p:txBody>
        </p:sp>
        <p:sp>
          <p:nvSpPr>
            <p:cNvPr id="14" name="Can 13"/>
            <p:cNvSpPr/>
            <p:nvPr/>
          </p:nvSpPr>
          <p:spPr>
            <a:xfrm>
              <a:off x="755576" y="2086342"/>
              <a:ext cx="1368152" cy="910610"/>
            </a:xfrm>
            <a:prstGeom prst="can">
              <a:avLst>
                <a:gd name="adj" fmla="val 286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IN" dirty="0">
                <a:solidFill>
                  <a:schemeClr val="tx1"/>
                </a:solidFill>
              </a:endParaRPr>
            </a:p>
          </p:txBody>
        </p:sp>
        <p:pic>
          <p:nvPicPr>
            <p:cNvPr id="15" name="Picture 14"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323528" y="1772816"/>
              <a:ext cx="2381250" cy="504056"/>
            </a:xfrm>
            <a:prstGeom prst="rect">
              <a:avLst/>
            </a:prstGeom>
          </p:spPr>
        </p:pic>
      </p:grpSp>
      <p:sp>
        <p:nvSpPr>
          <p:cNvPr id="16" name="Footer Placeholder 15"/>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Pitfalls of being Non-assertive</a:t>
              </a:r>
              <a:endParaRPr lang="en-IN" sz="3200" dirty="0"/>
            </a:p>
          </p:txBody>
        </p:sp>
      </p:grpSp>
      <p:sp>
        <p:nvSpPr>
          <p:cNvPr id="6" name="TextBox 5"/>
          <p:cNvSpPr txBox="1"/>
          <p:nvPr/>
        </p:nvSpPr>
        <p:spPr>
          <a:xfrm>
            <a:off x="683568" y="908720"/>
            <a:ext cx="8460432" cy="400110"/>
          </a:xfrm>
          <a:prstGeom prst="rect">
            <a:avLst/>
          </a:prstGeom>
          <a:solidFill>
            <a:srgbClr val="FFFFFF">
              <a:alpha val="69804"/>
            </a:srgbClr>
          </a:solidFill>
        </p:spPr>
        <p:txBody>
          <a:bodyPr wrap="square" rtlCol="0">
            <a:spAutoFit/>
          </a:bodyPr>
          <a:lstStyle/>
          <a:p>
            <a:pPr algn="r"/>
            <a:r>
              <a:rPr lang="en-IN" sz="2000" dirty="0" smtClean="0"/>
              <a:t>There are several pitfalls of being non-assertive. Lack of assertiveness leads to:</a:t>
            </a:r>
            <a:endParaRPr lang="en-IN" sz="2000" dirty="0"/>
          </a:p>
        </p:txBody>
      </p:sp>
      <p:sp>
        <p:nvSpPr>
          <p:cNvPr id="19" name="Can 18"/>
          <p:cNvSpPr/>
          <p:nvPr/>
        </p:nvSpPr>
        <p:spPr>
          <a:xfrm>
            <a:off x="643469" y="5777808"/>
            <a:ext cx="1241170" cy="891552"/>
          </a:xfrm>
          <a:prstGeom prst="can">
            <a:avLst>
              <a:gd name="adj" fmla="val 2866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7</a:t>
            </a:r>
            <a:endParaRPr lang="en-IN" dirty="0">
              <a:solidFill>
                <a:schemeClr val="tx1"/>
              </a:solidFill>
            </a:endParaRPr>
          </a:p>
        </p:txBody>
      </p:sp>
      <p:sp>
        <p:nvSpPr>
          <p:cNvPr id="20" name="Can 19"/>
          <p:cNvSpPr/>
          <p:nvPr/>
        </p:nvSpPr>
        <p:spPr>
          <a:xfrm>
            <a:off x="643469" y="5154476"/>
            <a:ext cx="1241170" cy="891552"/>
          </a:xfrm>
          <a:prstGeom prst="can">
            <a:avLst>
              <a:gd name="adj" fmla="val 286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IN" dirty="0"/>
          </a:p>
        </p:txBody>
      </p:sp>
      <p:sp>
        <p:nvSpPr>
          <p:cNvPr id="21" name="Can 20"/>
          <p:cNvSpPr/>
          <p:nvPr/>
        </p:nvSpPr>
        <p:spPr>
          <a:xfrm>
            <a:off x="643469" y="4535601"/>
            <a:ext cx="1241170" cy="891552"/>
          </a:xfrm>
          <a:prstGeom prst="can">
            <a:avLst>
              <a:gd name="adj" fmla="val 286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IN" dirty="0">
              <a:solidFill>
                <a:schemeClr val="tx1"/>
              </a:solidFill>
            </a:endParaRPr>
          </a:p>
        </p:txBody>
      </p:sp>
      <p:sp>
        <p:nvSpPr>
          <p:cNvPr id="22" name="Can 21"/>
          <p:cNvSpPr/>
          <p:nvPr/>
        </p:nvSpPr>
        <p:spPr>
          <a:xfrm>
            <a:off x="643469" y="3971593"/>
            <a:ext cx="1241170" cy="891552"/>
          </a:xfrm>
          <a:prstGeom prst="can">
            <a:avLst>
              <a:gd name="adj" fmla="val 2866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IN" dirty="0">
              <a:solidFill>
                <a:schemeClr val="tx1"/>
              </a:solidFill>
            </a:endParaRPr>
          </a:p>
        </p:txBody>
      </p:sp>
      <p:sp>
        <p:nvSpPr>
          <p:cNvPr id="23" name="Can 22"/>
          <p:cNvSpPr/>
          <p:nvPr/>
        </p:nvSpPr>
        <p:spPr>
          <a:xfrm>
            <a:off x="643469" y="3337085"/>
            <a:ext cx="1241170" cy="891552"/>
          </a:xfrm>
          <a:prstGeom prst="can">
            <a:avLst>
              <a:gd name="adj" fmla="val 286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IN" dirty="0">
              <a:solidFill>
                <a:schemeClr val="tx1"/>
              </a:solidFill>
            </a:endParaRPr>
          </a:p>
        </p:txBody>
      </p:sp>
      <p:sp>
        <p:nvSpPr>
          <p:cNvPr id="24" name="Can 23"/>
          <p:cNvSpPr/>
          <p:nvPr/>
        </p:nvSpPr>
        <p:spPr>
          <a:xfrm>
            <a:off x="643469" y="2702576"/>
            <a:ext cx="1241170" cy="891552"/>
          </a:xfrm>
          <a:prstGeom prst="can">
            <a:avLst>
              <a:gd name="adj" fmla="val 2866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IN" dirty="0">
              <a:solidFill>
                <a:schemeClr val="tx1"/>
              </a:solidFill>
            </a:endParaRPr>
          </a:p>
        </p:txBody>
      </p:sp>
      <p:sp>
        <p:nvSpPr>
          <p:cNvPr id="25" name="Can 24"/>
          <p:cNvSpPr/>
          <p:nvPr/>
        </p:nvSpPr>
        <p:spPr>
          <a:xfrm>
            <a:off x="643469" y="2068067"/>
            <a:ext cx="1241170" cy="891552"/>
          </a:xfrm>
          <a:prstGeom prst="can">
            <a:avLst>
              <a:gd name="adj" fmla="val 286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IN" dirty="0">
              <a:solidFill>
                <a:schemeClr val="tx1"/>
              </a:solidFill>
            </a:endParaRPr>
          </a:p>
        </p:txBody>
      </p:sp>
      <p:pic>
        <p:nvPicPr>
          <p:cNvPr id="26" name="Picture 25"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251520" y="1761103"/>
            <a:ext cx="2160240" cy="493507"/>
          </a:xfrm>
          <a:prstGeom prst="rect">
            <a:avLst/>
          </a:prstGeom>
        </p:spPr>
      </p:pic>
      <p:pic>
        <p:nvPicPr>
          <p:cNvPr id="27" name="Picture 26"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683568" y="897007"/>
            <a:ext cx="1224136" cy="1224136"/>
          </a:xfrm>
          <a:prstGeom prst="rect">
            <a:avLst/>
          </a:prstGeom>
        </p:spPr>
      </p:pic>
      <p:sp>
        <p:nvSpPr>
          <p:cNvPr id="28" name="TextBox 27"/>
          <p:cNvSpPr txBox="1"/>
          <p:nvPr/>
        </p:nvSpPr>
        <p:spPr>
          <a:xfrm>
            <a:off x="1979712" y="2308810"/>
            <a:ext cx="6768752" cy="400110"/>
          </a:xfrm>
          <a:prstGeom prst="rect">
            <a:avLst/>
          </a:prstGeom>
          <a:noFill/>
        </p:spPr>
        <p:txBody>
          <a:bodyPr wrap="square" rtlCol="0">
            <a:spAutoFit/>
          </a:bodyPr>
          <a:lstStyle/>
          <a:p>
            <a:pPr marL="457200" indent="-457200">
              <a:buFont typeface="Arial" pitchFamily="34" charset="0"/>
              <a:buChar char="•"/>
            </a:pPr>
            <a:r>
              <a:rPr lang="en-IN" sz="2000" b="1" dirty="0" smtClean="0"/>
              <a:t>Depression: </a:t>
            </a:r>
            <a:r>
              <a:rPr lang="en-IN" sz="2000" dirty="0" smtClean="0"/>
              <a:t>Feeling helpless with no control over your life</a:t>
            </a:r>
            <a:endParaRPr lang="en-IN" sz="2000" dirty="0"/>
          </a:p>
        </p:txBody>
      </p:sp>
      <p:sp>
        <p:nvSpPr>
          <p:cNvPr id="7" name="Footer Placeholder 6"/>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2" presetClass="entr" presetSubtype="4"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slide(fromBottom)">
                                      <p:cBhvr>
                                        <p:cTn id="10" dur="1000"/>
                                        <p:tgtEl>
                                          <p:spTgt spid="27"/>
                                        </p:tgtEl>
                                      </p:cBhvr>
                                    </p:animEffect>
                                  </p:childTnLst>
                                </p:cTn>
                              </p:par>
                            </p:childTnLst>
                          </p:cTn>
                        </p:par>
                        <p:par>
                          <p:cTn id="11" fill="hold">
                            <p:stCondLst>
                              <p:cond delay="1000"/>
                            </p:stCondLst>
                            <p:childTnLst>
                              <p:par>
                                <p:cTn id="12" presetID="12" presetClass="entr" presetSubtype="8"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slide(fromLeft)">
                                      <p:cBhvr>
                                        <p:cTn id="1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Pitfalls of being Non-assertive</a:t>
              </a:r>
              <a:endParaRPr lang="en-IN" sz="3200" dirty="0"/>
            </a:p>
          </p:txBody>
        </p:sp>
      </p:grpSp>
      <p:sp>
        <p:nvSpPr>
          <p:cNvPr id="6" name="TextBox 5"/>
          <p:cNvSpPr txBox="1"/>
          <p:nvPr/>
        </p:nvSpPr>
        <p:spPr>
          <a:xfrm>
            <a:off x="683568" y="908720"/>
            <a:ext cx="8460432" cy="400110"/>
          </a:xfrm>
          <a:prstGeom prst="rect">
            <a:avLst/>
          </a:prstGeom>
          <a:solidFill>
            <a:srgbClr val="FFFFFF">
              <a:alpha val="69804"/>
            </a:srgbClr>
          </a:solidFill>
        </p:spPr>
        <p:txBody>
          <a:bodyPr wrap="square" rtlCol="0">
            <a:spAutoFit/>
          </a:bodyPr>
          <a:lstStyle/>
          <a:p>
            <a:pPr algn="r"/>
            <a:r>
              <a:rPr lang="en-IN" sz="2000" dirty="0" smtClean="0"/>
              <a:t>There are several pitfalls of being non-assertive. Lack of assertiveness leads to:</a:t>
            </a:r>
            <a:endParaRPr lang="en-IN" sz="2000" dirty="0"/>
          </a:p>
        </p:txBody>
      </p:sp>
      <p:sp>
        <p:nvSpPr>
          <p:cNvPr id="7" name="Can 6"/>
          <p:cNvSpPr/>
          <p:nvPr/>
        </p:nvSpPr>
        <p:spPr>
          <a:xfrm>
            <a:off x="643469" y="5690798"/>
            <a:ext cx="1241170" cy="891552"/>
          </a:xfrm>
          <a:prstGeom prst="can">
            <a:avLst>
              <a:gd name="adj" fmla="val 2866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7</a:t>
            </a:r>
            <a:endParaRPr lang="en-IN" dirty="0">
              <a:solidFill>
                <a:schemeClr val="tx1"/>
              </a:solidFill>
            </a:endParaRPr>
          </a:p>
        </p:txBody>
      </p:sp>
      <p:sp>
        <p:nvSpPr>
          <p:cNvPr id="8" name="Can 7"/>
          <p:cNvSpPr/>
          <p:nvPr/>
        </p:nvSpPr>
        <p:spPr>
          <a:xfrm>
            <a:off x="643469" y="5067466"/>
            <a:ext cx="1241170" cy="891552"/>
          </a:xfrm>
          <a:prstGeom prst="can">
            <a:avLst>
              <a:gd name="adj" fmla="val 286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IN" dirty="0"/>
          </a:p>
        </p:txBody>
      </p:sp>
      <p:sp>
        <p:nvSpPr>
          <p:cNvPr id="9" name="Can 8"/>
          <p:cNvSpPr/>
          <p:nvPr/>
        </p:nvSpPr>
        <p:spPr>
          <a:xfrm>
            <a:off x="643469" y="4448591"/>
            <a:ext cx="1241170" cy="891552"/>
          </a:xfrm>
          <a:prstGeom prst="can">
            <a:avLst>
              <a:gd name="adj" fmla="val 286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IN" dirty="0">
              <a:solidFill>
                <a:schemeClr val="tx1"/>
              </a:solidFill>
            </a:endParaRPr>
          </a:p>
        </p:txBody>
      </p:sp>
      <p:sp>
        <p:nvSpPr>
          <p:cNvPr id="10" name="Can 9"/>
          <p:cNvSpPr/>
          <p:nvPr/>
        </p:nvSpPr>
        <p:spPr>
          <a:xfrm>
            <a:off x="643469" y="3884583"/>
            <a:ext cx="1241170" cy="891552"/>
          </a:xfrm>
          <a:prstGeom prst="can">
            <a:avLst>
              <a:gd name="adj" fmla="val 2866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IN" dirty="0">
              <a:solidFill>
                <a:schemeClr val="tx1"/>
              </a:solidFill>
            </a:endParaRPr>
          </a:p>
        </p:txBody>
      </p:sp>
      <p:sp>
        <p:nvSpPr>
          <p:cNvPr id="11" name="Can 10"/>
          <p:cNvSpPr/>
          <p:nvPr/>
        </p:nvSpPr>
        <p:spPr>
          <a:xfrm>
            <a:off x="643469" y="3250075"/>
            <a:ext cx="1241170" cy="891552"/>
          </a:xfrm>
          <a:prstGeom prst="can">
            <a:avLst>
              <a:gd name="adj" fmla="val 286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IN" dirty="0">
              <a:solidFill>
                <a:schemeClr val="tx1"/>
              </a:solidFill>
            </a:endParaRPr>
          </a:p>
        </p:txBody>
      </p:sp>
      <p:sp>
        <p:nvSpPr>
          <p:cNvPr id="12" name="Can 11"/>
          <p:cNvSpPr/>
          <p:nvPr/>
        </p:nvSpPr>
        <p:spPr>
          <a:xfrm>
            <a:off x="643469" y="2615566"/>
            <a:ext cx="1241170" cy="891552"/>
          </a:xfrm>
          <a:prstGeom prst="can">
            <a:avLst>
              <a:gd name="adj" fmla="val 2866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IN" dirty="0">
              <a:solidFill>
                <a:schemeClr val="tx1"/>
              </a:solidFill>
            </a:endParaRPr>
          </a:p>
        </p:txBody>
      </p:sp>
      <p:grpSp>
        <p:nvGrpSpPr>
          <p:cNvPr id="13" name="Group 31"/>
          <p:cNvGrpSpPr/>
          <p:nvPr/>
        </p:nvGrpSpPr>
        <p:grpSpPr>
          <a:xfrm>
            <a:off x="251520" y="809997"/>
            <a:ext cx="2160240" cy="2062612"/>
            <a:chOff x="467544" y="404664"/>
            <a:chExt cx="2160240" cy="2062612"/>
          </a:xfrm>
        </p:grpSpPr>
        <p:sp>
          <p:nvSpPr>
            <p:cNvPr id="14" name="Can 13"/>
            <p:cNvSpPr/>
            <p:nvPr/>
          </p:nvSpPr>
          <p:spPr>
            <a:xfrm>
              <a:off x="859493" y="1575724"/>
              <a:ext cx="1241170" cy="891552"/>
            </a:xfrm>
            <a:prstGeom prst="can">
              <a:avLst>
                <a:gd name="adj" fmla="val 286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IN" dirty="0">
                <a:solidFill>
                  <a:schemeClr val="tx1"/>
                </a:solidFill>
              </a:endParaRPr>
            </a:p>
          </p:txBody>
        </p:sp>
        <p:pic>
          <p:nvPicPr>
            <p:cNvPr id="15" name="Picture 14"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467544" y="1268760"/>
              <a:ext cx="2160240" cy="493507"/>
            </a:xfrm>
            <a:prstGeom prst="rect">
              <a:avLst/>
            </a:prstGeom>
          </p:spPr>
        </p:pic>
        <p:pic>
          <p:nvPicPr>
            <p:cNvPr id="16" name="Picture 15"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899592" y="404664"/>
              <a:ext cx="1224136" cy="1224136"/>
            </a:xfrm>
            <a:prstGeom prst="rect">
              <a:avLst/>
            </a:prstGeom>
          </p:spPr>
        </p:pic>
      </p:grpSp>
      <p:grpSp>
        <p:nvGrpSpPr>
          <p:cNvPr id="17" name="Group 28"/>
          <p:cNvGrpSpPr/>
          <p:nvPr/>
        </p:nvGrpSpPr>
        <p:grpSpPr>
          <a:xfrm>
            <a:off x="251520" y="1458069"/>
            <a:ext cx="2160240" cy="1357603"/>
            <a:chOff x="619944" y="557064"/>
            <a:chExt cx="2160240" cy="1357603"/>
          </a:xfrm>
        </p:grpSpPr>
        <p:pic>
          <p:nvPicPr>
            <p:cNvPr id="18" name="Picture 17"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619944" y="1421160"/>
              <a:ext cx="2160240" cy="493507"/>
            </a:xfrm>
            <a:prstGeom prst="rect">
              <a:avLst/>
            </a:prstGeom>
          </p:spPr>
        </p:pic>
        <p:pic>
          <p:nvPicPr>
            <p:cNvPr id="19" name="Picture 18"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1051992" y="557064"/>
              <a:ext cx="1224136" cy="1224136"/>
            </a:xfrm>
            <a:prstGeom prst="rect">
              <a:avLst/>
            </a:prstGeom>
          </p:spPr>
        </p:pic>
      </p:grpSp>
      <p:sp>
        <p:nvSpPr>
          <p:cNvPr id="20" name="TextBox 19"/>
          <p:cNvSpPr txBox="1"/>
          <p:nvPr/>
        </p:nvSpPr>
        <p:spPr>
          <a:xfrm>
            <a:off x="1979712" y="2883708"/>
            <a:ext cx="6768752" cy="400110"/>
          </a:xfrm>
          <a:prstGeom prst="rect">
            <a:avLst/>
          </a:prstGeom>
          <a:noFill/>
        </p:spPr>
        <p:txBody>
          <a:bodyPr wrap="square" rtlCol="0">
            <a:spAutoFit/>
          </a:bodyPr>
          <a:lstStyle/>
          <a:p>
            <a:pPr marL="457200" indent="-457200">
              <a:buFont typeface="Arial" pitchFamily="34" charset="0"/>
              <a:buChar char="•"/>
            </a:pPr>
            <a:r>
              <a:rPr lang="en-IN" sz="2000" b="1" dirty="0" smtClean="0"/>
              <a:t>Resentment: </a:t>
            </a:r>
            <a:r>
              <a:rPr lang="en-IN" sz="2000" dirty="0" smtClean="0"/>
              <a:t>Anger at others for taking advantage of you</a:t>
            </a:r>
            <a:endParaRPr lang="en-IN" sz="2000" dirty="0"/>
          </a:p>
        </p:txBody>
      </p:sp>
      <p:sp>
        <p:nvSpPr>
          <p:cNvPr id="21" name="TextBox 20"/>
          <p:cNvSpPr txBox="1"/>
          <p:nvPr/>
        </p:nvSpPr>
        <p:spPr>
          <a:xfrm>
            <a:off x="1979712" y="2308810"/>
            <a:ext cx="6768752" cy="400110"/>
          </a:xfrm>
          <a:prstGeom prst="rect">
            <a:avLst/>
          </a:prstGeom>
          <a:noFill/>
        </p:spPr>
        <p:txBody>
          <a:bodyPr wrap="square" rtlCol="0">
            <a:spAutoFit/>
          </a:bodyPr>
          <a:lstStyle/>
          <a:p>
            <a:pPr marL="457200" indent="-457200">
              <a:buFont typeface="Arial" pitchFamily="34" charset="0"/>
              <a:buChar char="•"/>
            </a:pPr>
            <a:r>
              <a:rPr lang="en-IN" sz="2000" b="1" dirty="0" smtClean="0"/>
              <a:t>Depression</a:t>
            </a:r>
            <a:endParaRPr lang="en-IN" sz="2000" dirty="0"/>
          </a:p>
        </p:txBody>
      </p:sp>
      <p:sp>
        <p:nvSpPr>
          <p:cNvPr id="22" name="Footer Placeholder 21"/>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exit" presetSubtype="0" fill="hold" nodeType="withEffect">
                                  <p:stCondLst>
                                    <p:cond delay="0"/>
                                  </p:stCondLst>
                                  <p:childTnLst>
                                    <p:animEffect transition="out" filter="fade">
                                      <p:cBhvr>
                                        <p:cTn id="9" dur="1000"/>
                                        <p:tgtEl>
                                          <p:spTgt spid="13"/>
                                        </p:tgtEl>
                                      </p:cBhvr>
                                    </p:animEffect>
                                    <p:anim calcmode="lin" valueType="num">
                                      <p:cBhvr>
                                        <p:cTn id="10" dur="1000"/>
                                        <p:tgtEl>
                                          <p:spTgt spid="13"/>
                                        </p:tgtEl>
                                        <p:attrNameLst>
                                          <p:attrName>ppt_x</p:attrName>
                                        </p:attrNameLst>
                                      </p:cBhvr>
                                      <p:tavLst>
                                        <p:tav tm="0">
                                          <p:val>
                                            <p:strVal val="ppt_x"/>
                                          </p:val>
                                        </p:tav>
                                        <p:tav tm="100000">
                                          <p:val>
                                            <p:strVal val="ppt_x"/>
                                          </p:val>
                                        </p:tav>
                                      </p:tavLst>
                                    </p:anim>
                                    <p:anim calcmode="lin" valueType="num">
                                      <p:cBhvr>
                                        <p:cTn id="11" dur="1000"/>
                                        <p:tgtEl>
                                          <p:spTgt spid="13"/>
                                        </p:tgtEl>
                                        <p:attrNameLst>
                                          <p:attrName>ppt_y</p:attrName>
                                        </p:attrNameLst>
                                      </p:cBhvr>
                                      <p:tavLst>
                                        <p:tav tm="0">
                                          <p:val>
                                            <p:strVal val="ppt_y"/>
                                          </p:val>
                                        </p:tav>
                                        <p:tav tm="100000">
                                          <p:val>
                                            <p:strVal val="ppt_y+.1"/>
                                          </p:val>
                                        </p:tav>
                                      </p:tavLst>
                                    </p:anim>
                                    <p:set>
                                      <p:cBhvr>
                                        <p:cTn id="12" dur="1" fill="hold">
                                          <p:stCondLst>
                                            <p:cond delay="999"/>
                                          </p:stCondLst>
                                        </p:cTn>
                                        <p:tgtEl>
                                          <p:spTgt spid="13"/>
                                        </p:tgtEl>
                                        <p:attrNameLst>
                                          <p:attrName>style.visibility</p:attrName>
                                        </p:attrNameLst>
                                      </p:cBhvr>
                                      <p:to>
                                        <p:strVal val="hidden"/>
                                      </p:to>
                                    </p:set>
                                  </p:childTnLst>
                                </p:cTn>
                              </p:par>
                              <p:par>
                                <p:cTn id="13" presetID="47"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lide(fromLeft)">
                                      <p:cBhvr>
                                        <p:cTn id="2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Pitfalls of being Non-assertive</a:t>
              </a:r>
              <a:endParaRPr lang="en-IN" sz="3200" dirty="0"/>
            </a:p>
          </p:txBody>
        </p:sp>
      </p:grpSp>
      <p:sp>
        <p:nvSpPr>
          <p:cNvPr id="6" name="TextBox 5"/>
          <p:cNvSpPr txBox="1"/>
          <p:nvPr/>
        </p:nvSpPr>
        <p:spPr>
          <a:xfrm>
            <a:off x="683568" y="908720"/>
            <a:ext cx="8460432" cy="400110"/>
          </a:xfrm>
          <a:prstGeom prst="rect">
            <a:avLst/>
          </a:prstGeom>
          <a:solidFill>
            <a:srgbClr val="FFFFFF">
              <a:alpha val="69804"/>
            </a:srgbClr>
          </a:solidFill>
        </p:spPr>
        <p:txBody>
          <a:bodyPr wrap="square" rtlCol="0">
            <a:spAutoFit/>
          </a:bodyPr>
          <a:lstStyle/>
          <a:p>
            <a:pPr algn="r"/>
            <a:r>
              <a:rPr lang="en-IN" sz="2000" dirty="0" smtClean="0"/>
              <a:t>There are several pitfalls of being non-assertive. Lack of assertiveness leads to:</a:t>
            </a:r>
            <a:endParaRPr lang="en-IN" sz="2000" dirty="0"/>
          </a:p>
        </p:txBody>
      </p:sp>
      <p:sp>
        <p:nvSpPr>
          <p:cNvPr id="20" name="TextBox 19"/>
          <p:cNvSpPr txBox="1"/>
          <p:nvPr/>
        </p:nvSpPr>
        <p:spPr>
          <a:xfrm>
            <a:off x="1979712" y="2883708"/>
            <a:ext cx="6768752" cy="400110"/>
          </a:xfrm>
          <a:prstGeom prst="rect">
            <a:avLst/>
          </a:prstGeom>
          <a:noFill/>
        </p:spPr>
        <p:txBody>
          <a:bodyPr wrap="square" rtlCol="0">
            <a:spAutoFit/>
          </a:bodyPr>
          <a:lstStyle/>
          <a:p>
            <a:pPr marL="457200" indent="-457200">
              <a:buFont typeface="Arial" pitchFamily="34" charset="0"/>
              <a:buChar char="•"/>
            </a:pPr>
            <a:r>
              <a:rPr lang="en-IN" sz="2000" b="1" dirty="0" smtClean="0"/>
              <a:t>Resentment</a:t>
            </a:r>
            <a:endParaRPr lang="en-IN" sz="2000" dirty="0"/>
          </a:p>
        </p:txBody>
      </p:sp>
      <p:sp>
        <p:nvSpPr>
          <p:cNvPr id="21" name="TextBox 20"/>
          <p:cNvSpPr txBox="1"/>
          <p:nvPr/>
        </p:nvSpPr>
        <p:spPr>
          <a:xfrm>
            <a:off x="1979712" y="2308810"/>
            <a:ext cx="6768752" cy="400110"/>
          </a:xfrm>
          <a:prstGeom prst="rect">
            <a:avLst/>
          </a:prstGeom>
          <a:noFill/>
        </p:spPr>
        <p:txBody>
          <a:bodyPr wrap="square" rtlCol="0">
            <a:spAutoFit/>
          </a:bodyPr>
          <a:lstStyle/>
          <a:p>
            <a:pPr marL="457200" indent="-457200">
              <a:buFont typeface="Arial" pitchFamily="34" charset="0"/>
              <a:buChar char="•"/>
            </a:pPr>
            <a:r>
              <a:rPr lang="en-IN" sz="2000" b="1" dirty="0" smtClean="0"/>
              <a:t>Depression</a:t>
            </a:r>
            <a:endParaRPr lang="en-IN" sz="2000" dirty="0"/>
          </a:p>
        </p:txBody>
      </p:sp>
      <p:sp>
        <p:nvSpPr>
          <p:cNvPr id="22" name="Can 21"/>
          <p:cNvSpPr/>
          <p:nvPr/>
        </p:nvSpPr>
        <p:spPr>
          <a:xfrm>
            <a:off x="643469" y="5705800"/>
            <a:ext cx="1241170" cy="891552"/>
          </a:xfrm>
          <a:prstGeom prst="can">
            <a:avLst>
              <a:gd name="adj" fmla="val 2866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7</a:t>
            </a:r>
            <a:endParaRPr lang="en-IN" dirty="0">
              <a:solidFill>
                <a:schemeClr val="tx1"/>
              </a:solidFill>
            </a:endParaRPr>
          </a:p>
        </p:txBody>
      </p:sp>
      <p:sp>
        <p:nvSpPr>
          <p:cNvPr id="23" name="Can 22"/>
          <p:cNvSpPr/>
          <p:nvPr/>
        </p:nvSpPr>
        <p:spPr>
          <a:xfrm>
            <a:off x="643469" y="5082468"/>
            <a:ext cx="1241170" cy="891552"/>
          </a:xfrm>
          <a:prstGeom prst="can">
            <a:avLst>
              <a:gd name="adj" fmla="val 286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IN" dirty="0"/>
          </a:p>
        </p:txBody>
      </p:sp>
      <p:sp>
        <p:nvSpPr>
          <p:cNvPr id="24" name="Can 23"/>
          <p:cNvSpPr/>
          <p:nvPr/>
        </p:nvSpPr>
        <p:spPr>
          <a:xfrm>
            <a:off x="643469" y="4463593"/>
            <a:ext cx="1241170" cy="891552"/>
          </a:xfrm>
          <a:prstGeom prst="can">
            <a:avLst>
              <a:gd name="adj" fmla="val 286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IN" dirty="0">
              <a:solidFill>
                <a:schemeClr val="tx1"/>
              </a:solidFill>
            </a:endParaRPr>
          </a:p>
        </p:txBody>
      </p:sp>
      <p:sp>
        <p:nvSpPr>
          <p:cNvPr id="25" name="Can 24"/>
          <p:cNvSpPr/>
          <p:nvPr/>
        </p:nvSpPr>
        <p:spPr>
          <a:xfrm>
            <a:off x="643469" y="3899585"/>
            <a:ext cx="1241170" cy="891552"/>
          </a:xfrm>
          <a:prstGeom prst="can">
            <a:avLst>
              <a:gd name="adj" fmla="val 2866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IN" dirty="0">
              <a:solidFill>
                <a:schemeClr val="tx1"/>
              </a:solidFill>
            </a:endParaRPr>
          </a:p>
        </p:txBody>
      </p:sp>
      <p:sp>
        <p:nvSpPr>
          <p:cNvPr id="26" name="Can 25"/>
          <p:cNvSpPr/>
          <p:nvPr/>
        </p:nvSpPr>
        <p:spPr>
          <a:xfrm>
            <a:off x="643469" y="3265077"/>
            <a:ext cx="1241170" cy="891552"/>
          </a:xfrm>
          <a:prstGeom prst="can">
            <a:avLst>
              <a:gd name="adj" fmla="val 286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IN" dirty="0">
              <a:solidFill>
                <a:schemeClr val="tx1"/>
              </a:solidFill>
            </a:endParaRPr>
          </a:p>
        </p:txBody>
      </p:sp>
      <p:grpSp>
        <p:nvGrpSpPr>
          <p:cNvPr id="27" name="Group 28"/>
          <p:cNvGrpSpPr/>
          <p:nvPr/>
        </p:nvGrpSpPr>
        <p:grpSpPr>
          <a:xfrm>
            <a:off x="251520" y="1483620"/>
            <a:ext cx="2160240" cy="2038500"/>
            <a:chOff x="467544" y="1063285"/>
            <a:chExt cx="2160240" cy="2038500"/>
          </a:xfrm>
        </p:grpSpPr>
        <p:sp>
          <p:nvSpPr>
            <p:cNvPr id="28" name="Can 27"/>
            <p:cNvSpPr/>
            <p:nvPr/>
          </p:nvSpPr>
          <p:spPr>
            <a:xfrm>
              <a:off x="859493" y="2210233"/>
              <a:ext cx="1241170" cy="891552"/>
            </a:xfrm>
            <a:prstGeom prst="can">
              <a:avLst>
                <a:gd name="adj" fmla="val 2866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IN" dirty="0">
                <a:solidFill>
                  <a:schemeClr val="tx1"/>
                </a:solidFill>
              </a:endParaRPr>
            </a:p>
          </p:txBody>
        </p:sp>
        <p:pic>
          <p:nvPicPr>
            <p:cNvPr id="29" name="Picture 28"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467544" y="1927381"/>
              <a:ext cx="2160240" cy="493507"/>
            </a:xfrm>
            <a:prstGeom prst="rect">
              <a:avLst/>
            </a:prstGeom>
          </p:spPr>
        </p:pic>
        <p:pic>
          <p:nvPicPr>
            <p:cNvPr id="30" name="Picture 29"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899592" y="1063285"/>
              <a:ext cx="1224136" cy="1224136"/>
            </a:xfrm>
            <a:prstGeom prst="rect">
              <a:avLst/>
            </a:prstGeom>
          </p:spPr>
        </p:pic>
      </p:grpSp>
      <p:grpSp>
        <p:nvGrpSpPr>
          <p:cNvPr id="31" name="Group 28"/>
          <p:cNvGrpSpPr/>
          <p:nvPr/>
        </p:nvGrpSpPr>
        <p:grpSpPr>
          <a:xfrm>
            <a:off x="251520" y="2121143"/>
            <a:ext cx="2160240" cy="1357603"/>
            <a:chOff x="619944" y="557064"/>
            <a:chExt cx="2160240" cy="1357603"/>
          </a:xfrm>
        </p:grpSpPr>
        <p:pic>
          <p:nvPicPr>
            <p:cNvPr id="32" name="Picture 31"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619944" y="1421160"/>
              <a:ext cx="2160240" cy="493507"/>
            </a:xfrm>
            <a:prstGeom prst="rect">
              <a:avLst/>
            </a:prstGeom>
          </p:spPr>
        </p:pic>
        <p:pic>
          <p:nvPicPr>
            <p:cNvPr id="33" name="Picture 32"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1051992" y="557064"/>
              <a:ext cx="1224136" cy="1224136"/>
            </a:xfrm>
            <a:prstGeom prst="rect">
              <a:avLst/>
            </a:prstGeom>
          </p:spPr>
        </p:pic>
      </p:grpSp>
      <p:sp>
        <p:nvSpPr>
          <p:cNvPr id="34" name="TextBox 33"/>
          <p:cNvSpPr txBox="1"/>
          <p:nvPr/>
        </p:nvSpPr>
        <p:spPr>
          <a:xfrm>
            <a:off x="1979712" y="3441194"/>
            <a:ext cx="7164288" cy="707886"/>
          </a:xfrm>
          <a:prstGeom prst="rect">
            <a:avLst/>
          </a:prstGeom>
          <a:noFill/>
        </p:spPr>
        <p:txBody>
          <a:bodyPr wrap="square" rtlCol="0">
            <a:spAutoFit/>
          </a:bodyPr>
          <a:lstStyle/>
          <a:p>
            <a:pPr marL="457200" indent="-457200">
              <a:buFont typeface="Arial" pitchFamily="34" charset="0"/>
              <a:buChar char="•"/>
            </a:pPr>
            <a:r>
              <a:rPr lang="en-IN" sz="2000" b="1" dirty="0" smtClean="0"/>
              <a:t>Frustration: </a:t>
            </a:r>
            <a:r>
              <a:rPr lang="en-IN" sz="2000" dirty="0" smtClean="0"/>
              <a:t>Feelings of frustration when you question yourself: Why did I let that happen to me?</a:t>
            </a:r>
            <a:endParaRPr lang="en-IN" sz="2000" dirty="0"/>
          </a:p>
        </p:txBody>
      </p:sp>
      <p:sp>
        <p:nvSpPr>
          <p:cNvPr id="7" name="Footer Placeholder 6"/>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27"/>
                                        </p:tgtEl>
                                      </p:cBhvr>
                                    </p:animEffect>
                                    <p:anim calcmode="lin" valueType="num">
                                      <p:cBhvr>
                                        <p:cTn id="7" dur="1000"/>
                                        <p:tgtEl>
                                          <p:spTgt spid="27"/>
                                        </p:tgtEl>
                                        <p:attrNameLst>
                                          <p:attrName>ppt_x</p:attrName>
                                        </p:attrNameLst>
                                      </p:cBhvr>
                                      <p:tavLst>
                                        <p:tav tm="0">
                                          <p:val>
                                            <p:strVal val="ppt_x"/>
                                          </p:val>
                                        </p:tav>
                                        <p:tav tm="100000">
                                          <p:val>
                                            <p:strVal val="ppt_x"/>
                                          </p:val>
                                        </p:tav>
                                      </p:tavLst>
                                    </p:anim>
                                    <p:anim calcmode="lin" valueType="num">
                                      <p:cBhvr>
                                        <p:cTn id="8" dur="1000"/>
                                        <p:tgtEl>
                                          <p:spTgt spid="27"/>
                                        </p:tgtEl>
                                        <p:attrNameLst>
                                          <p:attrName>ppt_y</p:attrName>
                                        </p:attrNameLst>
                                      </p:cBhvr>
                                      <p:tavLst>
                                        <p:tav tm="0">
                                          <p:val>
                                            <p:strVal val="ppt_y"/>
                                          </p:val>
                                        </p:tav>
                                        <p:tav tm="100000">
                                          <p:val>
                                            <p:strVal val="ppt_y+.1"/>
                                          </p:val>
                                        </p:tav>
                                      </p:tavLst>
                                    </p:anim>
                                    <p:set>
                                      <p:cBhvr>
                                        <p:cTn id="9" dur="1" fill="hold">
                                          <p:stCondLst>
                                            <p:cond delay="999"/>
                                          </p:stCondLst>
                                        </p:cTn>
                                        <p:tgtEl>
                                          <p:spTgt spid="27"/>
                                        </p:tgtEl>
                                        <p:attrNameLst>
                                          <p:attrName>style.visibility</p:attrName>
                                        </p:attrNameLst>
                                      </p:cBhvr>
                                      <p:to>
                                        <p:strVal val="hidden"/>
                                      </p:to>
                                    </p:set>
                                  </p:childTnLst>
                                </p:cTn>
                              </p:par>
                              <p:par>
                                <p:cTn id="10" presetID="47"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slide(fromLeft)">
                                      <p:cBhvr>
                                        <p:cTn id="1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Pitfalls of being Non-assertive</a:t>
              </a:r>
              <a:endParaRPr lang="en-IN" sz="3200" dirty="0"/>
            </a:p>
          </p:txBody>
        </p:sp>
      </p:grpSp>
      <p:sp>
        <p:nvSpPr>
          <p:cNvPr id="6" name="TextBox 5"/>
          <p:cNvSpPr txBox="1"/>
          <p:nvPr/>
        </p:nvSpPr>
        <p:spPr>
          <a:xfrm>
            <a:off x="683568" y="908720"/>
            <a:ext cx="8460432" cy="400110"/>
          </a:xfrm>
          <a:prstGeom prst="rect">
            <a:avLst/>
          </a:prstGeom>
          <a:solidFill>
            <a:srgbClr val="FFFFFF">
              <a:alpha val="69804"/>
            </a:srgbClr>
          </a:solidFill>
        </p:spPr>
        <p:txBody>
          <a:bodyPr wrap="square" rtlCol="0">
            <a:spAutoFit/>
          </a:bodyPr>
          <a:lstStyle/>
          <a:p>
            <a:pPr algn="r"/>
            <a:r>
              <a:rPr lang="en-IN" sz="2000" dirty="0" smtClean="0"/>
              <a:t>There are several pitfalls of being non-assertive. Lack of assertiveness leads to:</a:t>
            </a:r>
            <a:endParaRPr lang="en-IN" sz="2000" dirty="0"/>
          </a:p>
        </p:txBody>
      </p:sp>
      <p:sp>
        <p:nvSpPr>
          <p:cNvPr id="20" name="TextBox 19"/>
          <p:cNvSpPr txBox="1"/>
          <p:nvPr/>
        </p:nvSpPr>
        <p:spPr>
          <a:xfrm>
            <a:off x="1979712" y="2883708"/>
            <a:ext cx="6768752" cy="400110"/>
          </a:xfrm>
          <a:prstGeom prst="rect">
            <a:avLst/>
          </a:prstGeom>
          <a:noFill/>
        </p:spPr>
        <p:txBody>
          <a:bodyPr wrap="square" rtlCol="0">
            <a:spAutoFit/>
          </a:bodyPr>
          <a:lstStyle/>
          <a:p>
            <a:pPr marL="457200" indent="-457200">
              <a:buFont typeface="Arial" pitchFamily="34" charset="0"/>
              <a:buChar char="•"/>
            </a:pPr>
            <a:r>
              <a:rPr lang="en-IN" sz="2000" b="1" dirty="0" smtClean="0"/>
              <a:t>Resentment</a:t>
            </a:r>
            <a:endParaRPr lang="en-IN" sz="2000" dirty="0"/>
          </a:p>
        </p:txBody>
      </p:sp>
      <p:sp>
        <p:nvSpPr>
          <p:cNvPr id="21" name="TextBox 20"/>
          <p:cNvSpPr txBox="1"/>
          <p:nvPr/>
        </p:nvSpPr>
        <p:spPr>
          <a:xfrm>
            <a:off x="1979712" y="2308810"/>
            <a:ext cx="6768752" cy="400110"/>
          </a:xfrm>
          <a:prstGeom prst="rect">
            <a:avLst/>
          </a:prstGeom>
          <a:noFill/>
        </p:spPr>
        <p:txBody>
          <a:bodyPr wrap="square" rtlCol="0">
            <a:spAutoFit/>
          </a:bodyPr>
          <a:lstStyle/>
          <a:p>
            <a:pPr marL="457200" indent="-457200">
              <a:buFont typeface="Arial" pitchFamily="34" charset="0"/>
              <a:buChar char="•"/>
            </a:pPr>
            <a:r>
              <a:rPr lang="en-IN" sz="2000" b="1" dirty="0" smtClean="0"/>
              <a:t>Depression</a:t>
            </a:r>
            <a:endParaRPr lang="en-IN" sz="2000" dirty="0"/>
          </a:p>
        </p:txBody>
      </p:sp>
      <p:sp>
        <p:nvSpPr>
          <p:cNvPr id="34" name="TextBox 33"/>
          <p:cNvSpPr txBox="1"/>
          <p:nvPr/>
        </p:nvSpPr>
        <p:spPr>
          <a:xfrm>
            <a:off x="1979712" y="3501008"/>
            <a:ext cx="7164288" cy="400110"/>
          </a:xfrm>
          <a:prstGeom prst="rect">
            <a:avLst/>
          </a:prstGeom>
          <a:noFill/>
        </p:spPr>
        <p:txBody>
          <a:bodyPr wrap="square" rtlCol="0">
            <a:spAutoFit/>
          </a:bodyPr>
          <a:lstStyle/>
          <a:p>
            <a:pPr marL="457200" indent="-457200">
              <a:buFont typeface="Arial" pitchFamily="34" charset="0"/>
              <a:buChar char="•"/>
            </a:pPr>
            <a:r>
              <a:rPr lang="en-IN" sz="2000" b="1" dirty="0" smtClean="0"/>
              <a:t>Frustration</a:t>
            </a:r>
            <a:endParaRPr lang="en-IN" sz="2000" dirty="0"/>
          </a:p>
        </p:txBody>
      </p:sp>
      <p:sp>
        <p:nvSpPr>
          <p:cNvPr id="27" name="Can 26"/>
          <p:cNvSpPr/>
          <p:nvPr/>
        </p:nvSpPr>
        <p:spPr>
          <a:xfrm>
            <a:off x="643469" y="5921824"/>
            <a:ext cx="1241170" cy="891552"/>
          </a:xfrm>
          <a:prstGeom prst="can">
            <a:avLst>
              <a:gd name="adj" fmla="val 28663"/>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a:t>
            </a:r>
            <a:endParaRPr lang="en-IN" dirty="0">
              <a:solidFill>
                <a:schemeClr val="tx1"/>
              </a:solidFill>
            </a:endParaRPr>
          </a:p>
        </p:txBody>
      </p:sp>
      <p:sp>
        <p:nvSpPr>
          <p:cNvPr id="31" name="Can 30"/>
          <p:cNvSpPr/>
          <p:nvPr/>
        </p:nvSpPr>
        <p:spPr>
          <a:xfrm>
            <a:off x="643469" y="5789521"/>
            <a:ext cx="1241170" cy="891552"/>
          </a:xfrm>
          <a:prstGeom prst="can">
            <a:avLst>
              <a:gd name="adj" fmla="val 2866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7</a:t>
            </a:r>
            <a:endParaRPr lang="en-IN" dirty="0">
              <a:solidFill>
                <a:schemeClr val="tx1"/>
              </a:solidFill>
            </a:endParaRPr>
          </a:p>
        </p:txBody>
      </p:sp>
      <p:sp>
        <p:nvSpPr>
          <p:cNvPr id="35" name="Can 34"/>
          <p:cNvSpPr/>
          <p:nvPr/>
        </p:nvSpPr>
        <p:spPr>
          <a:xfrm>
            <a:off x="643469" y="5166189"/>
            <a:ext cx="1241170" cy="891552"/>
          </a:xfrm>
          <a:prstGeom prst="can">
            <a:avLst>
              <a:gd name="adj" fmla="val 286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IN" dirty="0"/>
          </a:p>
        </p:txBody>
      </p:sp>
      <p:sp>
        <p:nvSpPr>
          <p:cNvPr id="36" name="Can 35"/>
          <p:cNvSpPr/>
          <p:nvPr/>
        </p:nvSpPr>
        <p:spPr>
          <a:xfrm>
            <a:off x="643469" y="4547314"/>
            <a:ext cx="1241170" cy="891552"/>
          </a:xfrm>
          <a:prstGeom prst="can">
            <a:avLst>
              <a:gd name="adj" fmla="val 286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IN" dirty="0">
              <a:solidFill>
                <a:schemeClr val="tx1"/>
              </a:solidFill>
            </a:endParaRPr>
          </a:p>
        </p:txBody>
      </p:sp>
      <p:sp>
        <p:nvSpPr>
          <p:cNvPr id="37" name="Can 36"/>
          <p:cNvSpPr/>
          <p:nvPr/>
        </p:nvSpPr>
        <p:spPr>
          <a:xfrm>
            <a:off x="643469" y="3983306"/>
            <a:ext cx="1241170" cy="891552"/>
          </a:xfrm>
          <a:prstGeom prst="can">
            <a:avLst>
              <a:gd name="adj" fmla="val 2866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IN" dirty="0">
              <a:solidFill>
                <a:schemeClr val="tx1"/>
              </a:solidFill>
            </a:endParaRPr>
          </a:p>
        </p:txBody>
      </p:sp>
      <p:grpSp>
        <p:nvGrpSpPr>
          <p:cNvPr id="38" name="Group 28"/>
          <p:cNvGrpSpPr/>
          <p:nvPr/>
        </p:nvGrpSpPr>
        <p:grpSpPr>
          <a:xfrm>
            <a:off x="251520" y="2132856"/>
            <a:ext cx="2160240" cy="2107494"/>
            <a:chOff x="467544" y="1628800"/>
            <a:chExt cx="2160240" cy="2107494"/>
          </a:xfrm>
        </p:grpSpPr>
        <p:sp>
          <p:nvSpPr>
            <p:cNvPr id="39" name="Can 38"/>
            <p:cNvSpPr/>
            <p:nvPr/>
          </p:nvSpPr>
          <p:spPr>
            <a:xfrm>
              <a:off x="859493" y="2844742"/>
              <a:ext cx="1241170" cy="891552"/>
            </a:xfrm>
            <a:prstGeom prst="can">
              <a:avLst>
                <a:gd name="adj" fmla="val 286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IN" dirty="0">
                <a:solidFill>
                  <a:schemeClr val="tx1"/>
                </a:solidFill>
              </a:endParaRPr>
            </a:p>
          </p:txBody>
        </p:sp>
        <p:pic>
          <p:nvPicPr>
            <p:cNvPr id="40" name="Picture 39"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467544" y="2492896"/>
              <a:ext cx="2160240" cy="493507"/>
            </a:xfrm>
            <a:prstGeom prst="rect">
              <a:avLst/>
            </a:prstGeom>
          </p:spPr>
        </p:pic>
        <p:pic>
          <p:nvPicPr>
            <p:cNvPr id="41" name="Picture 40"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899592" y="1628800"/>
              <a:ext cx="1224136" cy="1224136"/>
            </a:xfrm>
            <a:prstGeom prst="rect">
              <a:avLst/>
            </a:prstGeom>
          </p:spPr>
        </p:pic>
      </p:grpSp>
      <p:grpSp>
        <p:nvGrpSpPr>
          <p:cNvPr id="42" name="Group 28"/>
          <p:cNvGrpSpPr/>
          <p:nvPr/>
        </p:nvGrpSpPr>
        <p:grpSpPr>
          <a:xfrm>
            <a:off x="251520" y="2791477"/>
            <a:ext cx="2160240" cy="1357603"/>
            <a:chOff x="619944" y="557064"/>
            <a:chExt cx="2160240" cy="1357603"/>
          </a:xfrm>
        </p:grpSpPr>
        <p:pic>
          <p:nvPicPr>
            <p:cNvPr id="43" name="Picture 42"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619944" y="1421160"/>
              <a:ext cx="2160240" cy="493507"/>
            </a:xfrm>
            <a:prstGeom prst="rect">
              <a:avLst/>
            </a:prstGeom>
          </p:spPr>
        </p:pic>
        <p:pic>
          <p:nvPicPr>
            <p:cNvPr id="44" name="Picture 43"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1051992" y="557064"/>
              <a:ext cx="1224136" cy="1224136"/>
            </a:xfrm>
            <a:prstGeom prst="rect">
              <a:avLst/>
            </a:prstGeom>
          </p:spPr>
        </p:pic>
      </p:grpSp>
      <p:sp>
        <p:nvSpPr>
          <p:cNvPr id="45" name="TextBox 44"/>
          <p:cNvSpPr txBox="1"/>
          <p:nvPr/>
        </p:nvSpPr>
        <p:spPr>
          <a:xfrm>
            <a:off x="1979712" y="4181018"/>
            <a:ext cx="6768752" cy="707886"/>
          </a:xfrm>
          <a:prstGeom prst="rect">
            <a:avLst/>
          </a:prstGeom>
          <a:noFill/>
        </p:spPr>
        <p:txBody>
          <a:bodyPr wrap="square" rtlCol="0">
            <a:spAutoFit/>
          </a:bodyPr>
          <a:lstStyle/>
          <a:p>
            <a:pPr marL="457200" indent="-457200">
              <a:buFont typeface="Arial" pitchFamily="34" charset="0"/>
              <a:buChar char="•"/>
            </a:pPr>
            <a:r>
              <a:rPr lang="en-IN" sz="2000" b="1" dirty="0" smtClean="0"/>
              <a:t>Temper: </a:t>
            </a:r>
            <a:r>
              <a:rPr lang="en-IN" sz="2000" dirty="0" smtClean="0"/>
              <a:t>When you can't express your anger appropriately, it can build up to come out as severe temper outbursts</a:t>
            </a:r>
            <a:endParaRPr lang="en-IN" sz="2000" dirty="0"/>
          </a:p>
        </p:txBody>
      </p:sp>
      <p:sp>
        <p:nvSpPr>
          <p:cNvPr id="7" name="Footer Placeholder 6"/>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38"/>
                                        </p:tgtEl>
                                      </p:cBhvr>
                                    </p:animEffect>
                                    <p:anim calcmode="lin" valueType="num">
                                      <p:cBhvr>
                                        <p:cTn id="7" dur="1000"/>
                                        <p:tgtEl>
                                          <p:spTgt spid="38"/>
                                        </p:tgtEl>
                                        <p:attrNameLst>
                                          <p:attrName>ppt_x</p:attrName>
                                        </p:attrNameLst>
                                      </p:cBhvr>
                                      <p:tavLst>
                                        <p:tav tm="0">
                                          <p:val>
                                            <p:strVal val="ppt_x"/>
                                          </p:val>
                                        </p:tav>
                                        <p:tav tm="100000">
                                          <p:val>
                                            <p:strVal val="ppt_x"/>
                                          </p:val>
                                        </p:tav>
                                      </p:tavLst>
                                    </p:anim>
                                    <p:anim calcmode="lin" valueType="num">
                                      <p:cBhvr>
                                        <p:cTn id="8" dur="1000"/>
                                        <p:tgtEl>
                                          <p:spTgt spid="38"/>
                                        </p:tgtEl>
                                        <p:attrNameLst>
                                          <p:attrName>ppt_y</p:attrName>
                                        </p:attrNameLst>
                                      </p:cBhvr>
                                      <p:tavLst>
                                        <p:tav tm="0">
                                          <p:val>
                                            <p:strVal val="ppt_y"/>
                                          </p:val>
                                        </p:tav>
                                        <p:tav tm="100000">
                                          <p:val>
                                            <p:strVal val="ppt_y+.1"/>
                                          </p:val>
                                        </p:tav>
                                      </p:tavLst>
                                    </p:anim>
                                    <p:set>
                                      <p:cBhvr>
                                        <p:cTn id="9" dur="1" fill="hold">
                                          <p:stCondLst>
                                            <p:cond delay="999"/>
                                          </p:stCondLst>
                                        </p:cTn>
                                        <p:tgtEl>
                                          <p:spTgt spid="38"/>
                                        </p:tgtEl>
                                        <p:attrNameLst>
                                          <p:attrName>style.visibility</p:attrName>
                                        </p:attrNameLst>
                                      </p:cBhvr>
                                      <p:to>
                                        <p:strVal val="hidden"/>
                                      </p:to>
                                    </p:set>
                                  </p:childTnLst>
                                </p:cTn>
                              </p:par>
                              <p:par>
                                <p:cTn id="10" presetID="47"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slide(fromLeft)">
                                      <p:cBhvr>
                                        <p:cTn id="18"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Pitfalls of being Non-assertive</a:t>
              </a:r>
              <a:endParaRPr lang="en-IN" sz="3200" dirty="0"/>
            </a:p>
          </p:txBody>
        </p:sp>
      </p:grpSp>
      <p:sp>
        <p:nvSpPr>
          <p:cNvPr id="6" name="TextBox 5"/>
          <p:cNvSpPr txBox="1"/>
          <p:nvPr/>
        </p:nvSpPr>
        <p:spPr>
          <a:xfrm>
            <a:off x="683568" y="908720"/>
            <a:ext cx="8460432" cy="400110"/>
          </a:xfrm>
          <a:prstGeom prst="rect">
            <a:avLst/>
          </a:prstGeom>
          <a:solidFill>
            <a:srgbClr val="FFFFFF">
              <a:alpha val="69804"/>
            </a:srgbClr>
          </a:solidFill>
        </p:spPr>
        <p:txBody>
          <a:bodyPr wrap="square" rtlCol="0">
            <a:spAutoFit/>
          </a:bodyPr>
          <a:lstStyle/>
          <a:p>
            <a:pPr algn="r"/>
            <a:r>
              <a:rPr lang="en-IN" sz="2000" dirty="0" smtClean="0"/>
              <a:t>There are several pitfalls of being non-assertive. Lack of assertiveness leads to:</a:t>
            </a:r>
            <a:endParaRPr lang="en-IN" sz="2000" dirty="0"/>
          </a:p>
        </p:txBody>
      </p:sp>
      <p:sp>
        <p:nvSpPr>
          <p:cNvPr id="20" name="TextBox 19"/>
          <p:cNvSpPr txBox="1"/>
          <p:nvPr/>
        </p:nvSpPr>
        <p:spPr>
          <a:xfrm>
            <a:off x="1979712" y="2883708"/>
            <a:ext cx="6768752" cy="400110"/>
          </a:xfrm>
          <a:prstGeom prst="rect">
            <a:avLst/>
          </a:prstGeom>
          <a:noFill/>
        </p:spPr>
        <p:txBody>
          <a:bodyPr wrap="square" rtlCol="0">
            <a:spAutoFit/>
          </a:bodyPr>
          <a:lstStyle/>
          <a:p>
            <a:pPr marL="457200" indent="-457200">
              <a:buFont typeface="Arial" pitchFamily="34" charset="0"/>
              <a:buChar char="•"/>
            </a:pPr>
            <a:r>
              <a:rPr lang="en-IN" sz="2000" b="1" dirty="0" smtClean="0"/>
              <a:t>Resentment</a:t>
            </a:r>
            <a:endParaRPr lang="en-IN" sz="2000" dirty="0"/>
          </a:p>
        </p:txBody>
      </p:sp>
      <p:sp>
        <p:nvSpPr>
          <p:cNvPr id="21" name="TextBox 20"/>
          <p:cNvSpPr txBox="1"/>
          <p:nvPr/>
        </p:nvSpPr>
        <p:spPr>
          <a:xfrm>
            <a:off x="1979712" y="2308810"/>
            <a:ext cx="6768752" cy="400110"/>
          </a:xfrm>
          <a:prstGeom prst="rect">
            <a:avLst/>
          </a:prstGeom>
          <a:noFill/>
        </p:spPr>
        <p:txBody>
          <a:bodyPr wrap="square" rtlCol="0">
            <a:spAutoFit/>
          </a:bodyPr>
          <a:lstStyle/>
          <a:p>
            <a:pPr marL="457200" indent="-457200">
              <a:buFont typeface="Arial" pitchFamily="34" charset="0"/>
              <a:buChar char="•"/>
            </a:pPr>
            <a:r>
              <a:rPr lang="en-IN" sz="2000" b="1" dirty="0" smtClean="0"/>
              <a:t>Depression</a:t>
            </a:r>
            <a:endParaRPr lang="en-IN" sz="2000" dirty="0"/>
          </a:p>
        </p:txBody>
      </p:sp>
      <p:sp>
        <p:nvSpPr>
          <p:cNvPr id="34" name="TextBox 33"/>
          <p:cNvSpPr txBox="1"/>
          <p:nvPr/>
        </p:nvSpPr>
        <p:spPr>
          <a:xfrm>
            <a:off x="1979712" y="3501008"/>
            <a:ext cx="7164288" cy="400110"/>
          </a:xfrm>
          <a:prstGeom prst="rect">
            <a:avLst/>
          </a:prstGeom>
          <a:noFill/>
        </p:spPr>
        <p:txBody>
          <a:bodyPr wrap="square" rtlCol="0">
            <a:spAutoFit/>
          </a:bodyPr>
          <a:lstStyle/>
          <a:p>
            <a:pPr marL="457200" indent="-457200">
              <a:buFont typeface="Arial" pitchFamily="34" charset="0"/>
              <a:buChar char="•"/>
            </a:pPr>
            <a:r>
              <a:rPr lang="en-IN" sz="2000" b="1" dirty="0" smtClean="0"/>
              <a:t>Frustration</a:t>
            </a:r>
            <a:endParaRPr lang="en-IN" sz="2000" dirty="0"/>
          </a:p>
        </p:txBody>
      </p:sp>
      <p:sp>
        <p:nvSpPr>
          <p:cNvPr id="45" name="TextBox 44"/>
          <p:cNvSpPr txBox="1"/>
          <p:nvPr/>
        </p:nvSpPr>
        <p:spPr>
          <a:xfrm>
            <a:off x="1979712" y="4181018"/>
            <a:ext cx="7164288" cy="400110"/>
          </a:xfrm>
          <a:prstGeom prst="rect">
            <a:avLst/>
          </a:prstGeom>
          <a:noFill/>
        </p:spPr>
        <p:txBody>
          <a:bodyPr wrap="square" rtlCol="0">
            <a:spAutoFit/>
          </a:bodyPr>
          <a:lstStyle/>
          <a:p>
            <a:pPr marL="457200" indent="-457200">
              <a:buFont typeface="Arial" pitchFamily="34" charset="0"/>
              <a:buChar char="•"/>
            </a:pPr>
            <a:r>
              <a:rPr lang="en-IN" sz="2000" b="1" dirty="0" smtClean="0"/>
              <a:t>Temper</a:t>
            </a:r>
            <a:endParaRPr lang="en-IN" sz="2000" dirty="0"/>
          </a:p>
        </p:txBody>
      </p:sp>
      <p:sp>
        <p:nvSpPr>
          <p:cNvPr id="23" name="Can 22"/>
          <p:cNvSpPr/>
          <p:nvPr/>
        </p:nvSpPr>
        <p:spPr>
          <a:xfrm>
            <a:off x="643469" y="5921824"/>
            <a:ext cx="1241170" cy="891552"/>
          </a:xfrm>
          <a:prstGeom prst="can">
            <a:avLst>
              <a:gd name="adj" fmla="val 2866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7</a:t>
            </a:r>
            <a:endParaRPr lang="en-IN" dirty="0">
              <a:solidFill>
                <a:schemeClr val="tx1"/>
              </a:solidFill>
            </a:endParaRPr>
          </a:p>
        </p:txBody>
      </p:sp>
      <p:sp>
        <p:nvSpPr>
          <p:cNvPr id="24" name="Can 23"/>
          <p:cNvSpPr/>
          <p:nvPr/>
        </p:nvSpPr>
        <p:spPr>
          <a:xfrm>
            <a:off x="643469" y="5298492"/>
            <a:ext cx="1241170" cy="891552"/>
          </a:xfrm>
          <a:prstGeom prst="can">
            <a:avLst>
              <a:gd name="adj" fmla="val 286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IN" dirty="0"/>
          </a:p>
        </p:txBody>
      </p:sp>
      <p:sp>
        <p:nvSpPr>
          <p:cNvPr id="25" name="Can 24"/>
          <p:cNvSpPr/>
          <p:nvPr/>
        </p:nvSpPr>
        <p:spPr>
          <a:xfrm>
            <a:off x="643469" y="4679617"/>
            <a:ext cx="1241170" cy="891552"/>
          </a:xfrm>
          <a:prstGeom prst="can">
            <a:avLst>
              <a:gd name="adj" fmla="val 286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IN" dirty="0">
              <a:solidFill>
                <a:schemeClr val="tx1"/>
              </a:solidFill>
            </a:endParaRPr>
          </a:p>
        </p:txBody>
      </p:sp>
      <p:grpSp>
        <p:nvGrpSpPr>
          <p:cNvPr id="26" name="Group 23"/>
          <p:cNvGrpSpPr/>
          <p:nvPr/>
        </p:nvGrpSpPr>
        <p:grpSpPr>
          <a:xfrm>
            <a:off x="251520" y="2913231"/>
            <a:ext cx="2160240" cy="2093930"/>
            <a:chOff x="467544" y="2276872"/>
            <a:chExt cx="2160240" cy="2093930"/>
          </a:xfrm>
        </p:grpSpPr>
        <p:sp>
          <p:nvSpPr>
            <p:cNvPr id="28" name="Can 27"/>
            <p:cNvSpPr/>
            <p:nvPr/>
          </p:nvSpPr>
          <p:spPr>
            <a:xfrm>
              <a:off x="859493" y="3479250"/>
              <a:ext cx="1241170" cy="891552"/>
            </a:xfrm>
            <a:prstGeom prst="can">
              <a:avLst>
                <a:gd name="adj" fmla="val 2866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IN" dirty="0">
                <a:solidFill>
                  <a:schemeClr val="tx1"/>
                </a:solidFill>
              </a:endParaRPr>
            </a:p>
          </p:txBody>
        </p:sp>
        <p:pic>
          <p:nvPicPr>
            <p:cNvPr id="29" name="Picture 28"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467544" y="3140968"/>
              <a:ext cx="2160240" cy="493507"/>
            </a:xfrm>
            <a:prstGeom prst="rect">
              <a:avLst/>
            </a:prstGeom>
          </p:spPr>
        </p:pic>
        <p:pic>
          <p:nvPicPr>
            <p:cNvPr id="30" name="Picture 29"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899592" y="2276872"/>
              <a:ext cx="1224136" cy="1224136"/>
            </a:xfrm>
            <a:prstGeom prst="rect">
              <a:avLst/>
            </a:prstGeom>
          </p:spPr>
        </p:pic>
      </p:grpSp>
      <p:grpSp>
        <p:nvGrpSpPr>
          <p:cNvPr id="32" name="Group 28"/>
          <p:cNvGrpSpPr/>
          <p:nvPr/>
        </p:nvGrpSpPr>
        <p:grpSpPr>
          <a:xfrm>
            <a:off x="251520" y="3489295"/>
            <a:ext cx="2160240" cy="1357603"/>
            <a:chOff x="619944" y="557064"/>
            <a:chExt cx="2160240" cy="1357603"/>
          </a:xfrm>
        </p:grpSpPr>
        <p:pic>
          <p:nvPicPr>
            <p:cNvPr id="33" name="Picture 32"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619944" y="1421160"/>
              <a:ext cx="2160240" cy="493507"/>
            </a:xfrm>
            <a:prstGeom prst="rect">
              <a:avLst/>
            </a:prstGeom>
          </p:spPr>
        </p:pic>
        <p:pic>
          <p:nvPicPr>
            <p:cNvPr id="38" name="Picture 37"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1051992" y="557064"/>
              <a:ext cx="1224136" cy="1224136"/>
            </a:xfrm>
            <a:prstGeom prst="rect">
              <a:avLst/>
            </a:prstGeom>
          </p:spPr>
        </p:pic>
      </p:grpSp>
      <p:sp>
        <p:nvSpPr>
          <p:cNvPr id="42" name="TextBox 41"/>
          <p:cNvSpPr txBox="1"/>
          <p:nvPr/>
        </p:nvSpPr>
        <p:spPr>
          <a:xfrm>
            <a:off x="1979712" y="4889385"/>
            <a:ext cx="7164288" cy="1015663"/>
          </a:xfrm>
          <a:prstGeom prst="rect">
            <a:avLst/>
          </a:prstGeom>
          <a:noFill/>
        </p:spPr>
        <p:txBody>
          <a:bodyPr wrap="square" rtlCol="0">
            <a:spAutoFit/>
          </a:bodyPr>
          <a:lstStyle/>
          <a:p>
            <a:pPr marL="457200" indent="-457200">
              <a:buFont typeface="Arial" pitchFamily="34" charset="0"/>
              <a:buChar char="•"/>
            </a:pPr>
            <a:r>
              <a:rPr lang="en-IN" sz="2000" b="1" dirty="0" smtClean="0"/>
              <a:t>Relationships: </a:t>
            </a:r>
            <a:r>
              <a:rPr lang="en-IN" sz="2000" dirty="0" smtClean="0"/>
              <a:t>Relationships will suffer when individuals can't tell each other what they want from each other and from the relationship</a:t>
            </a:r>
            <a:endParaRPr lang="en-IN" sz="2000" dirty="0"/>
          </a:p>
        </p:txBody>
      </p:sp>
      <p:sp>
        <p:nvSpPr>
          <p:cNvPr id="7" name="Footer Placeholder 6"/>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26"/>
                                        </p:tgtEl>
                                      </p:cBhvr>
                                    </p:animEffect>
                                    <p:anim calcmode="lin" valueType="num">
                                      <p:cBhvr>
                                        <p:cTn id="7" dur="1000"/>
                                        <p:tgtEl>
                                          <p:spTgt spid="26"/>
                                        </p:tgtEl>
                                        <p:attrNameLst>
                                          <p:attrName>ppt_x</p:attrName>
                                        </p:attrNameLst>
                                      </p:cBhvr>
                                      <p:tavLst>
                                        <p:tav tm="0">
                                          <p:val>
                                            <p:strVal val="ppt_x"/>
                                          </p:val>
                                        </p:tav>
                                        <p:tav tm="100000">
                                          <p:val>
                                            <p:strVal val="ppt_x"/>
                                          </p:val>
                                        </p:tav>
                                      </p:tavLst>
                                    </p:anim>
                                    <p:anim calcmode="lin" valueType="num">
                                      <p:cBhvr>
                                        <p:cTn id="8" dur="1000"/>
                                        <p:tgtEl>
                                          <p:spTgt spid="26"/>
                                        </p:tgtEl>
                                        <p:attrNameLst>
                                          <p:attrName>ppt_y</p:attrName>
                                        </p:attrNameLst>
                                      </p:cBhvr>
                                      <p:tavLst>
                                        <p:tav tm="0">
                                          <p:val>
                                            <p:strVal val="ppt_y"/>
                                          </p:val>
                                        </p:tav>
                                        <p:tav tm="100000">
                                          <p:val>
                                            <p:strVal val="ppt_y+.1"/>
                                          </p:val>
                                        </p:tav>
                                      </p:tavLst>
                                    </p:anim>
                                    <p:set>
                                      <p:cBhvr>
                                        <p:cTn id="9" dur="1" fill="hold">
                                          <p:stCondLst>
                                            <p:cond delay="999"/>
                                          </p:stCondLst>
                                        </p:cTn>
                                        <p:tgtEl>
                                          <p:spTgt spid="26"/>
                                        </p:tgtEl>
                                        <p:attrNameLst>
                                          <p:attrName>style.visibility</p:attrName>
                                        </p:attrNameLst>
                                      </p:cBhvr>
                                      <p:to>
                                        <p:strVal val="hidden"/>
                                      </p:to>
                                    </p:set>
                                  </p:childTnLst>
                                </p:cTn>
                              </p:par>
                              <p:par>
                                <p:cTn id="10" presetID="47"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slide(fromLeft)">
                                      <p:cBhvr>
                                        <p:cTn id="18"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7" name="Picture 4" descr="\\NAS\PresentationLoad\07 Produktion\1_TEMPLATES\4_Selbstpräsentationen\1_Grundlagen\Bildvorlagen (Kopien)\Geschäftsmann\Fotolia_35795350_X.png"/>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gray">
          <a:xfrm>
            <a:off x="0" y="980728"/>
            <a:ext cx="4739054" cy="587727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feld 1"/>
          <p:cNvSpPr txBox="1"/>
          <p:nvPr/>
        </p:nvSpPr>
        <p:spPr bwMode="gray">
          <a:xfrm>
            <a:off x="4283969" y="2852936"/>
            <a:ext cx="4176464" cy="1735090"/>
          </a:xfrm>
          <a:prstGeom prst="rect">
            <a:avLst/>
          </a:prstGeom>
          <a:noFill/>
        </p:spPr>
        <p:txBody>
          <a:bodyPr wrap="square" rtlCol="0">
            <a:spAutoFit/>
          </a:bodyPr>
          <a:lstStyle>
            <a:defPPr>
              <a:defRPr lang="de-DE"/>
            </a:defPPr>
            <a:lvl1pPr>
              <a:lnSpc>
                <a:spcPct val="90000"/>
              </a:lnSpc>
              <a:defRPr sz="4000" b="1">
                <a:solidFill>
                  <a:srgbClr val="0070C0"/>
                </a:solidFill>
                <a:latin typeface="Angelina" pitchFamily="2" charset="0"/>
              </a:defRPr>
            </a:lvl1pPr>
          </a:lstStyle>
          <a:p>
            <a:pPr lvl="0" algn="ctr">
              <a:lnSpc>
                <a:spcPct val="95000"/>
              </a:lnSpc>
              <a:spcAft>
                <a:spcPts val="800"/>
              </a:spcAft>
              <a:buClr>
                <a:schemeClr val="bg1">
                  <a:lumMod val="50000"/>
                </a:schemeClr>
              </a:buClr>
              <a:defRPr/>
            </a:pPr>
            <a:r>
              <a:rPr lang="en-IN" sz="2800" noProof="1" smtClean="0">
                <a:latin typeface="Bradley Hand ITC" pitchFamily="66" charset="0"/>
              </a:rPr>
              <a:t>Let us look at a day in the life of Howard Gotham who works as a Project Manager in Helios Inc.</a:t>
            </a:r>
            <a:endParaRPr lang="en-US" sz="2800" noProof="1">
              <a:latin typeface="Bradley Hand ITC" pitchFamily="66" charset="0"/>
            </a:endParaRPr>
          </a:p>
        </p:txBody>
      </p:sp>
      <p:sp>
        <p:nvSpPr>
          <p:cNvPr id="6" name="Footer Placeholder 5"/>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Pitfalls of being Non-assertive</a:t>
              </a:r>
              <a:endParaRPr lang="en-IN" sz="3200" dirty="0"/>
            </a:p>
          </p:txBody>
        </p:sp>
      </p:grpSp>
      <p:sp>
        <p:nvSpPr>
          <p:cNvPr id="6" name="TextBox 5"/>
          <p:cNvSpPr txBox="1"/>
          <p:nvPr/>
        </p:nvSpPr>
        <p:spPr>
          <a:xfrm>
            <a:off x="683568" y="908720"/>
            <a:ext cx="8460432" cy="400110"/>
          </a:xfrm>
          <a:prstGeom prst="rect">
            <a:avLst/>
          </a:prstGeom>
          <a:solidFill>
            <a:srgbClr val="FFFFFF">
              <a:alpha val="69804"/>
            </a:srgbClr>
          </a:solidFill>
        </p:spPr>
        <p:txBody>
          <a:bodyPr wrap="square" rtlCol="0">
            <a:spAutoFit/>
          </a:bodyPr>
          <a:lstStyle/>
          <a:p>
            <a:pPr algn="r"/>
            <a:r>
              <a:rPr lang="en-IN" sz="2000" dirty="0" smtClean="0"/>
              <a:t>There are several pitfalls of being non-assertive. Lack of assertiveness leads to:</a:t>
            </a:r>
            <a:endParaRPr lang="en-IN" sz="2000" dirty="0"/>
          </a:p>
        </p:txBody>
      </p:sp>
      <p:sp>
        <p:nvSpPr>
          <p:cNvPr id="20" name="TextBox 19"/>
          <p:cNvSpPr txBox="1"/>
          <p:nvPr/>
        </p:nvSpPr>
        <p:spPr>
          <a:xfrm>
            <a:off x="1979712" y="2883708"/>
            <a:ext cx="6768752" cy="400110"/>
          </a:xfrm>
          <a:prstGeom prst="rect">
            <a:avLst/>
          </a:prstGeom>
          <a:noFill/>
        </p:spPr>
        <p:txBody>
          <a:bodyPr wrap="square" rtlCol="0">
            <a:spAutoFit/>
          </a:bodyPr>
          <a:lstStyle/>
          <a:p>
            <a:pPr marL="457200" indent="-457200">
              <a:buFont typeface="Arial" pitchFamily="34" charset="0"/>
              <a:buChar char="•"/>
            </a:pPr>
            <a:r>
              <a:rPr lang="en-IN" sz="2000" b="1" dirty="0" smtClean="0"/>
              <a:t>Resentment</a:t>
            </a:r>
            <a:endParaRPr lang="en-IN" sz="2000" dirty="0"/>
          </a:p>
        </p:txBody>
      </p:sp>
      <p:sp>
        <p:nvSpPr>
          <p:cNvPr id="21" name="TextBox 20"/>
          <p:cNvSpPr txBox="1"/>
          <p:nvPr/>
        </p:nvSpPr>
        <p:spPr>
          <a:xfrm>
            <a:off x="1979712" y="2308810"/>
            <a:ext cx="6768752" cy="400110"/>
          </a:xfrm>
          <a:prstGeom prst="rect">
            <a:avLst/>
          </a:prstGeom>
          <a:noFill/>
        </p:spPr>
        <p:txBody>
          <a:bodyPr wrap="square" rtlCol="0">
            <a:spAutoFit/>
          </a:bodyPr>
          <a:lstStyle/>
          <a:p>
            <a:pPr marL="457200" indent="-457200">
              <a:buFont typeface="Arial" pitchFamily="34" charset="0"/>
              <a:buChar char="•"/>
            </a:pPr>
            <a:r>
              <a:rPr lang="en-IN" sz="2000" b="1" dirty="0" smtClean="0"/>
              <a:t>Depression</a:t>
            </a:r>
            <a:endParaRPr lang="en-IN" sz="2000" dirty="0"/>
          </a:p>
        </p:txBody>
      </p:sp>
      <p:sp>
        <p:nvSpPr>
          <p:cNvPr id="34" name="TextBox 33"/>
          <p:cNvSpPr txBox="1"/>
          <p:nvPr/>
        </p:nvSpPr>
        <p:spPr>
          <a:xfrm>
            <a:off x="1979712" y="3501008"/>
            <a:ext cx="7164288" cy="400110"/>
          </a:xfrm>
          <a:prstGeom prst="rect">
            <a:avLst/>
          </a:prstGeom>
          <a:noFill/>
        </p:spPr>
        <p:txBody>
          <a:bodyPr wrap="square" rtlCol="0">
            <a:spAutoFit/>
          </a:bodyPr>
          <a:lstStyle/>
          <a:p>
            <a:pPr marL="457200" indent="-457200">
              <a:buFont typeface="Arial" pitchFamily="34" charset="0"/>
              <a:buChar char="•"/>
            </a:pPr>
            <a:r>
              <a:rPr lang="en-IN" sz="2000" b="1" dirty="0" smtClean="0"/>
              <a:t>Frustration</a:t>
            </a:r>
            <a:endParaRPr lang="en-IN" sz="2000" dirty="0"/>
          </a:p>
        </p:txBody>
      </p:sp>
      <p:sp>
        <p:nvSpPr>
          <p:cNvPr id="45" name="TextBox 44"/>
          <p:cNvSpPr txBox="1"/>
          <p:nvPr/>
        </p:nvSpPr>
        <p:spPr>
          <a:xfrm>
            <a:off x="1979712" y="4181018"/>
            <a:ext cx="7164288" cy="400110"/>
          </a:xfrm>
          <a:prstGeom prst="rect">
            <a:avLst/>
          </a:prstGeom>
          <a:noFill/>
        </p:spPr>
        <p:txBody>
          <a:bodyPr wrap="square" rtlCol="0">
            <a:spAutoFit/>
          </a:bodyPr>
          <a:lstStyle/>
          <a:p>
            <a:pPr marL="457200" indent="-457200">
              <a:buFont typeface="Arial" pitchFamily="34" charset="0"/>
              <a:buChar char="•"/>
            </a:pPr>
            <a:r>
              <a:rPr lang="en-IN" sz="2000" b="1" dirty="0" smtClean="0"/>
              <a:t>Temper</a:t>
            </a:r>
            <a:endParaRPr lang="en-IN" sz="2000" dirty="0"/>
          </a:p>
        </p:txBody>
      </p:sp>
      <p:sp>
        <p:nvSpPr>
          <p:cNvPr id="42" name="TextBox 41"/>
          <p:cNvSpPr txBox="1"/>
          <p:nvPr/>
        </p:nvSpPr>
        <p:spPr>
          <a:xfrm>
            <a:off x="1979712" y="4889385"/>
            <a:ext cx="7164288" cy="400110"/>
          </a:xfrm>
          <a:prstGeom prst="rect">
            <a:avLst/>
          </a:prstGeom>
          <a:noFill/>
        </p:spPr>
        <p:txBody>
          <a:bodyPr wrap="square" rtlCol="0">
            <a:spAutoFit/>
          </a:bodyPr>
          <a:lstStyle/>
          <a:p>
            <a:pPr marL="457200" indent="-457200">
              <a:buFont typeface="Arial" pitchFamily="34" charset="0"/>
              <a:buChar char="•"/>
            </a:pPr>
            <a:r>
              <a:rPr lang="en-IN" sz="2000" b="1" dirty="0" smtClean="0"/>
              <a:t>Relationships</a:t>
            </a:r>
            <a:endParaRPr lang="en-IN" sz="2000" dirty="0"/>
          </a:p>
        </p:txBody>
      </p:sp>
      <p:sp>
        <p:nvSpPr>
          <p:cNvPr id="22" name="Can 21"/>
          <p:cNvSpPr/>
          <p:nvPr/>
        </p:nvSpPr>
        <p:spPr>
          <a:xfrm>
            <a:off x="643469" y="5922988"/>
            <a:ext cx="1241170" cy="891552"/>
          </a:xfrm>
          <a:prstGeom prst="can">
            <a:avLst>
              <a:gd name="adj" fmla="val 2866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7</a:t>
            </a:r>
            <a:endParaRPr lang="en-IN" dirty="0">
              <a:solidFill>
                <a:schemeClr val="tx1"/>
              </a:solidFill>
            </a:endParaRPr>
          </a:p>
        </p:txBody>
      </p:sp>
      <p:sp>
        <p:nvSpPr>
          <p:cNvPr id="26" name="Can 25"/>
          <p:cNvSpPr/>
          <p:nvPr/>
        </p:nvSpPr>
        <p:spPr>
          <a:xfrm>
            <a:off x="643469" y="5299656"/>
            <a:ext cx="1241170" cy="891552"/>
          </a:xfrm>
          <a:prstGeom prst="can">
            <a:avLst>
              <a:gd name="adj" fmla="val 286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IN" dirty="0"/>
          </a:p>
        </p:txBody>
      </p:sp>
      <p:grpSp>
        <p:nvGrpSpPr>
          <p:cNvPr id="27" name="Group 22"/>
          <p:cNvGrpSpPr/>
          <p:nvPr/>
        </p:nvGrpSpPr>
        <p:grpSpPr>
          <a:xfrm>
            <a:off x="251520" y="3501008"/>
            <a:ext cx="2160240" cy="2071325"/>
            <a:chOff x="467544" y="2863485"/>
            <a:chExt cx="2160240" cy="2071325"/>
          </a:xfrm>
        </p:grpSpPr>
        <p:sp>
          <p:nvSpPr>
            <p:cNvPr id="31" name="Can 30"/>
            <p:cNvSpPr/>
            <p:nvPr/>
          </p:nvSpPr>
          <p:spPr>
            <a:xfrm>
              <a:off x="859493" y="4043258"/>
              <a:ext cx="1241170" cy="891552"/>
            </a:xfrm>
            <a:prstGeom prst="can">
              <a:avLst>
                <a:gd name="adj" fmla="val 286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IN" dirty="0">
                <a:solidFill>
                  <a:schemeClr val="tx1"/>
                </a:solidFill>
              </a:endParaRPr>
            </a:p>
          </p:txBody>
        </p:sp>
        <p:pic>
          <p:nvPicPr>
            <p:cNvPr id="32" name="Picture 31"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467544" y="3727581"/>
              <a:ext cx="2160240" cy="493507"/>
            </a:xfrm>
            <a:prstGeom prst="rect">
              <a:avLst/>
            </a:prstGeom>
          </p:spPr>
        </p:pic>
        <p:pic>
          <p:nvPicPr>
            <p:cNvPr id="35" name="Picture 34"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899592" y="2863485"/>
              <a:ext cx="1224136" cy="1224136"/>
            </a:xfrm>
            <a:prstGeom prst="rect">
              <a:avLst/>
            </a:prstGeom>
          </p:spPr>
        </p:pic>
      </p:grpSp>
      <p:grpSp>
        <p:nvGrpSpPr>
          <p:cNvPr id="36" name="Group 28"/>
          <p:cNvGrpSpPr/>
          <p:nvPr/>
        </p:nvGrpSpPr>
        <p:grpSpPr>
          <a:xfrm>
            <a:off x="251520" y="4066523"/>
            <a:ext cx="2160240" cy="1357603"/>
            <a:chOff x="619944" y="557064"/>
            <a:chExt cx="2160240" cy="1357603"/>
          </a:xfrm>
        </p:grpSpPr>
        <p:pic>
          <p:nvPicPr>
            <p:cNvPr id="37" name="Picture 36"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619944" y="1421160"/>
              <a:ext cx="2160240" cy="493507"/>
            </a:xfrm>
            <a:prstGeom prst="rect">
              <a:avLst/>
            </a:prstGeom>
          </p:spPr>
        </p:pic>
        <p:pic>
          <p:nvPicPr>
            <p:cNvPr id="39" name="Picture 38"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1051992" y="557064"/>
              <a:ext cx="1224136" cy="1224136"/>
            </a:xfrm>
            <a:prstGeom prst="rect">
              <a:avLst/>
            </a:prstGeom>
          </p:spPr>
        </p:pic>
      </p:grpSp>
      <p:sp>
        <p:nvSpPr>
          <p:cNvPr id="40" name="TextBox 39"/>
          <p:cNvSpPr txBox="1"/>
          <p:nvPr/>
        </p:nvSpPr>
        <p:spPr>
          <a:xfrm>
            <a:off x="1979712" y="5589240"/>
            <a:ext cx="7164288" cy="1015663"/>
          </a:xfrm>
          <a:prstGeom prst="rect">
            <a:avLst/>
          </a:prstGeom>
          <a:noFill/>
        </p:spPr>
        <p:txBody>
          <a:bodyPr wrap="square" rtlCol="0">
            <a:spAutoFit/>
          </a:bodyPr>
          <a:lstStyle/>
          <a:p>
            <a:pPr marL="457200" indent="-457200">
              <a:buFont typeface="Arial" pitchFamily="34" charset="0"/>
              <a:buChar char="•"/>
            </a:pPr>
            <a:r>
              <a:rPr lang="en-IN" sz="2000" b="1" dirty="0" smtClean="0"/>
              <a:t>Anxiety: </a:t>
            </a:r>
            <a:r>
              <a:rPr lang="en-IN" sz="2000" dirty="0" smtClean="0"/>
              <a:t>You may avoid certain situations which make you feel uncomfortable and feel anxious in situations that you cannot avoid</a:t>
            </a:r>
            <a:endParaRPr lang="en-IN" sz="2000" dirty="0"/>
          </a:p>
        </p:txBody>
      </p:sp>
      <p:sp>
        <p:nvSpPr>
          <p:cNvPr id="7" name="Footer Placeholder 6"/>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27"/>
                                        </p:tgtEl>
                                      </p:cBhvr>
                                    </p:animEffect>
                                    <p:anim calcmode="lin" valueType="num">
                                      <p:cBhvr>
                                        <p:cTn id="7" dur="1000"/>
                                        <p:tgtEl>
                                          <p:spTgt spid="27"/>
                                        </p:tgtEl>
                                        <p:attrNameLst>
                                          <p:attrName>ppt_x</p:attrName>
                                        </p:attrNameLst>
                                      </p:cBhvr>
                                      <p:tavLst>
                                        <p:tav tm="0">
                                          <p:val>
                                            <p:strVal val="ppt_x"/>
                                          </p:val>
                                        </p:tav>
                                        <p:tav tm="100000">
                                          <p:val>
                                            <p:strVal val="ppt_x"/>
                                          </p:val>
                                        </p:tav>
                                      </p:tavLst>
                                    </p:anim>
                                    <p:anim calcmode="lin" valueType="num">
                                      <p:cBhvr>
                                        <p:cTn id="8" dur="1000"/>
                                        <p:tgtEl>
                                          <p:spTgt spid="27"/>
                                        </p:tgtEl>
                                        <p:attrNameLst>
                                          <p:attrName>ppt_y</p:attrName>
                                        </p:attrNameLst>
                                      </p:cBhvr>
                                      <p:tavLst>
                                        <p:tav tm="0">
                                          <p:val>
                                            <p:strVal val="ppt_y"/>
                                          </p:val>
                                        </p:tav>
                                        <p:tav tm="100000">
                                          <p:val>
                                            <p:strVal val="ppt_y+.1"/>
                                          </p:val>
                                        </p:tav>
                                      </p:tavLst>
                                    </p:anim>
                                    <p:set>
                                      <p:cBhvr>
                                        <p:cTn id="9" dur="1" fill="hold">
                                          <p:stCondLst>
                                            <p:cond delay="999"/>
                                          </p:stCondLst>
                                        </p:cTn>
                                        <p:tgtEl>
                                          <p:spTgt spid="27"/>
                                        </p:tgtEl>
                                        <p:attrNameLst>
                                          <p:attrName>style.visibility</p:attrName>
                                        </p:attrNameLst>
                                      </p:cBhvr>
                                      <p:to>
                                        <p:strVal val="hidden"/>
                                      </p:to>
                                    </p:set>
                                  </p:childTnLst>
                                </p:cTn>
                              </p:par>
                              <p:par>
                                <p:cTn id="10" presetID="47"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slide(fromLeft)">
                                      <p:cBhvr>
                                        <p:cTn id="18"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Pitfalls of being Non-assertive</a:t>
              </a:r>
              <a:endParaRPr lang="en-IN" sz="3200" dirty="0"/>
            </a:p>
          </p:txBody>
        </p:sp>
      </p:grpSp>
      <p:sp>
        <p:nvSpPr>
          <p:cNvPr id="6" name="TextBox 5"/>
          <p:cNvSpPr txBox="1"/>
          <p:nvPr/>
        </p:nvSpPr>
        <p:spPr>
          <a:xfrm>
            <a:off x="683568" y="908720"/>
            <a:ext cx="8460432" cy="400110"/>
          </a:xfrm>
          <a:prstGeom prst="rect">
            <a:avLst/>
          </a:prstGeom>
          <a:solidFill>
            <a:srgbClr val="FFFFFF">
              <a:alpha val="69804"/>
            </a:srgbClr>
          </a:solidFill>
        </p:spPr>
        <p:txBody>
          <a:bodyPr wrap="square" rtlCol="0">
            <a:spAutoFit/>
          </a:bodyPr>
          <a:lstStyle/>
          <a:p>
            <a:pPr algn="r"/>
            <a:r>
              <a:rPr lang="en-IN" sz="2000" dirty="0" smtClean="0"/>
              <a:t>There are several pitfalls of being non-assertive. Lack of assertiveness leads to:</a:t>
            </a:r>
            <a:endParaRPr lang="en-IN" sz="2000" dirty="0"/>
          </a:p>
        </p:txBody>
      </p:sp>
      <p:sp>
        <p:nvSpPr>
          <p:cNvPr id="20" name="TextBox 19"/>
          <p:cNvSpPr txBox="1"/>
          <p:nvPr/>
        </p:nvSpPr>
        <p:spPr>
          <a:xfrm>
            <a:off x="1979712" y="2883708"/>
            <a:ext cx="6768752" cy="400110"/>
          </a:xfrm>
          <a:prstGeom prst="rect">
            <a:avLst/>
          </a:prstGeom>
          <a:noFill/>
        </p:spPr>
        <p:txBody>
          <a:bodyPr wrap="square" rtlCol="0">
            <a:spAutoFit/>
          </a:bodyPr>
          <a:lstStyle/>
          <a:p>
            <a:pPr marL="457200" indent="-457200">
              <a:buFont typeface="Arial" pitchFamily="34" charset="0"/>
              <a:buChar char="•"/>
            </a:pPr>
            <a:r>
              <a:rPr lang="en-IN" sz="2000" b="1" dirty="0" smtClean="0"/>
              <a:t>Resentment</a:t>
            </a:r>
            <a:endParaRPr lang="en-IN" sz="2000" dirty="0"/>
          </a:p>
        </p:txBody>
      </p:sp>
      <p:sp>
        <p:nvSpPr>
          <p:cNvPr id="21" name="TextBox 20"/>
          <p:cNvSpPr txBox="1"/>
          <p:nvPr/>
        </p:nvSpPr>
        <p:spPr>
          <a:xfrm>
            <a:off x="1979712" y="2308810"/>
            <a:ext cx="6768752" cy="400110"/>
          </a:xfrm>
          <a:prstGeom prst="rect">
            <a:avLst/>
          </a:prstGeom>
          <a:noFill/>
        </p:spPr>
        <p:txBody>
          <a:bodyPr wrap="square" rtlCol="0">
            <a:spAutoFit/>
          </a:bodyPr>
          <a:lstStyle/>
          <a:p>
            <a:pPr marL="457200" indent="-457200">
              <a:buFont typeface="Arial" pitchFamily="34" charset="0"/>
              <a:buChar char="•"/>
            </a:pPr>
            <a:r>
              <a:rPr lang="en-IN" sz="2000" b="1" dirty="0" smtClean="0"/>
              <a:t>Depression</a:t>
            </a:r>
            <a:endParaRPr lang="en-IN" sz="2000" dirty="0"/>
          </a:p>
        </p:txBody>
      </p:sp>
      <p:sp>
        <p:nvSpPr>
          <p:cNvPr id="34" name="TextBox 33"/>
          <p:cNvSpPr txBox="1"/>
          <p:nvPr/>
        </p:nvSpPr>
        <p:spPr>
          <a:xfrm>
            <a:off x="1979712" y="3501008"/>
            <a:ext cx="7164288" cy="400110"/>
          </a:xfrm>
          <a:prstGeom prst="rect">
            <a:avLst/>
          </a:prstGeom>
          <a:noFill/>
        </p:spPr>
        <p:txBody>
          <a:bodyPr wrap="square" rtlCol="0">
            <a:spAutoFit/>
          </a:bodyPr>
          <a:lstStyle/>
          <a:p>
            <a:pPr marL="457200" indent="-457200">
              <a:buFont typeface="Arial" pitchFamily="34" charset="0"/>
              <a:buChar char="•"/>
            </a:pPr>
            <a:r>
              <a:rPr lang="en-IN" sz="2000" b="1" dirty="0" smtClean="0"/>
              <a:t>Frustration</a:t>
            </a:r>
            <a:endParaRPr lang="en-IN" sz="2000" dirty="0"/>
          </a:p>
        </p:txBody>
      </p:sp>
      <p:sp>
        <p:nvSpPr>
          <p:cNvPr id="45" name="TextBox 44"/>
          <p:cNvSpPr txBox="1"/>
          <p:nvPr/>
        </p:nvSpPr>
        <p:spPr>
          <a:xfrm>
            <a:off x="1979712" y="4181018"/>
            <a:ext cx="7164288" cy="400110"/>
          </a:xfrm>
          <a:prstGeom prst="rect">
            <a:avLst/>
          </a:prstGeom>
          <a:noFill/>
        </p:spPr>
        <p:txBody>
          <a:bodyPr wrap="square" rtlCol="0">
            <a:spAutoFit/>
          </a:bodyPr>
          <a:lstStyle/>
          <a:p>
            <a:pPr marL="457200" indent="-457200">
              <a:buFont typeface="Arial" pitchFamily="34" charset="0"/>
              <a:buChar char="•"/>
            </a:pPr>
            <a:r>
              <a:rPr lang="en-IN" sz="2000" b="1" dirty="0" smtClean="0"/>
              <a:t>Temper</a:t>
            </a:r>
            <a:endParaRPr lang="en-IN" sz="2000" dirty="0"/>
          </a:p>
        </p:txBody>
      </p:sp>
      <p:sp>
        <p:nvSpPr>
          <p:cNvPr id="42" name="TextBox 41"/>
          <p:cNvSpPr txBox="1"/>
          <p:nvPr/>
        </p:nvSpPr>
        <p:spPr>
          <a:xfrm>
            <a:off x="1979712" y="4889385"/>
            <a:ext cx="7164288" cy="400110"/>
          </a:xfrm>
          <a:prstGeom prst="rect">
            <a:avLst/>
          </a:prstGeom>
          <a:noFill/>
        </p:spPr>
        <p:txBody>
          <a:bodyPr wrap="square" rtlCol="0">
            <a:spAutoFit/>
          </a:bodyPr>
          <a:lstStyle/>
          <a:p>
            <a:pPr marL="457200" indent="-457200">
              <a:buFont typeface="Arial" pitchFamily="34" charset="0"/>
              <a:buChar char="•"/>
            </a:pPr>
            <a:r>
              <a:rPr lang="en-IN" sz="2000" b="1" dirty="0" smtClean="0"/>
              <a:t>Relationships</a:t>
            </a:r>
            <a:endParaRPr lang="en-IN" sz="2000" dirty="0"/>
          </a:p>
        </p:txBody>
      </p:sp>
      <p:sp>
        <p:nvSpPr>
          <p:cNvPr id="40" name="TextBox 39"/>
          <p:cNvSpPr txBox="1"/>
          <p:nvPr/>
        </p:nvSpPr>
        <p:spPr>
          <a:xfrm>
            <a:off x="1979712" y="5589240"/>
            <a:ext cx="7164288" cy="400110"/>
          </a:xfrm>
          <a:prstGeom prst="rect">
            <a:avLst/>
          </a:prstGeom>
          <a:noFill/>
        </p:spPr>
        <p:txBody>
          <a:bodyPr wrap="square" rtlCol="0">
            <a:spAutoFit/>
          </a:bodyPr>
          <a:lstStyle/>
          <a:p>
            <a:pPr marL="457200" indent="-457200">
              <a:buFont typeface="Arial" pitchFamily="34" charset="0"/>
              <a:buChar char="•"/>
            </a:pPr>
            <a:r>
              <a:rPr lang="en-IN" sz="2000" b="1" dirty="0" smtClean="0"/>
              <a:t>Anxiety</a:t>
            </a:r>
            <a:endParaRPr lang="en-IN" sz="2000" dirty="0"/>
          </a:p>
        </p:txBody>
      </p:sp>
      <p:sp>
        <p:nvSpPr>
          <p:cNvPr id="23" name="Can 22"/>
          <p:cNvSpPr/>
          <p:nvPr/>
        </p:nvSpPr>
        <p:spPr>
          <a:xfrm>
            <a:off x="643469" y="5906242"/>
            <a:ext cx="1241170" cy="891552"/>
          </a:xfrm>
          <a:prstGeom prst="can">
            <a:avLst>
              <a:gd name="adj" fmla="val 2866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7</a:t>
            </a:r>
            <a:endParaRPr lang="en-IN" dirty="0">
              <a:solidFill>
                <a:schemeClr val="tx1"/>
              </a:solidFill>
            </a:endParaRPr>
          </a:p>
        </p:txBody>
      </p:sp>
      <p:grpSp>
        <p:nvGrpSpPr>
          <p:cNvPr id="24" name="Group 21"/>
          <p:cNvGrpSpPr/>
          <p:nvPr/>
        </p:nvGrpSpPr>
        <p:grpSpPr>
          <a:xfrm>
            <a:off x="251520" y="4060326"/>
            <a:ext cx="2160240" cy="2114136"/>
            <a:chOff x="467544" y="3439549"/>
            <a:chExt cx="2160240" cy="2114136"/>
          </a:xfrm>
        </p:grpSpPr>
        <p:sp>
          <p:nvSpPr>
            <p:cNvPr id="25" name="Can 24"/>
            <p:cNvSpPr/>
            <p:nvPr/>
          </p:nvSpPr>
          <p:spPr>
            <a:xfrm>
              <a:off x="859493" y="4662133"/>
              <a:ext cx="1241170" cy="891552"/>
            </a:xfrm>
            <a:prstGeom prst="can">
              <a:avLst>
                <a:gd name="adj" fmla="val 2866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IN" dirty="0"/>
            </a:p>
          </p:txBody>
        </p:sp>
        <p:pic>
          <p:nvPicPr>
            <p:cNvPr id="27" name="Picture 26"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467544" y="4303645"/>
              <a:ext cx="2160240" cy="493507"/>
            </a:xfrm>
            <a:prstGeom prst="rect">
              <a:avLst/>
            </a:prstGeom>
          </p:spPr>
        </p:pic>
        <p:pic>
          <p:nvPicPr>
            <p:cNvPr id="28" name="Picture 27"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899592" y="3439549"/>
              <a:ext cx="1224136" cy="1224136"/>
            </a:xfrm>
            <a:prstGeom prst="rect">
              <a:avLst/>
            </a:prstGeom>
          </p:spPr>
        </p:pic>
      </p:grpSp>
      <p:grpSp>
        <p:nvGrpSpPr>
          <p:cNvPr id="29" name="Group 28"/>
          <p:cNvGrpSpPr/>
          <p:nvPr/>
        </p:nvGrpSpPr>
        <p:grpSpPr>
          <a:xfrm>
            <a:off x="251520" y="4625841"/>
            <a:ext cx="2160240" cy="1357603"/>
            <a:chOff x="619944" y="557064"/>
            <a:chExt cx="2160240" cy="1357603"/>
          </a:xfrm>
        </p:grpSpPr>
        <p:pic>
          <p:nvPicPr>
            <p:cNvPr id="30" name="Picture 29" descr="candle.png"/>
            <p:cNvPicPr>
              <a:picLocks noChangeAspect="1"/>
            </p:cNvPicPr>
            <p:nvPr/>
          </p:nvPicPr>
          <p:blipFill>
            <a:blip r:embed="rId3" cstate="print">
              <a:clrChange>
                <a:clrFrom>
                  <a:srgbClr val="FFFCE7"/>
                </a:clrFrom>
                <a:clrTo>
                  <a:srgbClr val="FFFCE7">
                    <a:alpha val="0"/>
                  </a:srgbClr>
                </a:clrTo>
              </a:clrChange>
            </a:blip>
            <a:srcRect/>
            <a:stretch>
              <a:fillRect/>
            </a:stretch>
          </p:blipFill>
          <p:spPr>
            <a:xfrm>
              <a:off x="619944" y="1421160"/>
              <a:ext cx="2160240" cy="493507"/>
            </a:xfrm>
            <a:prstGeom prst="rect">
              <a:avLst/>
            </a:prstGeom>
          </p:spPr>
        </p:pic>
        <p:pic>
          <p:nvPicPr>
            <p:cNvPr id="33" name="Picture 32" descr="candlefef.png"/>
            <p:cNvPicPr>
              <a:picLocks noChangeAspect="1"/>
            </p:cNvPicPr>
            <p:nvPr/>
          </p:nvPicPr>
          <p:blipFill>
            <a:blip r:embed="rId4" cstate="print">
              <a:clrChange>
                <a:clrFrom>
                  <a:srgbClr val="000000">
                    <a:alpha val="0"/>
                  </a:srgbClr>
                </a:clrFrom>
                <a:clrTo>
                  <a:srgbClr val="000000">
                    <a:alpha val="0"/>
                  </a:srgbClr>
                </a:clrTo>
              </a:clrChange>
            </a:blip>
            <a:srcRect/>
            <a:stretch>
              <a:fillRect/>
            </a:stretch>
          </p:blipFill>
          <p:spPr>
            <a:xfrm>
              <a:off x="1051992" y="557064"/>
              <a:ext cx="1224136" cy="1224136"/>
            </a:xfrm>
            <a:prstGeom prst="rect">
              <a:avLst/>
            </a:prstGeom>
          </p:spPr>
        </p:pic>
      </p:grpSp>
      <p:sp>
        <p:nvSpPr>
          <p:cNvPr id="36" name="TextBox 35"/>
          <p:cNvSpPr txBox="1"/>
          <p:nvPr/>
        </p:nvSpPr>
        <p:spPr>
          <a:xfrm>
            <a:off x="1979712" y="6177498"/>
            <a:ext cx="7164288" cy="707886"/>
          </a:xfrm>
          <a:prstGeom prst="rect">
            <a:avLst/>
          </a:prstGeom>
          <a:noFill/>
        </p:spPr>
        <p:txBody>
          <a:bodyPr wrap="square" rtlCol="0">
            <a:spAutoFit/>
          </a:bodyPr>
          <a:lstStyle/>
          <a:p>
            <a:pPr marL="457200" indent="-457200">
              <a:buFont typeface="Arial" pitchFamily="34" charset="0"/>
              <a:buChar char="•"/>
            </a:pPr>
            <a:r>
              <a:rPr lang="en-IN" sz="2000" b="1" dirty="0" smtClean="0"/>
              <a:t>Stress: </a:t>
            </a:r>
            <a:r>
              <a:rPr lang="en-IN" sz="2000" dirty="0" smtClean="0"/>
              <a:t>Stress can have a negative impact on the body and mind</a:t>
            </a:r>
            <a:endParaRPr lang="en-IN" sz="2000" dirty="0"/>
          </a:p>
        </p:txBody>
      </p:sp>
      <p:sp>
        <p:nvSpPr>
          <p:cNvPr id="7" name="Footer Placeholder 6"/>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24"/>
                                        </p:tgtEl>
                                      </p:cBhvr>
                                    </p:animEffect>
                                    <p:anim calcmode="lin" valueType="num">
                                      <p:cBhvr>
                                        <p:cTn id="7" dur="1000"/>
                                        <p:tgtEl>
                                          <p:spTgt spid="24"/>
                                        </p:tgtEl>
                                        <p:attrNameLst>
                                          <p:attrName>ppt_x</p:attrName>
                                        </p:attrNameLst>
                                      </p:cBhvr>
                                      <p:tavLst>
                                        <p:tav tm="0">
                                          <p:val>
                                            <p:strVal val="ppt_x"/>
                                          </p:val>
                                        </p:tav>
                                        <p:tav tm="100000">
                                          <p:val>
                                            <p:strVal val="ppt_x"/>
                                          </p:val>
                                        </p:tav>
                                      </p:tavLst>
                                    </p:anim>
                                    <p:anim calcmode="lin" valueType="num">
                                      <p:cBhvr>
                                        <p:cTn id="8" dur="1000"/>
                                        <p:tgtEl>
                                          <p:spTgt spid="24"/>
                                        </p:tgtEl>
                                        <p:attrNameLst>
                                          <p:attrName>ppt_y</p:attrName>
                                        </p:attrNameLst>
                                      </p:cBhvr>
                                      <p:tavLst>
                                        <p:tav tm="0">
                                          <p:val>
                                            <p:strVal val="ppt_y"/>
                                          </p:val>
                                        </p:tav>
                                        <p:tav tm="100000">
                                          <p:val>
                                            <p:strVal val="ppt_y+.1"/>
                                          </p:val>
                                        </p:tav>
                                      </p:tavLst>
                                    </p:anim>
                                    <p:set>
                                      <p:cBhvr>
                                        <p:cTn id="9" dur="1" fill="hold">
                                          <p:stCondLst>
                                            <p:cond delay="999"/>
                                          </p:stCondLst>
                                        </p:cTn>
                                        <p:tgtEl>
                                          <p:spTgt spid="24"/>
                                        </p:tgtEl>
                                        <p:attrNameLst>
                                          <p:attrName>style.visibility</p:attrName>
                                        </p:attrNameLst>
                                      </p:cBhvr>
                                      <p:to>
                                        <p:strVal val="hidden"/>
                                      </p:to>
                                    </p:set>
                                  </p:childTnLst>
                                </p:cTn>
                              </p:par>
                              <p:par>
                                <p:cTn id="10" presetID="47"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8"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slide(fromLeft)">
                                      <p:cBhvr>
                                        <p:cTn id="18"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Objective</a:t>
              </a:r>
              <a:endParaRPr lang="en-IN" sz="3200" dirty="0"/>
            </a:p>
          </p:txBody>
        </p:sp>
      </p:grpSp>
      <p:grpSp>
        <p:nvGrpSpPr>
          <p:cNvPr id="6" name="Group 5"/>
          <p:cNvGrpSpPr/>
          <p:nvPr/>
        </p:nvGrpSpPr>
        <p:grpSpPr>
          <a:xfrm>
            <a:off x="0" y="908720"/>
            <a:ext cx="8316416" cy="5949280"/>
            <a:chOff x="0" y="908720"/>
            <a:chExt cx="8604448" cy="5949280"/>
          </a:xfrm>
        </p:grpSpPr>
        <p:sp>
          <p:nvSpPr>
            <p:cNvPr id="7" name="Freeform 6"/>
            <p:cNvSpPr/>
            <p:nvPr/>
          </p:nvSpPr>
          <p:spPr bwMode="auto">
            <a:xfrm rot="16200000">
              <a:off x="1257056" y="-348336"/>
              <a:ext cx="5949280" cy="8463391"/>
            </a:xfrm>
            <a:custGeom>
              <a:avLst/>
              <a:gdLst>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0 w 3581400"/>
                <a:gd name="connsiteY4" fmla="*/ 4572000 h 4572000"/>
                <a:gd name="connsiteX5" fmla="*/ 0 w 3581400"/>
                <a:gd name="connsiteY5" fmla="*/ 0 h 4572000"/>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1524000 w 3581400"/>
                <a:gd name="connsiteY4" fmla="*/ 1981200 h 4572000"/>
                <a:gd name="connsiteX5" fmla="*/ 0 w 3581400"/>
                <a:gd name="connsiteY5"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400" h="4572000">
                  <a:moveTo>
                    <a:pt x="0" y="0"/>
                  </a:moveTo>
                  <a:lnTo>
                    <a:pt x="3424499" y="0"/>
                  </a:lnTo>
                  <a:cubicBezTo>
                    <a:pt x="3511153" y="0"/>
                    <a:pt x="3581400" y="70247"/>
                    <a:pt x="3581400" y="156901"/>
                  </a:cubicBezTo>
                  <a:lnTo>
                    <a:pt x="3581400" y="4572000"/>
                  </a:lnTo>
                  <a:lnTo>
                    <a:pt x="1524000" y="1981200"/>
                  </a:lnTo>
                  <a:lnTo>
                    <a:pt x="0" y="0"/>
                  </a:lnTo>
                  <a:close/>
                </a:path>
              </a:pathLst>
            </a:custGeom>
            <a:solidFill>
              <a:schemeClr val="bg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8" name="Rounded Rectangle 7"/>
            <p:cNvSpPr>
              <a:spLocks noChangeArrowheads="1"/>
            </p:cNvSpPr>
            <p:nvPr/>
          </p:nvSpPr>
          <p:spPr bwMode="auto">
            <a:xfrm rot="16200000">
              <a:off x="1327584" y="-418864"/>
              <a:ext cx="5949280" cy="8604448"/>
            </a:xfrm>
            <a:prstGeom prst="roundRect">
              <a:avLst>
                <a:gd name="adj" fmla="val 5218"/>
              </a:avLst>
            </a:prstGeom>
            <a:gradFill rotWithShape="1">
              <a:gsLst>
                <a:gs pos="0">
                  <a:srgbClr val="0D0D0D"/>
                </a:gs>
                <a:gs pos="100000">
                  <a:schemeClr val="tx1"/>
                </a:gs>
              </a:gsLst>
              <a:lin ang="5400000"/>
            </a:gradFill>
            <a:ln w="41275">
              <a:solidFill>
                <a:srgbClr val="A6A6A6"/>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105" charset="0"/>
                <a:ea typeface="ＭＳ Ｐゴシック" pitchFamily="-105" charset="-128"/>
              </a:endParaRPr>
            </a:p>
          </p:txBody>
        </p:sp>
        <p:sp>
          <p:nvSpPr>
            <p:cNvPr id="9" name="Rectangle 8"/>
            <p:cNvSpPr/>
            <p:nvPr/>
          </p:nvSpPr>
          <p:spPr bwMode="auto">
            <a:xfrm rot="16200000">
              <a:off x="1663077" y="289250"/>
              <a:ext cx="5256585" cy="7215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10" name="Oval 9"/>
            <p:cNvSpPr/>
            <p:nvPr/>
          </p:nvSpPr>
          <p:spPr bwMode="auto">
            <a:xfrm rot="16200000">
              <a:off x="8061938" y="3671805"/>
              <a:ext cx="379737" cy="423170"/>
            </a:xfrm>
            <a:prstGeom prst="ellipse">
              <a:avLst/>
            </a:prstGeom>
            <a:gradFill flip="none" rotWithShape="1">
              <a:gsLst>
                <a:gs pos="100000">
                  <a:schemeClr val="tx1"/>
                </a:gs>
                <a:gs pos="0">
                  <a:schemeClr val="tx1">
                    <a:lumMod val="85000"/>
                    <a:lumOff val="15000"/>
                  </a:schemeClr>
                </a:gs>
              </a:gsLst>
              <a:path path="circl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grpSp>
      <p:grpSp>
        <p:nvGrpSpPr>
          <p:cNvPr id="11" name="Group 69"/>
          <p:cNvGrpSpPr>
            <a:grpSpLocks/>
          </p:cNvGrpSpPr>
          <p:nvPr/>
        </p:nvGrpSpPr>
        <p:grpSpPr bwMode="auto">
          <a:xfrm>
            <a:off x="683568" y="1268758"/>
            <a:ext cx="6912000" cy="366548"/>
            <a:chOff x="1224751" y="2276269"/>
            <a:chExt cx="4852003" cy="395351"/>
          </a:xfrm>
        </p:grpSpPr>
        <p:sp>
          <p:nvSpPr>
            <p:cNvPr id="12" name="Rounded Rectangle 1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3" name="Rounded Rectangle 1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4" name="TextBox 67"/>
            <p:cNvSpPr txBox="1">
              <a:spLocks noChangeArrowheads="1"/>
            </p:cNvSpPr>
            <p:nvPr/>
          </p:nvSpPr>
          <p:spPr bwMode="auto">
            <a:xfrm>
              <a:off x="1292999" y="2306463"/>
              <a:ext cx="1848528"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What is Assertiveness</a:t>
              </a:r>
              <a:endParaRPr lang="en-US" sz="1600" dirty="0">
                <a:latin typeface="+mn-lt"/>
                <a:ea typeface="ＭＳ Ｐゴシック" pitchFamily="34" charset="-128"/>
              </a:endParaRPr>
            </a:p>
          </p:txBody>
        </p:sp>
      </p:grpSp>
      <p:grpSp>
        <p:nvGrpSpPr>
          <p:cNvPr id="15" name="Group 69"/>
          <p:cNvGrpSpPr>
            <a:grpSpLocks/>
          </p:cNvGrpSpPr>
          <p:nvPr/>
        </p:nvGrpSpPr>
        <p:grpSpPr bwMode="auto">
          <a:xfrm>
            <a:off x="683568" y="1619033"/>
            <a:ext cx="6912000" cy="366548"/>
            <a:chOff x="1224751" y="2276269"/>
            <a:chExt cx="4852003" cy="395351"/>
          </a:xfrm>
        </p:grpSpPr>
        <p:sp>
          <p:nvSpPr>
            <p:cNvPr id="16" name="Rounded Rectangle 1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7" name="Rounded Rectangle 1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8" name="TextBox 67"/>
            <p:cNvSpPr txBox="1">
              <a:spLocks noChangeArrowheads="1"/>
            </p:cNvSpPr>
            <p:nvPr/>
          </p:nvSpPr>
          <p:spPr bwMode="auto">
            <a:xfrm>
              <a:off x="1292999" y="2306463"/>
              <a:ext cx="1341126"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Define Assertiveness</a:t>
              </a:r>
              <a:endParaRPr lang="en-US" sz="1600" dirty="0">
                <a:latin typeface="+mn-lt"/>
                <a:ea typeface="ＭＳ Ｐゴシック" pitchFamily="34" charset="-128"/>
              </a:endParaRPr>
            </a:p>
          </p:txBody>
        </p:sp>
      </p:grpSp>
      <p:grpSp>
        <p:nvGrpSpPr>
          <p:cNvPr id="19" name="Group 69"/>
          <p:cNvGrpSpPr>
            <a:grpSpLocks/>
          </p:cNvGrpSpPr>
          <p:nvPr/>
        </p:nvGrpSpPr>
        <p:grpSpPr bwMode="auto">
          <a:xfrm>
            <a:off x="683568" y="1969309"/>
            <a:ext cx="6912000" cy="366548"/>
            <a:chOff x="1224751" y="2276269"/>
            <a:chExt cx="4852003" cy="395351"/>
          </a:xfrm>
        </p:grpSpPr>
        <p:sp>
          <p:nvSpPr>
            <p:cNvPr id="20" name="Rounded Rectangle 1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1" name="Rounded Rectangle 2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2" name="TextBox 67"/>
            <p:cNvSpPr txBox="1">
              <a:spLocks noChangeArrowheads="1"/>
            </p:cNvSpPr>
            <p:nvPr/>
          </p:nvSpPr>
          <p:spPr bwMode="auto">
            <a:xfrm>
              <a:off x="1292999" y="2306463"/>
              <a:ext cx="214519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List the Benefits of Being Assertive</a:t>
              </a:r>
              <a:endParaRPr lang="en-US" sz="1600" dirty="0">
                <a:latin typeface="+mn-lt"/>
                <a:ea typeface="ＭＳ Ｐゴシック" pitchFamily="34" charset="-128"/>
              </a:endParaRPr>
            </a:p>
          </p:txBody>
        </p:sp>
      </p:grpSp>
      <p:grpSp>
        <p:nvGrpSpPr>
          <p:cNvPr id="23" name="Group 69"/>
          <p:cNvGrpSpPr>
            <a:grpSpLocks/>
          </p:cNvGrpSpPr>
          <p:nvPr/>
        </p:nvGrpSpPr>
        <p:grpSpPr bwMode="auto">
          <a:xfrm>
            <a:off x="683568" y="2319584"/>
            <a:ext cx="6912000" cy="366548"/>
            <a:chOff x="1224751" y="2276269"/>
            <a:chExt cx="4852003" cy="395351"/>
          </a:xfrm>
        </p:grpSpPr>
        <p:sp>
          <p:nvSpPr>
            <p:cNvPr id="24" name="Rounded Rectangle 2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5" name="Rounded Rectangle 2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6" name="TextBox 67"/>
            <p:cNvSpPr txBox="1">
              <a:spLocks noChangeArrowheads="1"/>
            </p:cNvSpPr>
            <p:nvPr/>
          </p:nvSpPr>
          <p:spPr bwMode="auto">
            <a:xfrm>
              <a:off x="1292999" y="2306463"/>
              <a:ext cx="280693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Liberation Cycle of Assertiveness</a:t>
              </a:r>
              <a:endParaRPr lang="en-US" sz="1600" dirty="0">
                <a:latin typeface="+mn-lt"/>
                <a:ea typeface="ＭＳ Ｐゴシック" pitchFamily="34" charset="-128"/>
              </a:endParaRPr>
            </a:p>
          </p:txBody>
        </p:sp>
      </p:grpSp>
      <p:grpSp>
        <p:nvGrpSpPr>
          <p:cNvPr id="27" name="Group 69"/>
          <p:cNvGrpSpPr>
            <a:grpSpLocks/>
          </p:cNvGrpSpPr>
          <p:nvPr/>
        </p:nvGrpSpPr>
        <p:grpSpPr bwMode="auto">
          <a:xfrm>
            <a:off x="683568" y="2669859"/>
            <a:ext cx="6912000" cy="366548"/>
            <a:chOff x="1224751" y="2276269"/>
            <a:chExt cx="4852003" cy="395351"/>
          </a:xfrm>
        </p:grpSpPr>
        <p:sp>
          <p:nvSpPr>
            <p:cNvPr id="28" name="Rounded Rectangle 2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9" name="Rounded Rectangle 2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0" name="TextBox 67"/>
            <p:cNvSpPr txBox="1">
              <a:spLocks noChangeArrowheads="1"/>
            </p:cNvSpPr>
            <p:nvPr/>
          </p:nvSpPr>
          <p:spPr bwMode="auto">
            <a:xfrm>
              <a:off x="1292999" y="2306463"/>
              <a:ext cx="2402243"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Various Behavior Patterns</a:t>
              </a:r>
              <a:endParaRPr lang="en-US" sz="1600" dirty="0">
                <a:latin typeface="+mn-lt"/>
                <a:ea typeface="ＭＳ Ｐゴシック" pitchFamily="34" charset="-128"/>
              </a:endParaRPr>
            </a:p>
          </p:txBody>
        </p:sp>
      </p:grpSp>
      <p:grpSp>
        <p:nvGrpSpPr>
          <p:cNvPr id="31" name="Group 69"/>
          <p:cNvGrpSpPr>
            <a:grpSpLocks/>
          </p:cNvGrpSpPr>
          <p:nvPr/>
        </p:nvGrpSpPr>
        <p:grpSpPr bwMode="auto">
          <a:xfrm>
            <a:off x="683568" y="3020135"/>
            <a:ext cx="6912000" cy="366548"/>
            <a:chOff x="1224751" y="2276269"/>
            <a:chExt cx="4852003" cy="395351"/>
          </a:xfrm>
        </p:grpSpPr>
        <p:sp>
          <p:nvSpPr>
            <p:cNvPr id="32" name="Rounded Rectangle 3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3" name="Rounded Rectangle 3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4" name="TextBox 67"/>
            <p:cNvSpPr txBox="1">
              <a:spLocks noChangeArrowheads="1"/>
            </p:cNvSpPr>
            <p:nvPr/>
          </p:nvSpPr>
          <p:spPr bwMode="auto">
            <a:xfrm>
              <a:off x="1292999" y="2306463"/>
              <a:ext cx="317597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Compare Passive, Assertive and Aggressive Behavior</a:t>
              </a:r>
              <a:endParaRPr lang="en-US" sz="1600" dirty="0">
                <a:latin typeface="+mn-lt"/>
                <a:ea typeface="ＭＳ Ｐゴシック" pitchFamily="34" charset="-128"/>
              </a:endParaRPr>
            </a:p>
          </p:txBody>
        </p:sp>
      </p:grpSp>
      <p:grpSp>
        <p:nvGrpSpPr>
          <p:cNvPr id="35" name="Group 69"/>
          <p:cNvGrpSpPr>
            <a:grpSpLocks/>
          </p:cNvGrpSpPr>
          <p:nvPr/>
        </p:nvGrpSpPr>
        <p:grpSpPr bwMode="auto">
          <a:xfrm>
            <a:off x="683568" y="3370410"/>
            <a:ext cx="6912000" cy="366548"/>
            <a:chOff x="1224751" y="2276269"/>
            <a:chExt cx="4852003" cy="395351"/>
          </a:xfrm>
        </p:grpSpPr>
        <p:sp>
          <p:nvSpPr>
            <p:cNvPr id="36" name="Rounded Rectangle 3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7" name="Rounded Rectangle 3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8" name="TextBox 67"/>
            <p:cNvSpPr txBox="1">
              <a:spLocks noChangeArrowheads="1"/>
            </p:cNvSpPr>
            <p:nvPr/>
          </p:nvSpPr>
          <p:spPr bwMode="auto">
            <a:xfrm>
              <a:off x="1292999" y="2306463"/>
              <a:ext cx="2090233"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Power of Affirmations</a:t>
              </a:r>
              <a:endParaRPr lang="en-US" sz="1600" dirty="0">
                <a:latin typeface="+mn-lt"/>
                <a:ea typeface="ＭＳ Ｐゴシック" pitchFamily="34" charset="-128"/>
              </a:endParaRPr>
            </a:p>
          </p:txBody>
        </p:sp>
      </p:grpSp>
      <p:grpSp>
        <p:nvGrpSpPr>
          <p:cNvPr id="39" name="Group 69"/>
          <p:cNvGrpSpPr>
            <a:grpSpLocks/>
          </p:cNvGrpSpPr>
          <p:nvPr/>
        </p:nvGrpSpPr>
        <p:grpSpPr bwMode="auto">
          <a:xfrm>
            <a:off x="683568" y="3720685"/>
            <a:ext cx="6912000" cy="366548"/>
            <a:chOff x="1224751" y="2276269"/>
            <a:chExt cx="4852003" cy="395351"/>
          </a:xfrm>
        </p:grpSpPr>
        <p:sp>
          <p:nvSpPr>
            <p:cNvPr id="40" name="Rounded Rectangle 3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1" name="Rounded Rectangle 4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2" name="TextBox 67"/>
            <p:cNvSpPr txBox="1">
              <a:spLocks noChangeArrowheads="1"/>
            </p:cNvSpPr>
            <p:nvPr/>
          </p:nvSpPr>
          <p:spPr bwMode="auto">
            <a:xfrm>
              <a:off x="1292999" y="2306463"/>
              <a:ext cx="268054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Various Skills for Assertiveness</a:t>
              </a:r>
              <a:endParaRPr lang="en-US" sz="1600" dirty="0">
                <a:latin typeface="+mn-lt"/>
                <a:ea typeface="ＭＳ Ｐゴシック" pitchFamily="34" charset="-128"/>
              </a:endParaRPr>
            </a:p>
          </p:txBody>
        </p:sp>
      </p:grpSp>
      <p:grpSp>
        <p:nvGrpSpPr>
          <p:cNvPr id="43" name="Group 69"/>
          <p:cNvGrpSpPr>
            <a:grpSpLocks/>
          </p:cNvGrpSpPr>
          <p:nvPr/>
        </p:nvGrpSpPr>
        <p:grpSpPr bwMode="auto">
          <a:xfrm>
            <a:off x="683568" y="4070961"/>
            <a:ext cx="6912000" cy="366548"/>
            <a:chOff x="1224751" y="2276269"/>
            <a:chExt cx="4852003" cy="395351"/>
          </a:xfrm>
        </p:grpSpPr>
        <p:sp>
          <p:nvSpPr>
            <p:cNvPr id="44" name="Rounded Rectangle 4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5" name="Rounded Rectangle 4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6" name="TextBox 67"/>
            <p:cNvSpPr txBox="1">
              <a:spLocks noChangeArrowheads="1"/>
            </p:cNvSpPr>
            <p:nvPr/>
          </p:nvSpPr>
          <p:spPr bwMode="auto">
            <a:xfrm>
              <a:off x="1292999" y="2306463"/>
              <a:ext cx="274189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Process of Disagreeing Gracefully</a:t>
              </a:r>
              <a:endParaRPr lang="en-US" sz="1600" dirty="0">
                <a:latin typeface="+mn-lt"/>
                <a:ea typeface="ＭＳ Ｐゴシック" pitchFamily="34" charset="-128"/>
              </a:endParaRPr>
            </a:p>
          </p:txBody>
        </p:sp>
      </p:grpSp>
      <p:grpSp>
        <p:nvGrpSpPr>
          <p:cNvPr id="47" name="Group 69"/>
          <p:cNvGrpSpPr>
            <a:grpSpLocks/>
          </p:cNvGrpSpPr>
          <p:nvPr/>
        </p:nvGrpSpPr>
        <p:grpSpPr bwMode="auto">
          <a:xfrm>
            <a:off x="683568" y="4421236"/>
            <a:ext cx="6912000" cy="366548"/>
            <a:chOff x="1224751" y="2276269"/>
            <a:chExt cx="4852003" cy="395351"/>
          </a:xfrm>
        </p:grpSpPr>
        <p:sp>
          <p:nvSpPr>
            <p:cNvPr id="48" name="Rounded Rectangle 4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9" name="Rounded Rectangle 4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0" name="TextBox 67"/>
            <p:cNvSpPr txBox="1">
              <a:spLocks noChangeArrowheads="1"/>
            </p:cNvSpPr>
            <p:nvPr/>
          </p:nvSpPr>
          <p:spPr bwMode="auto">
            <a:xfrm>
              <a:off x="1292999" y="2306463"/>
              <a:ext cx="226046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Four Steps to Saying ‘No’</a:t>
              </a:r>
              <a:endParaRPr lang="en-US" sz="1600" dirty="0">
                <a:latin typeface="+mn-lt"/>
                <a:ea typeface="ＭＳ Ｐゴシック" pitchFamily="34" charset="-128"/>
              </a:endParaRPr>
            </a:p>
          </p:txBody>
        </p:sp>
      </p:grpSp>
      <p:grpSp>
        <p:nvGrpSpPr>
          <p:cNvPr id="51" name="Group 69"/>
          <p:cNvGrpSpPr>
            <a:grpSpLocks/>
          </p:cNvGrpSpPr>
          <p:nvPr/>
        </p:nvGrpSpPr>
        <p:grpSpPr bwMode="auto">
          <a:xfrm>
            <a:off x="683568" y="4771511"/>
            <a:ext cx="6912000" cy="366548"/>
            <a:chOff x="1224751" y="2276269"/>
            <a:chExt cx="4852003" cy="395351"/>
          </a:xfrm>
        </p:grpSpPr>
        <p:sp>
          <p:nvSpPr>
            <p:cNvPr id="52" name="Rounded Rectangle 5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3" name="Rounded Rectangle 5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4" name="TextBox 67"/>
            <p:cNvSpPr txBox="1">
              <a:spLocks noChangeArrowheads="1"/>
            </p:cNvSpPr>
            <p:nvPr/>
          </p:nvSpPr>
          <p:spPr bwMode="auto">
            <a:xfrm>
              <a:off x="1292999" y="2306463"/>
              <a:ext cx="2811747"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Body Language while Saying ‘No’</a:t>
              </a:r>
              <a:endParaRPr lang="en-US" sz="1600" dirty="0">
                <a:latin typeface="+mn-lt"/>
                <a:ea typeface="ＭＳ Ｐゴシック" pitchFamily="34" charset="-128"/>
              </a:endParaRPr>
            </a:p>
          </p:txBody>
        </p:sp>
      </p:grpSp>
      <p:grpSp>
        <p:nvGrpSpPr>
          <p:cNvPr id="55" name="Group 54"/>
          <p:cNvGrpSpPr>
            <a:grpSpLocks/>
          </p:cNvGrpSpPr>
          <p:nvPr/>
        </p:nvGrpSpPr>
        <p:grpSpPr bwMode="auto">
          <a:xfrm>
            <a:off x="683568" y="5121786"/>
            <a:ext cx="6912000" cy="366548"/>
            <a:chOff x="1224751" y="2276269"/>
            <a:chExt cx="4852003" cy="395351"/>
          </a:xfrm>
        </p:grpSpPr>
        <p:sp>
          <p:nvSpPr>
            <p:cNvPr id="56" name="Rounded Rectangle 5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7" name="Rounded Rectangle 5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8" name="TextBox 67"/>
            <p:cNvSpPr txBox="1">
              <a:spLocks noChangeArrowheads="1"/>
            </p:cNvSpPr>
            <p:nvPr/>
          </p:nvSpPr>
          <p:spPr bwMode="auto">
            <a:xfrm>
              <a:off x="1292999" y="2306463"/>
              <a:ext cx="3028607"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Elements of Assertive Communication</a:t>
              </a:r>
              <a:endParaRPr lang="en-US" sz="1600" dirty="0">
                <a:latin typeface="+mn-lt"/>
                <a:ea typeface="ＭＳ Ｐゴシック" pitchFamily="34" charset="-128"/>
              </a:endParaRPr>
            </a:p>
          </p:txBody>
        </p:sp>
      </p:grpSp>
      <p:grpSp>
        <p:nvGrpSpPr>
          <p:cNvPr id="59" name="Group 69"/>
          <p:cNvGrpSpPr>
            <a:grpSpLocks/>
          </p:cNvGrpSpPr>
          <p:nvPr/>
        </p:nvGrpSpPr>
        <p:grpSpPr bwMode="auto">
          <a:xfrm>
            <a:off x="683568" y="5472062"/>
            <a:ext cx="6912000" cy="366548"/>
            <a:chOff x="1224751" y="2276269"/>
            <a:chExt cx="4852003" cy="395351"/>
          </a:xfrm>
        </p:grpSpPr>
        <p:sp>
          <p:nvSpPr>
            <p:cNvPr id="60" name="Rounded Rectangle 5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1" name="Rounded Rectangle 6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2" name="TextBox 67"/>
            <p:cNvSpPr txBox="1">
              <a:spLocks noChangeArrowheads="1"/>
            </p:cNvSpPr>
            <p:nvPr/>
          </p:nvSpPr>
          <p:spPr bwMode="auto">
            <a:xfrm>
              <a:off x="1292999" y="2306463"/>
              <a:ext cx="2978015"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List the Role of Assertive Words in Assertiveness </a:t>
              </a:r>
              <a:endParaRPr lang="en-US" sz="1600" dirty="0">
                <a:latin typeface="+mn-lt"/>
                <a:ea typeface="ＭＳ Ｐゴシック" pitchFamily="34" charset="-128"/>
              </a:endParaRPr>
            </a:p>
          </p:txBody>
        </p:sp>
      </p:grpSp>
      <p:grpSp>
        <p:nvGrpSpPr>
          <p:cNvPr id="63" name="Group 69"/>
          <p:cNvGrpSpPr>
            <a:grpSpLocks/>
          </p:cNvGrpSpPr>
          <p:nvPr/>
        </p:nvGrpSpPr>
        <p:grpSpPr bwMode="auto">
          <a:xfrm>
            <a:off x="683568" y="5822337"/>
            <a:ext cx="6912000" cy="366548"/>
            <a:chOff x="1224751" y="2276269"/>
            <a:chExt cx="4852003" cy="395351"/>
          </a:xfrm>
        </p:grpSpPr>
        <p:sp>
          <p:nvSpPr>
            <p:cNvPr id="64" name="Rounded Rectangle 6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5" name="Rounded Rectangle 6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6" name="TextBox 67"/>
            <p:cNvSpPr txBox="1">
              <a:spLocks noChangeArrowheads="1"/>
            </p:cNvSpPr>
            <p:nvPr/>
          </p:nvSpPr>
          <p:spPr bwMode="auto">
            <a:xfrm>
              <a:off x="1292999" y="2306463"/>
              <a:ext cx="3017489"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Non Verbal Aspects of Assertiveness</a:t>
              </a:r>
              <a:endParaRPr lang="en-US" sz="1600" dirty="0">
                <a:latin typeface="+mn-lt"/>
                <a:ea typeface="ＭＳ Ｐゴシック" pitchFamily="34" charset="-128"/>
              </a:endParaRPr>
            </a:p>
          </p:txBody>
        </p:sp>
      </p:grpSp>
      <p:grpSp>
        <p:nvGrpSpPr>
          <p:cNvPr id="67" name="Group 69"/>
          <p:cNvGrpSpPr>
            <a:grpSpLocks/>
          </p:cNvGrpSpPr>
          <p:nvPr/>
        </p:nvGrpSpPr>
        <p:grpSpPr bwMode="auto">
          <a:xfrm>
            <a:off x="683568" y="6172612"/>
            <a:ext cx="6912000" cy="366548"/>
            <a:chOff x="1224751" y="2276269"/>
            <a:chExt cx="4852003" cy="395351"/>
          </a:xfrm>
        </p:grpSpPr>
        <p:sp>
          <p:nvSpPr>
            <p:cNvPr id="68" name="Rounded Rectangle 6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9" name="Rounded Rectangle 6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70" name="TextBox 67"/>
            <p:cNvSpPr txBox="1">
              <a:spLocks noChangeArrowheads="1"/>
            </p:cNvSpPr>
            <p:nvPr/>
          </p:nvSpPr>
          <p:spPr bwMode="auto">
            <a:xfrm>
              <a:off x="1292999" y="2306463"/>
              <a:ext cx="300025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Action Plan for Building Assertiveness</a:t>
              </a:r>
            </a:p>
          </p:txBody>
        </p:sp>
      </p:grpSp>
      <p:grpSp>
        <p:nvGrpSpPr>
          <p:cNvPr id="71" name="Group 90"/>
          <p:cNvGrpSpPr>
            <a:grpSpLocks/>
          </p:cNvGrpSpPr>
          <p:nvPr/>
        </p:nvGrpSpPr>
        <p:grpSpPr bwMode="auto">
          <a:xfrm rot="4009715">
            <a:off x="5870859" y="3868015"/>
            <a:ext cx="4783138" cy="968375"/>
            <a:chOff x="4940193" y="4878304"/>
            <a:chExt cx="4783391" cy="968295"/>
          </a:xfrm>
        </p:grpSpPr>
        <p:sp>
          <p:nvSpPr>
            <p:cNvPr id="72" name="Oval 71"/>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3" name="Rectangle 72"/>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4" name="Rounded Rectangle 73"/>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75" name="Group 87"/>
            <p:cNvGrpSpPr>
              <a:grpSpLocks/>
            </p:cNvGrpSpPr>
            <p:nvPr/>
          </p:nvGrpSpPr>
          <p:grpSpPr bwMode="auto">
            <a:xfrm>
              <a:off x="4940193" y="4878304"/>
              <a:ext cx="4783391" cy="825387"/>
              <a:chOff x="4940193" y="4878304"/>
              <a:chExt cx="4783391" cy="825387"/>
            </a:xfrm>
          </p:grpSpPr>
          <p:sp>
            <p:nvSpPr>
              <p:cNvPr id="76" name="Oval 75"/>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7"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78" name="Rounded Rectangle 77"/>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grpSp>
        <p:nvGrpSpPr>
          <p:cNvPr id="79" name="Group 69"/>
          <p:cNvGrpSpPr>
            <a:grpSpLocks/>
          </p:cNvGrpSpPr>
          <p:nvPr/>
        </p:nvGrpSpPr>
        <p:grpSpPr bwMode="auto">
          <a:xfrm>
            <a:off x="683568" y="1988842"/>
            <a:ext cx="6912000" cy="364824"/>
            <a:chOff x="1224751" y="2276269"/>
            <a:chExt cx="4852003" cy="419341"/>
          </a:xfrm>
        </p:grpSpPr>
        <p:sp>
          <p:nvSpPr>
            <p:cNvPr id="80" name="Rounded Rectangle 79"/>
            <p:cNvSpPr/>
            <p:nvPr/>
          </p:nvSpPr>
          <p:spPr>
            <a:xfrm flipV="1">
              <a:off x="1224751" y="2276269"/>
              <a:ext cx="4852003" cy="379817"/>
            </a:xfrm>
            <a:prstGeom prst="roundRect">
              <a:avLst/>
            </a:prstGeom>
            <a:solidFill>
              <a:srgbClr val="92D050"/>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81" name="Rounded Rectangle 8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82" name="TextBox 67"/>
            <p:cNvSpPr txBox="1">
              <a:spLocks noChangeArrowheads="1"/>
            </p:cNvSpPr>
            <p:nvPr/>
          </p:nvSpPr>
          <p:spPr bwMode="auto">
            <a:xfrm>
              <a:off x="1292999" y="2306464"/>
              <a:ext cx="2145190" cy="389146"/>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List the Benefits of Being Assertive</a:t>
              </a:r>
              <a:endParaRPr lang="en-US" sz="1600" dirty="0">
                <a:latin typeface="+mn-lt"/>
                <a:ea typeface="ＭＳ Ｐゴシック" pitchFamily="34" charset="-128"/>
              </a:endParaRPr>
            </a:p>
          </p:txBody>
        </p:sp>
      </p:grpSp>
      <p:sp>
        <p:nvSpPr>
          <p:cNvPr id="83" name="Footer Placeholder 82"/>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2" presetClass="entr" presetSubtype="1"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 calcmode="lin" valueType="num">
                                      <p:cBhvr additive="base">
                                        <p:cTn id="10" dur="500" fill="hold"/>
                                        <p:tgtEl>
                                          <p:spTgt spid="71"/>
                                        </p:tgtEl>
                                        <p:attrNameLst>
                                          <p:attrName>ppt_x</p:attrName>
                                        </p:attrNameLst>
                                      </p:cBhvr>
                                      <p:tavLst>
                                        <p:tav tm="0">
                                          <p:val>
                                            <p:strVal val="#ppt_x"/>
                                          </p:val>
                                        </p:tav>
                                        <p:tav tm="100000">
                                          <p:val>
                                            <p:strVal val="#ppt_x"/>
                                          </p:val>
                                        </p:tav>
                                      </p:tavLst>
                                    </p:anim>
                                    <p:anim calcmode="lin" valueType="num">
                                      <p:cBhvr additive="base">
                                        <p:cTn id="11" dur="500" fill="hold"/>
                                        <p:tgtEl>
                                          <p:spTgt spid="71"/>
                                        </p:tgtEl>
                                        <p:attrNameLst>
                                          <p:attrName>ppt_y</p:attrName>
                                        </p:attrNameLst>
                                      </p:cBhvr>
                                      <p:tavLst>
                                        <p:tav tm="0">
                                          <p:val>
                                            <p:strVal val="0-#ppt_h/2"/>
                                          </p:val>
                                        </p:tav>
                                        <p:tav tm="100000">
                                          <p:val>
                                            <p:strVal val="#ppt_y"/>
                                          </p:val>
                                        </p:tav>
                                      </p:tavLst>
                                    </p:anim>
                                  </p:childTnLst>
                                </p:cTn>
                              </p:par>
                              <p:par>
                                <p:cTn id="12" presetID="26" presetClass="emph" presetSubtype="0" fill="hold" nodeType="withEffect">
                                  <p:stCondLst>
                                    <p:cond delay="1000"/>
                                  </p:stCondLst>
                                  <p:childTnLst>
                                    <p:animEffect transition="out" filter="fade">
                                      <p:cBhvr>
                                        <p:cTn id="13" dur="500" tmFilter="0, 0; .2, .5; .8, .5; 1, 0"/>
                                        <p:tgtEl>
                                          <p:spTgt spid="71"/>
                                        </p:tgtEl>
                                      </p:cBhvr>
                                    </p:animEffect>
                                    <p:animScale>
                                      <p:cBhvr>
                                        <p:cTn id="14" dur="250" autoRev="1" fill="hold"/>
                                        <p:tgtEl>
                                          <p:spTgt spid="71"/>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Benefits of Being Assertive</a:t>
              </a:r>
              <a:endParaRPr lang="en-IN" sz="3200" dirty="0"/>
            </a:p>
          </p:txBody>
        </p:sp>
      </p:grpSp>
      <p:sp>
        <p:nvSpPr>
          <p:cNvPr id="6" name="TextBox 5"/>
          <p:cNvSpPr txBox="1"/>
          <p:nvPr/>
        </p:nvSpPr>
        <p:spPr>
          <a:xfrm>
            <a:off x="683568" y="908720"/>
            <a:ext cx="8460432" cy="400110"/>
          </a:xfrm>
          <a:prstGeom prst="rect">
            <a:avLst/>
          </a:prstGeom>
          <a:solidFill>
            <a:srgbClr val="FFFFFF">
              <a:alpha val="69804"/>
            </a:srgbClr>
          </a:solidFill>
        </p:spPr>
        <p:txBody>
          <a:bodyPr wrap="square" rtlCol="0">
            <a:spAutoFit/>
          </a:bodyPr>
          <a:lstStyle/>
          <a:p>
            <a:r>
              <a:rPr lang="en-IN" sz="2000" dirty="0" smtClean="0"/>
              <a:t>There are several benefits of being assertive such as follows:</a:t>
            </a:r>
            <a:endParaRPr lang="en-IN" sz="2000" dirty="0"/>
          </a:p>
        </p:txBody>
      </p:sp>
      <p:pic>
        <p:nvPicPr>
          <p:cNvPr id="23" name="Picture 22" descr="light-bulb.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flipV="1">
            <a:off x="374214" y="1672012"/>
            <a:ext cx="1539250" cy="2405059"/>
          </a:xfrm>
          <a:prstGeom prst="rect">
            <a:avLst/>
          </a:prstGeom>
        </p:spPr>
      </p:pic>
      <p:pic>
        <p:nvPicPr>
          <p:cNvPr id="24" name="Picture 23" descr="lightbulb.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flipV="1">
            <a:off x="323528" y="1647818"/>
            <a:ext cx="1651832" cy="2468913"/>
          </a:xfrm>
          <a:prstGeom prst="rect">
            <a:avLst/>
          </a:prstGeom>
        </p:spPr>
      </p:pic>
      <p:cxnSp>
        <p:nvCxnSpPr>
          <p:cNvPr id="25" name="Straight Connector 24"/>
          <p:cNvCxnSpPr/>
          <p:nvPr/>
        </p:nvCxnSpPr>
        <p:spPr>
          <a:xfrm flipV="1">
            <a:off x="1115616" y="3861048"/>
            <a:ext cx="0" cy="5615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4509120"/>
            <a:ext cx="2087216" cy="1200329"/>
          </a:xfrm>
          <a:prstGeom prst="rect">
            <a:avLst/>
          </a:prstGeom>
          <a:noFill/>
        </p:spPr>
        <p:txBody>
          <a:bodyPr wrap="square" rtlCol="0">
            <a:spAutoFit/>
          </a:bodyPr>
          <a:lstStyle/>
          <a:p>
            <a:pPr algn="ctr"/>
            <a:r>
              <a:rPr lang="en-IN" dirty="0" smtClean="0"/>
              <a:t>Being assertive makes you feel better about yourself</a:t>
            </a:r>
            <a:endParaRPr lang="en-IN" dirty="0"/>
          </a:p>
        </p:txBody>
      </p:sp>
      <p:pic>
        <p:nvPicPr>
          <p:cNvPr id="27" name="Picture 26" descr="light-bulb.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flipV="1">
            <a:off x="2534454" y="1806736"/>
            <a:ext cx="1539250" cy="2405059"/>
          </a:xfrm>
          <a:prstGeom prst="rect">
            <a:avLst/>
          </a:prstGeom>
        </p:spPr>
      </p:pic>
      <p:pic>
        <p:nvPicPr>
          <p:cNvPr id="28" name="Picture 27" descr="lightbulb.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flipV="1">
            <a:off x="2483768" y="1782542"/>
            <a:ext cx="1651832" cy="2468913"/>
          </a:xfrm>
          <a:prstGeom prst="rect">
            <a:avLst/>
          </a:prstGeom>
        </p:spPr>
      </p:pic>
      <p:cxnSp>
        <p:nvCxnSpPr>
          <p:cNvPr id="29" name="Straight Connector 28"/>
          <p:cNvCxnSpPr/>
          <p:nvPr/>
        </p:nvCxnSpPr>
        <p:spPr>
          <a:xfrm flipV="1">
            <a:off x="3275856" y="3995772"/>
            <a:ext cx="0" cy="5615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83768" y="4643844"/>
            <a:ext cx="1763688" cy="1200329"/>
          </a:xfrm>
          <a:prstGeom prst="rect">
            <a:avLst/>
          </a:prstGeom>
          <a:noFill/>
        </p:spPr>
        <p:txBody>
          <a:bodyPr wrap="square" rtlCol="0">
            <a:spAutoFit/>
          </a:bodyPr>
          <a:lstStyle/>
          <a:p>
            <a:pPr algn="ctr"/>
            <a:r>
              <a:rPr lang="en-IN" dirty="0" smtClean="0"/>
              <a:t>It minimizes any unpleasantness with other people</a:t>
            </a:r>
            <a:endParaRPr lang="en-IN" dirty="0"/>
          </a:p>
        </p:txBody>
      </p:sp>
      <p:pic>
        <p:nvPicPr>
          <p:cNvPr id="31" name="Picture 30" descr="light-bulb.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flipV="1">
            <a:off x="4766702" y="1725002"/>
            <a:ext cx="1539250" cy="2405059"/>
          </a:xfrm>
          <a:prstGeom prst="rect">
            <a:avLst/>
          </a:prstGeom>
        </p:spPr>
      </p:pic>
      <p:pic>
        <p:nvPicPr>
          <p:cNvPr id="32" name="Picture 31" descr="lightbulb.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flipV="1">
            <a:off x="4716016" y="1700808"/>
            <a:ext cx="1651832" cy="2468913"/>
          </a:xfrm>
          <a:prstGeom prst="rect">
            <a:avLst/>
          </a:prstGeom>
        </p:spPr>
      </p:pic>
      <p:cxnSp>
        <p:nvCxnSpPr>
          <p:cNvPr id="33" name="Straight Connector 32"/>
          <p:cNvCxnSpPr/>
          <p:nvPr/>
        </p:nvCxnSpPr>
        <p:spPr>
          <a:xfrm flipV="1">
            <a:off x="5508104" y="3914038"/>
            <a:ext cx="0" cy="5615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716016" y="4562110"/>
            <a:ext cx="1763688" cy="1200329"/>
          </a:xfrm>
          <a:prstGeom prst="rect">
            <a:avLst/>
          </a:prstGeom>
          <a:noFill/>
        </p:spPr>
        <p:txBody>
          <a:bodyPr wrap="square" rtlCol="0">
            <a:spAutoFit/>
          </a:bodyPr>
          <a:lstStyle/>
          <a:p>
            <a:pPr algn="ctr"/>
            <a:r>
              <a:rPr lang="en-IN" dirty="0" smtClean="0"/>
              <a:t>Being assertive helps have better relations with others</a:t>
            </a:r>
            <a:endParaRPr lang="en-IN" dirty="0"/>
          </a:p>
        </p:txBody>
      </p:sp>
      <p:pic>
        <p:nvPicPr>
          <p:cNvPr id="35" name="Picture 34" descr="light-bulb.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flipV="1">
            <a:off x="7035462" y="1580986"/>
            <a:ext cx="1539250" cy="2405059"/>
          </a:xfrm>
          <a:prstGeom prst="rect">
            <a:avLst/>
          </a:prstGeom>
        </p:spPr>
      </p:pic>
      <p:pic>
        <p:nvPicPr>
          <p:cNvPr id="36" name="Picture 35" descr="lightbulb.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flipV="1">
            <a:off x="6984776" y="1556792"/>
            <a:ext cx="1651832" cy="2468913"/>
          </a:xfrm>
          <a:prstGeom prst="rect">
            <a:avLst/>
          </a:prstGeom>
        </p:spPr>
      </p:pic>
      <p:cxnSp>
        <p:nvCxnSpPr>
          <p:cNvPr id="37" name="Straight Connector 36"/>
          <p:cNvCxnSpPr/>
          <p:nvPr/>
        </p:nvCxnSpPr>
        <p:spPr>
          <a:xfrm flipV="1">
            <a:off x="7776864" y="3770022"/>
            <a:ext cx="0" cy="5615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984776" y="4418094"/>
            <a:ext cx="1763688" cy="369332"/>
          </a:xfrm>
          <a:prstGeom prst="rect">
            <a:avLst/>
          </a:prstGeom>
          <a:noFill/>
        </p:spPr>
        <p:txBody>
          <a:bodyPr wrap="square" rtlCol="0">
            <a:spAutoFit/>
          </a:bodyPr>
          <a:lstStyle/>
          <a:p>
            <a:pPr algn="ctr"/>
            <a:r>
              <a:rPr lang="en-IN" dirty="0" smtClean="0"/>
              <a:t>It reduces stress</a:t>
            </a:r>
            <a:endParaRPr lang="en-IN" dirty="0"/>
          </a:p>
        </p:txBody>
      </p:sp>
      <p:sp>
        <p:nvSpPr>
          <p:cNvPr id="39" name="Freeform 38"/>
          <p:cNvSpPr/>
          <p:nvPr/>
        </p:nvSpPr>
        <p:spPr>
          <a:xfrm>
            <a:off x="-1" y="1412776"/>
            <a:ext cx="9180000" cy="539156"/>
          </a:xfrm>
          <a:custGeom>
            <a:avLst/>
            <a:gdLst>
              <a:gd name="connsiteX0" fmla="*/ 0 w 9214339"/>
              <a:gd name="connsiteY0" fmla="*/ 0 h 752621"/>
              <a:gd name="connsiteX1" fmla="*/ 633046 w 9214339"/>
              <a:gd name="connsiteY1" fmla="*/ 379827 h 752621"/>
              <a:gd name="connsiteX2" fmla="*/ 1800665 w 9214339"/>
              <a:gd name="connsiteY2" fmla="*/ 647114 h 752621"/>
              <a:gd name="connsiteX3" fmla="*/ 3896751 w 9214339"/>
              <a:gd name="connsiteY3" fmla="*/ 745587 h 752621"/>
              <a:gd name="connsiteX4" fmla="*/ 5627077 w 9214339"/>
              <a:gd name="connsiteY4" fmla="*/ 689317 h 752621"/>
              <a:gd name="connsiteX5" fmla="*/ 7216726 w 9214339"/>
              <a:gd name="connsiteY5" fmla="*/ 590843 h 752621"/>
              <a:gd name="connsiteX6" fmla="*/ 8314006 w 9214339"/>
              <a:gd name="connsiteY6" fmla="*/ 393895 h 752621"/>
              <a:gd name="connsiteX7" fmla="*/ 9073662 w 9214339"/>
              <a:gd name="connsiteY7" fmla="*/ 168812 h 752621"/>
              <a:gd name="connsiteX8" fmla="*/ 9158068 w 9214339"/>
              <a:gd name="connsiteY8" fmla="*/ 84406 h 75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4339" h="752621">
                <a:moveTo>
                  <a:pt x="0" y="0"/>
                </a:moveTo>
                <a:cubicBezTo>
                  <a:pt x="166467" y="135987"/>
                  <a:pt x="332935" y="271975"/>
                  <a:pt x="633046" y="379827"/>
                </a:cubicBezTo>
                <a:cubicBezTo>
                  <a:pt x="933157" y="487679"/>
                  <a:pt x="1256714" y="586154"/>
                  <a:pt x="1800665" y="647114"/>
                </a:cubicBezTo>
                <a:cubicBezTo>
                  <a:pt x="2344616" y="708074"/>
                  <a:pt x="3259016" y="738553"/>
                  <a:pt x="3896751" y="745587"/>
                </a:cubicBezTo>
                <a:cubicBezTo>
                  <a:pt x="4534486" y="752621"/>
                  <a:pt x="5073748" y="715108"/>
                  <a:pt x="5627077" y="689317"/>
                </a:cubicBezTo>
                <a:cubicBezTo>
                  <a:pt x="6180406" y="663526"/>
                  <a:pt x="6768904" y="640080"/>
                  <a:pt x="7216726" y="590843"/>
                </a:cubicBezTo>
                <a:cubicBezTo>
                  <a:pt x="7664548" y="541606"/>
                  <a:pt x="8004517" y="464233"/>
                  <a:pt x="8314006" y="393895"/>
                </a:cubicBezTo>
                <a:cubicBezTo>
                  <a:pt x="8623495" y="323557"/>
                  <a:pt x="8932985" y="220393"/>
                  <a:pt x="9073662" y="168812"/>
                </a:cubicBezTo>
                <a:cubicBezTo>
                  <a:pt x="9214339" y="117231"/>
                  <a:pt x="9186203" y="100818"/>
                  <a:pt x="9158068" y="84406"/>
                </a:cubicBezTo>
              </a:path>
            </a:pathLst>
          </a:custGeom>
          <a:ln w="76200" cap="rnd">
            <a:solidFill>
              <a:srgbClr val="876739"/>
            </a:solidFill>
            <a:miter lim="800000"/>
          </a:ln>
          <a:scene3d>
            <a:camera prst="orthographicFront"/>
            <a:lightRig rig="threePt" dir="t"/>
          </a:scene3d>
          <a:sp3d extrusionH="76200" contourW="12700" prstMaterial="plastic">
            <a:bevelT/>
            <a:bevelB/>
            <a:extrusionClr>
              <a:srgbClr val="75B000"/>
            </a:extrusionClr>
            <a:contourClr>
              <a:srgbClr val="75B000"/>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7" name="Footer Placeholder 6"/>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12" presetClass="entr" presetSubtype="8" fill="hold" nodeType="withEffect">
                                  <p:stCondLst>
                                    <p:cond delay="1000"/>
                                  </p:stCondLst>
                                  <p:childTnLst>
                                    <p:set>
                                      <p:cBhvr>
                                        <p:cTn id="9" dur="1" fill="hold">
                                          <p:stCondLst>
                                            <p:cond delay="0"/>
                                          </p:stCondLst>
                                        </p:cTn>
                                        <p:tgtEl>
                                          <p:spTgt spid="39"/>
                                        </p:tgtEl>
                                        <p:attrNameLst>
                                          <p:attrName>style.visibility</p:attrName>
                                        </p:attrNameLst>
                                      </p:cBhvr>
                                      <p:to>
                                        <p:strVal val="visible"/>
                                      </p:to>
                                    </p:set>
                                    <p:animEffect transition="in" filter="slide(fromLeft)">
                                      <p:cBhvr>
                                        <p:cTn id="10" dur="500"/>
                                        <p:tgtEl>
                                          <p:spTgt spid="39"/>
                                        </p:tgtEl>
                                      </p:cBhvr>
                                    </p:animEffect>
                                  </p:childTnLst>
                                </p:cTn>
                              </p:par>
                            </p:childTnLst>
                          </p:cTn>
                        </p:par>
                        <p:par>
                          <p:cTn id="11" fill="hold">
                            <p:stCondLst>
                              <p:cond delay="1500"/>
                            </p:stCondLst>
                            <p:childTnLst>
                              <p:par>
                                <p:cTn id="12" presetID="47"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anim calcmode="lin" valueType="num">
                                      <p:cBhvr>
                                        <p:cTn id="15" dur="500" fill="hold"/>
                                        <p:tgtEl>
                                          <p:spTgt spid="23"/>
                                        </p:tgtEl>
                                        <p:attrNameLst>
                                          <p:attrName>ppt_x</p:attrName>
                                        </p:attrNameLst>
                                      </p:cBhvr>
                                      <p:tavLst>
                                        <p:tav tm="0">
                                          <p:val>
                                            <p:strVal val="#ppt_x"/>
                                          </p:val>
                                        </p:tav>
                                        <p:tav tm="100000">
                                          <p:val>
                                            <p:strVal val="#ppt_x"/>
                                          </p:val>
                                        </p:tav>
                                      </p:tavLst>
                                    </p:anim>
                                    <p:anim calcmode="lin" valueType="num">
                                      <p:cBhvr>
                                        <p:cTn id="16" dur="500" fill="hold"/>
                                        <p:tgtEl>
                                          <p:spTgt spid="2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par>
                          <p:cTn id="29" fill="hold">
                            <p:stCondLst>
                              <p:cond delay="3500"/>
                            </p:stCondLst>
                            <p:childTnLst>
                              <p:par>
                                <p:cTn id="30" presetID="47"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anim calcmode="lin" valueType="num">
                                      <p:cBhvr>
                                        <p:cTn id="33" dur="500" fill="hold"/>
                                        <p:tgtEl>
                                          <p:spTgt spid="27"/>
                                        </p:tgtEl>
                                        <p:attrNameLst>
                                          <p:attrName>ppt_x</p:attrName>
                                        </p:attrNameLst>
                                      </p:cBhvr>
                                      <p:tavLst>
                                        <p:tav tm="0">
                                          <p:val>
                                            <p:strVal val="#ppt_x"/>
                                          </p:val>
                                        </p:tav>
                                        <p:tav tm="100000">
                                          <p:val>
                                            <p:strVal val="#ppt_x"/>
                                          </p:val>
                                        </p:tav>
                                      </p:tavLst>
                                    </p:anim>
                                    <p:anim calcmode="lin" valueType="num">
                                      <p:cBhvr>
                                        <p:cTn id="34" dur="500" fill="hold"/>
                                        <p:tgtEl>
                                          <p:spTgt spid="27"/>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par>
                          <p:cTn id="47" fill="hold">
                            <p:stCondLst>
                              <p:cond delay="5500"/>
                            </p:stCondLst>
                            <p:childTnLst>
                              <p:par>
                                <p:cTn id="48" presetID="4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anim calcmode="lin" valueType="num">
                                      <p:cBhvr>
                                        <p:cTn id="51" dur="500" fill="hold"/>
                                        <p:tgtEl>
                                          <p:spTgt spid="31"/>
                                        </p:tgtEl>
                                        <p:attrNameLst>
                                          <p:attrName>ppt_x</p:attrName>
                                        </p:attrNameLst>
                                      </p:cBhvr>
                                      <p:tavLst>
                                        <p:tav tm="0">
                                          <p:val>
                                            <p:strVal val="#ppt_x"/>
                                          </p:val>
                                        </p:tav>
                                        <p:tav tm="100000">
                                          <p:val>
                                            <p:strVal val="#ppt_x"/>
                                          </p:val>
                                        </p:tav>
                                      </p:tavLst>
                                    </p:anim>
                                    <p:anim calcmode="lin" valueType="num">
                                      <p:cBhvr>
                                        <p:cTn id="52" dur="500" fill="hold"/>
                                        <p:tgtEl>
                                          <p:spTgt spid="31"/>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10" presetClass="entr" presetSubtype="0" fill="hold"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par>
                          <p:cTn id="57" fill="hold">
                            <p:stCondLst>
                              <p:cond delay="6500"/>
                            </p:stCondLst>
                            <p:childTnLst>
                              <p:par>
                                <p:cTn id="58" presetID="10" presetClass="entr" presetSubtype="0" fill="hold"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par>
                          <p:cTn id="61" fill="hold">
                            <p:stCondLst>
                              <p:cond delay="7000"/>
                            </p:stCondLst>
                            <p:childTnLst>
                              <p:par>
                                <p:cTn id="62" presetID="10" presetClass="entr" presetSubtype="0"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childTnLst>
                          </p:cTn>
                        </p:par>
                        <p:par>
                          <p:cTn id="65" fill="hold">
                            <p:stCondLst>
                              <p:cond delay="7500"/>
                            </p:stCondLst>
                            <p:childTnLst>
                              <p:par>
                                <p:cTn id="66" presetID="47" presetClass="entr" presetSubtype="0"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anim calcmode="lin" valueType="num">
                                      <p:cBhvr>
                                        <p:cTn id="69" dur="500" fill="hold"/>
                                        <p:tgtEl>
                                          <p:spTgt spid="35"/>
                                        </p:tgtEl>
                                        <p:attrNameLst>
                                          <p:attrName>ppt_x</p:attrName>
                                        </p:attrNameLst>
                                      </p:cBhvr>
                                      <p:tavLst>
                                        <p:tav tm="0">
                                          <p:val>
                                            <p:strVal val="#ppt_x"/>
                                          </p:val>
                                        </p:tav>
                                        <p:tav tm="100000">
                                          <p:val>
                                            <p:strVal val="#ppt_x"/>
                                          </p:val>
                                        </p:tav>
                                      </p:tavLst>
                                    </p:anim>
                                    <p:anim calcmode="lin" valueType="num">
                                      <p:cBhvr>
                                        <p:cTn id="70" dur="500" fill="hold"/>
                                        <p:tgtEl>
                                          <p:spTgt spid="35"/>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childTnLst>
                          </p:cTn>
                        </p:par>
                        <p:par>
                          <p:cTn id="75" fill="hold">
                            <p:stCondLst>
                              <p:cond delay="8500"/>
                            </p:stCondLst>
                            <p:childTnLst>
                              <p:par>
                                <p:cTn id="76" presetID="10" presetClass="entr" presetSubtype="0"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childTnLst>
                          </p:cTn>
                        </p:par>
                        <p:par>
                          <p:cTn id="79" fill="hold">
                            <p:stCondLst>
                              <p:cond delay="9000"/>
                            </p:stCondLst>
                            <p:childTnLst>
                              <p:par>
                                <p:cTn id="80" presetID="10" presetClass="entr" presetSubtype="0"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p:bldP spid="30" grpId="0"/>
      <p:bldP spid="34"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Benefits of Being Assertive</a:t>
              </a:r>
              <a:endParaRPr lang="en-IN" sz="3200" dirty="0"/>
            </a:p>
          </p:txBody>
        </p:sp>
      </p:grpSp>
      <p:sp>
        <p:nvSpPr>
          <p:cNvPr id="6" name="TextBox 5"/>
          <p:cNvSpPr txBox="1"/>
          <p:nvPr/>
        </p:nvSpPr>
        <p:spPr>
          <a:xfrm>
            <a:off x="683568" y="908720"/>
            <a:ext cx="8460432" cy="400110"/>
          </a:xfrm>
          <a:prstGeom prst="rect">
            <a:avLst/>
          </a:prstGeom>
          <a:solidFill>
            <a:srgbClr val="FFFFFF">
              <a:alpha val="69804"/>
            </a:srgbClr>
          </a:solidFill>
        </p:spPr>
        <p:txBody>
          <a:bodyPr wrap="square" rtlCol="0">
            <a:spAutoFit/>
          </a:bodyPr>
          <a:lstStyle/>
          <a:p>
            <a:r>
              <a:rPr lang="en-IN" sz="2000" dirty="0" smtClean="0"/>
              <a:t>There are several benefits of being assertive such as follows:</a:t>
            </a:r>
            <a:endParaRPr lang="en-IN" sz="2000" dirty="0"/>
          </a:p>
        </p:txBody>
      </p:sp>
      <p:pic>
        <p:nvPicPr>
          <p:cNvPr id="23" name="Picture 22" descr="light-bulb.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flipV="1">
            <a:off x="374214" y="1672012"/>
            <a:ext cx="1539250" cy="2405059"/>
          </a:xfrm>
          <a:prstGeom prst="rect">
            <a:avLst/>
          </a:prstGeom>
        </p:spPr>
      </p:pic>
      <p:pic>
        <p:nvPicPr>
          <p:cNvPr id="24" name="Picture 23" descr="lightbulb.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flipV="1">
            <a:off x="323528" y="1647818"/>
            <a:ext cx="1651832" cy="2468913"/>
          </a:xfrm>
          <a:prstGeom prst="rect">
            <a:avLst/>
          </a:prstGeom>
        </p:spPr>
      </p:pic>
      <p:cxnSp>
        <p:nvCxnSpPr>
          <p:cNvPr id="25" name="Straight Connector 24"/>
          <p:cNvCxnSpPr/>
          <p:nvPr/>
        </p:nvCxnSpPr>
        <p:spPr>
          <a:xfrm flipV="1">
            <a:off x="1115616" y="3861048"/>
            <a:ext cx="0" cy="5615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4509120"/>
            <a:ext cx="2087216" cy="923330"/>
          </a:xfrm>
          <a:prstGeom prst="rect">
            <a:avLst/>
          </a:prstGeom>
          <a:noFill/>
        </p:spPr>
        <p:txBody>
          <a:bodyPr wrap="square" rtlCol="0">
            <a:spAutoFit/>
          </a:bodyPr>
          <a:lstStyle/>
          <a:p>
            <a:pPr algn="ctr"/>
            <a:r>
              <a:rPr lang="en-IN" dirty="0" smtClean="0"/>
              <a:t>Being assertive propels your career ahead</a:t>
            </a:r>
            <a:endParaRPr lang="en-IN" dirty="0"/>
          </a:p>
        </p:txBody>
      </p:sp>
      <p:pic>
        <p:nvPicPr>
          <p:cNvPr id="27" name="Picture 26" descr="light-bulb.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flipV="1">
            <a:off x="2534454" y="1806736"/>
            <a:ext cx="1539250" cy="2405059"/>
          </a:xfrm>
          <a:prstGeom prst="rect">
            <a:avLst/>
          </a:prstGeom>
        </p:spPr>
      </p:pic>
      <p:pic>
        <p:nvPicPr>
          <p:cNvPr id="28" name="Picture 27" descr="lightbulb.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flipV="1">
            <a:off x="2483768" y="1782542"/>
            <a:ext cx="1651832" cy="2468913"/>
          </a:xfrm>
          <a:prstGeom prst="rect">
            <a:avLst/>
          </a:prstGeom>
        </p:spPr>
      </p:pic>
      <p:cxnSp>
        <p:nvCxnSpPr>
          <p:cNvPr id="29" name="Straight Connector 28"/>
          <p:cNvCxnSpPr/>
          <p:nvPr/>
        </p:nvCxnSpPr>
        <p:spPr>
          <a:xfrm flipV="1">
            <a:off x="3275856" y="3995772"/>
            <a:ext cx="0" cy="5615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83768" y="4643844"/>
            <a:ext cx="1763688" cy="1200329"/>
          </a:xfrm>
          <a:prstGeom prst="rect">
            <a:avLst/>
          </a:prstGeom>
          <a:noFill/>
        </p:spPr>
        <p:txBody>
          <a:bodyPr wrap="square" rtlCol="0">
            <a:spAutoFit/>
          </a:bodyPr>
          <a:lstStyle/>
          <a:p>
            <a:pPr algn="ctr"/>
            <a:r>
              <a:rPr lang="en-IN" dirty="0" smtClean="0"/>
              <a:t>Being assertive vaults you into leadership position</a:t>
            </a:r>
            <a:endParaRPr lang="en-IN" dirty="0"/>
          </a:p>
        </p:txBody>
      </p:sp>
      <p:pic>
        <p:nvPicPr>
          <p:cNvPr id="31" name="Picture 30" descr="light-bulb.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flipV="1">
            <a:off x="4766702" y="1725002"/>
            <a:ext cx="1539250" cy="2405059"/>
          </a:xfrm>
          <a:prstGeom prst="rect">
            <a:avLst/>
          </a:prstGeom>
        </p:spPr>
      </p:pic>
      <p:pic>
        <p:nvPicPr>
          <p:cNvPr id="32" name="Picture 31" descr="lightbulb.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flipV="1">
            <a:off x="4716016" y="1700808"/>
            <a:ext cx="1651832" cy="2468913"/>
          </a:xfrm>
          <a:prstGeom prst="rect">
            <a:avLst/>
          </a:prstGeom>
        </p:spPr>
      </p:pic>
      <p:cxnSp>
        <p:nvCxnSpPr>
          <p:cNvPr id="33" name="Straight Connector 32"/>
          <p:cNvCxnSpPr/>
          <p:nvPr/>
        </p:nvCxnSpPr>
        <p:spPr>
          <a:xfrm flipV="1">
            <a:off x="5508104" y="3914038"/>
            <a:ext cx="0" cy="5615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716016" y="4562110"/>
            <a:ext cx="1763688" cy="1477328"/>
          </a:xfrm>
          <a:prstGeom prst="rect">
            <a:avLst/>
          </a:prstGeom>
          <a:noFill/>
        </p:spPr>
        <p:txBody>
          <a:bodyPr wrap="square" rtlCol="0">
            <a:spAutoFit/>
          </a:bodyPr>
          <a:lstStyle/>
          <a:p>
            <a:pPr algn="ctr"/>
            <a:r>
              <a:rPr lang="en-IN" dirty="0" smtClean="0"/>
              <a:t>It helps you to adapt to changing social and professional environments</a:t>
            </a:r>
            <a:endParaRPr lang="en-IN" dirty="0"/>
          </a:p>
        </p:txBody>
      </p:sp>
      <p:pic>
        <p:nvPicPr>
          <p:cNvPr id="35" name="Picture 34" descr="light-bulb.jpg"/>
          <p:cNvPicPr>
            <a:picLocks noChangeAspect="1"/>
          </p:cNvPicPr>
          <p:nvPr/>
        </p:nvPicPr>
        <p:blipFill>
          <a:blip r:embed="rId3" cstate="email">
            <a:clrChange>
              <a:clrFrom>
                <a:srgbClr val="FFFFFF"/>
              </a:clrFrom>
              <a:clrTo>
                <a:srgbClr val="FFFFFF">
                  <a:alpha val="0"/>
                </a:srgbClr>
              </a:clrTo>
            </a:clrChange>
          </a:blip>
          <a:srcRect/>
          <a:stretch>
            <a:fillRect/>
          </a:stretch>
        </p:blipFill>
        <p:spPr>
          <a:xfrm flipV="1">
            <a:off x="7035462" y="1580986"/>
            <a:ext cx="1539250" cy="2405059"/>
          </a:xfrm>
          <a:prstGeom prst="rect">
            <a:avLst/>
          </a:prstGeom>
        </p:spPr>
      </p:pic>
      <p:pic>
        <p:nvPicPr>
          <p:cNvPr id="36" name="Picture 35" descr="lightbulb.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flipV="1">
            <a:off x="6984776" y="1556792"/>
            <a:ext cx="1651832" cy="2468913"/>
          </a:xfrm>
          <a:prstGeom prst="rect">
            <a:avLst/>
          </a:prstGeom>
        </p:spPr>
      </p:pic>
      <p:cxnSp>
        <p:nvCxnSpPr>
          <p:cNvPr id="37" name="Straight Connector 36"/>
          <p:cNvCxnSpPr/>
          <p:nvPr/>
        </p:nvCxnSpPr>
        <p:spPr>
          <a:xfrm flipV="1">
            <a:off x="7776864" y="3770022"/>
            <a:ext cx="0" cy="56156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984776" y="4418094"/>
            <a:ext cx="2159224" cy="1477328"/>
          </a:xfrm>
          <a:prstGeom prst="rect">
            <a:avLst/>
          </a:prstGeom>
          <a:noFill/>
        </p:spPr>
        <p:txBody>
          <a:bodyPr wrap="square" rtlCol="0">
            <a:spAutoFit/>
          </a:bodyPr>
          <a:lstStyle/>
          <a:p>
            <a:pPr algn="ctr"/>
            <a:r>
              <a:rPr lang="en-IN" dirty="0" smtClean="0"/>
              <a:t>Being assertive gives you freedom from guilt conscience as you know that you are right</a:t>
            </a:r>
            <a:endParaRPr lang="en-IN" dirty="0"/>
          </a:p>
        </p:txBody>
      </p:sp>
      <p:sp>
        <p:nvSpPr>
          <p:cNvPr id="39" name="Freeform 38"/>
          <p:cNvSpPr/>
          <p:nvPr/>
        </p:nvSpPr>
        <p:spPr>
          <a:xfrm>
            <a:off x="-1" y="1412776"/>
            <a:ext cx="9180000" cy="539156"/>
          </a:xfrm>
          <a:custGeom>
            <a:avLst/>
            <a:gdLst>
              <a:gd name="connsiteX0" fmla="*/ 0 w 9214339"/>
              <a:gd name="connsiteY0" fmla="*/ 0 h 752621"/>
              <a:gd name="connsiteX1" fmla="*/ 633046 w 9214339"/>
              <a:gd name="connsiteY1" fmla="*/ 379827 h 752621"/>
              <a:gd name="connsiteX2" fmla="*/ 1800665 w 9214339"/>
              <a:gd name="connsiteY2" fmla="*/ 647114 h 752621"/>
              <a:gd name="connsiteX3" fmla="*/ 3896751 w 9214339"/>
              <a:gd name="connsiteY3" fmla="*/ 745587 h 752621"/>
              <a:gd name="connsiteX4" fmla="*/ 5627077 w 9214339"/>
              <a:gd name="connsiteY4" fmla="*/ 689317 h 752621"/>
              <a:gd name="connsiteX5" fmla="*/ 7216726 w 9214339"/>
              <a:gd name="connsiteY5" fmla="*/ 590843 h 752621"/>
              <a:gd name="connsiteX6" fmla="*/ 8314006 w 9214339"/>
              <a:gd name="connsiteY6" fmla="*/ 393895 h 752621"/>
              <a:gd name="connsiteX7" fmla="*/ 9073662 w 9214339"/>
              <a:gd name="connsiteY7" fmla="*/ 168812 h 752621"/>
              <a:gd name="connsiteX8" fmla="*/ 9158068 w 9214339"/>
              <a:gd name="connsiteY8" fmla="*/ 84406 h 75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4339" h="752621">
                <a:moveTo>
                  <a:pt x="0" y="0"/>
                </a:moveTo>
                <a:cubicBezTo>
                  <a:pt x="166467" y="135987"/>
                  <a:pt x="332935" y="271975"/>
                  <a:pt x="633046" y="379827"/>
                </a:cubicBezTo>
                <a:cubicBezTo>
                  <a:pt x="933157" y="487679"/>
                  <a:pt x="1256714" y="586154"/>
                  <a:pt x="1800665" y="647114"/>
                </a:cubicBezTo>
                <a:cubicBezTo>
                  <a:pt x="2344616" y="708074"/>
                  <a:pt x="3259016" y="738553"/>
                  <a:pt x="3896751" y="745587"/>
                </a:cubicBezTo>
                <a:cubicBezTo>
                  <a:pt x="4534486" y="752621"/>
                  <a:pt x="5073748" y="715108"/>
                  <a:pt x="5627077" y="689317"/>
                </a:cubicBezTo>
                <a:cubicBezTo>
                  <a:pt x="6180406" y="663526"/>
                  <a:pt x="6768904" y="640080"/>
                  <a:pt x="7216726" y="590843"/>
                </a:cubicBezTo>
                <a:cubicBezTo>
                  <a:pt x="7664548" y="541606"/>
                  <a:pt x="8004517" y="464233"/>
                  <a:pt x="8314006" y="393895"/>
                </a:cubicBezTo>
                <a:cubicBezTo>
                  <a:pt x="8623495" y="323557"/>
                  <a:pt x="8932985" y="220393"/>
                  <a:pt x="9073662" y="168812"/>
                </a:cubicBezTo>
                <a:cubicBezTo>
                  <a:pt x="9214339" y="117231"/>
                  <a:pt x="9186203" y="100818"/>
                  <a:pt x="9158068" y="84406"/>
                </a:cubicBezTo>
              </a:path>
            </a:pathLst>
          </a:custGeom>
          <a:ln w="76200" cap="rnd">
            <a:solidFill>
              <a:srgbClr val="876739"/>
            </a:solidFill>
            <a:miter lim="800000"/>
          </a:ln>
          <a:scene3d>
            <a:camera prst="orthographicFront"/>
            <a:lightRig rig="threePt" dir="t"/>
          </a:scene3d>
          <a:sp3d extrusionH="76200" contourW="12700" prstMaterial="plastic">
            <a:bevelT/>
            <a:bevelB/>
            <a:extrusionClr>
              <a:srgbClr val="75B000"/>
            </a:extrusionClr>
            <a:contourClr>
              <a:srgbClr val="75B000"/>
            </a:contourClr>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pic>
        <p:nvPicPr>
          <p:cNvPr id="40" name="Picture 39" descr="icon-didyouknow.png">
            <a:hlinkHover r:id="" action="ppaction://hlinkshowjump?jump=nextslide"/>
          </p:cNvPr>
          <p:cNvPicPr>
            <a:picLocks noChangeAspect="1"/>
          </p:cNvPicPr>
          <p:nvPr/>
        </p:nvPicPr>
        <p:blipFill>
          <a:blip r:embed="rId5" cstate="print"/>
          <a:stretch>
            <a:fillRect/>
          </a:stretch>
        </p:blipFill>
        <p:spPr>
          <a:xfrm>
            <a:off x="107504" y="5877272"/>
            <a:ext cx="864096" cy="86409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1" name="Rounded Rectangular Callout 40"/>
          <p:cNvSpPr/>
          <p:nvPr/>
        </p:nvSpPr>
        <p:spPr>
          <a:xfrm>
            <a:off x="1115616" y="5904656"/>
            <a:ext cx="1764000" cy="836712"/>
          </a:xfrm>
          <a:prstGeom prst="wedgeRoundRectCallout">
            <a:avLst>
              <a:gd name="adj1" fmla="val -71539"/>
              <a:gd name="adj2" fmla="val 8428"/>
              <a:gd name="adj3" fmla="val 16667"/>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Roll your mouse over the icon, to learn more.</a:t>
            </a:r>
            <a:endParaRPr lang="en-IN" dirty="0">
              <a:solidFill>
                <a:schemeClr val="tx1"/>
              </a:solidFill>
            </a:endParaRPr>
          </a:p>
        </p:txBody>
      </p:sp>
      <p:sp>
        <p:nvSpPr>
          <p:cNvPr id="7" name="Footer Placeholder 6"/>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47"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strVal val="#ppt_x"/>
                                          </p:val>
                                        </p:tav>
                                        <p:tav tm="100000">
                                          <p:val>
                                            <p:strVal val="#ppt_x"/>
                                          </p:val>
                                        </p:tav>
                                      </p:tavLst>
                                    </p:anim>
                                    <p:anim calcmode="lin" valueType="num">
                                      <p:cBhvr>
                                        <p:cTn id="27" dur="50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par>
                          <p:cTn id="40" fill="hold">
                            <p:stCondLst>
                              <p:cond delay="4000"/>
                            </p:stCondLst>
                            <p:childTnLst>
                              <p:par>
                                <p:cTn id="41" presetID="47" presetClass="entr" presetSubtype="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strVal val="#ppt_x"/>
                                          </p:val>
                                        </p:tav>
                                        <p:tav tm="100000">
                                          <p:val>
                                            <p:strVal val="#ppt_x"/>
                                          </p:val>
                                        </p:tav>
                                      </p:tavLst>
                                    </p:anim>
                                    <p:anim calcmode="lin" valueType="num">
                                      <p:cBhvr>
                                        <p:cTn id="45" dur="500" fill="hold"/>
                                        <p:tgtEl>
                                          <p:spTgt spid="3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par>
                          <p:cTn id="58" fill="hold">
                            <p:stCondLst>
                              <p:cond delay="6000"/>
                            </p:stCondLst>
                            <p:childTnLst>
                              <p:par>
                                <p:cTn id="59" presetID="47" presetClass="entr" presetSubtype="0"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anim calcmode="lin" valueType="num">
                                      <p:cBhvr>
                                        <p:cTn id="62" dur="500" fill="hold"/>
                                        <p:tgtEl>
                                          <p:spTgt spid="35"/>
                                        </p:tgtEl>
                                        <p:attrNameLst>
                                          <p:attrName>ppt_x</p:attrName>
                                        </p:attrNameLst>
                                      </p:cBhvr>
                                      <p:tavLst>
                                        <p:tav tm="0">
                                          <p:val>
                                            <p:strVal val="#ppt_x"/>
                                          </p:val>
                                        </p:tav>
                                        <p:tav tm="100000">
                                          <p:val>
                                            <p:strVal val="#ppt_x"/>
                                          </p:val>
                                        </p:tav>
                                      </p:tavLst>
                                    </p:anim>
                                    <p:anim calcmode="lin" valueType="num">
                                      <p:cBhvr>
                                        <p:cTn id="63" dur="500" fill="hold"/>
                                        <p:tgtEl>
                                          <p:spTgt spid="35"/>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10" presetClass="entr" presetSubtype="0"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childTnLst>
                          </p:cTn>
                        </p:par>
                        <p:par>
                          <p:cTn id="68" fill="hold">
                            <p:stCondLst>
                              <p:cond delay="7000"/>
                            </p:stCondLst>
                            <p:childTnLst>
                              <p:par>
                                <p:cTn id="69" presetID="10" presetClass="entr" presetSubtype="0"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childTnLst>
                          </p:cTn>
                        </p:par>
                        <p:par>
                          <p:cTn id="72" fill="hold">
                            <p:stCondLst>
                              <p:cond delay="7500"/>
                            </p:stCondLst>
                            <p:childTnLst>
                              <p:par>
                                <p:cTn id="73" presetID="10" presetClass="entr" presetSubtype="0"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500"/>
                                        <p:tgtEl>
                                          <p:spTgt spid="38"/>
                                        </p:tgtEl>
                                      </p:cBhvr>
                                    </p:animEffect>
                                  </p:childTnLst>
                                </p:cTn>
                              </p:par>
                            </p:childTnLst>
                          </p:cTn>
                        </p:par>
                        <p:par>
                          <p:cTn id="76" fill="hold">
                            <p:stCondLst>
                              <p:cond delay="8000"/>
                            </p:stCondLst>
                            <p:childTnLst>
                              <p:par>
                                <p:cTn id="77" presetID="10" presetClass="entr" presetSubtype="0"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1000"/>
                                        <p:tgtEl>
                                          <p:spTgt spid="40"/>
                                        </p:tgtEl>
                                      </p:cBhvr>
                                    </p:animEffect>
                                  </p:childTnLst>
                                </p:cTn>
                              </p:par>
                            </p:childTnLst>
                          </p:cTn>
                        </p:par>
                        <p:par>
                          <p:cTn id="80" fill="hold">
                            <p:stCondLst>
                              <p:cond delay="9000"/>
                            </p:stCondLst>
                            <p:childTnLst>
                              <p:par>
                                <p:cTn id="81" presetID="26" presetClass="emph" presetSubtype="0" fill="hold" nodeType="afterEffect">
                                  <p:stCondLst>
                                    <p:cond delay="0"/>
                                  </p:stCondLst>
                                  <p:childTnLst>
                                    <p:animEffect transition="out" filter="fade">
                                      <p:cBhvr>
                                        <p:cTn id="82" dur="1000" tmFilter="0, 0; .2, .5; .8, .5; 1, 0"/>
                                        <p:tgtEl>
                                          <p:spTgt spid="40"/>
                                        </p:tgtEl>
                                      </p:cBhvr>
                                    </p:animEffect>
                                    <p:animScale>
                                      <p:cBhvr>
                                        <p:cTn id="83" dur="500" autoRev="1" fill="hold"/>
                                        <p:tgtEl>
                                          <p:spTgt spid="40"/>
                                        </p:tgtEl>
                                      </p:cBhvr>
                                      <p:by x="105000" y="105000"/>
                                    </p:animScale>
                                  </p:childTnLst>
                                </p:cTn>
                              </p:par>
                              <p:par>
                                <p:cTn id="84" presetID="10" presetClass="entr" presetSubtype="0"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4" grpId="0"/>
      <p:bldP spid="38" grpId="0"/>
      <p:bldP spid="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Did You Know?</a:t>
              </a:r>
              <a:endParaRPr lang="en-IN" sz="3200" dirty="0"/>
            </a:p>
          </p:txBody>
        </p:sp>
      </p:grpSp>
      <p:pic>
        <p:nvPicPr>
          <p:cNvPr id="6" name="Picture 5" descr="3363847698_5a40ebe4b9_b.jpg"/>
          <p:cNvPicPr>
            <a:picLocks noChangeAspect="1"/>
          </p:cNvPicPr>
          <p:nvPr/>
        </p:nvPicPr>
        <p:blipFill>
          <a:blip r:embed="rId3" cstate="print"/>
          <a:srcRect/>
          <a:stretch>
            <a:fillRect/>
          </a:stretch>
        </p:blipFill>
        <p:spPr>
          <a:xfrm>
            <a:off x="0" y="864096"/>
            <a:ext cx="9144000" cy="5733256"/>
          </a:xfrm>
          <a:prstGeom prst="rect">
            <a:avLst/>
          </a:prstGeom>
        </p:spPr>
      </p:pic>
      <p:sp>
        <p:nvSpPr>
          <p:cNvPr id="7" name="TextBox 6"/>
          <p:cNvSpPr txBox="1"/>
          <p:nvPr/>
        </p:nvSpPr>
        <p:spPr>
          <a:xfrm>
            <a:off x="755576" y="3356992"/>
            <a:ext cx="7776864" cy="1785104"/>
          </a:xfrm>
          <a:prstGeom prst="rect">
            <a:avLst/>
          </a:prstGeom>
          <a:noFill/>
        </p:spPr>
        <p:txBody>
          <a:bodyPr wrap="square" rtlCol="0">
            <a:spAutoFit/>
          </a:bodyPr>
          <a:lstStyle/>
          <a:p>
            <a:pPr marL="457200" indent="-457200">
              <a:spcAft>
                <a:spcPts val="1200"/>
              </a:spcAft>
              <a:buFont typeface="Arial" pitchFamily="34" charset="0"/>
              <a:buChar char="•"/>
            </a:pPr>
            <a:r>
              <a:rPr lang="en-IN" sz="2000" dirty="0" smtClean="0"/>
              <a:t>Assertiveness Training or ‘AT’ was introduced by Andrew Salter in the year 1961 and popularized by Joseph Wolpe. Wolpe believed that a person could not be both assertive and anxious at the same time. </a:t>
            </a:r>
          </a:p>
          <a:p>
            <a:pPr marL="457200" indent="-457200">
              <a:spcAft>
                <a:spcPts val="1200"/>
              </a:spcAft>
              <a:buFont typeface="Arial" pitchFamily="34" charset="0"/>
              <a:buChar char="•"/>
            </a:pPr>
            <a:r>
              <a:rPr lang="en-IN" sz="2000" dirty="0" smtClean="0"/>
              <a:t>So, when a person becomes assertive, he would not suffer from unnecessary anxiety.</a:t>
            </a:r>
          </a:p>
        </p:txBody>
      </p:sp>
      <p:sp>
        <p:nvSpPr>
          <p:cNvPr id="8" name="Footer Placeholder 7"/>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Objective</a:t>
              </a:r>
              <a:endParaRPr lang="en-IN" sz="3200" dirty="0"/>
            </a:p>
          </p:txBody>
        </p:sp>
      </p:grpSp>
      <p:grpSp>
        <p:nvGrpSpPr>
          <p:cNvPr id="6" name="Group 5"/>
          <p:cNvGrpSpPr/>
          <p:nvPr/>
        </p:nvGrpSpPr>
        <p:grpSpPr>
          <a:xfrm>
            <a:off x="0" y="908720"/>
            <a:ext cx="8316416" cy="5949280"/>
            <a:chOff x="0" y="908720"/>
            <a:chExt cx="8604448" cy="5949280"/>
          </a:xfrm>
        </p:grpSpPr>
        <p:sp>
          <p:nvSpPr>
            <p:cNvPr id="7" name="Freeform 6"/>
            <p:cNvSpPr/>
            <p:nvPr/>
          </p:nvSpPr>
          <p:spPr bwMode="auto">
            <a:xfrm rot="16200000">
              <a:off x="1257056" y="-348336"/>
              <a:ext cx="5949280" cy="8463391"/>
            </a:xfrm>
            <a:custGeom>
              <a:avLst/>
              <a:gdLst>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0 w 3581400"/>
                <a:gd name="connsiteY4" fmla="*/ 4572000 h 4572000"/>
                <a:gd name="connsiteX5" fmla="*/ 0 w 3581400"/>
                <a:gd name="connsiteY5" fmla="*/ 0 h 4572000"/>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1524000 w 3581400"/>
                <a:gd name="connsiteY4" fmla="*/ 1981200 h 4572000"/>
                <a:gd name="connsiteX5" fmla="*/ 0 w 3581400"/>
                <a:gd name="connsiteY5"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400" h="4572000">
                  <a:moveTo>
                    <a:pt x="0" y="0"/>
                  </a:moveTo>
                  <a:lnTo>
                    <a:pt x="3424499" y="0"/>
                  </a:lnTo>
                  <a:cubicBezTo>
                    <a:pt x="3511153" y="0"/>
                    <a:pt x="3581400" y="70247"/>
                    <a:pt x="3581400" y="156901"/>
                  </a:cubicBezTo>
                  <a:lnTo>
                    <a:pt x="3581400" y="4572000"/>
                  </a:lnTo>
                  <a:lnTo>
                    <a:pt x="1524000" y="1981200"/>
                  </a:lnTo>
                  <a:lnTo>
                    <a:pt x="0" y="0"/>
                  </a:lnTo>
                  <a:close/>
                </a:path>
              </a:pathLst>
            </a:custGeom>
            <a:solidFill>
              <a:schemeClr val="bg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8" name="Rounded Rectangle 7"/>
            <p:cNvSpPr>
              <a:spLocks noChangeArrowheads="1"/>
            </p:cNvSpPr>
            <p:nvPr/>
          </p:nvSpPr>
          <p:spPr bwMode="auto">
            <a:xfrm rot="16200000">
              <a:off x="1327584" y="-418864"/>
              <a:ext cx="5949280" cy="8604448"/>
            </a:xfrm>
            <a:prstGeom prst="roundRect">
              <a:avLst>
                <a:gd name="adj" fmla="val 5218"/>
              </a:avLst>
            </a:prstGeom>
            <a:gradFill rotWithShape="1">
              <a:gsLst>
                <a:gs pos="0">
                  <a:srgbClr val="0D0D0D"/>
                </a:gs>
                <a:gs pos="100000">
                  <a:schemeClr val="tx1"/>
                </a:gs>
              </a:gsLst>
              <a:lin ang="5400000"/>
            </a:gradFill>
            <a:ln w="41275">
              <a:solidFill>
                <a:srgbClr val="A6A6A6"/>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105" charset="0"/>
                <a:ea typeface="ＭＳ Ｐゴシック" pitchFamily="-105" charset="-128"/>
              </a:endParaRPr>
            </a:p>
          </p:txBody>
        </p:sp>
        <p:sp>
          <p:nvSpPr>
            <p:cNvPr id="9" name="Rectangle 8"/>
            <p:cNvSpPr/>
            <p:nvPr/>
          </p:nvSpPr>
          <p:spPr bwMode="auto">
            <a:xfrm rot="16200000">
              <a:off x="1663077" y="289250"/>
              <a:ext cx="5256585" cy="7215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10" name="Oval 9"/>
            <p:cNvSpPr/>
            <p:nvPr/>
          </p:nvSpPr>
          <p:spPr bwMode="auto">
            <a:xfrm rot="16200000">
              <a:off x="8061938" y="3671805"/>
              <a:ext cx="379737" cy="423170"/>
            </a:xfrm>
            <a:prstGeom prst="ellipse">
              <a:avLst/>
            </a:prstGeom>
            <a:gradFill flip="none" rotWithShape="1">
              <a:gsLst>
                <a:gs pos="100000">
                  <a:schemeClr val="tx1"/>
                </a:gs>
                <a:gs pos="0">
                  <a:schemeClr val="tx1">
                    <a:lumMod val="85000"/>
                    <a:lumOff val="15000"/>
                  </a:schemeClr>
                </a:gs>
              </a:gsLst>
              <a:path path="circl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grpSp>
      <p:grpSp>
        <p:nvGrpSpPr>
          <p:cNvPr id="11" name="Group 69"/>
          <p:cNvGrpSpPr>
            <a:grpSpLocks/>
          </p:cNvGrpSpPr>
          <p:nvPr/>
        </p:nvGrpSpPr>
        <p:grpSpPr bwMode="auto">
          <a:xfrm>
            <a:off x="683568" y="1268758"/>
            <a:ext cx="6912000" cy="366548"/>
            <a:chOff x="1224751" y="2276269"/>
            <a:chExt cx="4852003" cy="395351"/>
          </a:xfrm>
        </p:grpSpPr>
        <p:sp>
          <p:nvSpPr>
            <p:cNvPr id="12" name="Rounded Rectangle 1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3" name="Rounded Rectangle 1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4" name="TextBox 67"/>
            <p:cNvSpPr txBox="1">
              <a:spLocks noChangeArrowheads="1"/>
            </p:cNvSpPr>
            <p:nvPr/>
          </p:nvSpPr>
          <p:spPr bwMode="auto">
            <a:xfrm>
              <a:off x="1292999" y="2306463"/>
              <a:ext cx="1848528"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What is Assertiveness</a:t>
              </a:r>
              <a:endParaRPr lang="en-US" sz="1600" dirty="0">
                <a:latin typeface="+mn-lt"/>
                <a:ea typeface="ＭＳ Ｐゴシック" pitchFamily="34" charset="-128"/>
              </a:endParaRPr>
            </a:p>
          </p:txBody>
        </p:sp>
      </p:grpSp>
      <p:grpSp>
        <p:nvGrpSpPr>
          <p:cNvPr id="15" name="Group 69"/>
          <p:cNvGrpSpPr>
            <a:grpSpLocks/>
          </p:cNvGrpSpPr>
          <p:nvPr/>
        </p:nvGrpSpPr>
        <p:grpSpPr bwMode="auto">
          <a:xfrm>
            <a:off x="683568" y="1619033"/>
            <a:ext cx="6912000" cy="366548"/>
            <a:chOff x="1224751" y="2276269"/>
            <a:chExt cx="4852003" cy="395351"/>
          </a:xfrm>
        </p:grpSpPr>
        <p:sp>
          <p:nvSpPr>
            <p:cNvPr id="16" name="Rounded Rectangle 1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7" name="Rounded Rectangle 1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8" name="TextBox 67"/>
            <p:cNvSpPr txBox="1">
              <a:spLocks noChangeArrowheads="1"/>
            </p:cNvSpPr>
            <p:nvPr/>
          </p:nvSpPr>
          <p:spPr bwMode="auto">
            <a:xfrm>
              <a:off x="1292999" y="2306463"/>
              <a:ext cx="1341126"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Define Assertiveness</a:t>
              </a:r>
              <a:endParaRPr lang="en-US" sz="1600" dirty="0">
                <a:latin typeface="+mn-lt"/>
                <a:ea typeface="ＭＳ Ｐゴシック" pitchFamily="34" charset="-128"/>
              </a:endParaRPr>
            </a:p>
          </p:txBody>
        </p:sp>
      </p:grpSp>
      <p:grpSp>
        <p:nvGrpSpPr>
          <p:cNvPr id="19" name="Group 69"/>
          <p:cNvGrpSpPr>
            <a:grpSpLocks/>
          </p:cNvGrpSpPr>
          <p:nvPr/>
        </p:nvGrpSpPr>
        <p:grpSpPr bwMode="auto">
          <a:xfrm>
            <a:off x="683568" y="1969309"/>
            <a:ext cx="6912000" cy="366548"/>
            <a:chOff x="1224751" y="2276269"/>
            <a:chExt cx="4852003" cy="395351"/>
          </a:xfrm>
        </p:grpSpPr>
        <p:sp>
          <p:nvSpPr>
            <p:cNvPr id="20" name="Rounded Rectangle 1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1" name="Rounded Rectangle 2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2" name="TextBox 67"/>
            <p:cNvSpPr txBox="1">
              <a:spLocks noChangeArrowheads="1"/>
            </p:cNvSpPr>
            <p:nvPr/>
          </p:nvSpPr>
          <p:spPr bwMode="auto">
            <a:xfrm>
              <a:off x="1292999" y="2306463"/>
              <a:ext cx="214519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List the Benefits of Being Assertive</a:t>
              </a:r>
              <a:endParaRPr lang="en-US" sz="1600" dirty="0">
                <a:latin typeface="+mn-lt"/>
                <a:ea typeface="ＭＳ Ｐゴシック" pitchFamily="34" charset="-128"/>
              </a:endParaRPr>
            </a:p>
          </p:txBody>
        </p:sp>
      </p:grpSp>
      <p:grpSp>
        <p:nvGrpSpPr>
          <p:cNvPr id="23" name="Group 69"/>
          <p:cNvGrpSpPr>
            <a:grpSpLocks/>
          </p:cNvGrpSpPr>
          <p:nvPr/>
        </p:nvGrpSpPr>
        <p:grpSpPr bwMode="auto">
          <a:xfrm>
            <a:off x="683568" y="2319584"/>
            <a:ext cx="6912000" cy="366548"/>
            <a:chOff x="1224751" y="2276269"/>
            <a:chExt cx="4852003" cy="395351"/>
          </a:xfrm>
        </p:grpSpPr>
        <p:sp>
          <p:nvSpPr>
            <p:cNvPr id="24" name="Rounded Rectangle 2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5" name="Rounded Rectangle 2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6" name="TextBox 67"/>
            <p:cNvSpPr txBox="1">
              <a:spLocks noChangeArrowheads="1"/>
            </p:cNvSpPr>
            <p:nvPr/>
          </p:nvSpPr>
          <p:spPr bwMode="auto">
            <a:xfrm>
              <a:off x="1292999" y="2306463"/>
              <a:ext cx="280693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Liberation Cycle of Assertiveness</a:t>
              </a:r>
              <a:endParaRPr lang="en-US" sz="1600" dirty="0">
                <a:latin typeface="+mn-lt"/>
                <a:ea typeface="ＭＳ Ｐゴシック" pitchFamily="34" charset="-128"/>
              </a:endParaRPr>
            </a:p>
          </p:txBody>
        </p:sp>
      </p:grpSp>
      <p:grpSp>
        <p:nvGrpSpPr>
          <p:cNvPr id="27" name="Group 69"/>
          <p:cNvGrpSpPr>
            <a:grpSpLocks/>
          </p:cNvGrpSpPr>
          <p:nvPr/>
        </p:nvGrpSpPr>
        <p:grpSpPr bwMode="auto">
          <a:xfrm>
            <a:off x="683568" y="2669859"/>
            <a:ext cx="6912000" cy="366548"/>
            <a:chOff x="1224751" y="2276269"/>
            <a:chExt cx="4852003" cy="395351"/>
          </a:xfrm>
        </p:grpSpPr>
        <p:sp>
          <p:nvSpPr>
            <p:cNvPr id="28" name="Rounded Rectangle 2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9" name="Rounded Rectangle 2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0" name="TextBox 67"/>
            <p:cNvSpPr txBox="1">
              <a:spLocks noChangeArrowheads="1"/>
            </p:cNvSpPr>
            <p:nvPr/>
          </p:nvSpPr>
          <p:spPr bwMode="auto">
            <a:xfrm>
              <a:off x="1292999" y="2306463"/>
              <a:ext cx="2402243"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Various Behavior Patterns</a:t>
              </a:r>
              <a:endParaRPr lang="en-US" sz="1600" dirty="0">
                <a:latin typeface="+mn-lt"/>
                <a:ea typeface="ＭＳ Ｐゴシック" pitchFamily="34" charset="-128"/>
              </a:endParaRPr>
            </a:p>
          </p:txBody>
        </p:sp>
      </p:grpSp>
      <p:grpSp>
        <p:nvGrpSpPr>
          <p:cNvPr id="31" name="Group 69"/>
          <p:cNvGrpSpPr>
            <a:grpSpLocks/>
          </p:cNvGrpSpPr>
          <p:nvPr/>
        </p:nvGrpSpPr>
        <p:grpSpPr bwMode="auto">
          <a:xfrm>
            <a:off x="683568" y="3020135"/>
            <a:ext cx="6912000" cy="366548"/>
            <a:chOff x="1224751" y="2276269"/>
            <a:chExt cx="4852003" cy="395351"/>
          </a:xfrm>
        </p:grpSpPr>
        <p:sp>
          <p:nvSpPr>
            <p:cNvPr id="32" name="Rounded Rectangle 3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3" name="Rounded Rectangle 3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4" name="TextBox 67"/>
            <p:cNvSpPr txBox="1">
              <a:spLocks noChangeArrowheads="1"/>
            </p:cNvSpPr>
            <p:nvPr/>
          </p:nvSpPr>
          <p:spPr bwMode="auto">
            <a:xfrm>
              <a:off x="1292999" y="2306463"/>
              <a:ext cx="317597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Compare Passive, Assertive and Aggressive Behavior</a:t>
              </a:r>
              <a:endParaRPr lang="en-US" sz="1600" dirty="0">
                <a:latin typeface="+mn-lt"/>
                <a:ea typeface="ＭＳ Ｐゴシック" pitchFamily="34" charset="-128"/>
              </a:endParaRPr>
            </a:p>
          </p:txBody>
        </p:sp>
      </p:grpSp>
      <p:grpSp>
        <p:nvGrpSpPr>
          <p:cNvPr id="35" name="Group 69"/>
          <p:cNvGrpSpPr>
            <a:grpSpLocks/>
          </p:cNvGrpSpPr>
          <p:nvPr/>
        </p:nvGrpSpPr>
        <p:grpSpPr bwMode="auto">
          <a:xfrm>
            <a:off x="683568" y="3370410"/>
            <a:ext cx="6912000" cy="366548"/>
            <a:chOff x="1224751" y="2276269"/>
            <a:chExt cx="4852003" cy="395351"/>
          </a:xfrm>
        </p:grpSpPr>
        <p:sp>
          <p:nvSpPr>
            <p:cNvPr id="36" name="Rounded Rectangle 3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7" name="Rounded Rectangle 3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8" name="TextBox 67"/>
            <p:cNvSpPr txBox="1">
              <a:spLocks noChangeArrowheads="1"/>
            </p:cNvSpPr>
            <p:nvPr/>
          </p:nvSpPr>
          <p:spPr bwMode="auto">
            <a:xfrm>
              <a:off x="1292999" y="2306463"/>
              <a:ext cx="2090233"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Power of Affirmations</a:t>
              </a:r>
              <a:endParaRPr lang="en-US" sz="1600" dirty="0">
                <a:latin typeface="+mn-lt"/>
                <a:ea typeface="ＭＳ Ｐゴシック" pitchFamily="34" charset="-128"/>
              </a:endParaRPr>
            </a:p>
          </p:txBody>
        </p:sp>
      </p:grpSp>
      <p:grpSp>
        <p:nvGrpSpPr>
          <p:cNvPr id="39" name="Group 69"/>
          <p:cNvGrpSpPr>
            <a:grpSpLocks/>
          </p:cNvGrpSpPr>
          <p:nvPr/>
        </p:nvGrpSpPr>
        <p:grpSpPr bwMode="auto">
          <a:xfrm>
            <a:off x="683568" y="3720685"/>
            <a:ext cx="6912000" cy="366548"/>
            <a:chOff x="1224751" y="2276269"/>
            <a:chExt cx="4852003" cy="395351"/>
          </a:xfrm>
        </p:grpSpPr>
        <p:sp>
          <p:nvSpPr>
            <p:cNvPr id="40" name="Rounded Rectangle 3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1" name="Rounded Rectangle 4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2" name="TextBox 67"/>
            <p:cNvSpPr txBox="1">
              <a:spLocks noChangeArrowheads="1"/>
            </p:cNvSpPr>
            <p:nvPr/>
          </p:nvSpPr>
          <p:spPr bwMode="auto">
            <a:xfrm>
              <a:off x="1292999" y="2306463"/>
              <a:ext cx="268054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Various Skills for Assertiveness</a:t>
              </a:r>
              <a:endParaRPr lang="en-US" sz="1600" dirty="0">
                <a:latin typeface="+mn-lt"/>
                <a:ea typeface="ＭＳ Ｐゴシック" pitchFamily="34" charset="-128"/>
              </a:endParaRPr>
            </a:p>
          </p:txBody>
        </p:sp>
      </p:grpSp>
      <p:grpSp>
        <p:nvGrpSpPr>
          <p:cNvPr id="43" name="Group 69"/>
          <p:cNvGrpSpPr>
            <a:grpSpLocks/>
          </p:cNvGrpSpPr>
          <p:nvPr/>
        </p:nvGrpSpPr>
        <p:grpSpPr bwMode="auto">
          <a:xfrm>
            <a:off x="683568" y="4070961"/>
            <a:ext cx="6912000" cy="366548"/>
            <a:chOff x="1224751" y="2276269"/>
            <a:chExt cx="4852003" cy="395351"/>
          </a:xfrm>
        </p:grpSpPr>
        <p:sp>
          <p:nvSpPr>
            <p:cNvPr id="44" name="Rounded Rectangle 4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5" name="Rounded Rectangle 4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6" name="TextBox 67"/>
            <p:cNvSpPr txBox="1">
              <a:spLocks noChangeArrowheads="1"/>
            </p:cNvSpPr>
            <p:nvPr/>
          </p:nvSpPr>
          <p:spPr bwMode="auto">
            <a:xfrm>
              <a:off x="1292999" y="2306463"/>
              <a:ext cx="274189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Process of Disagreeing Gracefully</a:t>
              </a:r>
              <a:endParaRPr lang="en-US" sz="1600" dirty="0">
                <a:latin typeface="+mn-lt"/>
                <a:ea typeface="ＭＳ Ｐゴシック" pitchFamily="34" charset="-128"/>
              </a:endParaRPr>
            </a:p>
          </p:txBody>
        </p:sp>
      </p:grpSp>
      <p:grpSp>
        <p:nvGrpSpPr>
          <p:cNvPr id="47" name="Group 69"/>
          <p:cNvGrpSpPr>
            <a:grpSpLocks/>
          </p:cNvGrpSpPr>
          <p:nvPr/>
        </p:nvGrpSpPr>
        <p:grpSpPr bwMode="auto">
          <a:xfrm>
            <a:off x="683568" y="4421236"/>
            <a:ext cx="6912000" cy="366548"/>
            <a:chOff x="1224751" y="2276269"/>
            <a:chExt cx="4852003" cy="395351"/>
          </a:xfrm>
        </p:grpSpPr>
        <p:sp>
          <p:nvSpPr>
            <p:cNvPr id="48" name="Rounded Rectangle 4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9" name="Rounded Rectangle 4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0" name="TextBox 67"/>
            <p:cNvSpPr txBox="1">
              <a:spLocks noChangeArrowheads="1"/>
            </p:cNvSpPr>
            <p:nvPr/>
          </p:nvSpPr>
          <p:spPr bwMode="auto">
            <a:xfrm>
              <a:off x="1292999" y="2306463"/>
              <a:ext cx="226046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Four Steps to Saying ‘No’</a:t>
              </a:r>
              <a:endParaRPr lang="en-US" sz="1600" dirty="0">
                <a:latin typeface="+mn-lt"/>
                <a:ea typeface="ＭＳ Ｐゴシック" pitchFamily="34" charset="-128"/>
              </a:endParaRPr>
            </a:p>
          </p:txBody>
        </p:sp>
      </p:grpSp>
      <p:grpSp>
        <p:nvGrpSpPr>
          <p:cNvPr id="51" name="Group 69"/>
          <p:cNvGrpSpPr>
            <a:grpSpLocks/>
          </p:cNvGrpSpPr>
          <p:nvPr/>
        </p:nvGrpSpPr>
        <p:grpSpPr bwMode="auto">
          <a:xfrm>
            <a:off x="683568" y="4771511"/>
            <a:ext cx="6912000" cy="366548"/>
            <a:chOff x="1224751" y="2276269"/>
            <a:chExt cx="4852003" cy="395351"/>
          </a:xfrm>
        </p:grpSpPr>
        <p:sp>
          <p:nvSpPr>
            <p:cNvPr id="52" name="Rounded Rectangle 5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3" name="Rounded Rectangle 5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4" name="TextBox 67"/>
            <p:cNvSpPr txBox="1">
              <a:spLocks noChangeArrowheads="1"/>
            </p:cNvSpPr>
            <p:nvPr/>
          </p:nvSpPr>
          <p:spPr bwMode="auto">
            <a:xfrm>
              <a:off x="1292999" y="2306463"/>
              <a:ext cx="2811747"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Body Language while Saying ‘No’</a:t>
              </a:r>
              <a:endParaRPr lang="en-US" sz="1600" dirty="0">
                <a:latin typeface="+mn-lt"/>
                <a:ea typeface="ＭＳ Ｐゴシック" pitchFamily="34" charset="-128"/>
              </a:endParaRPr>
            </a:p>
          </p:txBody>
        </p:sp>
      </p:grpSp>
      <p:grpSp>
        <p:nvGrpSpPr>
          <p:cNvPr id="55" name="Group 54"/>
          <p:cNvGrpSpPr>
            <a:grpSpLocks/>
          </p:cNvGrpSpPr>
          <p:nvPr/>
        </p:nvGrpSpPr>
        <p:grpSpPr bwMode="auto">
          <a:xfrm>
            <a:off x="683568" y="5121786"/>
            <a:ext cx="6912000" cy="366548"/>
            <a:chOff x="1224751" y="2276269"/>
            <a:chExt cx="4852003" cy="395351"/>
          </a:xfrm>
        </p:grpSpPr>
        <p:sp>
          <p:nvSpPr>
            <p:cNvPr id="56" name="Rounded Rectangle 5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7" name="Rounded Rectangle 5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8" name="TextBox 67"/>
            <p:cNvSpPr txBox="1">
              <a:spLocks noChangeArrowheads="1"/>
            </p:cNvSpPr>
            <p:nvPr/>
          </p:nvSpPr>
          <p:spPr bwMode="auto">
            <a:xfrm>
              <a:off x="1292999" y="2306463"/>
              <a:ext cx="3028607"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Elements of Assertive Communication</a:t>
              </a:r>
              <a:endParaRPr lang="en-US" sz="1600" dirty="0">
                <a:latin typeface="+mn-lt"/>
                <a:ea typeface="ＭＳ Ｐゴシック" pitchFamily="34" charset="-128"/>
              </a:endParaRPr>
            </a:p>
          </p:txBody>
        </p:sp>
      </p:grpSp>
      <p:grpSp>
        <p:nvGrpSpPr>
          <p:cNvPr id="59" name="Group 69"/>
          <p:cNvGrpSpPr>
            <a:grpSpLocks/>
          </p:cNvGrpSpPr>
          <p:nvPr/>
        </p:nvGrpSpPr>
        <p:grpSpPr bwMode="auto">
          <a:xfrm>
            <a:off x="683568" y="5472062"/>
            <a:ext cx="6912000" cy="366548"/>
            <a:chOff x="1224751" y="2276269"/>
            <a:chExt cx="4852003" cy="395351"/>
          </a:xfrm>
        </p:grpSpPr>
        <p:sp>
          <p:nvSpPr>
            <p:cNvPr id="60" name="Rounded Rectangle 5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1" name="Rounded Rectangle 6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2" name="TextBox 67"/>
            <p:cNvSpPr txBox="1">
              <a:spLocks noChangeArrowheads="1"/>
            </p:cNvSpPr>
            <p:nvPr/>
          </p:nvSpPr>
          <p:spPr bwMode="auto">
            <a:xfrm>
              <a:off x="1292999" y="2306463"/>
              <a:ext cx="2978015"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List the Role of Assertive Words in Assertiveness </a:t>
              </a:r>
              <a:endParaRPr lang="en-US" sz="1600" dirty="0">
                <a:latin typeface="+mn-lt"/>
                <a:ea typeface="ＭＳ Ｐゴシック" pitchFamily="34" charset="-128"/>
              </a:endParaRPr>
            </a:p>
          </p:txBody>
        </p:sp>
      </p:grpSp>
      <p:grpSp>
        <p:nvGrpSpPr>
          <p:cNvPr id="63" name="Group 69"/>
          <p:cNvGrpSpPr>
            <a:grpSpLocks/>
          </p:cNvGrpSpPr>
          <p:nvPr/>
        </p:nvGrpSpPr>
        <p:grpSpPr bwMode="auto">
          <a:xfrm>
            <a:off x="683568" y="5822337"/>
            <a:ext cx="6912000" cy="366548"/>
            <a:chOff x="1224751" y="2276269"/>
            <a:chExt cx="4852003" cy="395351"/>
          </a:xfrm>
        </p:grpSpPr>
        <p:sp>
          <p:nvSpPr>
            <p:cNvPr id="64" name="Rounded Rectangle 6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5" name="Rounded Rectangle 6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6" name="TextBox 67"/>
            <p:cNvSpPr txBox="1">
              <a:spLocks noChangeArrowheads="1"/>
            </p:cNvSpPr>
            <p:nvPr/>
          </p:nvSpPr>
          <p:spPr bwMode="auto">
            <a:xfrm>
              <a:off x="1292999" y="2306463"/>
              <a:ext cx="3017489"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Non Verbal Aspects of Assertiveness</a:t>
              </a:r>
              <a:endParaRPr lang="en-US" sz="1600" dirty="0">
                <a:latin typeface="+mn-lt"/>
                <a:ea typeface="ＭＳ Ｐゴシック" pitchFamily="34" charset="-128"/>
              </a:endParaRPr>
            </a:p>
          </p:txBody>
        </p:sp>
      </p:grpSp>
      <p:grpSp>
        <p:nvGrpSpPr>
          <p:cNvPr id="67" name="Group 69"/>
          <p:cNvGrpSpPr>
            <a:grpSpLocks/>
          </p:cNvGrpSpPr>
          <p:nvPr/>
        </p:nvGrpSpPr>
        <p:grpSpPr bwMode="auto">
          <a:xfrm>
            <a:off x="683568" y="6172612"/>
            <a:ext cx="6912000" cy="366548"/>
            <a:chOff x="1224751" y="2276269"/>
            <a:chExt cx="4852003" cy="395351"/>
          </a:xfrm>
        </p:grpSpPr>
        <p:sp>
          <p:nvSpPr>
            <p:cNvPr id="68" name="Rounded Rectangle 6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9" name="Rounded Rectangle 6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70" name="TextBox 67"/>
            <p:cNvSpPr txBox="1">
              <a:spLocks noChangeArrowheads="1"/>
            </p:cNvSpPr>
            <p:nvPr/>
          </p:nvSpPr>
          <p:spPr bwMode="auto">
            <a:xfrm>
              <a:off x="1292999" y="2306463"/>
              <a:ext cx="300025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Action Plan for Building Assertiveness</a:t>
              </a:r>
            </a:p>
          </p:txBody>
        </p:sp>
      </p:grpSp>
      <p:grpSp>
        <p:nvGrpSpPr>
          <p:cNvPr id="71" name="Group 90"/>
          <p:cNvGrpSpPr>
            <a:grpSpLocks/>
          </p:cNvGrpSpPr>
          <p:nvPr/>
        </p:nvGrpSpPr>
        <p:grpSpPr bwMode="auto">
          <a:xfrm rot="4009715">
            <a:off x="5870859" y="3868015"/>
            <a:ext cx="4783138" cy="968375"/>
            <a:chOff x="4940193" y="4878304"/>
            <a:chExt cx="4783391" cy="968295"/>
          </a:xfrm>
        </p:grpSpPr>
        <p:sp>
          <p:nvSpPr>
            <p:cNvPr id="72" name="Oval 71"/>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3" name="Rectangle 72"/>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4" name="Rounded Rectangle 73"/>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75" name="Group 87"/>
            <p:cNvGrpSpPr>
              <a:grpSpLocks/>
            </p:cNvGrpSpPr>
            <p:nvPr/>
          </p:nvGrpSpPr>
          <p:grpSpPr bwMode="auto">
            <a:xfrm>
              <a:off x="4940193" y="4878304"/>
              <a:ext cx="4783391" cy="825387"/>
              <a:chOff x="4940193" y="4878304"/>
              <a:chExt cx="4783391" cy="825387"/>
            </a:xfrm>
          </p:grpSpPr>
          <p:sp>
            <p:nvSpPr>
              <p:cNvPr id="76" name="Oval 75"/>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7"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78" name="Rounded Rectangle 77"/>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grpSp>
        <p:nvGrpSpPr>
          <p:cNvPr id="79" name="Group 69"/>
          <p:cNvGrpSpPr>
            <a:grpSpLocks/>
          </p:cNvGrpSpPr>
          <p:nvPr/>
        </p:nvGrpSpPr>
        <p:grpSpPr bwMode="auto">
          <a:xfrm>
            <a:off x="683568" y="2306476"/>
            <a:ext cx="6912000" cy="364824"/>
            <a:chOff x="1224751" y="2276269"/>
            <a:chExt cx="4852003" cy="419341"/>
          </a:xfrm>
        </p:grpSpPr>
        <p:sp>
          <p:nvSpPr>
            <p:cNvPr id="80" name="Rounded Rectangle 79"/>
            <p:cNvSpPr/>
            <p:nvPr/>
          </p:nvSpPr>
          <p:spPr>
            <a:xfrm flipV="1">
              <a:off x="1224751" y="2276269"/>
              <a:ext cx="4852003" cy="379817"/>
            </a:xfrm>
            <a:prstGeom prst="roundRect">
              <a:avLst/>
            </a:prstGeom>
            <a:solidFill>
              <a:srgbClr val="92D050"/>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81" name="Rounded Rectangle 8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82" name="TextBox 67"/>
            <p:cNvSpPr txBox="1">
              <a:spLocks noChangeArrowheads="1"/>
            </p:cNvSpPr>
            <p:nvPr/>
          </p:nvSpPr>
          <p:spPr bwMode="auto">
            <a:xfrm>
              <a:off x="1292999" y="2306464"/>
              <a:ext cx="2806931" cy="389146"/>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Liberation Cycle of Assertiveness</a:t>
              </a:r>
              <a:endParaRPr lang="en-US" sz="1600" dirty="0">
                <a:latin typeface="+mn-lt"/>
                <a:ea typeface="ＭＳ Ｐゴシック" pitchFamily="34" charset="-128"/>
              </a:endParaRPr>
            </a:p>
          </p:txBody>
        </p:sp>
      </p:grpSp>
      <p:sp>
        <p:nvSpPr>
          <p:cNvPr id="83" name="Footer Placeholder 82"/>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2" presetClass="entr" presetSubtype="1"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 calcmode="lin" valueType="num">
                                      <p:cBhvr additive="base">
                                        <p:cTn id="10" dur="500" fill="hold"/>
                                        <p:tgtEl>
                                          <p:spTgt spid="71"/>
                                        </p:tgtEl>
                                        <p:attrNameLst>
                                          <p:attrName>ppt_x</p:attrName>
                                        </p:attrNameLst>
                                      </p:cBhvr>
                                      <p:tavLst>
                                        <p:tav tm="0">
                                          <p:val>
                                            <p:strVal val="#ppt_x"/>
                                          </p:val>
                                        </p:tav>
                                        <p:tav tm="100000">
                                          <p:val>
                                            <p:strVal val="#ppt_x"/>
                                          </p:val>
                                        </p:tav>
                                      </p:tavLst>
                                    </p:anim>
                                    <p:anim calcmode="lin" valueType="num">
                                      <p:cBhvr additive="base">
                                        <p:cTn id="11" dur="500" fill="hold"/>
                                        <p:tgtEl>
                                          <p:spTgt spid="71"/>
                                        </p:tgtEl>
                                        <p:attrNameLst>
                                          <p:attrName>ppt_y</p:attrName>
                                        </p:attrNameLst>
                                      </p:cBhvr>
                                      <p:tavLst>
                                        <p:tav tm="0">
                                          <p:val>
                                            <p:strVal val="0-#ppt_h/2"/>
                                          </p:val>
                                        </p:tav>
                                        <p:tav tm="100000">
                                          <p:val>
                                            <p:strVal val="#ppt_y"/>
                                          </p:val>
                                        </p:tav>
                                      </p:tavLst>
                                    </p:anim>
                                  </p:childTnLst>
                                </p:cTn>
                              </p:par>
                              <p:par>
                                <p:cTn id="12" presetID="26" presetClass="emph" presetSubtype="0" fill="hold" nodeType="withEffect">
                                  <p:stCondLst>
                                    <p:cond delay="1000"/>
                                  </p:stCondLst>
                                  <p:childTnLst>
                                    <p:animEffect transition="out" filter="fade">
                                      <p:cBhvr>
                                        <p:cTn id="13" dur="500" tmFilter="0, 0; .2, .5; .8, .5; 1, 0"/>
                                        <p:tgtEl>
                                          <p:spTgt spid="71"/>
                                        </p:tgtEl>
                                      </p:cBhvr>
                                    </p:animEffect>
                                    <p:animScale>
                                      <p:cBhvr>
                                        <p:cTn id="14" dur="250" autoRev="1" fill="hold"/>
                                        <p:tgtEl>
                                          <p:spTgt spid="71"/>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Liberation Cycle of Assertiveness</a:t>
              </a:r>
              <a:endParaRPr lang="en-IN" sz="3200" dirty="0"/>
            </a:p>
          </p:txBody>
        </p:sp>
      </p:grpSp>
      <p:sp>
        <p:nvSpPr>
          <p:cNvPr id="7" name="Block Arc 6"/>
          <p:cNvSpPr/>
          <p:nvPr/>
        </p:nvSpPr>
        <p:spPr>
          <a:xfrm>
            <a:off x="2411595" y="1698792"/>
            <a:ext cx="4320809" cy="4320809"/>
          </a:xfrm>
          <a:prstGeom prst="blockArc">
            <a:avLst>
              <a:gd name="adj1" fmla="val 10800000"/>
              <a:gd name="adj2" fmla="val 16200000"/>
              <a:gd name="adj3" fmla="val 4640"/>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8" name="Block Arc 7"/>
          <p:cNvSpPr/>
          <p:nvPr/>
        </p:nvSpPr>
        <p:spPr>
          <a:xfrm>
            <a:off x="2411595" y="1698792"/>
            <a:ext cx="4320809" cy="4320809"/>
          </a:xfrm>
          <a:prstGeom prst="blockArc">
            <a:avLst>
              <a:gd name="adj1" fmla="val 5400000"/>
              <a:gd name="adj2" fmla="val 10800000"/>
              <a:gd name="adj3" fmla="val 4640"/>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sp>
      <p:sp>
        <p:nvSpPr>
          <p:cNvPr id="9" name="Block Arc 8"/>
          <p:cNvSpPr/>
          <p:nvPr/>
        </p:nvSpPr>
        <p:spPr>
          <a:xfrm>
            <a:off x="2411595" y="1698792"/>
            <a:ext cx="4320809" cy="4320809"/>
          </a:xfrm>
          <a:prstGeom prst="blockArc">
            <a:avLst>
              <a:gd name="adj1" fmla="val 0"/>
              <a:gd name="adj2" fmla="val 5400000"/>
              <a:gd name="adj3" fmla="val 4640"/>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txBody>
          <a:bodyPr/>
          <a:lstStyle/>
          <a:p>
            <a:endParaRPr lang="en-US"/>
          </a:p>
        </p:txBody>
      </p:sp>
      <p:sp>
        <p:nvSpPr>
          <p:cNvPr id="10" name="Block Arc 9"/>
          <p:cNvSpPr/>
          <p:nvPr/>
        </p:nvSpPr>
        <p:spPr>
          <a:xfrm>
            <a:off x="2411595" y="1698792"/>
            <a:ext cx="4320809" cy="4320809"/>
          </a:xfrm>
          <a:prstGeom prst="blockArc">
            <a:avLst>
              <a:gd name="adj1" fmla="val 16200000"/>
              <a:gd name="adj2" fmla="val 0"/>
              <a:gd name="adj3" fmla="val 4640"/>
            </a:avLst>
          </a:prstGeom>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grpSp>
        <p:nvGrpSpPr>
          <p:cNvPr id="6" name="Group 10"/>
          <p:cNvGrpSpPr/>
          <p:nvPr/>
        </p:nvGrpSpPr>
        <p:grpSpPr>
          <a:xfrm>
            <a:off x="3577456" y="2864653"/>
            <a:ext cx="1989087" cy="1989087"/>
            <a:chOff x="3577456" y="1813768"/>
            <a:chExt cx="1989087" cy="1989087"/>
          </a:xfrm>
          <a:scene3d>
            <a:camera prst="orthographicFront">
              <a:rot lat="0" lon="0" rev="0"/>
            </a:camera>
            <a:lightRig rig="contrasting" dir="t">
              <a:rot lat="0" lon="0" rev="1200000"/>
            </a:lightRig>
          </a:scene3d>
        </p:grpSpPr>
        <p:sp>
          <p:nvSpPr>
            <p:cNvPr id="24" name="Oval 23"/>
            <p:cNvSpPr/>
            <p:nvPr/>
          </p:nvSpPr>
          <p:spPr>
            <a:xfrm>
              <a:off x="3577456" y="1813768"/>
              <a:ext cx="1989087" cy="1989087"/>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lstStyle/>
            <a:p>
              <a:endParaRPr lang="en-US">
                <a:solidFill>
                  <a:schemeClr val="bg1"/>
                </a:solidFill>
              </a:endParaRPr>
            </a:p>
          </p:txBody>
        </p:sp>
        <p:sp>
          <p:nvSpPr>
            <p:cNvPr id="25" name="Oval 8"/>
            <p:cNvSpPr/>
            <p:nvPr/>
          </p:nvSpPr>
          <p:spPr>
            <a:xfrm>
              <a:off x="3868751" y="2105063"/>
              <a:ext cx="1406497" cy="14064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IN" b="1" kern="1200" dirty="0" smtClean="0">
                  <a:solidFill>
                    <a:schemeClr val="bg1"/>
                  </a:solidFill>
                </a:rPr>
                <a:t>Assertiveness Cycle</a:t>
              </a:r>
              <a:endParaRPr lang="en-IN" b="1" kern="1200" dirty="0">
                <a:solidFill>
                  <a:schemeClr val="bg1"/>
                </a:solidFill>
              </a:endParaRPr>
            </a:p>
          </p:txBody>
        </p:sp>
      </p:grpSp>
      <p:grpSp>
        <p:nvGrpSpPr>
          <p:cNvPr id="11" name="Group 11"/>
          <p:cNvGrpSpPr/>
          <p:nvPr/>
        </p:nvGrpSpPr>
        <p:grpSpPr>
          <a:xfrm>
            <a:off x="3563888" y="1052736"/>
            <a:ext cx="1944215" cy="1392361"/>
            <a:chOff x="3875819" y="1851"/>
            <a:chExt cx="1392361" cy="1392361"/>
          </a:xfrm>
          <a:scene3d>
            <a:camera prst="orthographicFront">
              <a:rot lat="0" lon="0" rev="0"/>
            </a:camera>
            <a:lightRig rig="contrasting" dir="t">
              <a:rot lat="0" lon="0" rev="1200000"/>
            </a:lightRig>
          </a:scene3d>
        </p:grpSpPr>
        <p:sp>
          <p:nvSpPr>
            <p:cNvPr id="22" name="Oval 21"/>
            <p:cNvSpPr/>
            <p:nvPr/>
          </p:nvSpPr>
          <p:spPr>
            <a:xfrm>
              <a:off x="3875819" y="1851"/>
              <a:ext cx="1392361" cy="1392361"/>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a:p>
          </p:txBody>
        </p:sp>
        <p:sp>
          <p:nvSpPr>
            <p:cNvPr id="23" name="Oval 10"/>
            <p:cNvSpPr/>
            <p:nvPr/>
          </p:nvSpPr>
          <p:spPr>
            <a:xfrm>
              <a:off x="4079726" y="145867"/>
              <a:ext cx="984547" cy="98454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kern="1200" dirty="0" smtClean="0">
                  <a:solidFill>
                    <a:schemeClr val="tx1"/>
                  </a:solidFill>
                </a:rPr>
                <a:t>Positive Affirmation</a:t>
              </a:r>
              <a:endParaRPr lang="en-IN" kern="1200" dirty="0">
                <a:solidFill>
                  <a:schemeClr val="tx1"/>
                </a:solidFill>
              </a:endParaRPr>
            </a:p>
          </p:txBody>
        </p:sp>
      </p:grpSp>
      <p:grpSp>
        <p:nvGrpSpPr>
          <p:cNvPr id="12" name="Group 12"/>
          <p:cNvGrpSpPr/>
          <p:nvPr/>
        </p:nvGrpSpPr>
        <p:grpSpPr>
          <a:xfrm>
            <a:off x="5674168" y="3163016"/>
            <a:ext cx="1944215" cy="1392361"/>
            <a:chOff x="5986099" y="2112131"/>
            <a:chExt cx="1392361" cy="1392361"/>
          </a:xfrm>
          <a:scene3d>
            <a:camera prst="orthographicFront">
              <a:rot lat="0" lon="0" rev="0"/>
            </a:camera>
            <a:lightRig rig="contrasting" dir="t">
              <a:rot lat="0" lon="0" rev="1200000"/>
            </a:lightRig>
          </a:scene3d>
        </p:grpSpPr>
        <p:sp>
          <p:nvSpPr>
            <p:cNvPr id="20" name="Oval 19"/>
            <p:cNvSpPr/>
            <p:nvPr/>
          </p:nvSpPr>
          <p:spPr>
            <a:xfrm>
              <a:off x="5986099" y="2112131"/>
              <a:ext cx="1392361" cy="1392361"/>
            </a:xfrm>
            <a:prstGeom prst="ellipse">
              <a:avLst/>
            </a:prstGeom>
            <a:solidFill>
              <a:srgbClr val="5CB37C"/>
            </a:solidFill>
            <a:sp3d contourW="19050" prstMaterial="metal">
              <a:bevelT w="88900" h="203200"/>
              <a:bevelB w="165100" h="254000"/>
            </a:sp3d>
          </p:spPr>
          <p:style>
            <a:lnRef idx="0">
              <a:schemeClr val="lt1">
                <a:hueOff val="0"/>
                <a:satOff val="0"/>
                <a:lumOff val="0"/>
                <a:alphaOff val="0"/>
              </a:schemeClr>
            </a:lnRef>
            <a:fillRef idx="1">
              <a:schemeClr val="accent3">
                <a:hueOff val="3750088"/>
                <a:satOff val="-5627"/>
                <a:lumOff val="-915"/>
                <a:alphaOff val="0"/>
              </a:schemeClr>
            </a:fillRef>
            <a:effectRef idx="2">
              <a:schemeClr val="accent3">
                <a:hueOff val="3750088"/>
                <a:satOff val="-5627"/>
                <a:lumOff val="-915"/>
                <a:alphaOff val="0"/>
              </a:schemeClr>
            </a:effectRef>
            <a:fontRef idx="minor">
              <a:schemeClr val="lt1"/>
            </a:fontRef>
          </p:style>
        </p:sp>
        <p:sp>
          <p:nvSpPr>
            <p:cNvPr id="21" name="Oval 12"/>
            <p:cNvSpPr/>
            <p:nvPr/>
          </p:nvSpPr>
          <p:spPr>
            <a:xfrm>
              <a:off x="6190006" y="2316037"/>
              <a:ext cx="984547" cy="98454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kern="1200" dirty="0" smtClean="0">
                  <a:solidFill>
                    <a:schemeClr val="tx1"/>
                  </a:solidFill>
                </a:rPr>
                <a:t>Positive Expectations</a:t>
              </a:r>
              <a:endParaRPr lang="en-IN" kern="1200" dirty="0">
                <a:solidFill>
                  <a:schemeClr val="tx1"/>
                </a:solidFill>
              </a:endParaRPr>
            </a:p>
          </p:txBody>
        </p:sp>
      </p:grpSp>
      <p:grpSp>
        <p:nvGrpSpPr>
          <p:cNvPr id="13" name="Group 13"/>
          <p:cNvGrpSpPr/>
          <p:nvPr/>
        </p:nvGrpSpPr>
        <p:grpSpPr>
          <a:xfrm>
            <a:off x="3563888" y="5273296"/>
            <a:ext cx="1944215" cy="1392361"/>
            <a:chOff x="3875819" y="4222411"/>
            <a:chExt cx="1392361" cy="1392361"/>
          </a:xfrm>
          <a:scene3d>
            <a:camera prst="orthographicFront">
              <a:rot lat="0" lon="0" rev="0"/>
            </a:camera>
            <a:lightRig rig="contrasting" dir="t">
              <a:rot lat="0" lon="0" rev="1200000"/>
            </a:lightRig>
          </a:scene3d>
        </p:grpSpPr>
        <p:sp>
          <p:nvSpPr>
            <p:cNvPr id="18" name="Oval 17"/>
            <p:cNvSpPr/>
            <p:nvPr/>
          </p:nvSpPr>
          <p:spPr>
            <a:xfrm>
              <a:off x="3875819" y="4222411"/>
              <a:ext cx="1392361" cy="1392361"/>
            </a:xfrm>
            <a:prstGeom prst="ellipse">
              <a:avLst/>
            </a:prstGeom>
            <a:solidFill>
              <a:srgbClr val="608CAB"/>
            </a:solidFill>
            <a:sp3d contourW="19050" prstMaterial="metal">
              <a:bevelT w="88900" h="203200"/>
              <a:bevelB w="165100" h="254000"/>
            </a:sp3d>
          </p:spPr>
          <p:style>
            <a:lnRef idx="0">
              <a:schemeClr val="lt1">
                <a:hueOff val="0"/>
                <a:satOff val="0"/>
                <a:lumOff val="0"/>
                <a:alphaOff val="0"/>
              </a:schemeClr>
            </a:lnRef>
            <a:fillRef idx="1">
              <a:schemeClr val="accent3">
                <a:hueOff val="7500176"/>
                <a:satOff val="-11253"/>
                <a:lumOff val="-1830"/>
                <a:alphaOff val="0"/>
              </a:schemeClr>
            </a:fillRef>
            <a:effectRef idx="2">
              <a:schemeClr val="accent3">
                <a:hueOff val="7500176"/>
                <a:satOff val="-11253"/>
                <a:lumOff val="-1830"/>
                <a:alphaOff val="0"/>
              </a:schemeClr>
            </a:effectRef>
            <a:fontRef idx="minor">
              <a:schemeClr val="lt1"/>
            </a:fontRef>
          </p:style>
          <p:txBody>
            <a:bodyPr/>
            <a:lstStyle/>
            <a:p>
              <a:endParaRPr lang="en-US"/>
            </a:p>
          </p:txBody>
        </p:sp>
        <p:sp>
          <p:nvSpPr>
            <p:cNvPr id="19" name="Oval 14"/>
            <p:cNvSpPr/>
            <p:nvPr/>
          </p:nvSpPr>
          <p:spPr>
            <a:xfrm>
              <a:off x="4079726" y="4426317"/>
              <a:ext cx="984547" cy="98454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kern="1200" dirty="0" smtClean="0">
                  <a:solidFill>
                    <a:schemeClr val="bg1"/>
                  </a:solidFill>
                </a:rPr>
                <a:t>Assertive Behavior</a:t>
              </a:r>
              <a:endParaRPr lang="en-IN" kern="1200" dirty="0">
                <a:solidFill>
                  <a:schemeClr val="bg1"/>
                </a:solidFill>
              </a:endParaRPr>
            </a:p>
          </p:txBody>
        </p:sp>
      </p:grpSp>
      <p:grpSp>
        <p:nvGrpSpPr>
          <p:cNvPr id="14" name="Group 14"/>
          <p:cNvGrpSpPr/>
          <p:nvPr/>
        </p:nvGrpSpPr>
        <p:grpSpPr>
          <a:xfrm>
            <a:off x="1453608" y="3163016"/>
            <a:ext cx="1944215" cy="1392361"/>
            <a:chOff x="1765539" y="2112131"/>
            <a:chExt cx="1392361" cy="1392361"/>
          </a:xfrm>
          <a:scene3d>
            <a:camera prst="orthographicFront">
              <a:rot lat="0" lon="0" rev="0"/>
            </a:camera>
            <a:lightRig rig="contrasting" dir="t">
              <a:rot lat="0" lon="0" rev="1200000"/>
            </a:lightRig>
          </a:scene3d>
        </p:grpSpPr>
        <p:sp>
          <p:nvSpPr>
            <p:cNvPr id="16" name="Oval 15"/>
            <p:cNvSpPr/>
            <p:nvPr/>
          </p:nvSpPr>
          <p:spPr>
            <a:xfrm>
              <a:off x="1765539" y="2112131"/>
              <a:ext cx="1392361" cy="1392361"/>
            </a:xfrm>
            <a:prstGeom prst="ellipse">
              <a:avLst/>
            </a:prstGeom>
            <a:solidFill>
              <a:srgbClr val="8064A2"/>
            </a:solidFill>
            <a:sp3d contourW="19050" prstMaterial="metal">
              <a:bevelT w="88900" h="203200"/>
              <a:bevelB w="165100" h="254000"/>
            </a:sp3d>
          </p:spPr>
          <p:style>
            <a:lnRef idx="0">
              <a:schemeClr val="lt1">
                <a:hueOff val="0"/>
                <a:satOff val="0"/>
                <a:lumOff val="0"/>
                <a:alphaOff val="0"/>
              </a:schemeClr>
            </a:lnRef>
            <a:fillRef idx="1">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txBody>
            <a:bodyPr/>
            <a:lstStyle/>
            <a:p>
              <a:endParaRPr lang="en-US">
                <a:solidFill>
                  <a:schemeClr val="bg1"/>
                </a:solidFill>
              </a:endParaRPr>
            </a:p>
          </p:txBody>
        </p:sp>
        <p:sp>
          <p:nvSpPr>
            <p:cNvPr id="17" name="Oval 16"/>
            <p:cNvSpPr/>
            <p:nvPr/>
          </p:nvSpPr>
          <p:spPr>
            <a:xfrm>
              <a:off x="1969446" y="2316037"/>
              <a:ext cx="984547" cy="98454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kern="1200" dirty="0" smtClean="0">
                  <a:solidFill>
                    <a:schemeClr val="bg1"/>
                  </a:solidFill>
                </a:rPr>
                <a:t>Positive Results</a:t>
              </a:r>
              <a:endParaRPr lang="en-IN" kern="1200" dirty="0">
                <a:solidFill>
                  <a:schemeClr val="bg1"/>
                </a:solidFill>
              </a:endParaRPr>
            </a:p>
          </p:txBody>
        </p:sp>
      </p:grpSp>
      <p:grpSp>
        <p:nvGrpSpPr>
          <p:cNvPr id="15" name="Group 25"/>
          <p:cNvGrpSpPr/>
          <p:nvPr/>
        </p:nvGrpSpPr>
        <p:grpSpPr>
          <a:xfrm>
            <a:off x="5940152" y="980728"/>
            <a:ext cx="2592288" cy="744289"/>
            <a:chOff x="3875819" y="1851"/>
            <a:chExt cx="1392361" cy="1392361"/>
          </a:xfrm>
          <a:scene3d>
            <a:camera prst="orthographicFront">
              <a:rot lat="0" lon="0" rev="0"/>
            </a:camera>
            <a:lightRig rig="contrasting" dir="t">
              <a:rot lat="0" lon="0" rev="1200000"/>
            </a:lightRig>
          </a:scene3d>
        </p:grpSpPr>
        <p:sp>
          <p:nvSpPr>
            <p:cNvPr id="27" name="Oval 26"/>
            <p:cNvSpPr/>
            <p:nvPr/>
          </p:nvSpPr>
          <p:spPr>
            <a:xfrm>
              <a:off x="3875819" y="1851"/>
              <a:ext cx="1392361" cy="1392361"/>
            </a:xfrm>
            <a:prstGeom prst="wedgeRoundRectCallout">
              <a:avLst>
                <a:gd name="adj1" fmla="val -82155"/>
                <a:gd name="adj2" fmla="val 43599"/>
                <a:gd name="adj3" fmla="val 16667"/>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8" name="Oval 10"/>
            <p:cNvSpPr/>
            <p:nvPr/>
          </p:nvSpPr>
          <p:spPr>
            <a:xfrm>
              <a:off x="4079726" y="205757"/>
              <a:ext cx="984547" cy="984549"/>
            </a:xfrm>
            <a:prstGeom prst="wedgeRoundRectCallou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2000" dirty="0" smtClean="0">
                  <a:solidFill>
                    <a:schemeClr val="tx1"/>
                  </a:solidFill>
                </a:rPr>
                <a:t>'I am assertive’</a:t>
              </a:r>
              <a:endParaRPr lang="en-IN" sz="2000" kern="1200" dirty="0">
                <a:solidFill>
                  <a:schemeClr val="tx1"/>
                </a:solidFill>
              </a:endParaRPr>
            </a:p>
          </p:txBody>
        </p:sp>
      </p:grpSp>
      <p:grpSp>
        <p:nvGrpSpPr>
          <p:cNvPr id="26" name="Group 28"/>
          <p:cNvGrpSpPr/>
          <p:nvPr/>
        </p:nvGrpSpPr>
        <p:grpSpPr>
          <a:xfrm>
            <a:off x="6948266" y="4797152"/>
            <a:ext cx="2016225" cy="1296144"/>
            <a:chOff x="4001069" y="1851"/>
            <a:chExt cx="1163520" cy="2424731"/>
          </a:xfrm>
          <a:scene3d>
            <a:camera prst="orthographicFront">
              <a:rot lat="0" lon="0" rev="0"/>
            </a:camera>
            <a:lightRig rig="contrasting" dir="t">
              <a:rot lat="0" lon="0" rev="1200000"/>
            </a:lightRig>
          </a:scene3d>
        </p:grpSpPr>
        <p:sp>
          <p:nvSpPr>
            <p:cNvPr id="30" name="Oval 26"/>
            <p:cNvSpPr/>
            <p:nvPr/>
          </p:nvSpPr>
          <p:spPr>
            <a:xfrm>
              <a:off x="4001069" y="1851"/>
              <a:ext cx="1163520" cy="2424731"/>
            </a:xfrm>
            <a:prstGeom prst="wedgeRoundRectCallout">
              <a:avLst>
                <a:gd name="adj1" fmla="val -44478"/>
                <a:gd name="adj2" fmla="val -89899"/>
                <a:gd name="adj3" fmla="val 16667"/>
              </a:avLst>
            </a:prstGeom>
            <a:solidFill>
              <a:srgbClr val="5CB37C"/>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1" name="Oval 10"/>
            <p:cNvSpPr/>
            <p:nvPr/>
          </p:nvSpPr>
          <p:spPr>
            <a:xfrm>
              <a:off x="4079726" y="633790"/>
              <a:ext cx="984547" cy="984548"/>
            </a:xfrm>
            <a:prstGeom prst="wedgeRoundRectCallou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2000" dirty="0" smtClean="0">
                  <a:solidFill>
                    <a:schemeClr val="tx1"/>
                  </a:solidFill>
                </a:rPr>
                <a:t>'I am persuasive when necessary'</a:t>
              </a:r>
              <a:endParaRPr lang="en-IN" sz="2000" kern="1200" dirty="0">
                <a:solidFill>
                  <a:schemeClr val="tx1"/>
                </a:solidFill>
              </a:endParaRPr>
            </a:p>
          </p:txBody>
        </p:sp>
      </p:grpSp>
      <p:grpSp>
        <p:nvGrpSpPr>
          <p:cNvPr id="29" name="Group 31"/>
          <p:cNvGrpSpPr/>
          <p:nvPr/>
        </p:nvGrpSpPr>
        <p:grpSpPr>
          <a:xfrm>
            <a:off x="251520" y="5589240"/>
            <a:ext cx="2736304" cy="1080120"/>
            <a:chOff x="4001068" y="1851"/>
            <a:chExt cx="1579062" cy="2020609"/>
          </a:xfrm>
          <a:scene3d>
            <a:camera prst="orthographicFront">
              <a:rot lat="0" lon="0" rev="0"/>
            </a:camera>
            <a:lightRig rig="contrasting" dir="t">
              <a:rot lat="0" lon="0" rev="1200000"/>
            </a:lightRig>
          </a:scene3d>
        </p:grpSpPr>
        <p:sp>
          <p:nvSpPr>
            <p:cNvPr id="33" name="Oval 26"/>
            <p:cNvSpPr/>
            <p:nvPr/>
          </p:nvSpPr>
          <p:spPr>
            <a:xfrm>
              <a:off x="4001068" y="1851"/>
              <a:ext cx="1579062" cy="2020609"/>
            </a:xfrm>
            <a:prstGeom prst="wedgeRoundRectCallout">
              <a:avLst>
                <a:gd name="adj1" fmla="val 85593"/>
                <a:gd name="adj2" fmla="val -5242"/>
                <a:gd name="adj3" fmla="val 16667"/>
              </a:avLst>
            </a:prstGeom>
            <a:solidFill>
              <a:srgbClr val="608CAB"/>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a:solidFill>
                  <a:schemeClr val="bg1"/>
                </a:solidFill>
              </a:endParaRPr>
            </a:p>
          </p:txBody>
        </p:sp>
        <p:sp>
          <p:nvSpPr>
            <p:cNvPr id="34" name="Oval 10"/>
            <p:cNvSpPr/>
            <p:nvPr/>
          </p:nvSpPr>
          <p:spPr>
            <a:xfrm>
              <a:off x="4079726" y="633790"/>
              <a:ext cx="1417297" cy="984548"/>
            </a:xfrm>
            <a:prstGeom prst="wedgeRoundRectCallou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2000" dirty="0" smtClean="0">
                  <a:solidFill>
                    <a:schemeClr val="bg1"/>
                  </a:solidFill>
                </a:rPr>
                <a:t>'I can understand your view but my position is .....'</a:t>
              </a:r>
              <a:endParaRPr lang="en-IN" sz="2000" kern="1200" dirty="0">
                <a:solidFill>
                  <a:schemeClr val="bg1"/>
                </a:solidFill>
              </a:endParaRPr>
            </a:p>
          </p:txBody>
        </p:sp>
      </p:grpSp>
      <p:grpSp>
        <p:nvGrpSpPr>
          <p:cNvPr id="32" name="Group 34"/>
          <p:cNvGrpSpPr/>
          <p:nvPr/>
        </p:nvGrpSpPr>
        <p:grpSpPr>
          <a:xfrm>
            <a:off x="179512" y="1988840"/>
            <a:ext cx="2304256" cy="936104"/>
            <a:chOff x="4001068" y="810095"/>
            <a:chExt cx="1579062" cy="1751194"/>
          </a:xfrm>
          <a:scene3d>
            <a:camera prst="orthographicFront">
              <a:rot lat="0" lon="0" rev="0"/>
            </a:camera>
            <a:lightRig rig="contrasting" dir="t">
              <a:rot lat="0" lon="0" rev="1200000"/>
            </a:lightRig>
          </a:scene3d>
        </p:grpSpPr>
        <p:sp>
          <p:nvSpPr>
            <p:cNvPr id="36" name="Oval 26"/>
            <p:cNvSpPr/>
            <p:nvPr/>
          </p:nvSpPr>
          <p:spPr>
            <a:xfrm>
              <a:off x="4001068" y="810095"/>
              <a:ext cx="1579062" cy="1751194"/>
            </a:xfrm>
            <a:prstGeom prst="wedgeRoundRectCallout">
              <a:avLst>
                <a:gd name="adj1" fmla="val 44689"/>
                <a:gd name="adj2" fmla="val 93942"/>
                <a:gd name="adj3" fmla="val 16667"/>
              </a:avLst>
            </a:prstGeom>
            <a:solidFill>
              <a:srgbClr val="8064A2"/>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US">
                <a:solidFill>
                  <a:schemeClr val="bg1"/>
                </a:solidFill>
              </a:endParaRPr>
            </a:p>
          </p:txBody>
        </p:sp>
        <p:sp>
          <p:nvSpPr>
            <p:cNvPr id="37" name="Oval 10"/>
            <p:cNvSpPr/>
            <p:nvPr/>
          </p:nvSpPr>
          <p:spPr>
            <a:xfrm>
              <a:off x="4099759" y="1079509"/>
              <a:ext cx="1251078" cy="984548"/>
            </a:xfrm>
            <a:prstGeom prst="wedgeRoundRectCallou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IN" sz="2000" dirty="0" smtClean="0">
                  <a:solidFill>
                    <a:schemeClr val="bg1"/>
                  </a:solidFill>
                </a:rPr>
                <a:t>'I have been assertive'</a:t>
              </a:r>
              <a:endParaRPr lang="en-IN" sz="2000" kern="1200" dirty="0">
                <a:solidFill>
                  <a:schemeClr val="bg1"/>
                </a:solidFill>
              </a:endParaRPr>
            </a:p>
          </p:txBody>
        </p:sp>
      </p:grpSp>
      <p:sp>
        <p:nvSpPr>
          <p:cNvPr id="35" name="Footer Placeholder 34"/>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750"/>
                            </p:stCondLst>
                            <p:childTnLst>
                              <p:par>
                                <p:cTn id="17" presetID="10" presetClass="entr" presetSubtype="0" fill="hold" nodeType="afterEffect">
                                  <p:stCondLst>
                                    <p:cond delay="7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4000"/>
                            </p:stCondLst>
                            <p:childTnLst>
                              <p:par>
                                <p:cTn id="29" presetID="10" presetClass="entr" presetSubtype="0" fill="hold" nodeType="afterEffect">
                                  <p:stCondLst>
                                    <p:cond delay="75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525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5750"/>
                            </p:stCondLst>
                            <p:childTnLst>
                              <p:par>
                                <p:cTn id="37" presetID="10" presetClass="entr" presetSubtype="0"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par>
                          <p:cTn id="40" fill="hold">
                            <p:stCondLst>
                              <p:cond delay="6250"/>
                            </p:stCondLst>
                            <p:childTnLst>
                              <p:par>
                                <p:cTn id="41" presetID="10" presetClass="entr" presetSubtype="0" fill="hold" nodeType="afterEffect">
                                  <p:stCondLst>
                                    <p:cond delay="125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par>
                          <p:cTn id="44" fill="hold">
                            <p:stCondLst>
                              <p:cond delay="8000"/>
                            </p:stCondLst>
                            <p:childTnLst>
                              <p:par>
                                <p:cTn id="45" presetID="10"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8500"/>
                            </p:stCondLst>
                            <p:childTnLst>
                              <p:par>
                                <p:cTn id="49" presetID="10" presetClass="entr" presetSubtype="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par>
                          <p:cTn id="52" fill="hold">
                            <p:stCondLst>
                              <p:cond delay="9000"/>
                            </p:stCondLst>
                            <p:childTnLst>
                              <p:par>
                                <p:cTn id="53" presetID="10" presetClass="entr" presetSubtype="0" fill="hold" nodeType="afterEffect">
                                  <p:stCondLst>
                                    <p:cond delay="75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Objective</a:t>
              </a:r>
              <a:endParaRPr lang="en-IN" sz="3200" dirty="0"/>
            </a:p>
          </p:txBody>
        </p:sp>
      </p:grpSp>
      <p:grpSp>
        <p:nvGrpSpPr>
          <p:cNvPr id="6" name="Group 5"/>
          <p:cNvGrpSpPr/>
          <p:nvPr/>
        </p:nvGrpSpPr>
        <p:grpSpPr>
          <a:xfrm>
            <a:off x="0" y="908720"/>
            <a:ext cx="8316416" cy="5949280"/>
            <a:chOff x="0" y="908720"/>
            <a:chExt cx="8604448" cy="5949280"/>
          </a:xfrm>
        </p:grpSpPr>
        <p:sp>
          <p:nvSpPr>
            <p:cNvPr id="7" name="Freeform 6"/>
            <p:cNvSpPr/>
            <p:nvPr/>
          </p:nvSpPr>
          <p:spPr bwMode="auto">
            <a:xfrm rot="16200000">
              <a:off x="1257056" y="-348336"/>
              <a:ext cx="5949280" cy="8463391"/>
            </a:xfrm>
            <a:custGeom>
              <a:avLst/>
              <a:gdLst>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0 w 3581400"/>
                <a:gd name="connsiteY4" fmla="*/ 4572000 h 4572000"/>
                <a:gd name="connsiteX5" fmla="*/ 0 w 3581400"/>
                <a:gd name="connsiteY5" fmla="*/ 0 h 4572000"/>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1524000 w 3581400"/>
                <a:gd name="connsiteY4" fmla="*/ 1981200 h 4572000"/>
                <a:gd name="connsiteX5" fmla="*/ 0 w 3581400"/>
                <a:gd name="connsiteY5"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400" h="4572000">
                  <a:moveTo>
                    <a:pt x="0" y="0"/>
                  </a:moveTo>
                  <a:lnTo>
                    <a:pt x="3424499" y="0"/>
                  </a:lnTo>
                  <a:cubicBezTo>
                    <a:pt x="3511153" y="0"/>
                    <a:pt x="3581400" y="70247"/>
                    <a:pt x="3581400" y="156901"/>
                  </a:cubicBezTo>
                  <a:lnTo>
                    <a:pt x="3581400" y="4572000"/>
                  </a:lnTo>
                  <a:lnTo>
                    <a:pt x="1524000" y="1981200"/>
                  </a:lnTo>
                  <a:lnTo>
                    <a:pt x="0" y="0"/>
                  </a:lnTo>
                  <a:close/>
                </a:path>
              </a:pathLst>
            </a:custGeom>
            <a:solidFill>
              <a:schemeClr val="bg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8" name="Rounded Rectangle 7"/>
            <p:cNvSpPr>
              <a:spLocks noChangeArrowheads="1"/>
            </p:cNvSpPr>
            <p:nvPr/>
          </p:nvSpPr>
          <p:spPr bwMode="auto">
            <a:xfrm rot="16200000">
              <a:off x="1327584" y="-418864"/>
              <a:ext cx="5949280" cy="8604448"/>
            </a:xfrm>
            <a:prstGeom prst="roundRect">
              <a:avLst>
                <a:gd name="adj" fmla="val 5218"/>
              </a:avLst>
            </a:prstGeom>
            <a:gradFill rotWithShape="1">
              <a:gsLst>
                <a:gs pos="0">
                  <a:srgbClr val="0D0D0D"/>
                </a:gs>
                <a:gs pos="100000">
                  <a:schemeClr val="tx1"/>
                </a:gs>
              </a:gsLst>
              <a:lin ang="5400000"/>
            </a:gradFill>
            <a:ln w="41275">
              <a:solidFill>
                <a:srgbClr val="A6A6A6"/>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105" charset="0"/>
                <a:ea typeface="ＭＳ Ｐゴシック" pitchFamily="-105" charset="-128"/>
              </a:endParaRPr>
            </a:p>
          </p:txBody>
        </p:sp>
        <p:sp>
          <p:nvSpPr>
            <p:cNvPr id="9" name="Rectangle 8"/>
            <p:cNvSpPr/>
            <p:nvPr/>
          </p:nvSpPr>
          <p:spPr bwMode="auto">
            <a:xfrm rot="16200000">
              <a:off x="1663077" y="289250"/>
              <a:ext cx="5256585" cy="7215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10" name="Oval 9"/>
            <p:cNvSpPr/>
            <p:nvPr/>
          </p:nvSpPr>
          <p:spPr bwMode="auto">
            <a:xfrm rot="16200000">
              <a:off x="8061938" y="3671805"/>
              <a:ext cx="379737" cy="423170"/>
            </a:xfrm>
            <a:prstGeom prst="ellipse">
              <a:avLst/>
            </a:prstGeom>
            <a:gradFill flip="none" rotWithShape="1">
              <a:gsLst>
                <a:gs pos="100000">
                  <a:schemeClr val="tx1"/>
                </a:gs>
                <a:gs pos="0">
                  <a:schemeClr val="tx1">
                    <a:lumMod val="85000"/>
                    <a:lumOff val="15000"/>
                  </a:schemeClr>
                </a:gs>
              </a:gsLst>
              <a:path path="circl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grpSp>
      <p:grpSp>
        <p:nvGrpSpPr>
          <p:cNvPr id="11" name="Group 69"/>
          <p:cNvGrpSpPr>
            <a:grpSpLocks/>
          </p:cNvGrpSpPr>
          <p:nvPr/>
        </p:nvGrpSpPr>
        <p:grpSpPr bwMode="auto">
          <a:xfrm>
            <a:off x="683568" y="1268758"/>
            <a:ext cx="6912000" cy="366548"/>
            <a:chOff x="1224751" y="2276269"/>
            <a:chExt cx="4852003" cy="395351"/>
          </a:xfrm>
        </p:grpSpPr>
        <p:sp>
          <p:nvSpPr>
            <p:cNvPr id="12" name="Rounded Rectangle 1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3" name="Rounded Rectangle 1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4" name="TextBox 67"/>
            <p:cNvSpPr txBox="1">
              <a:spLocks noChangeArrowheads="1"/>
            </p:cNvSpPr>
            <p:nvPr/>
          </p:nvSpPr>
          <p:spPr bwMode="auto">
            <a:xfrm>
              <a:off x="1292999" y="2306463"/>
              <a:ext cx="1848528"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What is Assertiveness</a:t>
              </a:r>
              <a:endParaRPr lang="en-US" sz="1600" dirty="0">
                <a:latin typeface="+mn-lt"/>
                <a:ea typeface="ＭＳ Ｐゴシック" pitchFamily="34" charset="-128"/>
              </a:endParaRPr>
            </a:p>
          </p:txBody>
        </p:sp>
      </p:grpSp>
      <p:grpSp>
        <p:nvGrpSpPr>
          <p:cNvPr id="15" name="Group 69"/>
          <p:cNvGrpSpPr>
            <a:grpSpLocks/>
          </p:cNvGrpSpPr>
          <p:nvPr/>
        </p:nvGrpSpPr>
        <p:grpSpPr bwMode="auto">
          <a:xfrm>
            <a:off x="683568" y="1619033"/>
            <a:ext cx="6912000" cy="366548"/>
            <a:chOff x="1224751" y="2276269"/>
            <a:chExt cx="4852003" cy="395351"/>
          </a:xfrm>
        </p:grpSpPr>
        <p:sp>
          <p:nvSpPr>
            <p:cNvPr id="16" name="Rounded Rectangle 1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7" name="Rounded Rectangle 1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8" name="TextBox 67"/>
            <p:cNvSpPr txBox="1">
              <a:spLocks noChangeArrowheads="1"/>
            </p:cNvSpPr>
            <p:nvPr/>
          </p:nvSpPr>
          <p:spPr bwMode="auto">
            <a:xfrm>
              <a:off x="1292999" y="2306463"/>
              <a:ext cx="1341126"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Define Assertiveness</a:t>
              </a:r>
              <a:endParaRPr lang="en-US" sz="1600" dirty="0">
                <a:latin typeface="+mn-lt"/>
                <a:ea typeface="ＭＳ Ｐゴシック" pitchFamily="34" charset="-128"/>
              </a:endParaRPr>
            </a:p>
          </p:txBody>
        </p:sp>
      </p:grpSp>
      <p:grpSp>
        <p:nvGrpSpPr>
          <p:cNvPr id="19" name="Group 69"/>
          <p:cNvGrpSpPr>
            <a:grpSpLocks/>
          </p:cNvGrpSpPr>
          <p:nvPr/>
        </p:nvGrpSpPr>
        <p:grpSpPr bwMode="auto">
          <a:xfrm>
            <a:off x="683568" y="1969309"/>
            <a:ext cx="6912000" cy="366548"/>
            <a:chOff x="1224751" y="2276269"/>
            <a:chExt cx="4852003" cy="395351"/>
          </a:xfrm>
        </p:grpSpPr>
        <p:sp>
          <p:nvSpPr>
            <p:cNvPr id="20" name="Rounded Rectangle 1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1" name="Rounded Rectangle 2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2" name="TextBox 67"/>
            <p:cNvSpPr txBox="1">
              <a:spLocks noChangeArrowheads="1"/>
            </p:cNvSpPr>
            <p:nvPr/>
          </p:nvSpPr>
          <p:spPr bwMode="auto">
            <a:xfrm>
              <a:off x="1292999" y="2306463"/>
              <a:ext cx="214519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List the Benefits of Being Assertive</a:t>
              </a:r>
              <a:endParaRPr lang="en-US" sz="1600" dirty="0">
                <a:latin typeface="+mn-lt"/>
                <a:ea typeface="ＭＳ Ｐゴシック" pitchFamily="34" charset="-128"/>
              </a:endParaRPr>
            </a:p>
          </p:txBody>
        </p:sp>
      </p:grpSp>
      <p:grpSp>
        <p:nvGrpSpPr>
          <p:cNvPr id="23" name="Group 69"/>
          <p:cNvGrpSpPr>
            <a:grpSpLocks/>
          </p:cNvGrpSpPr>
          <p:nvPr/>
        </p:nvGrpSpPr>
        <p:grpSpPr bwMode="auto">
          <a:xfrm>
            <a:off x="683568" y="2319584"/>
            <a:ext cx="6912000" cy="366548"/>
            <a:chOff x="1224751" y="2276269"/>
            <a:chExt cx="4852003" cy="395351"/>
          </a:xfrm>
        </p:grpSpPr>
        <p:sp>
          <p:nvSpPr>
            <p:cNvPr id="24" name="Rounded Rectangle 2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5" name="Rounded Rectangle 2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6" name="TextBox 67"/>
            <p:cNvSpPr txBox="1">
              <a:spLocks noChangeArrowheads="1"/>
            </p:cNvSpPr>
            <p:nvPr/>
          </p:nvSpPr>
          <p:spPr bwMode="auto">
            <a:xfrm>
              <a:off x="1292999" y="2306463"/>
              <a:ext cx="280693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Liberation Cycle of Assertiveness</a:t>
              </a:r>
              <a:endParaRPr lang="en-US" sz="1600" dirty="0">
                <a:latin typeface="+mn-lt"/>
                <a:ea typeface="ＭＳ Ｐゴシック" pitchFamily="34" charset="-128"/>
              </a:endParaRPr>
            </a:p>
          </p:txBody>
        </p:sp>
      </p:grpSp>
      <p:grpSp>
        <p:nvGrpSpPr>
          <p:cNvPr id="27" name="Group 69"/>
          <p:cNvGrpSpPr>
            <a:grpSpLocks/>
          </p:cNvGrpSpPr>
          <p:nvPr/>
        </p:nvGrpSpPr>
        <p:grpSpPr bwMode="auto">
          <a:xfrm>
            <a:off x="683568" y="2669859"/>
            <a:ext cx="6912000" cy="366548"/>
            <a:chOff x="1224751" y="2276269"/>
            <a:chExt cx="4852003" cy="395351"/>
          </a:xfrm>
        </p:grpSpPr>
        <p:sp>
          <p:nvSpPr>
            <p:cNvPr id="28" name="Rounded Rectangle 2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9" name="Rounded Rectangle 2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0" name="TextBox 67"/>
            <p:cNvSpPr txBox="1">
              <a:spLocks noChangeArrowheads="1"/>
            </p:cNvSpPr>
            <p:nvPr/>
          </p:nvSpPr>
          <p:spPr bwMode="auto">
            <a:xfrm>
              <a:off x="1292999" y="2306463"/>
              <a:ext cx="2402243"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Various Behavior Patterns</a:t>
              </a:r>
              <a:endParaRPr lang="en-US" sz="1600" dirty="0">
                <a:latin typeface="+mn-lt"/>
                <a:ea typeface="ＭＳ Ｐゴシック" pitchFamily="34" charset="-128"/>
              </a:endParaRPr>
            </a:p>
          </p:txBody>
        </p:sp>
      </p:grpSp>
      <p:grpSp>
        <p:nvGrpSpPr>
          <p:cNvPr id="31" name="Group 69"/>
          <p:cNvGrpSpPr>
            <a:grpSpLocks/>
          </p:cNvGrpSpPr>
          <p:nvPr/>
        </p:nvGrpSpPr>
        <p:grpSpPr bwMode="auto">
          <a:xfrm>
            <a:off x="683568" y="3020135"/>
            <a:ext cx="6912000" cy="366548"/>
            <a:chOff x="1224751" y="2276269"/>
            <a:chExt cx="4852003" cy="395351"/>
          </a:xfrm>
        </p:grpSpPr>
        <p:sp>
          <p:nvSpPr>
            <p:cNvPr id="32" name="Rounded Rectangle 3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3" name="Rounded Rectangle 3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4" name="TextBox 67"/>
            <p:cNvSpPr txBox="1">
              <a:spLocks noChangeArrowheads="1"/>
            </p:cNvSpPr>
            <p:nvPr/>
          </p:nvSpPr>
          <p:spPr bwMode="auto">
            <a:xfrm>
              <a:off x="1292999" y="2306463"/>
              <a:ext cx="317597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Compare Passive, Assertive and Aggressive Behavior</a:t>
              </a:r>
              <a:endParaRPr lang="en-US" sz="1600" dirty="0">
                <a:latin typeface="+mn-lt"/>
                <a:ea typeface="ＭＳ Ｐゴシック" pitchFamily="34" charset="-128"/>
              </a:endParaRPr>
            </a:p>
          </p:txBody>
        </p:sp>
      </p:grpSp>
      <p:grpSp>
        <p:nvGrpSpPr>
          <p:cNvPr id="35" name="Group 69"/>
          <p:cNvGrpSpPr>
            <a:grpSpLocks/>
          </p:cNvGrpSpPr>
          <p:nvPr/>
        </p:nvGrpSpPr>
        <p:grpSpPr bwMode="auto">
          <a:xfrm>
            <a:off x="683568" y="3370410"/>
            <a:ext cx="6912000" cy="366548"/>
            <a:chOff x="1224751" y="2276269"/>
            <a:chExt cx="4852003" cy="395351"/>
          </a:xfrm>
        </p:grpSpPr>
        <p:sp>
          <p:nvSpPr>
            <p:cNvPr id="36" name="Rounded Rectangle 3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7" name="Rounded Rectangle 3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8" name="TextBox 67"/>
            <p:cNvSpPr txBox="1">
              <a:spLocks noChangeArrowheads="1"/>
            </p:cNvSpPr>
            <p:nvPr/>
          </p:nvSpPr>
          <p:spPr bwMode="auto">
            <a:xfrm>
              <a:off x="1292999" y="2306463"/>
              <a:ext cx="2090233"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Power of Affirmations</a:t>
              </a:r>
              <a:endParaRPr lang="en-US" sz="1600" dirty="0">
                <a:latin typeface="+mn-lt"/>
                <a:ea typeface="ＭＳ Ｐゴシック" pitchFamily="34" charset="-128"/>
              </a:endParaRPr>
            </a:p>
          </p:txBody>
        </p:sp>
      </p:grpSp>
      <p:grpSp>
        <p:nvGrpSpPr>
          <p:cNvPr id="39" name="Group 69"/>
          <p:cNvGrpSpPr>
            <a:grpSpLocks/>
          </p:cNvGrpSpPr>
          <p:nvPr/>
        </p:nvGrpSpPr>
        <p:grpSpPr bwMode="auto">
          <a:xfrm>
            <a:off x="683568" y="3720685"/>
            <a:ext cx="6912000" cy="366548"/>
            <a:chOff x="1224751" y="2276269"/>
            <a:chExt cx="4852003" cy="395351"/>
          </a:xfrm>
        </p:grpSpPr>
        <p:sp>
          <p:nvSpPr>
            <p:cNvPr id="40" name="Rounded Rectangle 3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1" name="Rounded Rectangle 4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2" name="TextBox 67"/>
            <p:cNvSpPr txBox="1">
              <a:spLocks noChangeArrowheads="1"/>
            </p:cNvSpPr>
            <p:nvPr/>
          </p:nvSpPr>
          <p:spPr bwMode="auto">
            <a:xfrm>
              <a:off x="1292999" y="2306463"/>
              <a:ext cx="268054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Various Skills for Assertiveness</a:t>
              </a:r>
              <a:endParaRPr lang="en-US" sz="1600" dirty="0">
                <a:latin typeface="+mn-lt"/>
                <a:ea typeface="ＭＳ Ｐゴシック" pitchFamily="34" charset="-128"/>
              </a:endParaRPr>
            </a:p>
          </p:txBody>
        </p:sp>
      </p:grpSp>
      <p:grpSp>
        <p:nvGrpSpPr>
          <p:cNvPr id="43" name="Group 69"/>
          <p:cNvGrpSpPr>
            <a:grpSpLocks/>
          </p:cNvGrpSpPr>
          <p:nvPr/>
        </p:nvGrpSpPr>
        <p:grpSpPr bwMode="auto">
          <a:xfrm>
            <a:off x="683568" y="4070961"/>
            <a:ext cx="6912000" cy="366548"/>
            <a:chOff x="1224751" y="2276269"/>
            <a:chExt cx="4852003" cy="395351"/>
          </a:xfrm>
        </p:grpSpPr>
        <p:sp>
          <p:nvSpPr>
            <p:cNvPr id="44" name="Rounded Rectangle 4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5" name="Rounded Rectangle 4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6" name="TextBox 67"/>
            <p:cNvSpPr txBox="1">
              <a:spLocks noChangeArrowheads="1"/>
            </p:cNvSpPr>
            <p:nvPr/>
          </p:nvSpPr>
          <p:spPr bwMode="auto">
            <a:xfrm>
              <a:off x="1292999" y="2306463"/>
              <a:ext cx="274189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Process of Disagreeing Gracefully</a:t>
              </a:r>
              <a:endParaRPr lang="en-US" sz="1600" dirty="0">
                <a:latin typeface="+mn-lt"/>
                <a:ea typeface="ＭＳ Ｐゴシック" pitchFamily="34" charset="-128"/>
              </a:endParaRPr>
            </a:p>
          </p:txBody>
        </p:sp>
      </p:grpSp>
      <p:grpSp>
        <p:nvGrpSpPr>
          <p:cNvPr id="47" name="Group 69"/>
          <p:cNvGrpSpPr>
            <a:grpSpLocks/>
          </p:cNvGrpSpPr>
          <p:nvPr/>
        </p:nvGrpSpPr>
        <p:grpSpPr bwMode="auto">
          <a:xfrm>
            <a:off x="683568" y="4421236"/>
            <a:ext cx="6912000" cy="366548"/>
            <a:chOff x="1224751" y="2276269"/>
            <a:chExt cx="4852003" cy="395351"/>
          </a:xfrm>
        </p:grpSpPr>
        <p:sp>
          <p:nvSpPr>
            <p:cNvPr id="48" name="Rounded Rectangle 4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9" name="Rounded Rectangle 4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0" name="TextBox 67"/>
            <p:cNvSpPr txBox="1">
              <a:spLocks noChangeArrowheads="1"/>
            </p:cNvSpPr>
            <p:nvPr/>
          </p:nvSpPr>
          <p:spPr bwMode="auto">
            <a:xfrm>
              <a:off x="1292999" y="2306463"/>
              <a:ext cx="226046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Four Steps to Saying ‘No’</a:t>
              </a:r>
              <a:endParaRPr lang="en-US" sz="1600" dirty="0">
                <a:latin typeface="+mn-lt"/>
                <a:ea typeface="ＭＳ Ｐゴシック" pitchFamily="34" charset="-128"/>
              </a:endParaRPr>
            </a:p>
          </p:txBody>
        </p:sp>
      </p:grpSp>
      <p:grpSp>
        <p:nvGrpSpPr>
          <p:cNvPr id="51" name="Group 69"/>
          <p:cNvGrpSpPr>
            <a:grpSpLocks/>
          </p:cNvGrpSpPr>
          <p:nvPr/>
        </p:nvGrpSpPr>
        <p:grpSpPr bwMode="auto">
          <a:xfrm>
            <a:off x="683568" y="4771511"/>
            <a:ext cx="6912000" cy="366548"/>
            <a:chOff x="1224751" y="2276269"/>
            <a:chExt cx="4852003" cy="395351"/>
          </a:xfrm>
        </p:grpSpPr>
        <p:sp>
          <p:nvSpPr>
            <p:cNvPr id="52" name="Rounded Rectangle 5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3" name="Rounded Rectangle 5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4" name="TextBox 67"/>
            <p:cNvSpPr txBox="1">
              <a:spLocks noChangeArrowheads="1"/>
            </p:cNvSpPr>
            <p:nvPr/>
          </p:nvSpPr>
          <p:spPr bwMode="auto">
            <a:xfrm>
              <a:off x="1292999" y="2306463"/>
              <a:ext cx="2811747"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Body Language while Saying ‘No’</a:t>
              </a:r>
              <a:endParaRPr lang="en-US" sz="1600" dirty="0">
                <a:latin typeface="+mn-lt"/>
                <a:ea typeface="ＭＳ Ｐゴシック" pitchFamily="34" charset="-128"/>
              </a:endParaRPr>
            </a:p>
          </p:txBody>
        </p:sp>
      </p:grpSp>
      <p:grpSp>
        <p:nvGrpSpPr>
          <p:cNvPr id="55" name="Group 54"/>
          <p:cNvGrpSpPr>
            <a:grpSpLocks/>
          </p:cNvGrpSpPr>
          <p:nvPr/>
        </p:nvGrpSpPr>
        <p:grpSpPr bwMode="auto">
          <a:xfrm>
            <a:off x="683568" y="5121786"/>
            <a:ext cx="6912000" cy="366548"/>
            <a:chOff x="1224751" y="2276269"/>
            <a:chExt cx="4852003" cy="395351"/>
          </a:xfrm>
        </p:grpSpPr>
        <p:sp>
          <p:nvSpPr>
            <p:cNvPr id="56" name="Rounded Rectangle 5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7" name="Rounded Rectangle 5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8" name="TextBox 67"/>
            <p:cNvSpPr txBox="1">
              <a:spLocks noChangeArrowheads="1"/>
            </p:cNvSpPr>
            <p:nvPr/>
          </p:nvSpPr>
          <p:spPr bwMode="auto">
            <a:xfrm>
              <a:off x="1292999" y="2306463"/>
              <a:ext cx="3028607"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Elements of Assertive Communication</a:t>
              </a:r>
              <a:endParaRPr lang="en-US" sz="1600" dirty="0">
                <a:latin typeface="+mn-lt"/>
                <a:ea typeface="ＭＳ Ｐゴシック" pitchFamily="34" charset="-128"/>
              </a:endParaRPr>
            </a:p>
          </p:txBody>
        </p:sp>
      </p:grpSp>
      <p:grpSp>
        <p:nvGrpSpPr>
          <p:cNvPr id="59" name="Group 69"/>
          <p:cNvGrpSpPr>
            <a:grpSpLocks/>
          </p:cNvGrpSpPr>
          <p:nvPr/>
        </p:nvGrpSpPr>
        <p:grpSpPr bwMode="auto">
          <a:xfrm>
            <a:off x="683568" y="5472062"/>
            <a:ext cx="6912000" cy="366548"/>
            <a:chOff x="1224751" y="2276269"/>
            <a:chExt cx="4852003" cy="395351"/>
          </a:xfrm>
        </p:grpSpPr>
        <p:sp>
          <p:nvSpPr>
            <p:cNvPr id="60" name="Rounded Rectangle 5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1" name="Rounded Rectangle 6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2" name="TextBox 67"/>
            <p:cNvSpPr txBox="1">
              <a:spLocks noChangeArrowheads="1"/>
            </p:cNvSpPr>
            <p:nvPr/>
          </p:nvSpPr>
          <p:spPr bwMode="auto">
            <a:xfrm>
              <a:off x="1292999" y="2306463"/>
              <a:ext cx="2978015"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List the Role of Assertive Words in Assertiveness </a:t>
              </a:r>
              <a:endParaRPr lang="en-US" sz="1600" dirty="0">
                <a:latin typeface="+mn-lt"/>
                <a:ea typeface="ＭＳ Ｐゴシック" pitchFamily="34" charset="-128"/>
              </a:endParaRPr>
            </a:p>
          </p:txBody>
        </p:sp>
      </p:grpSp>
      <p:grpSp>
        <p:nvGrpSpPr>
          <p:cNvPr id="63" name="Group 69"/>
          <p:cNvGrpSpPr>
            <a:grpSpLocks/>
          </p:cNvGrpSpPr>
          <p:nvPr/>
        </p:nvGrpSpPr>
        <p:grpSpPr bwMode="auto">
          <a:xfrm>
            <a:off x="683568" y="5822337"/>
            <a:ext cx="6912000" cy="366548"/>
            <a:chOff x="1224751" y="2276269"/>
            <a:chExt cx="4852003" cy="395351"/>
          </a:xfrm>
        </p:grpSpPr>
        <p:sp>
          <p:nvSpPr>
            <p:cNvPr id="64" name="Rounded Rectangle 6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5" name="Rounded Rectangle 6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6" name="TextBox 67"/>
            <p:cNvSpPr txBox="1">
              <a:spLocks noChangeArrowheads="1"/>
            </p:cNvSpPr>
            <p:nvPr/>
          </p:nvSpPr>
          <p:spPr bwMode="auto">
            <a:xfrm>
              <a:off x="1292999" y="2306463"/>
              <a:ext cx="3017489"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Non Verbal Aspects of Assertiveness</a:t>
              </a:r>
              <a:endParaRPr lang="en-US" sz="1600" dirty="0">
                <a:latin typeface="+mn-lt"/>
                <a:ea typeface="ＭＳ Ｐゴシック" pitchFamily="34" charset="-128"/>
              </a:endParaRPr>
            </a:p>
          </p:txBody>
        </p:sp>
      </p:grpSp>
      <p:grpSp>
        <p:nvGrpSpPr>
          <p:cNvPr id="67" name="Group 69"/>
          <p:cNvGrpSpPr>
            <a:grpSpLocks/>
          </p:cNvGrpSpPr>
          <p:nvPr/>
        </p:nvGrpSpPr>
        <p:grpSpPr bwMode="auto">
          <a:xfrm>
            <a:off x="683568" y="6172612"/>
            <a:ext cx="6912000" cy="366548"/>
            <a:chOff x="1224751" y="2276269"/>
            <a:chExt cx="4852003" cy="395351"/>
          </a:xfrm>
        </p:grpSpPr>
        <p:sp>
          <p:nvSpPr>
            <p:cNvPr id="68" name="Rounded Rectangle 6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9" name="Rounded Rectangle 6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70" name="TextBox 67"/>
            <p:cNvSpPr txBox="1">
              <a:spLocks noChangeArrowheads="1"/>
            </p:cNvSpPr>
            <p:nvPr/>
          </p:nvSpPr>
          <p:spPr bwMode="auto">
            <a:xfrm>
              <a:off x="1292999" y="2306463"/>
              <a:ext cx="300025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Action Plan for Building Assertiveness</a:t>
              </a:r>
            </a:p>
          </p:txBody>
        </p:sp>
      </p:grpSp>
      <p:grpSp>
        <p:nvGrpSpPr>
          <p:cNvPr id="71" name="Group 90"/>
          <p:cNvGrpSpPr>
            <a:grpSpLocks/>
          </p:cNvGrpSpPr>
          <p:nvPr/>
        </p:nvGrpSpPr>
        <p:grpSpPr bwMode="auto">
          <a:xfrm rot="4009715">
            <a:off x="5870859" y="3868015"/>
            <a:ext cx="4783138" cy="968375"/>
            <a:chOff x="4940193" y="4878304"/>
            <a:chExt cx="4783391" cy="968295"/>
          </a:xfrm>
        </p:grpSpPr>
        <p:sp>
          <p:nvSpPr>
            <p:cNvPr id="72" name="Oval 71"/>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3" name="Rectangle 72"/>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4" name="Rounded Rectangle 73"/>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75" name="Group 87"/>
            <p:cNvGrpSpPr>
              <a:grpSpLocks/>
            </p:cNvGrpSpPr>
            <p:nvPr/>
          </p:nvGrpSpPr>
          <p:grpSpPr bwMode="auto">
            <a:xfrm>
              <a:off x="4940193" y="4878304"/>
              <a:ext cx="4783391" cy="825387"/>
              <a:chOff x="4940193" y="4878304"/>
              <a:chExt cx="4783391" cy="825387"/>
            </a:xfrm>
          </p:grpSpPr>
          <p:sp>
            <p:nvSpPr>
              <p:cNvPr id="76" name="Oval 75"/>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7"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78" name="Rounded Rectangle 77"/>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grpSp>
        <p:nvGrpSpPr>
          <p:cNvPr id="79" name="Group 69"/>
          <p:cNvGrpSpPr>
            <a:grpSpLocks/>
          </p:cNvGrpSpPr>
          <p:nvPr/>
        </p:nvGrpSpPr>
        <p:grpSpPr bwMode="auto">
          <a:xfrm>
            <a:off x="683568" y="2666516"/>
            <a:ext cx="6912000" cy="364824"/>
            <a:chOff x="1224751" y="2276269"/>
            <a:chExt cx="4852003" cy="419341"/>
          </a:xfrm>
        </p:grpSpPr>
        <p:sp>
          <p:nvSpPr>
            <p:cNvPr id="80" name="Rounded Rectangle 79"/>
            <p:cNvSpPr/>
            <p:nvPr/>
          </p:nvSpPr>
          <p:spPr>
            <a:xfrm flipV="1">
              <a:off x="1224751" y="2276269"/>
              <a:ext cx="4852003" cy="379817"/>
            </a:xfrm>
            <a:prstGeom prst="roundRect">
              <a:avLst/>
            </a:prstGeom>
            <a:solidFill>
              <a:srgbClr val="92D050"/>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81" name="Rounded Rectangle 8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82" name="TextBox 67"/>
            <p:cNvSpPr txBox="1">
              <a:spLocks noChangeArrowheads="1"/>
            </p:cNvSpPr>
            <p:nvPr/>
          </p:nvSpPr>
          <p:spPr bwMode="auto">
            <a:xfrm>
              <a:off x="1292999" y="2306464"/>
              <a:ext cx="2402243" cy="389146"/>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Various Behavior Patterns</a:t>
              </a:r>
              <a:endParaRPr lang="en-US" sz="1600" dirty="0">
                <a:latin typeface="+mn-lt"/>
                <a:ea typeface="ＭＳ Ｐゴシック" pitchFamily="34" charset="-128"/>
              </a:endParaRPr>
            </a:p>
          </p:txBody>
        </p:sp>
      </p:grpSp>
      <p:sp>
        <p:nvSpPr>
          <p:cNvPr id="83" name="Footer Placeholder 82"/>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2" presetClass="entr" presetSubtype="1"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 calcmode="lin" valueType="num">
                                      <p:cBhvr additive="base">
                                        <p:cTn id="10" dur="500" fill="hold"/>
                                        <p:tgtEl>
                                          <p:spTgt spid="71"/>
                                        </p:tgtEl>
                                        <p:attrNameLst>
                                          <p:attrName>ppt_x</p:attrName>
                                        </p:attrNameLst>
                                      </p:cBhvr>
                                      <p:tavLst>
                                        <p:tav tm="0">
                                          <p:val>
                                            <p:strVal val="#ppt_x"/>
                                          </p:val>
                                        </p:tav>
                                        <p:tav tm="100000">
                                          <p:val>
                                            <p:strVal val="#ppt_x"/>
                                          </p:val>
                                        </p:tav>
                                      </p:tavLst>
                                    </p:anim>
                                    <p:anim calcmode="lin" valueType="num">
                                      <p:cBhvr additive="base">
                                        <p:cTn id="11" dur="500" fill="hold"/>
                                        <p:tgtEl>
                                          <p:spTgt spid="71"/>
                                        </p:tgtEl>
                                        <p:attrNameLst>
                                          <p:attrName>ppt_y</p:attrName>
                                        </p:attrNameLst>
                                      </p:cBhvr>
                                      <p:tavLst>
                                        <p:tav tm="0">
                                          <p:val>
                                            <p:strVal val="0-#ppt_h/2"/>
                                          </p:val>
                                        </p:tav>
                                        <p:tav tm="100000">
                                          <p:val>
                                            <p:strVal val="#ppt_y"/>
                                          </p:val>
                                        </p:tav>
                                      </p:tavLst>
                                    </p:anim>
                                  </p:childTnLst>
                                </p:cTn>
                              </p:par>
                              <p:par>
                                <p:cTn id="12" presetID="26" presetClass="emph" presetSubtype="0" fill="hold" nodeType="withEffect">
                                  <p:stCondLst>
                                    <p:cond delay="1000"/>
                                  </p:stCondLst>
                                  <p:childTnLst>
                                    <p:animEffect transition="out" filter="fade">
                                      <p:cBhvr>
                                        <p:cTn id="13" dur="500" tmFilter="0, 0; .2, .5; .8, .5; 1, 0"/>
                                        <p:tgtEl>
                                          <p:spTgt spid="71"/>
                                        </p:tgtEl>
                                      </p:cBhvr>
                                    </p:animEffect>
                                    <p:animScale>
                                      <p:cBhvr>
                                        <p:cTn id="14" dur="250" autoRev="1" fill="hold"/>
                                        <p:tgtEl>
                                          <p:spTgt spid="71"/>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Understanding Behavior Patterns</a:t>
              </a:r>
              <a:endParaRPr lang="en-IN" sz="3200" dirty="0"/>
            </a:p>
          </p:txBody>
        </p:sp>
      </p:grpSp>
      <p:sp>
        <p:nvSpPr>
          <p:cNvPr id="6" name="TextBox 5"/>
          <p:cNvSpPr txBox="1"/>
          <p:nvPr/>
        </p:nvSpPr>
        <p:spPr>
          <a:xfrm>
            <a:off x="683568" y="908720"/>
            <a:ext cx="8460432" cy="400110"/>
          </a:xfrm>
          <a:prstGeom prst="rect">
            <a:avLst/>
          </a:prstGeom>
          <a:solidFill>
            <a:srgbClr val="FFFFFF">
              <a:alpha val="69804"/>
            </a:srgbClr>
          </a:solidFill>
        </p:spPr>
        <p:txBody>
          <a:bodyPr wrap="square" rtlCol="0">
            <a:spAutoFit/>
          </a:bodyPr>
          <a:lstStyle/>
          <a:p>
            <a:r>
              <a:rPr lang="en-IN" sz="2000" dirty="0" smtClean="0"/>
              <a:t>There are three basic behavior patterns seen in people:</a:t>
            </a:r>
            <a:endParaRPr lang="en-IN" sz="2000" dirty="0"/>
          </a:p>
        </p:txBody>
      </p:sp>
      <p:sp>
        <p:nvSpPr>
          <p:cNvPr id="7" name="TextBox 6"/>
          <p:cNvSpPr txBox="1"/>
          <p:nvPr/>
        </p:nvSpPr>
        <p:spPr>
          <a:xfrm>
            <a:off x="1115616" y="1268760"/>
            <a:ext cx="1944216" cy="2215991"/>
          </a:xfrm>
          <a:prstGeom prst="rect">
            <a:avLst/>
          </a:prstGeom>
          <a:noFill/>
        </p:spPr>
        <p:txBody>
          <a:bodyPr wrap="square" rtlCol="0">
            <a:spAutoFit/>
          </a:bodyPr>
          <a:lstStyle/>
          <a:p>
            <a:r>
              <a:rPr lang="en-IN" sz="13800" dirty="0" smtClean="0">
                <a:solidFill>
                  <a:srgbClr val="9E0000"/>
                </a:solidFill>
                <a:latin typeface="28 Days Later" pitchFamily="34" charset="0"/>
              </a:rPr>
              <a:t>1</a:t>
            </a:r>
            <a:endParaRPr lang="en-IN" sz="13800" dirty="0">
              <a:solidFill>
                <a:srgbClr val="9E0000"/>
              </a:solidFill>
              <a:latin typeface="28 Days Later" pitchFamily="34" charset="0"/>
            </a:endParaRPr>
          </a:p>
        </p:txBody>
      </p:sp>
      <p:sp>
        <p:nvSpPr>
          <p:cNvPr id="8" name="TextBox 7"/>
          <p:cNvSpPr txBox="1"/>
          <p:nvPr/>
        </p:nvSpPr>
        <p:spPr>
          <a:xfrm>
            <a:off x="3635896" y="1268760"/>
            <a:ext cx="1944216" cy="2215991"/>
          </a:xfrm>
          <a:prstGeom prst="rect">
            <a:avLst/>
          </a:prstGeom>
          <a:noFill/>
        </p:spPr>
        <p:txBody>
          <a:bodyPr wrap="square" rtlCol="0">
            <a:spAutoFit/>
          </a:bodyPr>
          <a:lstStyle/>
          <a:p>
            <a:r>
              <a:rPr lang="en-IN" sz="13800" dirty="0" smtClean="0">
                <a:solidFill>
                  <a:srgbClr val="186A2D"/>
                </a:solidFill>
                <a:latin typeface="28 Days Later" pitchFamily="34" charset="0"/>
              </a:rPr>
              <a:t>2</a:t>
            </a:r>
            <a:endParaRPr lang="en-IN" sz="13800" dirty="0">
              <a:solidFill>
                <a:srgbClr val="186A2D"/>
              </a:solidFill>
              <a:latin typeface="28 Days Later" pitchFamily="34" charset="0"/>
            </a:endParaRPr>
          </a:p>
        </p:txBody>
      </p:sp>
      <p:sp>
        <p:nvSpPr>
          <p:cNvPr id="9" name="TextBox 8"/>
          <p:cNvSpPr txBox="1"/>
          <p:nvPr/>
        </p:nvSpPr>
        <p:spPr>
          <a:xfrm>
            <a:off x="6804248" y="1268760"/>
            <a:ext cx="1944216" cy="2215991"/>
          </a:xfrm>
          <a:prstGeom prst="rect">
            <a:avLst/>
          </a:prstGeom>
          <a:noFill/>
        </p:spPr>
        <p:txBody>
          <a:bodyPr wrap="square" rtlCol="0">
            <a:spAutoFit/>
          </a:bodyPr>
          <a:lstStyle/>
          <a:p>
            <a:r>
              <a:rPr lang="en-IN" sz="13800" dirty="0" smtClean="0">
                <a:solidFill>
                  <a:schemeClr val="accent5">
                    <a:lumMod val="50000"/>
                  </a:schemeClr>
                </a:solidFill>
                <a:latin typeface="28 Days Later" pitchFamily="34" charset="0"/>
              </a:rPr>
              <a:t>3</a:t>
            </a:r>
            <a:endParaRPr lang="en-IN" sz="13800" dirty="0">
              <a:solidFill>
                <a:schemeClr val="accent5">
                  <a:lumMod val="50000"/>
                </a:schemeClr>
              </a:solidFill>
              <a:latin typeface="28 Days Later" pitchFamily="34" charset="0"/>
            </a:endParaRPr>
          </a:p>
        </p:txBody>
      </p:sp>
      <p:grpSp>
        <p:nvGrpSpPr>
          <p:cNvPr id="10" name="Group 20"/>
          <p:cNvGrpSpPr/>
          <p:nvPr/>
        </p:nvGrpSpPr>
        <p:grpSpPr>
          <a:xfrm>
            <a:off x="183733" y="1844825"/>
            <a:ext cx="3740195" cy="4251480"/>
            <a:chOff x="183733" y="2048909"/>
            <a:chExt cx="3679477" cy="4047395"/>
          </a:xfrm>
        </p:grpSpPr>
        <p:pic>
          <p:nvPicPr>
            <p:cNvPr id="11" name="Picture 10" descr="Red Pencil.png"/>
            <p:cNvPicPr>
              <a:picLocks noChangeAspect="1"/>
            </p:cNvPicPr>
            <p:nvPr/>
          </p:nvPicPr>
          <p:blipFill>
            <a:blip r:embed="rId3" cstate="email"/>
            <a:stretch>
              <a:fillRect/>
            </a:stretch>
          </p:blipFill>
          <p:spPr>
            <a:xfrm rot="20196321">
              <a:off x="183733" y="2048909"/>
              <a:ext cx="3679477" cy="4047395"/>
            </a:xfrm>
            <a:prstGeom prst="rect">
              <a:avLst/>
            </a:prstGeom>
          </p:spPr>
        </p:pic>
        <p:sp>
          <p:nvSpPr>
            <p:cNvPr id="12" name="TextBox 11"/>
            <p:cNvSpPr txBox="1"/>
            <p:nvPr/>
          </p:nvSpPr>
          <p:spPr>
            <a:xfrm rot="17563489">
              <a:off x="962593" y="3541648"/>
              <a:ext cx="2099276" cy="707886"/>
            </a:xfrm>
            <a:prstGeom prst="rect">
              <a:avLst/>
            </a:prstGeom>
            <a:noFill/>
          </p:spPr>
          <p:txBody>
            <a:bodyPr wrap="square" rtlCol="0">
              <a:spAutoFit/>
            </a:bodyPr>
            <a:lstStyle/>
            <a:p>
              <a:pPr algn="ctr"/>
              <a:r>
                <a:rPr lang="en-IN" sz="2000" b="1" dirty="0" smtClean="0">
                  <a:solidFill>
                    <a:schemeClr val="bg1"/>
                  </a:solidFill>
                </a:rPr>
                <a:t>Aggressive Behavior</a:t>
              </a:r>
              <a:endParaRPr lang="en-IN" sz="2000" b="1" dirty="0">
                <a:solidFill>
                  <a:schemeClr val="bg1"/>
                </a:solidFill>
              </a:endParaRPr>
            </a:p>
          </p:txBody>
        </p:sp>
      </p:grpSp>
      <p:grpSp>
        <p:nvGrpSpPr>
          <p:cNvPr id="13" name="Group 21"/>
          <p:cNvGrpSpPr/>
          <p:nvPr/>
        </p:nvGrpSpPr>
        <p:grpSpPr>
          <a:xfrm>
            <a:off x="3070508" y="1916833"/>
            <a:ext cx="3740195" cy="4251480"/>
            <a:chOff x="3070508" y="2120917"/>
            <a:chExt cx="3679477" cy="4047395"/>
          </a:xfrm>
        </p:grpSpPr>
        <p:pic>
          <p:nvPicPr>
            <p:cNvPr id="14" name="Picture 13" descr="Green Pencil.png"/>
            <p:cNvPicPr>
              <a:picLocks noChangeAspect="1"/>
            </p:cNvPicPr>
            <p:nvPr/>
          </p:nvPicPr>
          <p:blipFill>
            <a:blip r:embed="rId4" cstate="email"/>
            <a:stretch>
              <a:fillRect/>
            </a:stretch>
          </p:blipFill>
          <p:spPr>
            <a:xfrm rot="20196321">
              <a:off x="3070508" y="2120917"/>
              <a:ext cx="3679477" cy="4047395"/>
            </a:xfrm>
            <a:prstGeom prst="rect">
              <a:avLst/>
            </a:prstGeom>
          </p:spPr>
        </p:pic>
        <p:sp>
          <p:nvSpPr>
            <p:cNvPr id="15" name="TextBox 14"/>
            <p:cNvSpPr txBox="1"/>
            <p:nvPr/>
          </p:nvSpPr>
          <p:spPr>
            <a:xfrm rot="17563489">
              <a:off x="3865882" y="3591988"/>
              <a:ext cx="2099276" cy="707886"/>
            </a:xfrm>
            <a:prstGeom prst="rect">
              <a:avLst/>
            </a:prstGeom>
            <a:noFill/>
          </p:spPr>
          <p:txBody>
            <a:bodyPr wrap="square" rtlCol="0">
              <a:spAutoFit/>
            </a:bodyPr>
            <a:lstStyle/>
            <a:p>
              <a:pPr algn="ctr"/>
              <a:r>
                <a:rPr lang="en-IN" sz="2000" b="1" dirty="0" smtClean="0">
                  <a:solidFill>
                    <a:schemeClr val="bg1"/>
                  </a:solidFill>
                </a:rPr>
                <a:t>Assertive Behavior</a:t>
              </a:r>
              <a:endParaRPr lang="en-IN" sz="2000" b="1" dirty="0">
                <a:solidFill>
                  <a:schemeClr val="bg1"/>
                </a:solidFill>
              </a:endParaRPr>
            </a:p>
          </p:txBody>
        </p:sp>
      </p:grpSp>
      <p:grpSp>
        <p:nvGrpSpPr>
          <p:cNvPr id="16" name="Group 22"/>
          <p:cNvGrpSpPr/>
          <p:nvPr/>
        </p:nvGrpSpPr>
        <p:grpSpPr>
          <a:xfrm>
            <a:off x="6144886" y="1988842"/>
            <a:ext cx="3740195" cy="4251480"/>
            <a:chOff x="6144886" y="2192926"/>
            <a:chExt cx="3679477" cy="4047395"/>
          </a:xfrm>
        </p:grpSpPr>
        <p:pic>
          <p:nvPicPr>
            <p:cNvPr id="17" name="Picture 16" descr="Blue Pencil.png"/>
            <p:cNvPicPr>
              <a:picLocks noChangeAspect="1"/>
            </p:cNvPicPr>
            <p:nvPr/>
          </p:nvPicPr>
          <p:blipFill>
            <a:blip r:embed="rId5" cstate="email"/>
            <a:stretch>
              <a:fillRect/>
            </a:stretch>
          </p:blipFill>
          <p:spPr>
            <a:xfrm rot="20196321">
              <a:off x="6144886" y="2192926"/>
              <a:ext cx="3679477" cy="4047395"/>
            </a:xfrm>
            <a:prstGeom prst="rect">
              <a:avLst/>
            </a:prstGeom>
          </p:spPr>
        </p:pic>
        <p:sp>
          <p:nvSpPr>
            <p:cNvPr id="18" name="TextBox 17"/>
            <p:cNvSpPr txBox="1"/>
            <p:nvPr/>
          </p:nvSpPr>
          <p:spPr>
            <a:xfrm rot="17563489">
              <a:off x="6804114" y="3612129"/>
              <a:ext cx="2259929" cy="707886"/>
            </a:xfrm>
            <a:prstGeom prst="rect">
              <a:avLst/>
            </a:prstGeom>
            <a:noFill/>
          </p:spPr>
          <p:txBody>
            <a:bodyPr wrap="square" rtlCol="0">
              <a:spAutoFit/>
            </a:bodyPr>
            <a:lstStyle/>
            <a:p>
              <a:pPr algn="ctr"/>
              <a:r>
                <a:rPr lang="en-IN" sz="2000" b="1" dirty="0" smtClean="0">
                  <a:solidFill>
                    <a:schemeClr val="bg1"/>
                  </a:solidFill>
                </a:rPr>
                <a:t>Passive/Submissive Behavior</a:t>
              </a:r>
              <a:endParaRPr lang="en-IN" sz="2000" b="1" dirty="0">
                <a:solidFill>
                  <a:schemeClr val="bg1"/>
                </a:solidFill>
              </a:endParaRPr>
            </a:p>
          </p:txBody>
        </p:sp>
      </p:grpSp>
      <p:sp>
        <p:nvSpPr>
          <p:cNvPr id="19" name="TextBox 18"/>
          <p:cNvSpPr txBox="1"/>
          <p:nvPr/>
        </p:nvSpPr>
        <p:spPr>
          <a:xfrm>
            <a:off x="179512" y="6341258"/>
            <a:ext cx="8208912" cy="400110"/>
          </a:xfrm>
          <a:prstGeom prst="rect">
            <a:avLst/>
          </a:prstGeom>
          <a:noFill/>
        </p:spPr>
        <p:txBody>
          <a:bodyPr wrap="square" rtlCol="0">
            <a:spAutoFit/>
          </a:bodyPr>
          <a:lstStyle/>
          <a:p>
            <a:r>
              <a:rPr lang="en-IN" sz="2000" dirty="0" smtClean="0"/>
              <a:t>Let us look at each in detail.</a:t>
            </a:r>
            <a:endParaRPr lang="en-IN" sz="2000" dirty="0"/>
          </a:p>
        </p:txBody>
      </p:sp>
      <p:sp>
        <p:nvSpPr>
          <p:cNvPr id="20" name="Footer Placeholder 19"/>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3500"/>
                            </p:stCondLst>
                            <p:childTnLst>
                              <p:par>
                                <p:cTn id="25" presetID="10" presetClass="entr" presetSubtype="0" fill="hold" grpId="0" nodeType="afterEffect">
                                  <p:stCondLst>
                                    <p:cond delay="5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5000"/>
                            </p:stCondLst>
                            <p:childTnLst>
                              <p:par>
                                <p:cTn id="33" presetID="10" presetClass="entr" presetSubtype="0" fill="hold" grpId="0" nodeType="afterEffect">
                                  <p:stCondLst>
                                    <p:cond delay="5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9" name="Picture 8" descr="19755042_l.jpg"/>
          <p:cNvPicPr>
            <a:picLocks noChangeAspect="1"/>
          </p:cNvPicPr>
          <p:nvPr/>
        </p:nvPicPr>
        <p:blipFill>
          <a:blip r:embed="rId3" cstate="email"/>
          <a:stretch>
            <a:fillRect/>
          </a:stretch>
        </p:blipFill>
        <p:spPr>
          <a:xfrm>
            <a:off x="298765" y="1249886"/>
            <a:ext cx="4201227" cy="28271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Rounded Rectangle 12"/>
          <p:cNvSpPr/>
          <p:nvPr/>
        </p:nvSpPr>
        <p:spPr>
          <a:xfrm>
            <a:off x="251520" y="4509120"/>
            <a:ext cx="7236000" cy="2088232"/>
          </a:xfrm>
          <a:prstGeom prst="roundRect">
            <a:avLst>
              <a:gd name="adj" fmla="val 3111"/>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Howard faces a lot of problem daily at his workplace. His subordinates do not obey him and do not follow Howard’s leadership. In spite of repeatedly telling his subordinates to complete a list of tasks, they do not tend to complete them. Howard is just not able to control his subordinates and is not able to communicate assertively.</a:t>
            </a:r>
          </a:p>
        </p:txBody>
      </p:sp>
      <p:sp>
        <p:nvSpPr>
          <p:cNvPr id="6" name="Footer Placeholder 5"/>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par>
                          <p:cTn id="10" fill="hold">
                            <p:stCondLst>
                              <p:cond delay="250"/>
                            </p:stCondLst>
                            <p:childTnLst>
                              <p:par>
                                <p:cTn id="11" presetID="47"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anim calcmode="lin" valueType="num">
                                      <p:cBhvr>
                                        <p:cTn id="14" dur="250" fill="hold"/>
                                        <p:tgtEl>
                                          <p:spTgt spid="13"/>
                                        </p:tgtEl>
                                        <p:attrNameLst>
                                          <p:attrName>ppt_x</p:attrName>
                                        </p:attrNameLst>
                                      </p:cBhvr>
                                      <p:tavLst>
                                        <p:tav tm="0">
                                          <p:val>
                                            <p:strVal val="#ppt_x"/>
                                          </p:val>
                                        </p:tav>
                                        <p:tav tm="100000">
                                          <p:val>
                                            <p:strVal val="#ppt_x"/>
                                          </p:val>
                                        </p:tav>
                                      </p:tavLst>
                                    </p:anim>
                                    <p:anim calcmode="lin" valueType="num">
                                      <p:cBhvr>
                                        <p:cTn id="15" dur="2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6663611_l.jpg"/>
          <p:cNvPicPr>
            <a:picLocks noChangeAspect="1"/>
          </p:cNvPicPr>
          <p:nvPr/>
        </p:nvPicPr>
        <p:blipFill>
          <a:blip r:embed="rId2" cstate="email">
            <a:lum bright="30000" contrast="-30000"/>
          </a:blip>
          <a:stretch>
            <a:fillRect/>
          </a:stretch>
        </p:blipFill>
        <p:spPr>
          <a:xfrm>
            <a:off x="0" y="836712"/>
            <a:ext cx="9144000" cy="6021288"/>
          </a:xfrm>
          <a:prstGeom prst="rect">
            <a:avLst/>
          </a:prstGeom>
        </p:spPr>
      </p:pic>
      <p:grpSp>
        <p:nvGrpSpPr>
          <p:cNvPr id="8" name="Group 6"/>
          <p:cNvGrpSpPr/>
          <p:nvPr/>
        </p:nvGrpSpPr>
        <p:grpSpPr>
          <a:xfrm rot="20841459">
            <a:off x="-1022099" y="1311514"/>
            <a:ext cx="4927866" cy="5317935"/>
            <a:chOff x="183733" y="2048909"/>
            <a:chExt cx="3679477" cy="4047395"/>
          </a:xfrm>
        </p:grpSpPr>
        <p:pic>
          <p:nvPicPr>
            <p:cNvPr id="9" name="Picture 8" descr="Red Pencil.png"/>
            <p:cNvPicPr>
              <a:picLocks noChangeAspect="1"/>
            </p:cNvPicPr>
            <p:nvPr/>
          </p:nvPicPr>
          <p:blipFill>
            <a:blip r:embed="rId3" cstate="print"/>
            <a:stretch>
              <a:fillRect/>
            </a:stretch>
          </p:blipFill>
          <p:spPr>
            <a:xfrm rot="20196321">
              <a:off x="183733" y="2048909"/>
              <a:ext cx="3679477" cy="4047395"/>
            </a:xfrm>
            <a:prstGeom prst="rect">
              <a:avLst/>
            </a:prstGeom>
          </p:spPr>
        </p:pic>
        <p:sp>
          <p:nvSpPr>
            <p:cNvPr id="10" name="TextBox 9"/>
            <p:cNvSpPr txBox="1"/>
            <p:nvPr/>
          </p:nvSpPr>
          <p:spPr>
            <a:xfrm rot="17563489">
              <a:off x="962593" y="3746215"/>
              <a:ext cx="2099276" cy="298749"/>
            </a:xfrm>
            <a:prstGeom prst="rect">
              <a:avLst/>
            </a:prstGeom>
            <a:noFill/>
          </p:spPr>
          <p:txBody>
            <a:bodyPr wrap="square" rtlCol="0">
              <a:spAutoFit/>
            </a:bodyPr>
            <a:lstStyle/>
            <a:p>
              <a:pPr algn="ctr"/>
              <a:r>
                <a:rPr lang="en-IN" sz="2000" b="1" dirty="0" smtClean="0">
                  <a:solidFill>
                    <a:schemeClr val="bg1"/>
                  </a:solidFill>
                </a:rPr>
                <a:t>Aggressive Behavior</a:t>
              </a:r>
              <a:endParaRPr lang="en-IN" sz="2000" b="1" dirty="0">
                <a:solidFill>
                  <a:schemeClr val="bg1"/>
                </a:solidFill>
              </a:endParaRPr>
            </a:p>
          </p:txBody>
        </p:sp>
      </p:grpSp>
      <p:sp>
        <p:nvSpPr>
          <p:cNvPr id="11" name="TextBox 10"/>
          <p:cNvSpPr txBox="1"/>
          <p:nvPr/>
        </p:nvSpPr>
        <p:spPr>
          <a:xfrm>
            <a:off x="251520" y="260648"/>
            <a:ext cx="1944216" cy="2215991"/>
          </a:xfrm>
          <a:prstGeom prst="rect">
            <a:avLst/>
          </a:prstGeom>
          <a:noFill/>
        </p:spPr>
        <p:txBody>
          <a:bodyPr wrap="square" rtlCol="0">
            <a:spAutoFit/>
          </a:bodyPr>
          <a:lstStyle/>
          <a:p>
            <a:r>
              <a:rPr lang="en-IN" sz="13800" dirty="0" smtClean="0">
                <a:solidFill>
                  <a:srgbClr val="9E0000"/>
                </a:solidFill>
                <a:latin typeface="28 Days Later" pitchFamily="34" charset="0"/>
              </a:rPr>
              <a:t>1</a:t>
            </a:r>
            <a:endParaRPr lang="en-IN" sz="13800" dirty="0">
              <a:solidFill>
                <a:srgbClr val="9E0000"/>
              </a:solidFill>
              <a:latin typeface="28 Days Later" pitchFamily="34" charset="0"/>
            </a:endParaRPr>
          </a:p>
        </p:txBody>
      </p:sp>
      <p:sp>
        <p:nvSpPr>
          <p:cNvPr id="12" name="Rounded Rectangle 11"/>
          <p:cNvSpPr/>
          <p:nvPr/>
        </p:nvSpPr>
        <p:spPr>
          <a:xfrm>
            <a:off x="2195736" y="3645024"/>
            <a:ext cx="6804040" cy="3132320"/>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Symptoms:</a:t>
            </a:r>
            <a:endParaRPr lang="en-IN" sz="2000" dirty="0" smtClean="0">
              <a:solidFill>
                <a:schemeClr val="tx1"/>
              </a:solidFill>
            </a:endParaRPr>
          </a:p>
          <a:p>
            <a:pPr marL="457200" indent="-457200">
              <a:buFont typeface="Arial" pitchFamily="34" charset="0"/>
              <a:buChar char="•"/>
            </a:pPr>
            <a:r>
              <a:rPr lang="en-IN" sz="2000" dirty="0" smtClean="0">
                <a:solidFill>
                  <a:schemeClr val="tx1"/>
                </a:solidFill>
              </a:rPr>
              <a:t>Frequently argues with others</a:t>
            </a:r>
          </a:p>
          <a:p>
            <a:pPr marL="457200" indent="-457200">
              <a:buFont typeface="Arial" pitchFamily="34" charset="0"/>
              <a:buChar char="•"/>
            </a:pPr>
            <a:r>
              <a:rPr lang="en-IN" sz="2000" dirty="0" smtClean="0">
                <a:solidFill>
                  <a:schemeClr val="tx1"/>
                </a:solidFill>
              </a:rPr>
              <a:t>Frequently gets angry</a:t>
            </a:r>
          </a:p>
          <a:p>
            <a:pPr marL="457200" indent="-457200">
              <a:buFont typeface="Arial" pitchFamily="34" charset="0"/>
              <a:buChar char="•"/>
            </a:pPr>
            <a:r>
              <a:rPr lang="en-IN" sz="2000" dirty="0" smtClean="0">
                <a:solidFill>
                  <a:schemeClr val="tx1"/>
                </a:solidFill>
              </a:rPr>
              <a:t>Easily and frequently finds fault with others</a:t>
            </a:r>
          </a:p>
          <a:p>
            <a:pPr marL="457200" indent="-457200">
              <a:buFont typeface="Arial" pitchFamily="34" charset="0"/>
              <a:buChar char="•"/>
            </a:pPr>
            <a:r>
              <a:rPr lang="en-IN" sz="2000" dirty="0" smtClean="0">
                <a:solidFill>
                  <a:schemeClr val="tx1"/>
                </a:solidFill>
              </a:rPr>
              <a:t>No difficulty in complaining when receiving poor quality</a:t>
            </a:r>
          </a:p>
          <a:p>
            <a:pPr marL="457200" indent="-457200">
              <a:buFont typeface="Arial" pitchFamily="34" charset="0"/>
              <a:buChar char="•"/>
            </a:pPr>
            <a:r>
              <a:rPr lang="en-IN" sz="2000" dirty="0" smtClean="0">
                <a:solidFill>
                  <a:schemeClr val="tx1"/>
                </a:solidFill>
              </a:rPr>
              <a:t>Expects others to accommodate own schedules</a:t>
            </a:r>
          </a:p>
          <a:p>
            <a:pPr marL="457200" indent="-457200">
              <a:buFont typeface="Arial" pitchFamily="34" charset="0"/>
              <a:buChar char="•"/>
            </a:pPr>
            <a:r>
              <a:rPr lang="en-IN" sz="2000" dirty="0" smtClean="0">
                <a:solidFill>
                  <a:schemeClr val="tx1"/>
                </a:solidFill>
              </a:rPr>
              <a:t>Continually works towards personal agendas at other’s expense</a:t>
            </a:r>
          </a:p>
          <a:p>
            <a:pPr marL="457200" indent="-457200">
              <a:buFont typeface="Arial" pitchFamily="34" charset="0"/>
              <a:buChar char="•"/>
            </a:pPr>
            <a:r>
              <a:rPr lang="en-IN" sz="2000" dirty="0" smtClean="0">
                <a:solidFill>
                  <a:schemeClr val="tx1"/>
                </a:solidFill>
              </a:rPr>
              <a:t>Rarely feels aware of the needs or feelings of others</a:t>
            </a:r>
          </a:p>
        </p:txBody>
      </p:sp>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4"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Understanding Behavior Patterns</a:t>
              </a:r>
              <a:endParaRPr lang="en-IN" sz="3200" dirty="0"/>
            </a:p>
          </p:txBody>
        </p:sp>
      </p:grpSp>
      <p:sp>
        <p:nvSpPr>
          <p:cNvPr id="6" name="Footer Placeholder 5"/>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6663611_l.jpg"/>
          <p:cNvPicPr>
            <a:picLocks noChangeAspect="1"/>
          </p:cNvPicPr>
          <p:nvPr/>
        </p:nvPicPr>
        <p:blipFill>
          <a:blip r:embed="rId2" cstate="email">
            <a:grayscl/>
          </a:blip>
          <a:stretch>
            <a:fillRect/>
          </a:stretch>
        </p:blipFill>
        <p:spPr>
          <a:xfrm>
            <a:off x="0" y="836712"/>
            <a:ext cx="9144000" cy="6021288"/>
          </a:xfrm>
          <a:prstGeom prst="rect">
            <a:avLst/>
          </a:prstGeom>
        </p:spPr>
      </p:pic>
      <p:grpSp>
        <p:nvGrpSpPr>
          <p:cNvPr id="2" name="Group 6"/>
          <p:cNvGrpSpPr/>
          <p:nvPr/>
        </p:nvGrpSpPr>
        <p:grpSpPr>
          <a:xfrm rot="20841459">
            <a:off x="-1022099" y="1311514"/>
            <a:ext cx="4927866" cy="5317935"/>
            <a:chOff x="183733" y="2048909"/>
            <a:chExt cx="3679477" cy="4047395"/>
          </a:xfrm>
        </p:grpSpPr>
        <p:pic>
          <p:nvPicPr>
            <p:cNvPr id="9" name="Picture 8" descr="Red Pencil.png"/>
            <p:cNvPicPr>
              <a:picLocks noChangeAspect="1"/>
            </p:cNvPicPr>
            <p:nvPr/>
          </p:nvPicPr>
          <p:blipFill>
            <a:blip r:embed="rId3" cstate="print">
              <a:grayscl/>
            </a:blip>
            <a:stretch>
              <a:fillRect/>
            </a:stretch>
          </p:blipFill>
          <p:spPr>
            <a:xfrm rot="20196321">
              <a:off x="183733" y="2048909"/>
              <a:ext cx="3679477" cy="4047395"/>
            </a:xfrm>
            <a:prstGeom prst="rect">
              <a:avLst/>
            </a:prstGeom>
          </p:spPr>
        </p:pic>
        <p:sp>
          <p:nvSpPr>
            <p:cNvPr id="10" name="TextBox 9"/>
            <p:cNvSpPr txBox="1"/>
            <p:nvPr/>
          </p:nvSpPr>
          <p:spPr>
            <a:xfrm rot="17563489">
              <a:off x="962593" y="3746215"/>
              <a:ext cx="2099276" cy="298749"/>
            </a:xfrm>
            <a:prstGeom prst="rect">
              <a:avLst/>
            </a:prstGeom>
            <a:noFill/>
          </p:spPr>
          <p:txBody>
            <a:bodyPr wrap="square" rtlCol="0">
              <a:spAutoFit/>
            </a:bodyPr>
            <a:lstStyle/>
            <a:p>
              <a:pPr algn="ctr"/>
              <a:r>
                <a:rPr lang="en-IN" sz="2000" b="1" dirty="0" smtClean="0">
                  <a:solidFill>
                    <a:schemeClr val="bg1"/>
                  </a:solidFill>
                </a:rPr>
                <a:t>Aggressive Behavior</a:t>
              </a:r>
              <a:endParaRPr lang="en-IN" sz="2000" b="1" dirty="0">
                <a:solidFill>
                  <a:schemeClr val="bg1"/>
                </a:solidFill>
              </a:endParaRPr>
            </a:p>
          </p:txBody>
        </p:sp>
      </p:grpSp>
      <p:sp>
        <p:nvSpPr>
          <p:cNvPr id="11" name="TextBox 10"/>
          <p:cNvSpPr txBox="1"/>
          <p:nvPr/>
        </p:nvSpPr>
        <p:spPr>
          <a:xfrm>
            <a:off x="251520" y="260648"/>
            <a:ext cx="1944216" cy="2215991"/>
          </a:xfrm>
          <a:prstGeom prst="rect">
            <a:avLst/>
          </a:prstGeom>
          <a:noFill/>
        </p:spPr>
        <p:txBody>
          <a:bodyPr wrap="square" rtlCol="0">
            <a:spAutoFit/>
          </a:bodyPr>
          <a:lstStyle/>
          <a:p>
            <a:r>
              <a:rPr lang="en-IN" sz="13800" dirty="0" smtClean="0">
                <a:solidFill>
                  <a:schemeClr val="bg1">
                    <a:lumMod val="75000"/>
                  </a:schemeClr>
                </a:solidFill>
                <a:latin typeface="28 Days Later" pitchFamily="34" charset="0"/>
              </a:rPr>
              <a:t>1</a:t>
            </a:r>
            <a:endParaRPr lang="en-IN" sz="13800" dirty="0">
              <a:solidFill>
                <a:schemeClr val="bg1">
                  <a:lumMod val="75000"/>
                </a:schemeClr>
              </a:solidFill>
              <a:latin typeface="28 Days Later" pitchFamily="34" charset="0"/>
            </a:endParaRPr>
          </a:p>
        </p:txBody>
      </p:sp>
      <p:sp>
        <p:nvSpPr>
          <p:cNvPr id="12" name="Rounded Rectangle 11"/>
          <p:cNvSpPr/>
          <p:nvPr/>
        </p:nvSpPr>
        <p:spPr>
          <a:xfrm>
            <a:off x="2195736" y="3645024"/>
            <a:ext cx="6804040" cy="3132320"/>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Symptoms:</a:t>
            </a:r>
            <a:endParaRPr lang="en-IN" sz="2000" dirty="0" smtClean="0">
              <a:solidFill>
                <a:schemeClr val="tx1"/>
              </a:solidFill>
            </a:endParaRPr>
          </a:p>
          <a:p>
            <a:pPr marL="457200" indent="-457200">
              <a:buFont typeface="Arial" pitchFamily="34" charset="0"/>
              <a:buChar char="•"/>
            </a:pPr>
            <a:r>
              <a:rPr lang="en-IN" sz="2000" dirty="0" smtClean="0">
                <a:solidFill>
                  <a:schemeClr val="tx1"/>
                </a:solidFill>
              </a:rPr>
              <a:t>Frequently argues with others</a:t>
            </a:r>
          </a:p>
          <a:p>
            <a:pPr marL="457200" indent="-457200">
              <a:buFont typeface="Arial" pitchFamily="34" charset="0"/>
              <a:buChar char="•"/>
            </a:pPr>
            <a:r>
              <a:rPr lang="en-IN" sz="2000" dirty="0" smtClean="0">
                <a:solidFill>
                  <a:schemeClr val="tx1"/>
                </a:solidFill>
              </a:rPr>
              <a:t>Frequently gets angry</a:t>
            </a:r>
          </a:p>
          <a:p>
            <a:pPr marL="457200" indent="-457200">
              <a:buFont typeface="Arial" pitchFamily="34" charset="0"/>
              <a:buChar char="•"/>
            </a:pPr>
            <a:r>
              <a:rPr lang="en-IN" sz="2000" dirty="0" smtClean="0">
                <a:solidFill>
                  <a:schemeClr val="tx1"/>
                </a:solidFill>
              </a:rPr>
              <a:t>Easily and frequently finds fault with others</a:t>
            </a:r>
          </a:p>
          <a:p>
            <a:pPr marL="457200" indent="-457200">
              <a:buFont typeface="Arial" pitchFamily="34" charset="0"/>
              <a:buChar char="•"/>
            </a:pPr>
            <a:r>
              <a:rPr lang="en-IN" sz="2000" dirty="0" smtClean="0">
                <a:solidFill>
                  <a:schemeClr val="tx1"/>
                </a:solidFill>
              </a:rPr>
              <a:t>No difficulty in complaining when receiving poor quality</a:t>
            </a:r>
          </a:p>
          <a:p>
            <a:pPr marL="457200" indent="-457200">
              <a:buFont typeface="Arial" pitchFamily="34" charset="0"/>
              <a:buChar char="•"/>
            </a:pPr>
            <a:r>
              <a:rPr lang="en-IN" sz="2000" dirty="0" smtClean="0">
                <a:solidFill>
                  <a:schemeClr val="tx1"/>
                </a:solidFill>
              </a:rPr>
              <a:t>Expects others to accommodate own schedules</a:t>
            </a:r>
          </a:p>
          <a:p>
            <a:pPr marL="457200" indent="-457200">
              <a:buFont typeface="Arial" pitchFamily="34" charset="0"/>
              <a:buChar char="•"/>
            </a:pPr>
            <a:r>
              <a:rPr lang="en-IN" sz="2000" dirty="0" smtClean="0">
                <a:solidFill>
                  <a:schemeClr val="tx1"/>
                </a:solidFill>
              </a:rPr>
              <a:t>Continually works towards personal agendas at other’s expense</a:t>
            </a:r>
          </a:p>
          <a:p>
            <a:pPr marL="457200" indent="-457200">
              <a:buFont typeface="Arial" pitchFamily="34" charset="0"/>
              <a:buChar char="•"/>
            </a:pPr>
            <a:r>
              <a:rPr lang="en-IN" sz="2000" dirty="0" smtClean="0">
                <a:solidFill>
                  <a:schemeClr val="tx1"/>
                </a:solidFill>
              </a:rPr>
              <a:t>Rarely feels aware of the needs or feelings of others</a:t>
            </a:r>
          </a:p>
        </p:txBody>
      </p:sp>
      <p:grpSp>
        <p:nvGrpSpPr>
          <p:cNvPr id="6"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4"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Understanding Behavior Patterns</a:t>
              </a:r>
              <a:endParaRPr lang="en-IN" sz="3200" dirty="0"/>
            </a:p>
          </p:txBody>
        </p:sp>
      </p:grpSp>
      <p:grpSp>
        <p:nvGrpSpPr>
          <p:cNvPr id="14" name="Gruppieren 20"/>
          <p:cNvGrpSpPr/>
          <p:nvPr/>
        </p:nvGrpSpPr>
        <p:grpSpPr>
          <a:xfrm rot="719119">
            <a:off x="1860278" y="2200441"/>
            <a:ext cx="6514069" cy="3001111"/>
            <a:chOff x="3981606" y="-790850"/>
            <a:chExt cx="12354539" cy="3711857"/>
          </a:xfrm>
        </p:grpSpPr>
        <p:sp>
          <p:nvSpPr>
            <p:cNvPr id="15" name="Rechteck 21"/>
            <p:cNvSpPr/>
            <p:nvPr/>
          </p:nvSpPr>
          <p:spPr bwMode="auto">
            <a:xfrm rot="21216191">
              <a:off x="5162076" y="-790850"/>
              <a:ext cx="11174069" cy="3711857"/>
            </a:xfrm>
            <a:prstGeom prst="rect">
              <a:avLst/>
            </a:prstGeom>
            <a:gradFill flip="none" rotWithShape="1">
              <a:gsLst>
                <a:gs pos="0">
                  <a:srgbClr val="FF9B9B">
                    <a:shade val="30000"/>
                    <a:satMod val="115000"/>
                  </a:srgbClr>
                </a:gs>
                <a:gs pos="50000">
                  <a:srgbClr val="FF9B9B">
                    <a:shade val="67500"/>
                    <a:satMod val="115000"/>
                  </a:srgbClr>
                </a:gs>
                <a:gs pos="100000">
                  <a:srgbClr val="FF9B9B">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r>
                <a:rPr lang="en-IN" sz="2000" b="1" dirty="0" smtClean="0">
                  <a:solidFill>
                    <a:schemeClr val="bg1"/>
                  </a:solidFill>
                </a:rPr>
                <a:t>Reasons:</a:t>
              </a:r>
              <a:endParaRPr lang="en-IN" sz="2000" dirty="0" smtClean="0">
                <a:solidFill>
                  <a:schemeClr val="bg1"/>
                </a:solidFill>
              </a:endParaRPr>
            </a:p>
            <a:p>
              <a:pPr marL="457200" indent="-457200">
                <a:buFont typeface="Arial" pitchFamily="34" charset="0"/>
                <a:buChar char="•"/>
              </a:pPr>
              <a:r>
                <a:rPr lang="en-IN" sz="2000" dirty="0" smtClean="0">
                  <a:solidFill>
                    <a:schemeClr val="bg1"/>
                  </a:solidFill>
                </a:rPr>
                <a:t>Satisfying one’s own needs</a:t>
              </a:r>
            </a:p>
            <a:p>
              <a:pPr marL="457200" indent="-457200">
                <a:buFont typeface="Arial" pitchFamily="34" charset="0"/>
                <a:buChar char="•"/>
              </a:pPr>
              <a:r>
                <a:rPr lang="en-IN" sz="2000" dirty="0" smtClean="0">
                  <a:solidFill>
                    <a:schemeClr val="bg1"/>
                  </a:solidFill>
                </a:rPr>
                <a:t>Disregard  for the needs of others</a:t>
              </a:r>
            </a:p>
            <a:p>
              <a:pPr marL="457200" indent="-457200">
                <a:buFont typeface="Arial" pitchFamily="34" charset="0"/>
                <a:buChar char="•"/>
              </a:pPr>
              <a:r>
                <a:rPr lang="en-IN" sz="2000" dirty="0" smtClean="0">
                  <a:solidFill>
                    <a:schemeClr val="bg1"/>
                  </a:solidFill>
                </a:rPr>
                <a:t>Think of themselves as superior beings</a:t>
              </a:r>
            </a:p>
            <a:p>
              <a:pPr marL="457200" indent="-457200">
                <a:buFont typeface="Arial" pitchFamily="34" charset="0"/>
                <a:buChar char="•"/>
              </a:pPr>
              <a:r>
                <a:rPr lang="en-IN" sz="2000" dirty="0" smtClean="0">
                  <a:solidFill>
                    <a:schemeClr val="bg1"/>
                  </a:solidFill>
                </a:rPr>
                <a:t>Suffered from childhood emotional trauma </a:t>
              </a:r>
            </a:p>
            <a:p>
              <a:pPr marL="457200" indent="-457200">
                <a:buFont typeface="Arial" pitchFamily="34" charset="0"/>
                <a:buChar char="•"/>
              </a:pPr>
              <a:r>
                <a:rPr lang="en-IN" sz="2000" dirty="0" smtClean="0">
                  <a:solidFill>
                    <a:schemeClr val="bg1"/>
                  </a:solidFill>
                </a:rPr>
                <a:t>Over-correction of being too passive</a:t>
              </a:r>
            </a:p>
            <a:p>
              <a:pPr marL="457200" indent="-457200">
                <a:buFont typeface="Arial" pitchFamily="34" charset="0"/>
                <a:buChar char="•"/>
              </a:pPr>
              <a:r>
                <a:rPr lang="en-IN" sz="2000" dirty="0" smtClean="0">
                  <a:solidFill>
                    <a:schemeClr val="bg1"/>
                  </a:solidFill>
                </a:rPr>
                <a:t>Inappropriate dealing with anger</a:t>
              </a:r>
            </a:p>
          </p:txBody>
        </p:sp>
        <p:pic>
          <p:nvPicPr>
            <p:cNvPr id="16" name="Picture 5" descr="Tessafilm_4"/>
            <p:cNvPicPr>
              <a:picLocks noChangeAspect="1" noChangeArrowheads="1"/>
            </p:cNvPicPr>
            <p:nvPr/>
          </p:nvPicPr>
          <p:blipFill>
            <a:blip r:embed="rId5" cstate="email"/>
            <a:srcRect/>
            <a:stretch>
              <a:fillRect/>
            </a:stretch>
          </p:blipFill>
          <p:spPr bwMode="gray">
            <a:xfrm rot="19913375">
              <a:off x="3981606" y="-583771"/>
              <a:ext cx="2229620" cy="525903"/>
            </a:xfrm>
            <a:prstGeom prst="rect">
              <a:avLst/>
            </a:prstGeom>
            <a:noFill/>
          </p:spPr>
        </p:pic>
      </p:grpSp>
      <p:sp>
        <p:nvSpPr>
          <p:cNvPr id="7" name="Footer Placeholder 6"/>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16336783_l.jpg"/>
          <p:cNvPicPr>
            <a:picLocks noChangeAspect="1"/>
          </p:cNvPicPr>
          <p:nvPr/>
        </p:nvPicPr>
        <p:blipFill>
          <a:blip r:embed="rId2" cstate="email">
            <a:lum bright="30000" contrast="-30000"/>
          </a:blip>
          <a:stretch>
            <a:fillRect/>
          </a:stretch>
        </p:blipFill>
        <p:spPr>
          <a:xfrm>
            <a:off x="0" y="908720"/>
            <a:ext cx="9144000" cy="5949280"/>
          </a:xfrm>
          <a:prstGeom prst="rect">
            <a:avLst/>
          </a:prstGeom>
        </p:spPr>
      </p:pic>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3"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Understanding Behavior Patterns</a:t>
              </a:r>
              <a:endParaRPr lang="en-IN" sz="3200" dirty="0"/>
            </a:p>
          </p:txBody>
        </p:sp>
      </p:grpSp>
      <p:sp>
        <p:nvSpPr>
          <p:cNvPr id="8" name="TextBox 7"/>
          <p:cNvSpPr txBox="1"/>
          <p:nvPr/>
        </p:nvSpPr>
        <p:spPr>
          <a:xfrm>
            <a:off x="-36512" y="332656"/>
            <a:ext cx="1944216" cy="2215991"/>
          </a:xfrm>
          <a:prstGeom prst="rect">
            <a:avLst/>
          </a:prstGeom>
          <a:noFill/>
        </p:spPr>
        <p:txBody>
          <a:bodyPr wrap="square" rtlCol="0">
            <a:spAutoFit/>
          </a:bodyPr>
          <a:lstStyle/>
          <a:p>
            <a:r>
              <a:rPr lang="en-IN" sz="13800" dirty="0" smtClean="0">
                <a:solidFill>
                  <a:srgbClr val="186A2D"/>
                </a:solidFill>
                <a:latin typeface="28 Days Later" pitchFamily="34" charset="0"/>
              </a:rPr>
              <a:t>2</a:t>
            </a:r>
            <a:endParaRPr lang="en-IN" sz="13800" dirty="0">
              <a:solidFill>
                <a:srgbClr val="186A2D"/>
              </a:solidFill>
              <a:latin typeface="28 Days Later" pitchFamily="34" charset="0"/>
            </a:endParaRPr>
          </a:p>
        </p:txBody>
      </p:sp>
      <p:grpSp>
        <p:nvGrpSpPr>
          <p:cNvPr id="9" name="Group 7"/>
          <p:cNvGrpSpPr/>
          <p:nvPr/>
        </p:nvGrpSpPr>
        <p:grpSpPr>
          <a:xfrm rot="20940000">
            <a:off x="-942565" y="1281596"/>
            <a:ext cx="4826839" cy="5408999"/>
            <a:chOff x="3070508" y="2120917"/>
            <a:chExt cx="3679477" cy="4047395"/>
          </a:xfrm>
        </p:grpSpPr>
        <p:pic>
          <p:nvPicPr>
            <p:cNvPr id="10" name="Picture 9" descr="Green Pencil.png"/>
            <p:cNvPicPr>
              <a:picLocks noChangeAspect="1"/>
            </p:cNvPicPr>
            <p:nvPr/>
          </p:nvPicPr>
          <p:blipFill>
            <a:blip r:embed="rId4" cstate="print"/>
            <a:stretch>
              <a:fillRect/>
            </a:stretch>
          </p:blipFill>
          <p:spPr>
            <a:xfrm rot="20196321">
              <a:off x="3070508" y="2120917"/>
              <a:ext cx="3679477" cy="4047395"/>
            </a:xfrm>
            <a:prstGeom prst="rect">
              <a:avLst/>
            </a:prstGeom>
          </p:spPr>
        </p:pic>
        <p:sp>
          <p:nvSpPr>
            <p:cNvPr id="11" name="TextBox 10"/>
            <p:cNvSpPr txBox="1"/>
            <p:nvPr/>
          </p:nvSpPr>
          <p:spPr>
            <a:xfrm rot="17563489">
              <a:off x="3865882" y="3793430"/>
              <a:ext cx="2099276" cy="305002"/>
            </a:xfrm>
            <a:prstGeom prst="rect">
              <a:avLst/>
            </a:prstGeom>
            <a:noFill/>
          </p:spPr>
          <p:txBody>
            <a:bodyPr wrap="square" rtlCol="0">
              <a:spAutoFit/>
            </a:bodyPr>
            <a:lstStyle/>
            <a:p>
              <a:pPr algn="ctr"/>
              <a:r>
                <a:rPr lang="en-IN" sz="2000" b="1" dirty="0" smtClean="0">
                  <a:solidFill>
                    <a:schemeClr val="bg1"/>
                  </a:solidFill>
                </a:rPr>
                <a:t>Assertive Behavior</a:t>
              </a:r>
              <a:endParaRPr lang="en-IN" sz="2000" b="1" dirty="0">
                <a:solidFill>
                  <a:schemeClr val="bg1"/>
                </a:solidFill>
              </a:endParaRPr>
            </a:p>
          </p:txBody>
        </p:sp>
      </p:grpSp>
      <p:sp>
        <p:nvSpPr>
          <p:cNvPr id="12" name="Rounded Rectangle 11"/>
          <p:cNvSpPr/>
          <p:nvPr/>
        </p:nvSpPr>
        <p:spPr>
          <a:xfrm>
            <a:off x="1907704" y="4077072"/>
            <a:ext cx="7092072" cy="2628264"/>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Symptoms:</a:t>
            </a:r>
            <a:endParaRPr lang="en-IN" sz="2000" dirty="0" smtClean="0">
              <a:solidFill>
                <a:schemeClr val="tx1"/>
              </a:solidFill>
            </a:endParaRPr>
          </a:p>
          <a:p>
            <a:pPr marL="457200" indent="-457200">
              <a:buFont typeface="Arial" pitchFamily="34" charset="0"/>
              <a:buChar char="•"/>
            </a:pPr>
            <a:r>
              <a:rPr lang="en-IN" sz="2000" dirty="0" smtClean="0">
                <a:solidFill>
                  <a:schemeClr val="tx1"/>
                </a:solidFill>
              </a:rPr>
              <a:t>Able to express desires and feelings</a:t>
            </a:r>
          </a:p>
          <a:p>
            <a:pPr marL="457200" indent="-457200">
              <a:buFont typeface="Arial" pitchFamily="34" charset="0"/>
              <a:buChar char="•"/>
            </a:pPr>
            <a:r>
              <a:rPr lang="en-IN" sz="2000" dirty="0" smtClean="0">
                <a:solidFill>
                  <a:schemeClr val="tx1"/>
                </a:solidFill>
              </a:rPr>
              <a:t>Able to converse and work well with people</a:t>
            </a:r>
          </a:p>
          <a:p>
            <a:pPr marL="457200" indent="-457200">
              <a:buFont typeface="Arial" pitchFamily="34" charset="0"/>
              <a:buChar char="•"/>
            </a:pPr>
            <a:r>
              <a:rPr lang="en-IN" sz="2000" dirty="0" smtClean="0">
                <a:solidFill>
                  <a:schemeClr val="tx1"/>
                </a:solidFill>
              </a:rPr>
              <a:t>Able to disagree with others respectfully</a:t>
            </a:r>
          </a:p>
          <a:p>
            <a:pPr marL="457200" indent="-457200">
              <a:buFont typeface="Arial" pitchFamily="34" charset="0"/>
              <a:buChar char="•"/>
            </a:pPr>
            <a:r>
              <a:rPr lang="en-IN" sz="2000" dirty="0" smtClean="0">
                <a:solidFill>
                  <a:schemeClr val="tx1"/>
                </a:solidFill>
              </a:rPr>
              <a:t>Aware of the needs and desires of others</a:t>
            </a:r>
          </a:p>
          <a:p>
            <a:pPr marL="457200" indent="-457200">
              <a:buFont typeface="Arial" pitchFamily="34" charset="0"/>
              <a:buChar char="•"/>
            </a:pPr>
            <a:r>
              <a:rPr lang="en-IN" sz="2000" dirty="0" smtClean="0">
                <a:solidFill>
                  <a:schemeClr val="tx1"/>
                </a:solidFill>
              </a:rPr>
              <a:t>Able to make concessions for others</a:t>
            </a:r>
          </a:p>
          <a:p>
            <a:pPr marL="457200" indent="-457200">
              <a:buFont typeface="Arial" pitchFamily="34" charset="0"/>
              <a:buChar char="•"/>
            </a:pPr>
            <a:r>
              <a:rPr lang="en-IN" sz="2000" dirty="0" smtClean="0">
                <a:solidFill>
                  <a:schemeClr val="tx1"/>
                </a:solidFill>
              </a:rPr>
              <a:t>Able to express a concern or a need</a:t>
            </a:r>
          </a:p>
          <a:p>
            <a:pPr marL="457200" indent="-457200">
              <a:buFont typeface="Arial" pitchFamily="34" charset="0"/>
              <a:buChar char="•"/>
            </a:pPr>
            <a:r>
              <a:rPr lang="en-IN" sz="2000" dirty="0" smtClean="0">
                <a:solidFill>
                  <a:schemeClr val="tx1"/>
                </a:solidFill>
              </a:rPr>
              <a:t>Able to refuse a request without feeling guilty</a:t>
            </a:r>
          </a:p>
        </p:txBody>
      </p:sp>
      <p:sp>
        <p:nvSpPr>
          <p:cNvPr id="6" name="Footer Placeholder 5"/>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16336783_l.jpg"/>
          <p:cNvPicPr>
            <a:picLocks noChangeAspect="1"/>
          </p:cNvPicPr>
          <p:nvPr/>
        </p:nvPicPr>
        <p:blipFill>
          <a:blip r:embed="rId2" cstate="email">
            <a:grayscl/>
          </a:blip>
          <a:stretch>
            <a:fillRect/>
          </a:stretch>
        </p:blipFill>
        <p:spPr>
          <a:xfrm>
            <a:off x="0" y="908720"/>
            <a:ext cx="9144000" cy="5949280"/>
          </a:xfrm>
          <a:prstGeom prst="rect">
            <a:avLst/>
          </a:prstGeom>
        </p:spPr>
      </p:pic>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3"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Understanding Behavior Patterns</a:t>
              </a:r>
              <a:endParaRPr lang="en-IN" sz="3200" dirty="0"/>
            </a:p>
          </p:txBody>
        </p:sp>
      </p:grpSp>
      <p:sp>
        <p:nvSpPr>
          <p:cNvPr id="8" name="TextBox 7"/>
          <p:cNvSpPr txBox="1"/>
          <p:nvPr/>
        </p:nvSpPr>
        <p:spPr>
          <a:xfrm>
            <a:off x="-36512" y="332656"/>
            <a:ext cx="1944216" cy="2215991"/>
          </a:xfrm>
          <a:prstGeom prst="rect">
            <a:avLst/>
          </a:prstGeom>
          <a:noFill/>
        </p:spPr>
        <p:txBody>
          <a:bodyPr wrap="square" rtlCol="0">
            <a:spAutoFit/>
          </a:bodyPr>
          <a:lstStyle/>
          <a:p>
            <a:r>
              <a:rPr lang="en-IN" sz="13800" dirty="0" smtClean="0">
                <a:solidFill>
                  <a:schemeClr val="bg1">
                    <a:lumMod val="75000"/>
                  </a:schemeClr>
                </a:solidFill>
                <a:latin typeface="28 Days Later" pitchFamily="34" charset="0"/>
              </a:rPr>
              <a:t>2</a:t>
            </a:r>
            <a:endParaRPr lang="en-IN" sz="13800" dirty="0">
              <a:solidFill>
                <a:schemeClr val="bg1">
                  <a:lumMod val="75000"/>
                </a:schemeClr>
              </a:solidFill>
              <a:latin typeface="28 Days Later" pitchFamily="34" charset="0"/>
            </a:endParaRPr>
          </a:p>
        </p:txBody>
      </p:sp>
      <p:grpSp>
        <p:nvGrpSpPr>
          <p:cNvPr id="6" name="Group 7"/>
          <p:cNvGrpSpPr/>
          <p:nvPr/>
        </p:nvGrpSpPr>
        <p:grpSpPr>
          <a:xfrm rot="20940000">
            <a:off x="-942565" y="1281596"/>
            <a:ext cx="4826839" cy="5408999"/>
            <a:chOff x="3070508" y="2120917"/>
            <a:chExt cx="3679477" cy="4047395"/>
          </a:xfrm>
        </p:grpSpPr>
        <p:pic>
          <p:nvPicPr>
            <p:cNvPr id="10" name="Picture 9" descr="Green Pencil.png"/>
            <p:cNvPicPr>
              <a:picLocks noChangeAspect="1"/>
            </p:cNvPicPr>
            <p:nvPr/>
          </p:nvPicPr>
          <p:blipFill>
            <a:blip r:embed="rId4" cstate="print">
              <a:grayscl/>
            </a:blip>
            <a:stretch>
              <a:fillRect/>
            </a:stretch>
          </p:blipFill>
          <p:spPr>
            <a:xfrm rot="20196321">
              <a:off x="3070508" y="2120917"/>
              <a:ext cx="3679477" cy="4047395"/>
            </a:xfrm>
            <a:prstGeom prst="rect">
              <a:avLst/>
            </a:prstGeom>
          </p:spPr>
        </p:pic>
        <p:sp>
          <p:nvSpPr>
            <p:cNvPr id="11" name="TextBox 10"/>
            <p:cNvSpPr txBox="1"/>
            <p:nvPr/>
          </p:nvSpPr>
          <p:spPr>
            <a:xfrm rot="17563489">
              <a:off x="3865882" y="3793430"/>
              <a:ext cx="2099276" cy="305002"/>
            </a:xfrm>
            <a:prstGeom prst="rect">
              <a:avLst/>
            </a:prstGeom>
            <a:noFill/>
          </p:spPr>
          <p:txBody>
            <a:bodyPr wrap="square" rtlCol="0">
              <a:spAutoFit/>
            </a:bodyPr>
            <a:lstStyle/>
            <a:p>
              <a:pPr algn="ctr"/>
              <a:r>
                <a:rPr lang="en-IN" sz="2000" b="1" dirty="0" smtClean="0">
                  <a:solidFill>
                    <a:schemeClr val="bg1"/>
                  </a:solidFill>
                </a:rPr>
                <a:t>Assertive Behavior</a:t>
              </a:r>
              <a:endParaRPr lang="en-IN" sz="2000" b="1" dirty="0">
                <a:solidFill>
                  <a:schemeClr val="bg1"/>
                </a:solidFill>
              </a:endParaRPr>
            </a:p>
          </p:txBody>
        </p:sp>
      </p:grpSp>
      <p:sp>
        <p:nvSpPr>
          <p:cNvPr id="12" name="Rounded Rectangle 11"/>
          <p:cNvSpPr/>
          <p:nvPr/>
        </p:nvSpPr>
        <p:spPr>
          <a:xfrm>
            <a:off x="1907704" y="4077072"/>
            <a:ext cx="7092072" cy="2628264"/>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Symptoms:</a:t>
            </a:r>
            <a:endParaRPr lang="en-IN" sz="2000" dirty="0" smtClean="0">
              <a:solidFill>
                <a:schemeClr val="tx1"/>
              </a:solidFill>
            </a:endParaRPr>
          </a:p>
          <a:p>
            <a:pPr marL="457200" indent="-457200">
              <a:buFont typeface="Arial" pitchFamily="34" charset="0"/>
              <a:buChar char="•"/>
            </a:pPr>
            <a:r>
              <a:rPr lang="en-IN" sz="2000" dirty="0" smtClean="0">
                <a:solidFill>
                  <a:schemeClr val="tx1"/>
                </a:solidFill>
              </a:rPr>
              <a:t>Able to express desires and feelings</a:t>
            </a:r>
          </a:p>
          <a:p>
            <a:pPr marL="457200" indent="-457200">
              <a:buFont typeface="Arial" pitchFamily="34" charset="0"/>
              <a:buChar char="•"/>
            </a:pPr>
            <a:r>
              <a:rPr lang="en-IN" sz="2000" dirty="0" smtClean="0">
                <a:solidFill>
                  <a:schemeClr val="tx1"/>
                </a:solidFill>
              </a:rPr>
              <a:t>Able to converse and work well with people</a:t>
            </a:r>
          </a:p>
          <a:p>
            <a:pPr marL="457200" indent="-457200">
              <a:buFont typeface="Arial" pitchFamily="34" charset="0"/>
              <a:buChar char="•"/>
            </a:pPr>
            <a:r>
              <a:rPr lang="en-IN" sz="2000" dirty="0" smtClean="0">
                <a:solidFill>
                  <a:schemeClr val="tx1"/>
                </a:solidFill>
              </a:rPr>
              <a:t>Able to disagree with others respectfully</a:t>
            </a:r>
          </a:p>
          <a:p>
            <a:pPr marL="457200" indent="-457200">
              <a:buFont typeface="Arial" pitchFamily="34" charset="0"/>
              <a:buChar char="•"/>
            </a:pPr>
            <a:r>
              <a:rPr lang="en-IN" sz="2000" dirty="0" smtClean="0">
                <a:solidFill>
                  <a:schemeClr val="tx1"/>
                </a:solidFill>
              </a:rPr>
              <a:t>Aware of the needs and desires of others</a:t>
            </a:r>
          </a:p>
          <a:p>
            <a:pPr marL="457200" indent="-457200">
              <a:buFont typeface="Arial" pitchFamily="34" charset="0"/>
              <a:buChar char="•"/>
            </a:pPr>
            <a:r>
              <a:rPr lang="en-IN" sz="2000" dirty="0" smtClean="0">
                <a:solidFill>
                  <a:schemeClr val="tx1"/>
                </a:solidFill>
              </a:rPr>
              <a:t>Able to make concessions for others</a:t>
            </a:r>
          </a:p>
          <a:p>
            <a:pPr marL="457200" indent="-457200">
              <a:buFont typeface="Arial" pitchFamily="34" charset="0"/>
              <a:buChar char="•"/>
            </a:pPr>
            <a:r>
              <a:rPr lang="en-IN" sz="2000" dirty="0" smtClean="0">
                <a:solidFill>
                  <a:schemeClr val="tx1"/>
                </a:solidFill>
              </a:rPr>
              <a:t>Able to express a concern or a need</a:t>
            </a:r>
          </a:p>
          <a:p>
            <a:pPr marL="457200" indent="-457200">
              <a:buFont typeface="Arial" pitchFamily="34" charset="0"/>
              <a:buChar char="•"/>
            </a:pPr>
            <a:r>
              <a:rPr lang="en-IN" sz="2000" dirty="0" smtClean="0">
                <a:solidFill>
                  <a:schemeClr val="tx1"/>
                </a:solidFill>
              </a:rPr>
              <a:t>Able to refuse a request without feeling guilty</a:t>
            </a:r>
          </a:p>
        </p:txBody>
      </p:sp>
      <p:grpSp>
        <p:nvGrpSpPr>
          <p:cNvPr id="14" name="Gruppieren 20"/>
          <p:cNvGrpSpPr/>
          <p:nvPr/>
        </p:nvGrpSpPr>
        <p:grpSpPr>
          <a:xfrm rot="606708">
            <a:off x="1542941" y="1530322"/>
            <a:ext cx="7370768" cy="3275460"/>
            <a:chOff x="3981606" y="-850061"/>
            <a:chExt cx="13979351" cy="4051179"/>
          </a:xfrm>
        </p:grpSpPr>
        <p:sp>
          <p:nvSpPr>
            <p:cNvPr id="15" name="Rechteck 21"/>
            <p:cNvSpPr/>
            <p:nvPr/>
          </p:nvSpPr>
          <p:spPr bwMode="auto">
            <a:xfrm rot="21216191">
              <a:off x="5186084" y="-850061"/>
              <a:ext cx="12774873" cy="4051179"/>
            </a:xfrm>
            <a:prstGeom prst="rect">
              <a:avLst/>
            </a:prstGeom>
            <a:gradFill flip="none" rotWithShape="1">
              <a:gsLst>
                <a:gs pos="0">
                  <a:srgbClr val="C0ECAE">
                    <a:shade val="30000"/>
                    <a:satMod val="115000"/>
                  </a:srgbClr>
                </a:gs>
                <a:gs pos="50000">
                  <a:srgbClr val="C0ECAE">
                    <a:shade val="67500"/>
                    <a:satMod val="115000"/>
                  </a:srgbClr>
                </a:gs>
                <a:gs pos="100000">
                  <a:srgbClr val="C0ECAE">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r>
                <a:rPr lang="en-IN" sz="2000" b="1" dirty="0" smtClean="0">
                  <a:solidFill>
                    <a:schemeClr val="tx1">
                      <a:lumMod val="85000"/>
                      <a:lumOff val="15000"/>
                    </a:schemeClr>
                  </a:solidFill>
                </a:rPr>
                <a:t>Reasons:</a:t>
              </a:r>
            </a:p>
            <a:p>
              <a:pPr marL="457200" indent="-457200">
                <a:buFont typeface="Arial" pitchFamily="34" charset="0"/>
                <a:buChar char="•"/>
              </a:pPr>
              <a:r>
                <a:rPr lang="en-IN" sz="2000" dirty="0" smtClean="0">
                  <a:solidFill>
                    <a:schemeClr val="tx1">
                      <a:lumMod val="85000"/>
                      <a:lumOff val="15000"/>
                    </a:schemeClr>
                  </a:solidFill>
                </a:rPr>
                <a:t>Satisfy one’s own needs keeping consideration of others in mind</a:t>
              </a:r>
            </a:p>
            <a:p>
              <a:pPr marL="457200" indent="-457200">
                <a:buFont typeface="Arial" pitchFamily="34" charset="0"/>
                <a:buChar char="•"/>
              </a:pPr>
              <a:r>
                <a:rPr lang="en-IN" sz="2000" dirty="0" smtClean="0">
                  <a:solidFill>
                    <a:schemeClr val="tx1">
                      <a:lumMod val="85000"/>
                      <a:lumOff val="15000"/>
                    </a:schemeClr>
                  </a:solidFill>
                </a:rPr>
                <a:t>Think of themselves as confident and right beings</a:t>
              </a:r>
            </a:p>
            <a:p>
              <a:pPr marL="457200" indent="-457200">
                <a:buFont typeface="Arial" pitchFamily="34" charset="0"/>
                <a:buChar char="•"/>
              </a:pPr>
              <a:r>
                <a:rPr lang="en-IN" sz="2000" dirty="0" smtClean="0">
                  <a:solidFill>
                    <a:schemeClr val="tx1">
                      <a:lumMod val="85000"/>
                      <a:lumOff val="15000"/>
                    </a:schemeClr>
                  </a:solidFill>
                </a:rPr>
                <a:t>Have no fear of rejection</a:t>
              </a:r>
            </a:p>
            <a:p>
              <a:pPr marL="457200" indent="-457200">
                <a:buFont typeface="Arial" pitchFamily="34" charset="0"/>
                <a:buChar char="•"/>
              </a:pPr>
              <a:r>
                <a:rPr lang="en-IN" sz="2000" dirty="0" smtClean="0">
                  <a:solidFill>
                    <a:schemeClr val="tx1">
                      <a:lumMod val="85000"/>
                      <a:lumOff val="15000"/>
                    </a:schemeClr>
                  </a:solidFill>
                </a:rPr>
                <a:t>Have appropriate inner voices</a:t>
              </a:r>
            </a:p>
            <a:p>
              <a:pPr marL="457200" indent="-457200">
                <a:buFont typeface="Arial" pitchFamily="34" charset="0"/>
                <a:buChar char="•"/>
              </a:pPr>
              <a:r>
                <a:rPr lang="en-IN" sz="2000" dirty="0" smtClean="0">
                  <a:solidFill>
                    <a:schemeClr val="tx1">
                      <a:lumMod val="85000"/>
                      <a:lumOff val="15000"/>
                    </a:schemeClr>
                  </a:solidFill>
                </a:rPr>
                <a:t>Do not believe in being too passive or too aggressive</a:t>
              </a:r>
            </a:p>
            <a:p>
              <a:pPr marL="457200" indent="-457200">
                <a:buFont typeface="Arial" pitchFamily="34" charset="0"/>
                <a:buChar char="•"/>
              </a:pPr>
              <a:r>
                <a:rPr lang="en-IN" sz="2000" dirty="0" smtClean="0">
                  <a:solidFill>
                    <a:schemeClr val="tx1">
                      <a:lumMod val="85000"/>
                      <a:lumOff val="15000"/>
                    </a:schemeClr>
                  </a:solidFill>
                </a:rPr>
                <a:t>Have the right way and attitude towards dealing with anger </a:t>
              </a:r>
            </a:p>
            <a:p>
              <a:endParaRPr lang="en-IN" sz="2000" dirty="0" smtClean="0">
                <a:solidFill>
                  <a:schemeClr val="tx1">
                    <a:lumMod val="85000"/>
                    <a:lumOff val="15000"/>
                  </a:schemeClr>
                </a:solidFill>
              </a:endParaRPr>
            </a:p>
            <a:p>
              <a:endParaRPr lang="en-IN" sz="2000" dirty="0" smtClean="0">
                <a:solidFill>
                  <a:schemeClr val="tx1">
                    <a:lumMod val="85000"/>
                    <a:lumOff val="15000"/>
                  </a:schemeClr>
                </a:solidFill>
              </a:endParaRPr>
            </a:p>
          </p:txBody>
        </p:sp>
        <p:pic>
          <p:nvPicPr>
            <p:cNvPr id="16" name="Picture 5" descr="Tessafilm_4"/>
            <p:cNvPicPr>
              <a:picLocks noChangeAspect="1" noChangeArrowheads="1"/>
            </p:cNvPicPr>
            <p:nvPr/>
          </p:nvPicPr>
          <p:blipFill>
            <a:blip r:embed="rId5" cstate="email"/>
            <a:srcRect/>
            <a:stretch>
              <a:fillRect/>
            </a:stretch>
          </p:blipFill>
          <p:spPr bwMode="gray">
            <a:xfrm rot="19913375">
              <a:off x="3981606" y="-583771"/>
              <a:ext cx="2229620" cy="525903"/>
            </a:xfrm>
            <a:prstGeom prst="rect">
              <a:avLst/>
            </a:prstGeom>
            <a:noFill/>
          </p:spPr>
        </p:pic>
      </p:grpSp>
      <p:sp>
        <p:nvSpPr>
          <p:cNvPr id="7" name="Footer Placeholder 6"/>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3861434_l.jpg"/>
          <p:cNvPicPr>
            <a:picLocks noChangeAspect="1"/>
          </p:cNvPicPr>
          <p:nvPr/>
        </p:nvPicPr>
        <p:blipFill>
          <a:blip r:embed="rId2" cstate="email">
            <a:lum bright="30000" contrast="-30000"/>
          </a:blip>
          <a:stretch>
            <a:fillRect/>
          </a:stretch>
        </p:blipFill>
        <p:spPr>
          <a:xfrm>
            <a:off x="0" y="836712"/>
            <a:ext cx="9144000" cy="6021288"/>
          </a:xfrm>
          <a:prstGeom prst="rect">
            <a:avLst/>
          </a:prstGeom>
        </p:spPr>
      </p:pic>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3"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Understanding Behavior Patterns</a:t>
              </a:r>
              <a:endParaRPr lang="en-IN" sz="3200" dirty="0"/>
            </a:p>
          </p:txBody>
        </p:sp>
      </p:grpSp>
      <p:sp>
        <p:nvSpPr>
          <p:cNvPr id="7" name="TextBox 6"/>
          <p:cNvSpPr txBox="1"/>
          <p:nvPr/>
        </p:nvSpPr>
        <p:spPr>
          <a:xfrm>
            <a:off x="0" y="332656"/>
            <a:ext cx="1944216" cy="2215991"/>
          </a:xfrm>
          <a:prstGeom prst="rect">
            <a:avLst/>
          </a:prstGeom>
          <a:noFill/>
        </p:spPr>
        <p:txBody>
          <a:bodyPr wrap="square" rtlCol="0">
            <a:spAutoFit/>
          </a:bodyPr>
          <a:lstStyle/>
          <a:p>
            <a:r>
              <a:rPr lang="en-IN" sz="13800" dirty="0" smtClean="0">
                <a:solidFill>
                  <a:schemeClr val="accent5">
                    <a:lumMod val="50000"/>
                  </a:schemeClr>
                </a:solidFill>
                <a:latin typeface="28 Days Later" pitchFamily="34" charset="0"/>
              </a:rPr>
              <a:t>3</a:t>
            </a:r>
            <a:endParaRPr lang="en-IN" sz="13800" dirty="0">
              <a:solidFill>
                <a:schemeClr val="accent5">
                  <a:lumMod val="50000"/>
                </a:schemeClr>
              </a:solidFill>
              <a:latin typeface="28 Days Later" pitchFamily="34" charset="0"/>
            </a:endParaRPr>
          </a:p>
        </p:txBody>
      </p:sp>
      <p:grpSp>
        <p:nvGrpSpPr>
          <p:cNvPr id="8" name="Group 11"/>
          <p:cNvGrpSpPr/>
          <p:nvPr/>
        </p:nvGrpSpPr>
        <p:grpSpPr>
          <a:xfrm rot="21006659">
            <a:off x="-907238" y="1270406"/>
            <a:ext cx="4691399" cy="5541325"/>
            <a:chOff x="6144886" y="2192926"/>
            <a:chExt cx="3679477" cy="4047395"/>
          </a:xfrm>
        </p:grpSpPr>
        <p:pic>
          <p:nvPicPr>
            <p:cNvPr id="9" name="Picture 8" descr="Blue Pencil.png"/>
            <p:cNvPicPr>
              <a:picLocks noChangeAspect="1"/>
            </p:cNvPicPr>
            <p:nvPr/>
          </p:nvPicPr>
          <p:blipFill>
            <a:blip r:embed="rId4" cstate="print"/>
            <a:stretch>
              <a:fillRect/>
            </a:stretch>
          </p:blipFill>
          <p:spPr>
            <a:xfrm rot="20196321">
              <a:off x="6144886" y="2192926"/>
              <a:ext cx="3679477" cy="4047395"/>
            </a:xfrm>
            <a:prstGeom prst="rect">
              <a:avLst/>
            </a:prstGeom>
          </p:spPr>
        </p:pic>
        <p:sp>
          <p:nvSpPr>
            <p:cNvPr id="10" name="TextBox 9"/>
            <p:cNvSpPr txBox="1"/>
            <p:nvPr/>
          </p:nvSpPr>
          <p:spPr>
            <a:xfrm rot="17563489">
              <a:off x="6890217" y="3740342"/>
              <a:ext cx="2099276" cy="555197"/>
            </a:xfrm>
            <a:prstGeom prst="rect">
              <a:avLst/>
            </a:prstGeom>
            <a:noFill/>
          </p:spPr>
          <p:txBody>
            <a:bodyPr wrap="square" rtlCol="0">
              <a:spAutoFit/>
            </a:bodyPr>
            <a:lstStyle/>
            <a:p>
              <a:pPr algn="ctr"/>
              <a:r>
                <a:rPr lang="en-IN" sz="2000" b="1" dirty="0" smtClean="0">
                  <a:solidFill>
                    <a:schemeClr val="bg1"/>
                  </a:solidFill>
                </a:rPr>
                <a:t>Passive / Submissive Behavior </a:t>
              </a:r>
              <a:endParaRPr lang="en-IN" sz="2000" b="1" dirty="0">
                <a:solidFill>
                  <a:schemeClr val="bg1"/>
                </a:solidFill>
              </a:endParaRPr>
            </a:p>
          </p:txBody>
        </p:sp>
      </p:grpSp>
      <p:sp>
        <p:nvSpPr>
          <p:cNvPr id="11" name="Rounded Rectangle 10"/>
          <p:cNvSpPr/>
          <p:nvPr/>
        </p:nvSpPr>
        <p:spPr>
          <a:xfrm>
            <a:off x="1907704" y="4005064"/>
            <a:ext cx="7092072" cy="2700272"/>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Symptoms:</a:t>
            </a:r>
            <a:endParaRPr lang="en-IN" sz="2000" dirty="0" smtClean="0">
              <a:solidFill>
                <a:schemeClr val="tx1"/>
              </a:solidFill>
            </a:endParaRPr>
          </a:p>
          <a:p>
            <a:pPr marL="457200" indent="-457200">
              <a:buFont typeface="Arial" pitchFamily="34" charset="0"/>
              <a:buChar char="•"/>
            </a:pPr>
            <a:r>
              <a:rPr lang="en-IN" sz="2000" dirty="0" smtClean="0">
                <a:solidFill>
                  <a:schemeClr val="tx1"/>
                </a:solidFill>
              </a:rPr>
              <a:t>Reluctant to express own opinions and feelings</a:t>
            </a:r>
          </a:p>
          <a:p>
            <a:pPr marL="457200" indent="-457200">
              <a:buFont typeface="Arial" pitchFamily="34" charset="0"/>
              <a:buChar char="•"/>
            </a:pPr>
            <a:r>
              <a:rPr lang="en-IN" sz="2000" dirty="0" smtClean="0">
                <a:solidFill>
                  <a:schemeClr val="tx1"/>
                </a:solidFill>
              </a:rPr>
              <a:t>Often feels used by others</a:t>
            </a:r>
          </a:p>
          <a:p>
            <a:pPr marL="457200" indent="-457200">
              <a:buFont typeface="Arial" pitchFamily="34" charset="0"/>
              <a:buChar char="•"/>
            </a:pPr>
            <a:r>
              <a:rPr lang="en-IN" sz="2000" dirty="0" smtClean="0">
                <a:solidFill>
                  <a:schemeClr val="tx1"/>
                </a:solidFill>
              </a:rPr>
              <a:t>Refrains from complaining</a:t>
            </a:r>
          </a:p>
          <a:p>
            <a:pPr marL="457200" indent="-457200">
              <a:buFont typeface="Arial" pitchFamily="34" charset="0"/>
              <a:buChar char="•"/>
            </a:pPr>
            <a:r>
              <a:rPr lang="en-IN" sz="2000" dirty="0" smtClean="0">
                <a:solidFill>
                  <a:schemeClr val="tx1"/>
                </a:solidFill>
              </a:rPr>
              <a:t>Finds it difficult to refuse the requests of others</a:t>
            </a:r>
          </a:p>
          <a:p>
            <a:pPr marL="457200" indent="-457200">
              <a:buFont typeface="Arial" pitchFamily="34" charset="0"/>
              <a:buChar char="•"/>
            </a:pPr>
            <a:r>
              <a:rPr lang="en-IN" sz="2000" dirty="0" smtClean="0">
                <a:solidFill>
                  <a:schemeClr val="tx1"/>
                </a:solidFill>
              </a:rPr>
              <a:t>Acquiesces in the views and desires of the majority</a:t>
            </a:r>
          </a:p>
          <a:p>
            <a:pPr marL="457200" indent="-457200">
              <a:buFont typeface="Arial" pitchFamily="34" charset="0"/>
              <a:buChar char="•"/>
            </a:pPr>
            <a:r>
              <a:rPr lang="en-IN" sz="2000" dirty="0" smtClean="0">
                <a:solidFill>
                  <a:schemeClr val="tx1"/>
                </a:solidFill>
              </a:rPr>
              <a:t>Is submissive in the presence of aggressive behavior</a:t>
            </a:r>
          </a:p>
          <a:p>
            <a:pPr marL="457200" indent="-457200">
              <a:buFont typeface="Arial" pitchFamily="34" charset="0"/>
              <a:buChar char="•"/>
            </a:pPr>
            <a:r>
              <a:rPr lang="en-IN" sz="2000" dirty="0" smtClean="0">
                <a:solidFill>
                  <a:schemeClr val="tx1"/>
                </a:solidFill>
              </a:rPr>
              <a:t>Frequently makes compromises for harmony</a:t>
            </a:r>
          </a:p>
        </p:txBody>
      </p:sp>
      <p:sp>
        <p:nvSpPr>
          <p:cNvPr id="6" name="Footer Placeholder 5"/>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3861434_l.jpg"/>
          <p:cNvPicPr>
            <a:picLocks noChangeAspect="1"/>
          </p:cNvPicPr>
          <p:nvPr/>
        </p:nvPicPr>
        <p:blipFill>
          <a:blip r:embed="rId2" cstate="email">
            <a:grayscl/>
          </a:blip>
          <a:stretch>
            <a:fillRect/>
          </a:stretch>
        </p:blipFill>
        <p:spPr>
          <a:xfrm>
            <a:off x="0" y="836712"/>
            <a:ext cx="9144000" cy="6021288"/>
          </a:xfrm>
          <a:prstGeom prst="rect">
            <a:avLst/>
          </a:prstGeom>
        </p:spPr>
      </p:pic>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3"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Understanding Behavior Patterns</a:t>
              </a:r>
              <a:endParaRPr lang="en-IN" sz="3200" dirty="0"/>
            </a:p>
          </p:txBody>
        </p:sp>
      </p:grpSp>
      <p:sp>
        <p:nvSpPr>
          <p:cNvPr id="7" name="TextBox 6"/>
          <p:cNvSpPr txBox="1"/>
          <p:nvPr/>
        </p:nvSpPr>
        <p:spPr>
          <a:xfrm>
            <a:off x="0" y="332656"/>
            <a:ext cx="1944216" cy="2215991"/>
          </a:xfrm>
          <a:prstGeom prst="rect">
            <a:avLst/>
          </a:prstGeom>
          <a:noFill/>
        </p:spPr>
        <p:txBody>
          <a:bodyPr wrap="square" rtlCol="0">
            <a:spAutoFit/>
          </a:bodyPr>
          <a:lstStyle/>
          <a:p>
            <a:r>
              <a:rPr lang="en-IN" sz="13800" dirty="0" smtClean="0">
                <a:solidFill>
                  <a:schemeClr val="bg1">
                    <a:lumMod val="75000"/>
                  </a:schemeClr>
                </a:solidFill>
                <a:latin typeface="28 Days Later" pitchFamily="34" charset="0"/>
              </a:rPr>
              <a:t>3</a:t>
            </a:r>
            <a:endParaRPr lang="en-IN" sz="13800" dirty="0">
              <a:solidFill>
                <a:schemeClr val="bg1">
                  <a:lumMod val="75000"/>
                </a:schemeClr>
              </a:solidFill>
              <a:latin typeface="28 Days Later" pitchFamily="34" charset="0"/>
            </a:endParaRPr>
          </a:p>
        </p:txBody>
      </p:sp>
      <p:grpSp>
        <p:nvGrpSpPr>
          <p:cNvPr id="6" name="Group 11"/>
          <p:cNvGrpSpPr/>
          <p:nvPr/>
        </p:nvGrpSpPr>
        <p:grpSpPr>
          <a:xfrm rot="21006659">
            <a:off x="-907238" y="1270406"/>
            <a:ext cx="4691399" cy="5541325"/>
            <a:chOff x="6144886" y="2192926"/>
            <a:chExt cx="3679477" cy="4047395"/>
          </a:xfrm>
        </p:grpSpPr>
        <p:pic>
          <p:nvPicPr>
            <p:cNvPr id="9" name="Picture 8" descr="Blue Pencil.png"/>
            <p:cNvPicPr>
              <a:picLocks noChangeAspect="1"/>
            </p:cNvPicPr>
            <p:nvPr/>
          </p:nvPicPr>
          <p:blipFill>
            <a:blip r:embed="rId4" cstate="print">
              <a:grayscl/>
            </a:blip>
            <a:stretch>
              <a:fillRect/>
            </a:stretch>
          </p:blipFill>
          <p:spPr>
            <a:xfrm rot="20196321">
              <a:off x="6144886" y="2192926"/>
              <a:ext cx="3679477" cy="4047395"/>
            </a:xfrm>
            <a:prstGeom prst="rect">
              <a:avLst/>
            </a:prstGeom>
          </p:spPr>
        </p:pic>
        <p:sp>
          <p:nvSpPr>
            <p:cNvPr id="10" name="TextBox 9"/>
            <p:cNvSpPr txBox="1"/>
            <p:nvPr/>
          </p:nvSpPr>
          <p:spPr>
            <a:xfrm rot="17563489">
              <a:off x="6890217" y="3740342"/>
              <a:ext cx="2099276" cy="555197"/>
            </a:xfrm>
            <a:prstGeom prst="rect">
              <a:avLst/>
            </a:prstGeom>
            <a:noFill/>
          </p:spPr>
          <p:txBody>
            <a:bodyPr wrap="square" rtlCol="0">
              <a:spAutoFit/>
            </a:bodyPr>
            <a:lstStyle/>
            <a:p>
              <a:pPr algn="ctr"/>
              <a:r>
                <a:rPr lang="en-IN" sz="2000" b="1" dirty="0" smtClean="0">
                  <a:solidFill>
                    <a:schemeClr val="bg1"/>
                  </a:solidFill>
                </a:rPr>
                <a:t>Passive / Submissive Behavior </a:t>
              </a:r>
              <a:endParaRPr lang="en-IN" sz="2000" b="1" dirty="0">
                <a:solidFill>
                  <a:schemeClr val="bg1"/>
                </a:solidFill>
              </a:endParaRPr>
            </a:p>
          </p:txBody>
        </p:sp>
      </p:grpSp>
      <p:sp>
        <p:nvSpPr>
          <p:cNvPr id="11" name="Rounded Rectangle 10"/>
          <p:cNvSpPr/>
          <p:nvPr/>
        </p:nvSpPr>
        <p:spPr>
          <a:xfrm>
            <a:off x="1907704" y="4005064"/>
            <a:ext cx="7092072" cy="2700272"/>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Symptoms:</a:t>
            </a:r>
            <a:endParaRPr lang="en-IN" sz="2000" dirty="0" smtClean="0">
              <a:solidFill>
                <a:schemeClr val="tx1"/>
              </a:solidFill>
            </a:endParaRPr>
          </a:p>
          <a:p>
            <a:pPr marL="457200" indent="-457200">
              <a:buFont typeface="Arial" pitchFamily="34" charset="0"/>
              <a:buChar char="•"/>
            </a:pPr>
            <a:r>
              <a:rPr lang="en-IN" sz="2000" dirty="0" smtClean="0">
                <a:solidFill>
                  <a:schemeClr val="tx1"/>
                </a:solidFill>
              </a:rPr>
              <a:t>Reluctant to express own opinions and feelings</a:t>
            </a:r>
          </a:p>
          <a:p>
            <a:pPr marL="457200" indent="-457200">
              <a:buFont typeface="Arial" pitchFamily="34" charset="0"/>
              <a:buChar char="•"/>
            </a:pPr>
            <a:r>
              <a:rPr lang="en-IN" sz="2000" dirty="0" smtClean="0">
                <a:solidFill>
                  <a:schemeClr val="tx1"/>
                </a:solidFill>
              </a:rPr>
              <a:t>Often feels used by others</a:t>
            </a:r>
          </a:p>
          <a:p>
            <a:pPr marL="457200" indent="-457200">
              <a:buFont typeface="Arial" pitchFamily="34" charset="0"/>
              <a:buChar char="•"/>
            </a:pPr>
            <a:r>
              <a:rPr lang="en-IN" sz="2000" dirty="0" smtClean="0">
                <a:solidFill>
                  <a:schemeClr val="tx1"/>
                </a:solidFill>
              </a:rPr>
              <a:t>Refrains from complaining</a:t>
            </a:r>
          </a:p>
          <a:p>
            <a:pPr marL="457200" indent="-457200">
              <a:buFont typeface="Arial" pitchFamily="34" charset="0"/>
              <a:buChar char="•"/>
            </a:pPr>
            <a:r>
              <a:rPr lang="en-IN" sz="2000" dirty="0" smtClean="0">
                <a:solidFill>
                  <a:schemeClr val="tx1"/>
                </a:solidFill>
              </a:rPr>
              <a:t>Finds it difficult to refuse the requests of others</a:t>
            </a:r>
          </a:p>
          <a:p>
            <a:pPr marL="457200" indent="-457200">
              <a:buFont typeface="Arial" pitchFamily="34" charset="0"/>
              <a:buChar char="•"/>
            </a:pPr>
            <a:r>
              <a:rPr lang="en-IN" sz="2000" dirty="0" smtClean="0">
                <a:solidFill>
                  <a:schemeClr val="tx1"/>
                </a:solidFill>
              </a:rPr>
              <a:t>Acquiesces in the views and desires of the majority</a:t>
            </a:r>
          </a:p>
          <a:p>
            <a:pPr marL="457200" indent="-457200">
              <a:buFont typeface="Arial" pitchFamily="34" charset="0"/>
              <a:buChar char="•"/>
            </a:pPr>
            <a:r>
              <a:rPr lang="en-IN" sz="2000" dirty="0" smtClean="0">
                <a:solidFill>
                  <a:schemeClr val="tx1"/>
                </a:solidFill>
              </a:rPr>
              <a:t>Is submissive in the presence of aggressive behavior</a:t>
            </a:r>
          </a:p>
          <a:p>
            <a:pPr marL="457200" indent="-457200">
              <a:buFont typeface="Arial" pitchFamily="34" charset="0"/>
              <a:buChar char="•"/>
            </a:pPr>
            <a:r>
              <a:rPr lang="en-IN" sz="2000" dirty="0" smtClean="0">
                <a:solidFill>
                  <a:schemeClr val="tx1"/>
                </a:solidFill>
              </a:rPr>
              <a:t>Frequently makes compromises for harmony</a:t>
            </a:r>
          </a:p>
        </p:txBody>
      </p:sp>
      <p:grpSp>
        <p:nvGrpSpPr>
          <p:cNvPr id="13" name="Gruppieren 20"/>
          <p:cNvGrpSpPr/>
          <p:nvPr/>
        </p:nvGrpSpPr>
        <p:grpSpPr>
          <a:xfrm rot="787828">
            <a:off x="2239948" y="1464217"/>
            <a:ext cx="5236289" cy="2239274"/>
            <a:chOff x="3981606" y="-702535"/>
            <a:chExt cx="9931109" cy="2769596"/>
          </a:xfrm>
        </p:grpSpPr>
        <p:sp>
          <p:nvSpPr>
            <p:cNvPr id="14" name="Rechteck 21"/>
            <p:cNvSpPr/>
            <p:nvPr/>
          </p:nvSpPr>
          <p:spPr bwMode="auto">
            <a:xfrm rot="21216191">
              <a:off x="5088905" y="-702535"/>
              <a:ext cx="8823810" cy="2769596"/>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r>
                <a:rPr lang="en-IN" sz="2000" b="1" dirty="0" smtClean="0"/>
                <a:t>Reasons:</a:t>
              </a:r>
            </a:p>
            <a:p>
              <a:pPr marL="457200" indent="-457200">
                <a:buFont typeface="Arial" pitchFamily="34" charset="0"/>
                <a:buChar char="•"/>
              </a:pPr>
              <a:r>
                <a:rPr lang="en-IN" sz="2000" dirty="0" smtClean="0"/>
                <a:t>Fear of rejection</a:t>
              </a:r>
            </a:p>
            <a:p>
              <a:pPr marL="457200" indent="-457200">
                <a:buFont typeface="Arial" pitchFamily="34" charset="0"/>
                <a:buChar char="•"/>
              </a:pPr>
              <a:r>
                <a:rPr lang="en-IN" sz="2000" dirty="0" smtClean="0"/>
                <a:t>Fear of upsetting others</a:t>
              </a:r>
            </a:p>
            <a:p>
              <a:pPr marL="457200" indent="-457200">
                <a:buFont typeface="Arial" pitchFamily="34" charset="0"/>
                <a:buChar char="•"/>
              </a:pPr>
              <a:r>
                <a:rPr lang="en-IN" sz="2000" dirty="0" smtClean="0"/>
                <a:t>Feels responsible 	</a:t>
              </a:r>
            </a:p>
            <a:p>
              <a:pPr marL="457200" indent="-457200">
                <a:buFont typeface="Arial" pitchFamily="34" charset="0"/>
                <a:buChar char="•"/>
              </a:pPr>
              <a:r>
                <a:rPr lang="en-IN" sz="2000" dirty="0" smtClean="0"/>
                <a:t>Inappropriate inner voices</a:t>
              </a:r>
            </a:p>
          </p:txBody>
        </p:sp>
        <p:pic>
          <p:nvPicPr>
            <p:cNvPr id="15" name="Picture 5" descr="Tessafilm_4"/>
            <p:cNvPicPr>
              <a:picLocks noChangeAspect="1" noChangeArrowheads="1"/>
            </p:cNvPicPr>
            <p:nvPr/>
          </p:nvPicPr>
          <p:blipFill>
            <a:blip r:embed="rId5" cstate="email"/>
            <a:srcRect/>
            <a:stretch>
              <a:fillRect/>
            </a:stretch>
          </p:blipFill>
          <p:spPr bwMode="gray">
            <a:xfrm rot="19913375">
              <a:off x="3981606" y="-583771"/>
              <a:ext cx="2229620" cy="525903"/>
            </a:xfrm>
            <a:prstGeom prst="rect">
              <a:avLst/>
            </a:prstGeom>
            <a:noFill/>
          </p:spPr>
        </p:pic>
      </p:grpSp>
      <p:pic>
        <p:nvPicPr>
          <p:cNvPr id="16" name="Picture 15" descr="tip_icon.png">
            <a:hlinkHover r:id="" action="ppaction://hlinkshowjump?jump=nextslide"/>
          </p:cNvPr>
          <p:cNvPicPr>
            <a:picLocks noChangeAspect="1"/>
          </p:cNvPicPr>
          <p:nvPr/>
        </p:nvPicPr>
        <p:blipFill>
          <a:blip r:embed="rId6" cstate="email"/>
          <a:stretch>
            <a:fillRect/>
          </a:stretch>
        </p:blipFill>
        <p:spPr>
          <a:xfrm>
            <a:off x="7956376" y="767168"/>
            <a:ext cx="1413798" cy="933640"/>
          </a:xfrm>
          <a:prstGeom prst="rect">
            <a:avLst/>
          </a:prstGeom>
        </p:spPr>
      </p:pic>
      <p:sp>
        <p:nvSpPr>
          <p:cNvPr id="17" name="Rounded Rectangular Callout 16"/>
          <p:cNvSpPr/>
          <p:nvPr/>
        </p:nvSpPr>
        <p:spPr>
          <a:xfrm>
            <a:off x="5148064" y="983192"/>
            <a:ext cx="2555776" cy="648072"/>
          </a:xfrm>
          <a:prstGeom prst="wedgeRoundRectCallout">
            <a:avLst>
              <a:gd name="adj1" fmla="val 73619"/>
              <a:gd name="adj2" fmla="val -2562"/>
              <a:gd name="adj3" fmla="val 16667"/>
            </a:avLst>
          </a:prstGeom>
          <a:solidFill>
            <a:srgbClr val="FF97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Roll your mouse over the icon, to learn more.</a:t>
            </a:r>
            <a:endParaRPr lang="en-IN" dirty="0">
              <a:solidFill>
                <a:schemeClr val="tx1"/>
              </a:solidFill>
            </a:endParaRPr>
          </a:p>
        </p:txBody>
      </p:sp>
      <p:sp>
        <p:nvSpPr>
          <p:cNvPr id="8" name="Footer Placeholder 7"/>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Tip!</a:t>
              </a:r>
              <a:endParaRPr lang="en-IN" sz="3200" dirty="0"/>
            </a:p>
          </p:txBody>
        </p:sp>
      </p:grpSp>
      <p:grpSp>
        <p:nvGrpSpPr>
          <p:cNvPr id="6" name="Group 14"/>
          <p:cNvGrpSpPr/>
          <p:nvPr/>
        </p:nvGrpSpPr>
        <p:grpSpPr>
          <a:xfrm>
            <a:off x="4331993" y="764704"/>
            <a:ext cx="5797152" cy="7388273"/>
            <a:chOff x="4331993" y="764704"/>
            <a:chExt cx="5797152" cy="7388273"/>
          </a:xfrm>
        </p:grpSpPr>
        <p:pic>
          <p:nvPicPr>
            <p:cNvPr id="7" name="Picture 6" descr="16440668_xxl.jpg"/>
            <p:cNvPicPr>
              <a:picLocks noChangeAspect="1"/>
            </p:cNvPicPr>
            <p:nvPr/>
          </p:nvPicPr>
          <p:blipFill>
            <a:blip r:embed="rId3" cstate="email">
              <a:clrChange>
                <a:clrFrom>
                  <a:srgbClr val="FFFFFF"/>
                </a:clrFrom>
                <a:clrTo>
                  <a:srgbClr val="FFFFFF">
                    <a:alpha val="0"/>
                  </a:srgbClr>
                </a:clrTo>
              </a:clrChange>
            </a:blip>
            <a:stretch>
              <a:fillRect/>
            </a:stretch>
          </p:blipFill>
          <p:spPr>
            <a:xfrm>
              <a:off x="5192688" y="764704"/>
              <a:ext cx="4896544" cy="4896544"/>
            </a:xfrm>
            <a:prstGeom prst="rect">
              <a:avLst/>
            </a:prstGeom>
          </p:spPr>
        </p:pic>
        <p:pic>
          <p:nvPicPr>
            <p:cNvPr id="8" name="Picture 7" descr="16440668_xxl.jpg"/>
            <p:cNvPicPr>
              <a:picLocks noChangeAspect="1"/>
            </p:cNvPicPr>
            <p:nvPr/>
          </p:nvPicPr>
          <p:blipFill>
            <a:blip r:embed="rId4" cstate="email">
              <a:clrChange>
                <a:clrFrom>
                  <a:srgbClr val="FFFFFF"/>
                </a:clrFrom>
                <a:clrTo>
                  <a:srgbClr val="FFFFFF">
                    <a:alpha val="0"/>
                  </a:srgbClr>
                </a:clrTo>
              </a:clrChange>
            </a:blip>
            <a:srcRect/>
            <a:stretch>
              <a:fillRect/>
            </a:stretch>
          </p:blipFill>
          <p:spPr>
            <a:xfrm rot="15549517" flipH="1" flipV="1">
              <a:off x="4030255" y="4176753"/>
              <a:ext cx="5797152" cy="2155295"/>
            </a:xfrm>
            <a:prstGeom prst="rect">
              <a:avLst/>
            </a:prstGeom>
          </p:spPr>
        </p:pic>
        <p:pic>
          <p:nvPicPr>
            <p:cNvPr id="9" name="Picture 8" descr="16440668_xxl.jpg"/>
            <p:cNvPicPr>
              <a:picLocks noChangeAspect="1"/>
            </p:cNvPicPr>
            <p:nvPr/>
          </p:nvPicPr>
          <p:blipFill>
            <a:blip r:embed="rId5" cstate="email">
              <a:clrChange>
                <a:clrFrom>
                  <a:srgbClr val="FFFFFF"/>
                </a:clrFrom>
                <a:clrTo>
                  <a:srgbClr val="FFFFFF">
                    <a:alpha val="0"/>
                  </a:srgbClr>
                </a:clrTo>
              </a:clrChange>
            </a:blip>
            <a:srcRect/>
            <a:stretch>
              <a:fillRect/>
            </a:stretch>
          </p:blipFill>
          <p:spPr>
            <a:xfrm rot="11908869" flipH="1" flipV="1">
              <a:off x="4331993" y="5097358"/>
              <a:ext cx="5797152" cy="864096"/>
            </a:xfrm>
            <a:prstGeom prst="rect">
              <a:avLst/>
            </a:prstGeom>
          </p:spPr>
        </p:pic>
      </p:grpSp>
      <p:pic>
        <p:nvPicPr>
          <p:cNvPr id="10" name="Picture 9" descr="16486392_xl.jpg"/>
          <p:cNvPicPr>
            <a:picLocks noChangeAspect="1"/>
          </p:cNvPicPr>
          <p:nvPr/>
        </p:nvPicPr>
        <p:blipFill>
          <a:blip r:embed="rId6" cstate="print">
            <a:clrChange>
              <a:clrFrom>
                <a:srgbClr val="FFFFFF"/>
              </a:clrFrom>
              <a:clrTo>
                <a:srgbClr val="FFFFFF">
                  <a:alpha val="0"/>
                </a:srgbClr>
              </a:clrTo>
            </a:clrChange>
          </a:blip>
          <a:srcRect/>
          <a:stretch>
            <a:fillRect/>
          </a:stretch>
        </p:blipFill>
        <p:spPr>
          <a:xfrm>
            <a:off x="539552" y="980733"/>
            <a:ext cx="5760641" cy="5760001"/>
          </a:xfrm>
          <a:prstGeom prst="rect">
            <a:avLst/>
          </a:prstGeom>
        </p:spPr>
      </p:pic>
      <p:sp>
        <p:nvSpPr>
          <p:cNvPr id="11" name="TextBox 10"/>
          <p:cNvSpPr txBox="1"/>
          <p:nvPr/>
        </p:nvSpPr>
        <p:spPr>
          <a:xfrm>
            <a:off x="2051720" y="1340768"/>
            <a:ext cx="3888432" cy="3785652"/>
          </a:xfrm>
          <a:prstGeom prst="rect">
            <a:avLst/>
          </a:prstGeom>
          <a:noFill/>
        </p:spPr>
        <p:txBody>
          <a:bodyPr wrap="square" rtlCol="0">
            <a:spAutoFit/>
          </a:bodyPr>
          <a:lstStyle/>
          <a:p>
            <a:r>
              <a:rPr lang="en-IN" sz="2000" b="1" dirty="0" smtClean="0"/>
              <a:t>People who are 'passive' are the 'Nice Guys'. These 'Nice Guys' appear generous, flexible, and extremely polite. However, underneath the surface they are helpless, anxious and have a resentful core. So, you should stop being a forever 'nice guy' to avoid all your pent-up resentment from being pushed around to come out in an unexpected outburst of anger and violence.</a:t>
            </a:r>
            <a:endParaRPr lang="en-IN" sz="2000" b="1" dirty="0"/>
          </a:p>
        </p:txBody>
      </p:sp>
      <p:sp>
        <p:nvSpPr>
          <p:cNvPr id="12" name="Footer Placeholder 11"/>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Objective</a:t>
              </a:r>
              <a:endParaRPr lang="en-IN" sz="3200" dirty="0"/>
            </a:p>
          </p:txBody>
        </p:sp>
      </p:grpSp>
      <p:grpSp>
        <p:nvGrpSpPr>
          <p:cNvPr id="6" name="Group 5"/>
          <p:cNvGrpSpPr/>
          <p:nvPr/>
        </p:nvGrpSpPr>
        <p:grpSpPr>
          <a:xfrm>
            <a:off x="0" y="908720"/>
            <a:ext cx="8316416" cy="5949280"/>
            <a:chOff x="0" y="908720"/>
            <a:chExt cx="8604448" cy="5949280"/>
          </a:xfrm>
        </p:grpSpPr>
        <p:sp>
          <p:nvSpPr>
            <p:cNvPr id="7" name="Freeform 6"/>
            <p:cNvSpPr/>
            <p:nvPr/>
          </p:nvSpPr>
          <p:spPr bwMode="auto">
            <a:xfrm rot="16200000">
              <a:off x="1257056" y="-348336"/>
              <a:ext cx="5949280" cy="8463391"/>
            </a:xfrm>
            <a:custGeom>
              <a:avLst/>
              <a:gdLst>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0 w 3581400"/>
                <a:gd name="connsiteY4" fmla="*/ 4572000 h 4572000"/>
                <a:gd name="connsiteX5" fmla="*/ 0 w 3581400"/>
                <a:gd name="connsiteY5" fmla="*/ 0 h 4572000"/>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1524000 w 3581400"/>
                <a:gd name="connsiteY4" fmla="*/ 1981200 h 4572000"/>
                <a:gd name="connsiteX5" fmla="*/ 0 w 3581400"/>
                <a:gd name="connsiteY5"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400" h="4572000">
                  <a:moveTo>
                    <a:pt x="0" y="0"/>
                  </a:moveTo>
                  <a:lnTo>
                    <a:pt x="3424499" y="0"/>
                  </a:lnTo>
                  <a:cubicBezTo>
                    <a:pt x="3511153" y="0"/>
                    <a:pt x="3581400" y="70247"/>
                    <a:pt x="3581400" y="156901"/>
                  </a:cubicBezTo>
                  <a:lnTo>
                    <a:pt x="3581400" y="4572000"/>
                  </a:lnTo>
                  <a:lnTo>
                    <a:pt x="1524000" y="1981200"/>
                  </a:lnTo>
                  <a:lnTo>
                    <a:pt x="0" y="0"/>
                  </a:lnTo>
                  <a:close/>
                </a:path>
              </a:pathLst>
            </a:custGeom>
            <a:solidFill>
              <a:schemeClr val="bg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8" name="Rounded Rectangle 7"/>
            <p:cNvSpPr>
              <a:spLocks noChangeArrowheads="1"/>
            </p:cNvSpPr>
            <p:nvPr/>
          </p:nvSpPr>
          <p:spPr bwMode="auto">
            <a:xfrm rot="16200000">
              <a:off x="1327584" y="-418864"/>
              <a:ext cx="5949280" cy="8604448"/>
            </a:xfrm>
            <a:prstGeom prst="roundRect">
              <a:avLst>
                <a:gd name="adj" fmla="val 5218"/>
              </a:avLst>
            </a:prstGeom>
            <a:gradFill rotWithShape="1">
              <a:gsLst>
                <a:gs pos="0">
                  <a:srgbClr val="0D0D0D"/>
                </a:gs>
                <a:gs pos="100000">
                  <a:schemeClr val="tx1"/>
                </a:gs>
              </a:gsLst>
              <a:lin ang="5400000"/>
            </a:gradFill>
            <a:ln w="41275">
              <a:solidFill>
                <a:srgbClr val="A6A6A6"/>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105" charset="0"/>
                <a:ea typeface="ＭＳ Ｐゴシック" pitchFamily="-105" charset="-128"/>
              </a:endParaRPr>
            </a:p>
          </p:txBody>
        </p:sp>
        <p:sp>
          <p:nvSpPr>
            <p:cNvPr id="9" name="Rectangle 8"/>
            <p:cNvSpPr/>
            <p:nvPr/>
          </p:nvSpPr>
          <p:spPr bwMode="auto">
            <a:xfrm rot="16200000">
              <a:off x="1663077" y="289250"/>
              <a:ext cx="5256585" cy="7215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10" name="Oval 9"/>
            <p:cNvSpPr/>
            <p:nvPr/>
          </p:nvSpPr>
          <p:spPr bwMode="auto">
            <a:xfrm rot="16200000">
              <a:off x="8061938" y="3671805"/>
              <a:ext cx="379737" cy="423170"/>
            </a:xfrm>
            <a:prstGeom prst="ellipse">
              <a:avLst/>
            </a:prstGeom>
            <a:gradFill flip="none" rotWithShape="1">
              <a:gsLst>
                <a:gs pos="100000">
                  <a:schemeClr val="tx1"/>
                </a:gs>
                <a:gs pos="0">
                  <a:schemeClr val="tx1">
                    <a:lumMod val="85000"/>
                    <a:lumOff val="15000"/>
                  </a:schemeClr>
                </a:gs>
              </a:gsLst>
              <a:path path="circl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grpSp>
      <p:grpSp>
        <p:nvGrpSpPr>
          <p:cNvPr id="11" name="Group 69"/>
          <p:cNvGrpSpPr>
            <a:grpSpLocks/>
          </p:cNvGrpSpPr>
          <p:nvPr/>
        </p:nvGrpSpPr>
        <p:grpSpPr bwMode="auto">
          <a:xfrm>
            <a:off x="683568" y="1268758"/>
            <a:ext cx="6912000" cy="366548"/>
            <a:chOff x="1224751" y="2276269"/>
            <a:chExt cx="4852003" cy="395351"/>
          </a:xfrm>
        </p:grpSpPr>
        <p:sp>
          <p:nvSpPr>
            <p:cNvPr id="12" name="Rounded Rectangle 1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3" name="Rounded Rectangle 1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4" name="TextBox 67"/>
            <p:cNvSpPr txBox="1">
              <a:spLocks noChangeArrowheads="1"/>
            </p:cNvSpPr>
            <p:nvPr/>
          </p:nvSpPr>
          <p:spPr bwMode="auto">
            <a:xfrm>
              <a:off x="1292999" y="2306463"/>
              <a:ext cx="1848528"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What is Assertiveness</a:t>
              </a:r>
              <a:endParaRPr lang="en-US" sz="1600" dirty="0">
                <a:latin typeface="+mn-lt"/>
                <a:ea typeface="ＭＳ Ｐゴシック" pitchFamily="34" charset="-128"/>
              </a:endParaRPr>
            </a:p>
          </p:txBody>
        </p:sp>
      </p:grpSp>
      <p:grpSp>
        <p:nvGrpSpPr>
          <p:cNvPr id="15" name="Group 69"/>
          <p:cNvGrpSpPr>
            <a:grpSpLocks/>
          </p:cNvGrpSpPr>
          <p:nvPr/>
        </p:nvGrpSpPr>
        <p:grpSpPr bwMode="auto">
          <a:xfrm>
            <a:off x="683568" y="1619033"/>
            <a:ext cx="6912000" cy="366548"/>
            <a:chOff x="1224751" y="2276269"/>
            <a:chExt cx="4852003" cy="395351"/>
          </a:xfrm>
        </p:grpSpPr>
        <p:sp>
          <p:nvSpPr>
            <p:cNvPr id="16" name="Rounded Rectangle 1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7" name="Rounded Rectangle 1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8" name="TextBox 67"/>
            <p:cNvSpPr txBox="1">
              <a:spLocks noChangeArrowheads="1"/>
            </p:cNvSpPr>
            <p:nvPr/>
          </p:nvSpPr>
          <p:spPr bwMode="auto">
            <a:xfrm>
              <a:off x="1292999" y="2306463"/>
              <a:ext cx="1341126"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Define Assertiveness</a:t>
              </a:r>
              <a:endParaRPr lang="en-US" sz="1600" dirty="0">
                <a:latin typeface="+mn-lt"/>
                <a:ea typeface="ＭＳ Ｐゴシック" pitchFamily="34" charset="-128"/>
              </a:endParaRPr>
            </a:p>
          </p:txBody>
        </p:sp>
      </p:grpSp>
      <p:grpSp>
        <p:nvGrpSpPr>
          <p:cNvPr id="19" name="Group 69"/>
          <p:cNvGrpSpPr>
            <a:grpSpLocks/>
          </p:cNvGrpSpPr>
          <p:nvPr/>
        </p:nvGrpSpPr>
        <p:grpSpPr bwMode="auto">
          <a:xfrm>
            <a:off x="683568" y="1969309"/>
            <a:ext cx="6912000" cy="366548"/>
            <a:chOff x="1224751" y="2276269"/>
            <a:chExt cx="4852003" cy="395351"/>
          </a:xfrm>
        </p:grpSpPr>
        <p:sp>
          <p:nvSpPr>
            <p:cNvPr id="20" name="Rounded Rectangle 1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1" name="Rounded Rectangle 2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2" name="TextBox 67"/>
            <p:cNvSpPr txBox="1">
              <a:spLocks noChangeArrowheads="1"/>
            </p:cNvSpPr>
            <p:nvPr/>
          </p:nvSpPr>
          <p:spPr bwMode="auto">
            <a:xfrm>
              <a:off x="1292999" y="2306463"/>
              <a:ext cx="214519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List the Benefits of Being Assertive</a:t>
              </a:r>
              <a:endParaRPr lang="en-US" sz="1600" dirty="0">
                <a:latin typeface="+mn-lt"/>
                <a:ea typeface="ＭＳ Ｐゴシック" pitchFamily="34" charset="-128"/>
              </a:endParaRPr>
            </a:p>
          </p:txBody>
        </p:sp>
      </p:grpSp>
      <p:grpSp>
        <p:nvGrpSpPr>
          <p:cNvPr id="23" name="Group 69"/>
          <p:cNvGrpSpPr>
            <a:grpSpLocks/>
          </p:cNvGrpSpPr>
          <p:nvPr/>
        </p:nvGrpSpPr>
        <p:grpSpPr bwMode="auto">
          <a:xfrm>
            <a:off x="683568" y="2319584"/>
            <a:ext cx="6912000" cy="366548"/>
            <a:chOff x="1224751" y="2276269"/>
            <a:chExt cx="4852003" cy="395351"/>
          </a:xfrm>
        </p:grpSpPr>
        <p:sp>
          <p:nvSpPr>
            <p:cNvPr id="24" name="Rounded Rectangle 2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5" name="Rounded Rectangle 2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6" name="TextBox 67"/>
            <p:cNvSpPr txBox="1">
              <a:spLocks noChangeArrowheads="1"/>
            </p:cNvSpPr>
            <p:nvPr/>
          </p:nvSpPr>
          <p:spPr bwMode="auto">
            <a:xfrm>
              <a:off x="1292999" y="2306463"/>
              <a:ext cx="280693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Liberation Cycle of Assertiveness</a:t>
              </a:r>
              <a:endParaRPr lang="en-US" sz="1600" dirty="0">
                <a:latin typeface="+mn-lt"/>
                <a:ea typeface="ＭＳ Ｐゴシック" pitchFamily="34" charset="-128"/>
              </a:endParaRPr>
            </a:p>
          </p:txBody>
        </p:sp>
      </p:grpSp>
      <p:grpSp>
        <p:nvGrpSpPr>
          <p:cNvPr id="27" name="Group 69"/>
          <p:cNvGrpSpPr>
            <a:grpSpLocks/>
          </p:cNvGrpSpPr>
          <p:nvPr/>
        </p:nvGrpSpPr>
        <p:grpSpPr bwMode="auto">
          <a:xfrm>
            <a:off x="683568" y="2669859"/>
            <a:ext cx="6912000" cy="366548"/>
            <a:chOff x="1224751" y="2276269"/>
            <a:chExt cx="4852003" cy="395351"/>
          </a:xfrm>
        </p:grpSpPr>
        <p:sp>
          <p:nvSpPr>
            <p:cNvPr id="28" name="Rounded Rectangle 2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9" name="Rounded Rectangle 2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0" name="TextBox 67"/>
            <p:cNvSpPr txBox="1">
              <a:spLocks noChangeArrowheads="1"/>
            </p:cNvSpPr>
            <p:nvPr/>
          </p:nvSpPr>
          <p:spPr bwMode="auto">
            <a:xfrm>
              <a:off x="1292999" y="2306463"/>
              <a:ext cx="2402243"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Various Behavior Patterns</a:t>
              </a:r>
              <a:endParaRPr lang="en-US" sz="1600" dirty="0">
                <a:latin typeface="+mn-lt"/>
                <a:ea typeface="ＭＳ Ｐゴシック" pitchFamily="34" charset="-128"/>
              </a:endParaRPr>
            </a:p>
          </p:txBody>
        </p:sp>
      </p:grpSp>
      <p:grpSp>
        <p:nvGrpSpPr>
          <p:cNvPr id="31" name="Group 69"/>
          <p:cNvGrpSpPr>
            <a:grpSpLocks/>
          </p:cNvGrpSpPr>
          <p:nvPr/>
        </p:nvGrpSpPr>
        <p:grpSpPr bwMode="auto">
          <a:xfrm>
            <a:off x="683568" y="3020135"/>
            <a:ext cx="6912000" cy="366548"/>
            <a:chOff x="1224751" y="2276269"/>
            <a:chExt cx="4852003" cy="395351"/>
          </a:xfrm>
        </p:grpSpPr>
        <p:sp>
          <p:nvSpPr>
            <p:cNvPr id="32" name="Rounded Rectangle 3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3" name="Rounded Rectangle 3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4" name="TextBox 67"/>
            <p:cNvSpPr txBox="1">
              <a:spLocks noChangeArrowheads="1"/>
            </p:cNvSpPr>
            <p:nvPr/>
          </p:nvSpPr>
          <p:spPr bwMode="auto">
            <a:xfrm>
              <a:off x="1292999" y="2306463"/>
              <a:ext cx="317597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Compare Passive, Assertive and Aggressive Behavior</a:t>
              </a:r>
              <a:endParaRPr lang="en-US" sz="1600" dirty="0">
                <a:latin typeface="+mn-lt"/>
                <a:ea typeface="ＭＳ Ｐゴシック" pitchFamily="34" charset="-128"/>
              </a:endParaRPr>
            </a:p>
          </p:txBody>
        </p:sp>
      </p:grpSp>
      <p:grpSp>
        <p:nvGrpSpPr>
          <p:cNvPr id="35" name="Group 69"/>
          <p:cNvGrpSpPr>
            <a:grpSpLocks/>
          </p:cNvGrpSpPr>
          <p:nvPr/>
        </p:nvGrpSpPr>
        <p:grpSpPr bwMode="auto">
          <a:xfrm>
            <a:off x="683568" y="3370410"/>
            <a:ext cx="6912000" cy="366548"/>
            <a:chOff x="1224751" y="2276269"/>
            <a:chExt cx="4852003" cy="395351"/>
          </a:xfrm>
        </p:grpSpPr>
        <p:sp>
          <p:nvSpPr>
            <p:cNvPr id="36" name="Rounded Rectangle 3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7" name="Rounded Rectangle 3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8" name="TextBox 67"/>
            <p:cNvSpPr txBox="1">
              <a:spLocks noChangeArrowheads="1"/>
            </p:cNvSpPr>
            <p:nvPr/>
          </p:nvSpPr>
          <p:spPr bwMode="auto">
            <a:xfrm>
              <a:off x="1292999" y="2306463"/>
              <a:ext cx="2090233"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Power of Affirmations</a:t>
              </a:r>
              <a:endParaRPr lang="en-US" sz="1600" dirty="0">
                <a:latin typeface="+mn-lt"/>
                <a:ea typeface="ＭＳ Ｐゴシック" pitchFamily="34" charset="-128"/>
              </a:endParaRPr>
            </a:p>
          </p:txBody>
        </p:sp>
      </p:grpSp>
      <p:grpSp>
        <p:nvGrpSpPr>
          <p:cNvPr id="39" name="Group 69"/>
          <p:cNvGrpSpPr>
            <a:grpSpLocks/>
          </p:cNvGrpSpPr>
          <p:nvPr/>
        </p:nvGrpSpPr>
        <p:grpSpPr bwMode="auto">
          <a:xfrm>
            <a:off x="683568" y="3720685"/>
            <a:ext cx="6912000" cy="366548"/>
            <a:chOff x="1224751" y="2276269"/>
            <a:chExt cx="4852003" cy="395351"/>
          </a:xfrm>
        </p:grpSpPr>
        <p:sp>
          <p:nvSpPr>
            <p:cNvPr id="40" name="Rounded Rectangle 3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1" name="Rounded Rectangle 4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2" name="TextBox 67"/>
            <p:cNvSpPr txBox="1">
              <a:spLocks noChangeArrowheads="1"/>
            </p:cNvSpPr>
            <p:nvPr/>
          </p:nvSpPr>
          <p:spPr bwMode="auto">
            <a:xfrm>
              <a:off x="1292999" y="2306463"/>
              <a:ext cx="268054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Various Skills for Assertiveness</a:t>
              </a:r>
              <a:endParaRPr lang="en-US" sz="1600" dirty="0">
                <a:latin typeface="+mn-lt"/>
                <a:ea typeface="ＭＳ Ｐゴシック" pitchFamily="34" charset="-128"/>
              </a:endParaRPr>
            </a:p>
          </p:txBody>
        </p:sp>
      </p:grpSp>
      <p:grpSp>
        <p:nvGrpSpPr>
          <p:cNvPr id="43" name="Group 69"/>
          <p:cNvGrpSpPr>
            <a:grpSpLocks/>
          </p:cNvGrpSpPr>
          <p:nvPr/>
        </p:nvGrpSpPr>
        <p:grpSpPr bwMode="auto">
          <a:xfrm>
            <a:off x="683568" y="4070961"/>
            <a:ext cx="6912000" cy="366548"/>
            <a:chOff x="1224751" y="2276269"/>
            <a:chExt cx="4852003" cy="395351"/>
          </a:xfrm>
        </p:grpSpPr>
        <p:sp>
          <p:nvSpPr>
            <p:cNvPr id="44" name="Rounded Rectangle 4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5" name="Rounded Rectangle 4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6" name="TextBox 67"/>
            <p:cNvSpPr txBox="1">
              <a:spLocks noChangeArrowheads="1"/>
            </p:cNvSpPr>
            <p:nvPr/>
          </p:nvSpPr>
          <p:spPr bwMode="auto">
            <a:xfrm>
              <a:off x="1292999" y="2306463"/>
              <a:ext cx="274189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Process of Disagreeing Gracefully</a:t>
              </a:r>
              <a:endParaRPr lang="en-US" sz="1600" dirty="0">
                <a:latin typeface="+mn-lt"/>
                <a:ea typeface="ＭＳ Ｐゴシック" pitchFamily="34" charset="-128"/>
              </a:endParaRPr>
            </a:p>
          </p:txBody>
        </p:sp>
      </p:grpSp>
      <p:grpSp>
        <p:nvGrpSpPr>
          <p:cNvPr id="47" name="Group 69"/>
          <p:cNvGrpSpPr>
            <a:grpSpLocks/>
          </p:cNvGrpSpPr>
          <p:nvPr/>
        </p:nvGrpSpPr>
        <p:grpSpPr bwMode="auto">
          <a:xfrm>
            <a:off x="683568" y="4421236"/>
            <a:ext cx="6912000" cy="366548"/>
            <a:chOff x="1224751" y="2276269"/>
            <a:chExt cx="4852003" cy="395351"/>
          </a:xfrm>
        </p:grpSpPr>
        <p:sp>
          <p:nvSpPr>
            <p:cNvPr id="48" name="Rounded Rectangle 4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9" name="Rounded Rectangle 4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0" name="TextBox 67"/>
            <p:cNvSpPr txBox="1">
              <a:spLocks noChangeArrowheads="1"/>
            </p:cNvSpPr>
            <p:nvPr/>
          </p:nvSpPr>
          <p:spPr bwMode="auto">
            <a:xfrm>
              <a:off x="1292999" y="2306463"/>
              <a:ext cx="226046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Four Steps to Saying ‘No’</a:t>
              </a:r>
              <a:endParaRPr lang="en-US" sz="1600" dirty="0">
                <a:latin typeface="+mn-lt"/>
                <a:ea typeface="ＭＳ Ｐゴシック" pitchFamily="34" charset="-128"/>
              </a:endParaRPr>
            </a:p>
          </p:txBody>
        </p:sp>
      </p:grpSp>
      <p:grpSp>
        <p:nvGrpSpPr>
          <p:cNvPr id="51" name="Group 69"/>
          <p:cNvGrpSpPr>
            <a:grpSpLocks/>
          </p:cNvGrpSpPr>
          <p:nvPr/>
        </p:nvGrpSpPr>
        <p:grpSpPr bwMode="auto">
          <a:xfrm>
            <a:off x="683568" y="4771511"/>
            <a:ext cx="6912000" cy="366548"/>
            <a:chOff x="1224751" y="2276269"/>
            <a:chExt cx="4852003" cy="395351"/>
          </a:xfrm>
        </p:grpSpPr>
        <p:sp>
          <p:nvSpPr>
            <p:cNvPr id="52" name="Rounded Rectangle 5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3" name="Rounded Rectangle 5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4" name="TextBox 67"/>
            <p:cNvSpPr txBox="1">
              <a:spLocks noChangeArrowheads="1"/>
            </p:cNvSpPr>
            <p:nvPr/>
          </p:nvSpPr>
          <p:spPr bwMode="auto">
            <a:xfrm>
              <a:off x="1292999" y="2306463"/>
              <a:ext cx="2811747"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Body Language while Saying ‘No’</a:t>
              </a:r>
              <a:endParaRPr lang="en-US" sz="1600" dirty="0">
                <a:latin typeface="+mn-lt"/>
                <a:ea typeface="ＭＳ Ｐゴシック" pitchFamily="34" charset="-128"/>
              </a:endParaRPr>
            </a:p>
          </p:txBody>
        </p:sp>
      </p:grpSp>
      <p:grpSp>
        <p:nvGrpSpPr>
          <p:cNvPr id="55" name="Group 54"/>
          <p:cNvGrpSpPr>
            <a:grpSpLocks/>
          </p:cNvGrpSpPr>
          <p:nvPr/>
        </p:nvGrpSpPr>
        <p:grpSpPr bwMode="auto">
          <a:xfrm>
            <a:off x="683568" y="5121786"/>
            <a:ext cx="6912000" cy="366548"/>
            <a:chOff x="1224751" y="2276269"/>
            <a:chExt cx="4852003" cy="395351"/>
          </a:xfrm>
        </p:grpSpPr>
        <p:sp>
          <p:nvSpPr>
            <p:cNvPr id="56" name="Rounded Rectangle 5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7" name="Rounded Rectangle 5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8" name="TextBox 67"/>
            <p:cNvSpPr txBox="1">
              <a:spLocks noChangeArrowheads="1"/>
            </p:cNvSpPr>
            <p:nvPr/>
          </p:nvSpPr>
          <p:spPr bwMode="auto">
            <a:xfrm>
              <a:off x="1292999" y="2306463"/>
              <a:ext cx="3028607"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Elements of Assertive Communication</a:t>
              </a:r>
              <a:endParaRPr lang="en-US" sz="1600" dirty="0">
                <a:latin typeface="+mn-lt"/>
                <a:ea typeface="ＭＳ Ｐゴシック" pitchFamily="34" charset="-128"/>
              </a:endParaRPr>
            </a:p>
          </p:txBody>
        </p:sp>
      </p:grpSp>
      <p:grpSp>
        <p:nvGrpSpPr>
          <p:cNvPr id="59" name="Group 69"/>
          <p:cNvGrpSpPr>
            <a:grpSpLocks/>
          </p:cNvGrpSpPr>
          <p:nvPr/>
        </p:nvGrpSpPr>
        <p:grpSpPr bwMode="auto">
          <a:xfrm>
            <a:off x="683568" y="5472062"/>
            <a:ext cx="6912000" cy="366548"/>
            <a:chOff x="1224751" y="2276269"/>
            <a:chExt cx="4852003" cy="395351"/>
          </a:xfrm>
        </p:grpSpPr>
        <p:sp>
          <p:nvSpPr>
            <p:cNvPr id="60" name="Rounded Rectangle 5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1" name="Rounded Rectangle 6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2" name="TextBox 67"/>
            <p:cNvSpPr txBox="1">
              <a:spLocks noChangeArrowheads="1"/>
            </p:cNvSpPr>
            <p:nvPr/>
          </p:nvSpPr>
          <p:spPr bwMode="auto">
            <a:xfrm>
              <a:off x="1292999" y="2306463"/>
              <a:ext cx="2978015"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List the Role of Assertive Words in Assertiveness </a:t>
              </a:r>
              <a:endParaRPr lang="en-US" sz="1600" dirty="0">
                <a:latin typeface="+mn-lt"/>
                <a:ea typeface="ＭＳ Ｐゴシック" pitchFamily="34" charset="-128"/>
              </a:endParaRPr>
            </a:p>
          </p:txBody>
        </p:sp>
      </p:grpSp>
      <p:grpSp>
        <p:nvGrpSpPr>
          <p:cNvPr id="63" name="Group 69"/>
          <p:cNvGrpSpPr>
            <a:grpSpLocks/>
          </p:cNvGrpSpPr>
          <p:nvPr/>
        </p:nvGrpSpPr>
        <p:grpSpPr bwMode="auto">
          <a:xfrm>
            <a:off x="683568" y="5822337"/>
            <a:ext cx="6912000" cy="366548"/>
            <a:chOff x="1224751" y="2276269"/>
            <a:chExt cx="4852003" cy="395351"/>
          </a:xfrm>
        </p:grpSpPr>
        <p:sp>
          <p:nvSpPr>
            <p:cNvPr id="64" name="Rounded Rectangle 6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5" name="Rounded Rectangle 6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6" name="TextBox 67"/>
            <p:cNvSpPr txBox="1">
              <a:spLocks noChangeArrowheads="1"/>
            </p:cNvSpPr>
            <p:nvPr/>
          </p:nvSpPr>
          <p:spPr bwMode="auto">
            <a:xfrm>
              <a:off x="1292999" y="2306463"/>
              <a:ext cx="3017489"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Non Verbal Aspects of Assertiveness</a:t>
              </a:r>
              <a:endParaRPr lang="en-US" sz="1600" dirty="0">
                <a:latin typeface="+mn-lt"/>
                <a:ea typeface="ＭＳ Ｐゴシック" pitchFamily="34" charset="-128"/>
              </a:endParaRPr>
            </a:p>
          </p:txBody>
        </p:sp>
      </p:grpSp>
      <p:grpSp>
        <p:nvGrpSpPr>
          <p:cNvPr id="67" name="Group 69"/>
          <p:cNvGrpSpPr>
            <a:grpSpLocks/>
          </p:cNvGrpSpPr>
          <p:nvPr/>
        </p:nvGrpSpPr>
        <p:grpSpPr bwMode="auto">
          <a:xfrm>
            <a:off x="683568" y="6172612"/>
            <a:ext cx="6912000" cy="366548"/>
            <a:chOff x="1224751" y="2276269"/>
            <a:chExt cx="4852003" cy="395351"/>
          </a:xfrm>
        </p:grpSpPr>
        <p:sp>
          <p:nvSpPr>
            <p:cNvPr id="68" name="Rounded Rectangle 6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9" name="Rounded Rectangle 6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70" name="TextBox 67"/>
            <p:cNvSpPr txBox="1">
              <a:spLocks noChangeArrowheads="1"/>
            </p:cNvSpPr>
            <p:nvPr/>
          </p:nvSpPr>
          <p:spPr bwMode="auto">
            <a:xfrm>
              <a:off x="1292999" y="2306463"/>
              <a:ext cx="300025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Action Plan for Building Assertiveness</a:t>
              </a:r>
            </a:p>
          </p:txBody>
        </p:sp>
      </p:grpSp>
      <p:grpSp>
        <p:nvGrpSpPr>
          <p:cNvPr id="71" name="Group 90"/>
          <p:cNvGrpSpPr>
            <a:grpSpLocks/>
          </p:cNvGrpSpPr>
          <p:nvPr/>
        </p:nvGrpSpPr>
        <p:grpSpPr bwMode="auto">
          <a:xfrm rot="4009715">
            <a:off x="5870859" y="3868015"/>
            <a:ext cx="4783138" cy="968375"/>
            <a:chOff x="4940193" y="4878304"/>
            <a:chExt cx="4783391" cy="968295"/>
          </a:xfrm>
        </p:grpSpPr>
        <p:sp>
          <p:nvSpPr>
            <p:cNvPr id="72" name="Oval 71"/>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3" name="Rectangle 72"/>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4" name="Rounded Rectangle 73"/>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75" name="Group 87"/>
            <p:cNvGrpSpPr>
              <a:grpSpLocks/>
            </p:cNvGrpSpPr>
            <p:nvPr/>
          </p:nvGrpSpPr>
          <p:grpSpPr bwMode="auto">
            <a:xfrm>
              <a:off x="4940193" y="4878304"/>
              <a:ext cx="4783391" cy="825387"/>
              <a:chOff x="4940193" y="4878304"/>
              <a:chExt cx="4783391" cy="825387"/>
            </a:xfrm>
          </p:grpSpPr>
          <p:sp>
            <p:nvSpPr>
              <p:cNvPr id="76" name="Oval 75"/>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7"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78" name="Rounded Rectangle 77"/>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grpSp>
        <p:nvGrpSpPr>
          <p:cNvPr id="79" name="Group 69"/>
          <p:cNvGrpSpPr>
            <a:grpSpLocks/>
          </p:cNvGrpSpPr>
          <p:nvPr/>
        </p:nvGrpSpPr>
        <p:grpSpPr bwMode="auto">
          <a:xfrm>
            <a:off x="683568" y="3026556"/>
            <a:ext cx="6912000" cy="364824"/>
            <a:chOff x="1224751" y="2276269"/>
            <a:chExt cx="4852003" cy="419341"/>
          </a:xfrm>
        </p:grpSpPr>
        <p:sp>
          <p:nvSpPr>
            <p:cNvPr id="80" name="Rounded Rectangle 79"/>
            <p:cNvSpPr/>
            <p:nvPr/>
          </p:nvSpPr>
          <p:spPr>
            <a:xfrm flipV="1">
              <a:off x="1224751" y="2276269"/>
              <a:ext cx="4852003" cy="379817"/>
            </a:xfrm>
            <a:prstGeom prst="roundRect">
              <a:avLst/>
            </a:prstGeom>
            <a:solidFill>
              <a:srgbClr val="92D050"/>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81" name="Rounded Rectangle 8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82" name="TextBox 67"/>
            <p:cNvSpPr txBox="1">
              <a:spLocks noChangeArrowheads="1"/>
            </p:cNvSpPr>
            <p:nvPr/>
          </p:nvSpPr>
          <p:spPr bwMode="auto">
            <a:xfrm>
              <a:off x="1292999" y="2306464"/>
              <a:ext cx="3175970" cy="389146"/>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Compare Passive, Assertive and Aggressive Behavior</a:t>
              </a:r>
              <a:endParaRPr lang="en-US" sz="1600" dirty="0">
                <a:latin typeface="+mn-lt"/>
                <a:ea typeface="ＭＳ Ｐゴシック" pitchFamily="34" charset="-128"/>
              </a:endParaRPr>
            </a:p>
          </p:txBody>
        </p:sp>
      </p:grpSp>
      <p:sp>
        <p:nvSpPr>
          <p:cNvPr id="83" name="Footer Placeholder 82"/>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2" presetClass="entr" presetSubtype="1"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 calcmode="lin" valueType="num">
                                      <p:cBhvr additive="base">
                                        <p:cTn id="10" dur="500" fill="hold"/>
                                        <p:tgtEl>
                                          <p:spTgt spid="71"/>
                                        </p:tgtEl>
                                        <p:attrNameLst>
                                          <p:attrName>ppt_x</p:attrName>
                                        </p:attrNameLst>
                                      </p:cBhvr>
                                      <p:tavLst>
                                        <p:tav tm="0">
                                          <p:val>
                                            <p:strVal val="#ppt_x"/>
                                          </p:val>
                                        </p:tav>
                                        <p:tav tm="100000">
                                          <p:val>
                                            <p:strVal val="#ppt_x"/>
                                          </p:val>
                                        </p:tav>
                                      </p:tavLst>
                                    </p:anim>
                                    <p:anim calcmode="lin" valueType="num">
                                      <p:cBhvr additive="base">
                                        <p:cTn id="11" dur="500" fill="hold"/>
                                        <p:tgtEl>
                                          <p:spTgt spid="71"/>
                                        </p:tgtEl>
                                        <p:attrNameLst>
                                          <p:attrName>ppt_y</p:attrName>
                                        </p:attrNameLst>
                                      </p:cBhvr>
                                      <p:tavLst>
                                        <p:tav tm="0">
                                          <p:val>
                                            <p:strVal val="0-#ppt_h/2"/>
                                          </p:val>
                                        </p:tav>
                                        <p:tav tm="100000">
                                          <p:val>
                                            <p:strVal val="#ppt_y"/>
                                          </p:val>
                                        </p:tav>
                                      </p:tavLst>
                                    </p:anim>
                                  </p:childTnLst>
                                </p:cTn>
                              </p:par>
                              <p:par>
                                <p:cTn id="12" presetID="26" presetClass="emph" presetSubtype="0" fill="hold" nodeType="withEffect">
                                  <p:stCondLst>
                                    <p:cond delay="1000"/>
                                  </p:stCondLst>
                                  <p:childTnLst>
                                    <p:animEffect transition="out" filter="fade">
                                      <p:cBhvr>
                                        <p:cTn id="13" dur="500" tmFilter="0, 0; .2, .5; .8, .5; 1, 0"/>
                                        <p:tgtEl>
                                          <p:spTgt spid="71"/>
                                        </p:tgtEl>
                                      </p:cBhvr>
                                    </p:animEffect>
                                    <p:animScale>
                                      <p:cBhvr>
                                        <p:cTn id="14" dur="250" autoRev="1" fill="hold"/>
                                        <p:tgtEl>
                                          <p:spTgt spid="71"/>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375047"/>
              <a:ext cx="7992888" cy="461665"/>
            </a:xfrm>
            <a:prstGeom prst="rect">
              <a:avLst/>
            </a:prstGeom>
            <a:solidFill>
              <a:srgbClr val="FFFFFF">
                <a:alpha val="69804"/>
              </a:srgbClr>
            </a:solidFill>
          </p:spPr>
          <p:txBody>
            <a:bodyPr wrap="square" rtlCol="0">
              <a:spAutoFit/>
            </a:bodyPr>
            <a:lstStyle/>
            <a:p>
              <a:r>
                <a:rPr lang="en-IN" sz="2400" dirty="0" smtClean="0"/>
                <a:t>Comparison of Passive, Assertive and Aggressive Behavior </a:t>
              </a:r>
              <a:endParaRPr lang="en-IN" sz="2400" dirty="0"/>
            </a:p>
          </p:txBody>
        </p:sp>
      </p:grpSp>
      <p:graphicFrame>
        <p:nvGraphicFramePr>
          <p:cNvPr id="7" name="Table 6"/>
          <p:cNvGraphicFramePr>
            <a:graphicFrameLocks noGrp="1"/>
          </p:cNvGraphicFramePr>
          <p:nvPr>
            <p:extLst>
              <p:ext uri="{D42A27DB-BD31-4B8C-83A1-F6EECF244321}">
                <p14:modId xmlns:p14="http://schemas.microsoft.com/office/powerpoint/2010/main" xmlns="" val="3894539680"/>
              </p:ext>
            </p:extLst>
          </p:nvPr>
        </p:nvGraphicFramePr>
        <p:xfrm>
          <a:off x="179512" y="980728"/>
          <a:ext cx="8784976" cy="5563006"/>
        </p:xfrm>
        <a:graphic>
          <a:graphicData uri="http://schemas.openxmlformats.org/drawingml/2006/table">
            <a:tbl>
              <a:tblPr/>
              <a:tblGrid>
                <a:gridCol w="2196244"/>
                <a:gridCol w="2196244"/>
                <a:gridCol w="2196244"/>
                <a:gridCol w="2196244"/>
              </a:tblGrid>
              <a:tr h="515518">
                <a:tc>
                  <a:txBody>
                    <a:bodyPr/>
                    <a:lstStyle/>
                    <a:p>
                      <a:endParaRPr lang="en-IN" sz="1800" dirty="0">
                        <a:latin typeface="+mn-lt"/>
                      </a:endParaRPr>
                    </a:p>
                  </a:txBody>
                  <a:tcPr marL="54584" marR="5458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nSpc>
                          <a:spcPct val="115000"/>
                        </a:lnSpc>
                        <a:spcAft>
                          <a:spcPts val="0"/>
                        </a:spcAft>
                      </a:pPr>
                      <a:r>
                        <a:rPr lang="en-GB" sz="2000" b="1" dirty="0">
                          <a:latin typeface="+mn-lt"/>
                          <a:ea typeface="Times New Roman"/>
                          <a:cs typeface="Times New Roman"/>
                        </a:rPr>
                        <a:t>Passive</a:t>
                      </a:r>
                      <a:endParaRPr lang="en-IN" sz="2000" dirty="0">
                        <a:latin typeface="+mn-lt"/>
                        <a:ea typeface="Calibri"/>
                        <a:cs typeface="Times New Roman"/>
                      </a:endParaRPr>
                    </a:p>
                  </a:txBody>
                  <a:tcPr marL="54584" marR="5458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nSpc>
                          <a:spcPct val="115000"/>
                        </a:lnSpc>
                        <a:spcAft>
                          <a:spcPts val="0"/>
                        </a:spcAft>
                      </a:pPr>
                      <a:r>
                        <a:rPr lang="en-GB" sz="2000" b="1" dirty="0">
                          <a:latin typeface="+mn-lt"/>
                          <a:ea typeface="Times New Roman"/>
                          <a:cs typeface="Times New Roman"/>
                        </a:rPr>
                        <a:t>Assertive </a:t>
                      </a:r>
                      <a:endParaRPr lang="en-IN" sz="2000" dirty="0">
                        <a:latin typeface="+mn-lt"/>
                        <a:ea typeface="Calibri"/>
                        <a:cs typeface="Times New Roman"/>
                      </a:endParaRPr>
                    </a:p>
                  </a:txBody>
                  <a:tcPr marL="54584" marR="5458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nSpc>
                          <a:spcPct val="115000"/>
                        </a:lnSpc>
                        <a:spcAft>
                          <a:spcPts val="0"/>
                        </a:spcAft>
                      </a:pPr>
                      <a:r>
                        <a:rPr lang="en-GB" sz="2000" b="1" dirty="0">
                          <a:latin typeface="+mn-lt"/>
                          <a:ea typeface="Times New Roman"/>
                          <a:cs typeface="Times New Roman"/>
                        </a:rPr>
                        <a:t>Aggressive</a:t>
                      </a:r>
                      <a:endParaRPr lang="en-IN" sz="2000" dirty="0">
                        <a:latin typeface="+mn-lt"/>
                        <a:ea typeface="Calibri"/>
                        <a:cs typeface="Times New Roman"/>
                      </a:endParaRPr>
                    </a:p>
                  </a:txBody>
                  <a:tcPr marL="54584" marR="5458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r>
              <a:tr h="1187713">
                <a:tc>
                  <a:txBody>
                    <a:bodyPr/>
                    <a:lstStyle/>
                    <a:p>
                      <a:pPr>
                        <a:lnSpc>
                          <a:spcPct val="115000"/>
                        </a:lnSpc>
                        <a:spcAft>
                          <a:spcPts val="0"/>
                        </a:spcAft>
                      </a:pPr>
                      <a:r>
                        <a:rPr lang="en-GB" sz="2000" b="1" dirty="0">
                          <a:latin typeface="+mn-lt"/>
                          <a:ea typeface="Times New Roman"/>
                          <a:cs typeface="Times New Roman"/>
                        </a:rPr>
                        <a:t>Style</a:t>
                      </a:r>
                      <a:endParaRPr lang="en-IN" sz="2000" dirty="0">
                        <a:latin typeface="+mn-lt"/>
                        <a:ea typeface="Calibri"/>
                        <a:cs typeface="Times New Roman"/>
                      </a:endParaRPr>
                    </a:p>
                  </a:txBody>
                  <a:tcPr marL="54584" marR="5458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342900" lvl="0" indent="-342900">
                        <a:lnSpc>
                          <a:spcPct val="115000"/>
                        </a:lnSpc>
                        <a:spcAft>
                          <a:spcPts val="0"/>
                        </a:spcAft>
                        <a:buFont typeface="Symbol"/>
                        <a:buChar char=""/>
                      </a:pPr>
                      <a:r>
                        <a:rPr lang="en-GB" sz="1800" dirty="0">
                          <a:latin typeface="+mn-lt"/>
                          <a:ea typeface="Calibri"/>
                          <a:cs typeface="Times New Roman"/>
                        </a:rPr>
                        <a:t>Not expressing needs</a:t>
                      </a:r>
                      <a:endParaRPr lang="en-IN" sz="1800" dirty="0">
                        <a:latin typeface="+mn-lt"/>
                        <a:ea typeface="Calibri"/>
                        <a:cs typeface="Times New Roman"/>
                      </a:endParaRPr>
                    </a:p>
                    <a:p>
                      <a:pPr marL="342900" lvl="0" indent="-342900">
                        <a:lnSpc>
                          <a:spcPct val="115000"/>
                        </a:lnSpc>
                        <a:spcAft>
                          <a:spcPts val="0"/>
                        </a:spcAft>
                        <a:buFont typeface="Symbol"/>
                        <a:buChar char=""/>
                      </a:pPr>
                      <a:r>
                        <a:rPr lang="en-GB" sz="1800" dirty="0">
                          <a:latin typeface="+mn-lt"/>
                          <a:ea typeface="Calibri"/>
                          <a:cs typeface="Times New Roman"/>
                        </a:rPr>
                        <a:t>Self-devaluing</a:t>
                      </a:r>
                      <a:endParaRPr lang="en-IN" sz="1800" dirty="0">
                        <a:latin typeface="+mn-lt"/>
                        <a:ea typeface="Calibri"/>
                        <a:cs typeface="Times New Roman"/>
                      </a:endParaRPr>
                    </a:p>
                    <a:p>
                      <a:pPr marL="342900" lvl="0" indent="-342900">
                        <a:lnSpc>
                          <a:spcPct val="115000"/>
                        </a:lnSpc>
                        <a:spcAft>
                          <a:spcPts val="0"/>
                        </a:spcAft>
                        <a:buFont typeface="Symbol"/>
                        <a:buChar char=""/>
                      </a:pPr>
                      <a:r>
                        <a:rPr lang="en-GB" sz="1800" dirty="0">
                          <a:latin typeface="+mn-lt"/>
                          <a:ea typeface="Calibri"/>
                          <a:cs typeface="Times New Roman"/>
                        </a:rPr>
                        <a:t>Waiting to be led</a:t>
                      </a:r>
                      <a:endParaRPr lang="en-IN" sz="1800" dirty="0">
                        <a:latin typeface="+mn-lt"/>
                        <a:ea typeface="Calibri"/>
                        <a:cs typeface="Times New Roman"/>
                      </a:endParaRPr>
                    </a:p>
                  </a:txBody>
                  <a:tcPr marL="54584" marR="5458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342900" lvl="0" indent="-342900">
                        <a:lnSpc>
                          <a:spcPct val="115000"/>
                        </a:lnSpc>
                        <a:spcAft>
                          <a:spcPts val="0"/>
                        </a:spcAft>
                        <a:buFont typeface="Symbol"/>
                        <a:buChar char=""/>
                      </a:pPr>
                      <a:r>
                        <a:rPr lang="en-GB" sz="1800" dirty="0">
                          <a:latin typeface="+mn-lt"/>
                          <a:ea typeface="Calibri"/>
                          <a:cs typeface="Times New Roman"/>
                        </a:rPr>
                        <a:t>Honest, open, direct</a:t>
                      </a:r>
                      <a:endParaRPr lang="en-IN" sz="1800" dirty="0">
                        <a:latin typeface="+mn-lt"/>
                        <a:ea typeface="Calibri"/>
                        <a:cs typeface="Times New Roman"/>
                      </a:endParaRPr>
                    </a:p>
                    <a:p>
                      <a:pPr marL="342900" lvl="0" indent="-342900">
                        <a:lnSpc>
                          <a:spcPct val="115000"/>
                        </a:lnSpc>
                        <a:spcAft>
                          <a:spcPts val="0"/>
                        </a:spcAft>
                        <a:buFont typeface="Symbol"/>
                        <a:buChar char=""/>
                      </a:pPr>
                      <a:r>
                        <a:rPr lang="en-GB" sz="1800" dirty="0">
                          <a:latin typeface="+mn-lt"/>
                          <a:ea typeface="Calibri"/>
                          <a:cs typeface="Times New Roman"/>
                        </a:rPr>
                        <a:t>Recognizes own rights</a:t>
                      </a:r>
                      <a:endParaRPr lang="en-IN" sz="1800" dirty="0">
                        <a:latin typeface="+mn-lt"/>
                        <a:ea typeface="Calibri"/>
                        <a:cs typeface="Times New Roman"/>
                      </a:endParaRPr>
                    </a:p>
                    <a:p>
                      <a:pPr marL="342900" lvl="0" indent="-342900">
                        <a:lnSpc>
                          <a:spcPct val="115000"/>
                        </a:lnSpc>
                        <a:spcAft>
                          <a:spcPts val="0"/>
                        </a:spcAft>
                        <a:buFont typeface="Symbol"/>
                        <a:buChar char=""/>
                      </a:pPr>
                      <a:r>
                        <a:rPr lang="en-GB" sz="1800" dirty="0">
                          <a:latin typeface="+mn-lt"/>
                          <a:ea typeface="Calibri"/>
                          <a:cs typeface="Times New Roman"/>
                        </a:rPr>
                        <a:t>Listens to others’ needs</a:t>
                      </a:r>
                      <a:endParaRPr lang="en-IN" sz="1800" dirty="0">
                        <a:latin typeface="+mn-lt"/>
                        <a:ea typeface="Calibri"/>
                        <a:cs typeface="Times New Roman"/>
                      </a:endParaRPr>
                    </a:p>
                  </a:txBody>
                  <a:tcPr marL="54584" marR="5458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342900" lvl="0" indent="-342900">
                        <a:lnSpc>
                          <a:spcPct val="115000"/>
                        </a:lnSpc>
                        <a:spcAft>
                          <a:spcPts val="0"/>
                        </a:spcAft>
                        <a:buFont typeface="Symbol"/>
                        <a:buChar char=""/>
                      </a:pPr>
                      <a:r>
                        <a:rPr lang="en-GB" sz="1800" dirty="0">
                          <a:latin typeface="+mn-lt"/>
                          <a:ea typeface="Calibri"/>
                          <a:cs typeface="Times New Roman"/>
                        </a:rPr>
                        <a:t>Domineering, insisting</a:t>
                      </a:r>
                      <a:endParaRPr lang="en-IN" sz="1800" dirty="0">
                        <a:latin typeface="+mn-lt"/>
                        <a:ea typeface="Calibri"/>
                        <a:cs typeface="Times New Roman"/>
                      </a:endParaRPr>
                    </a:p>
                    <a:p>
                      <a:pPr marL="342900" lvl="0" indent="-342900">
                        <a:lnSpc>
                          <a:spcPct val="115000"/>
                        </a:lnSpc>
                        <a:spcAft>
                          <a:spcPts val="0"/>
                        </a:spcAft>
                        <a:buFont typeface="Symbol"/>
                        <a:buChar char=""/>
                      </a:pPr>
                      <a:r>
                        <a:rPr lang="en-GB" sz="1800" dirty="0">
                          <a:latin typeface="+mn-lt"/>
                          <a:ea typeface="Calibri"/>
                          <a:cs typeface="Times New Roman"/>
                        </a:rPr>
                        <a:t>Win/Lose</a:t>
                      </a:r>
                      <a:endParaRPr lang="en-IN" sz="1800" dirty="0">
                        <a:latin typeface="+mn-lt"/>
                        <a:ea typeface="Calibri"/>
                        <a:cs typeface="Times New Roman"/>
                      </a:endParaRPr>
                    </a:p>
                    <a:p>
                      <a:pPr marL="342900" lvl="0" indent="-342900">
                        <a:lnSpc>
                          <a:spcPct val="115000"/>
                        </a:lnSpc>
                        <a:spcAft>
                          <a:spcPts val="0"/>
                        </a:spcAft>
                        <a:buFont typeface="Symbol"/>
                        <a:buChar char=""/>
                      </a:pPr>
                      <a:r>
                        <a:rPr lang="en-GB" sz="1800" dirty="0">
                          <a:latin typeface="+mn-lt"/>
                          <a:ea typeface="Calibri"/>
                          <a:cs typeface="Times New Roman"/>
                        </a:rPr>
                        <a:t>Not listening</a:t>
                      </a:r>
                      <a:endParaRPr lang="en-IN" sz="1800" dirty="0">
                        <a:latin typeface="+mn-lt"/>
                        <a:ea typeface="Calibri"/>
                        <a:cs typeface="Times New Roman"/>
                      </a:endParaRPr>
                    </a:p>
                  </a:txBody>
                  <a:tcPr marL="54584" marR="5458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1171540">
                <a:tc>
                  <a:txBody>
                    <a:bodyPr/>
                    <a:lstStyle/>
                    <a:p>
                      <a:pPr>
                        <a:lnSpc>
                          <a:spcPct val="115000"/>
                        </a:lnSpc>
                        <a:spcAft>
                          <a:spcPts val="0"/>
                        </a:spcAft>
                      </a:pPr>
                      <a:r>
                        <a:rPr lang="en-GB" sz="2000" b="1" dirty="0">
                          <a:latin typeface="+mn-lt"/>
                          <a:ea typeface="Times New Roman"/>
                          <a:cs typeface="Times New Roman"/>
                        </a:rPr>
                        <a:t>Non-verbal </a:t>
                      </a:r>
                      <a:r>
                        <a:rPr lang="en-GB" sz="2000" b="1" dirty="0" smtClean="0">
                          <a:latin typeface="+mn-lt"/>
                          <a:ea typeface="Times New Roman"/>
                          <a:cs typeface="Times New Roman"/>
                        </a:rPr>
                        <a:t>behaviour</a:t>
                      </a:r>
                      <a:endParaRPr lang="en-IN" sz="2000" dirty="0">
                        <a:latin typeface="+mn-lt"/>
                        <a:ea typeface="Calibri"/>
                        <a:cs typeface="Times New Roman"/>
                      </a:endParaRPr>
                    </a:p>
                  </a:txBody>
                  <a:tcPr marL="54584" marR="5458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GB" sz="1800" dirty="0">
                          <a:latin typeface="+mn-lt"/>
                          <a:ea typeface="Calibri"/>
                          <a:cs typeface="Times New Roman"/>
                        </a:rPr>
                        <a:t>Small posture</a:t>
                      </a:r>
                      <a:endParaRPr lang="en-IN" sz="1800" dirty="0">
                        <a:latin typeface="+mn-lt"/>
                        <a:ea typeface="Calibri"/>
                        <a:cs typeface="Times New Roman"/>
                      </a:endParaRPr>
                    </a:p>
                    <a:p>
                      <a:pPr marL="342900" lvl="0" indent="-342900">
                        <a:lnSpc>
                          <a:spcPct val="115000"/>
                        </a:lnSpc>
                        <a:spcAft>
                          <a:spcPts val="0"/>
                        </a:spcAft>
                        <a:buFont typeface="Symbol"/>
                        <a:buChar char=""/>
                      </a:pPr>
                      <a:r>
                        <a:rPr lang="en-GB" sz="1800" dirty="0">
                          <a:latin typeface="+mn-lt"/>
                          <a:ea typeface="Calibri"/>
                          <a:cs typeface="Times New Roman"/>
                        </a:rPr>
                        <a:t>Quiet, hesitant voice</a:t>
                      </a:r>
                      <a:endParaRPr lang="en-IN" sz="1800" dirty="0">
                        <a:latin typeface="+mn-lt"/>
                        <a:ea typeface="Calibri"/>
                        <a:cs typeface="Times New Roman"/>
                      </a:endParaRPr>
                    </a:p>
                    <a:p>
                      <a:pPr marL="342900" lvl="0" indent="-342900">
                        <a:lnSpc>
                          <a:spcPct val="115000"/>
                        </a:lnSpc>
                        <a:spcAft>
                          <a:spcPts val="0"/>
                        </a:spcAft>
                        <a:buFont typeface="Symbol"/>
                        <a:buChar char=""/>
                      </a:pPr>
                      <a:r>
                        <a:rPr lang="en-GB" sz="1800" dirty="0">
                          <a:latin typeface="+mn-lt"/>
                          <a:ea typeface="Calibri"/>
                          <a:cs typeface="Times New Roman"/>
                        </a:rPr>
                        <a:t>Little eye contact</a:t>
                      </a:r>
                      <a:endParaRPr lang="en-IN" sz="1800" dirty="0">
                        <a:latin typeface="+mn-lt"/>
                        <a:ea typeface="Calibri"/>
                        <a:cs typeface="Times New Roman"/>
                      </a:endParaRPr>
                    </a:p>
                  </a:txBody>
                  <a:tcPr marL="54584" marR="5458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GB" sz="1800" dirty="0">
                          <a:latin typeface="+mn-lt"/>
                          <a:ea typeface="Calibri"/>
                          <a:cs typeface="Times New Roman"/>
                        </a:rPr>
                        <a:t>Upright, balanced pose</a:t>
                      </a:r>
                      <a:endParaRPr lang="en-IN" sz="1800" dirty="0">
                        <a:latin typeface="+mn-lt"/>
                        <a:ea typeface="Calibri"/>
                        <a:cs typeface="Times New Roman"/>
                      </a:endParaRPr>
                    </a:p>
                    <a:p>
                      <a:pPr marL="342900" lvl="0" indent="-342900">
                        <a:lnSpc>
                          <a:spcPct val="115000"/>
                        </a:lnSpc>
                        <a:spcAft>
                          <a:spcPts val="0"/>
                        </a:spcAft>
                        <a:buFont typeface="Symbol"/>
                        <a:buChar char=""/>
                      </a:pPr>
                      <a:r>
                        <a:rPr lang="en-GB" sz="1800" dirty="0">
                          <a:latin typeface="+mn-lt"/>
                          <a:ea typeface="Calibri"/>
                          <a:cs typeface="Times New Roman"/>
                        </a:rPr>
                        <a:t>Firm, clear voice</a:t>
                      </a:r>
                      <a:endParaRPr lang="en-IN" sz="1800" dirty="0">
                        <a:latin typeface="+mn-lt"/>
                        <a:ea typeface="Calibri"/>
                        <a:cs typeface="Times New Roman"/>
                      </a:endParaRPr>
                    </a:p>
                    <a:p>
                      <a:pPr marL="342900" lvl="0" indent="-342900">
                        <a:lnSpc>
                          <a:spcPct val="115000"/>
                        </a:lnSpc>
                        <a:spcAft>
                          <a:spcPts val="0"/>
                        </a:spcAft>
                        <a:buFont typeface="Symbol"/>
                        <a:buChar char=""/>
                      </a:pPr>
                      <a:r>
                        <a:rPr lang="en-GB" sz="1800" dirty="0">
                          <a:latin typeface="+mn-lt"/>
                          <a:ea typeface="Calibri"/>
                          <a:cs typeface="Times New Roman"/>
                        </a:rPr>
                        <a:t>Steady eye contact</a:t>
                      </a:r>
                      <a:endParaRPr lang="en-IN" sz="1800" dirty="0">
                        <a:latin typeface="+mn-lt"/>
                        <a:ea typeface="Calibri"/>
                        <a:cs typeface="Times New Roman"/>
                      </a:endParaRPr>
                    </a:p>
                  </a:txBody>
                  <a:tcPr marL="54584" marR="5458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GB" sz="1800" dirty="0">
                          <a:latin typeface="+mn-lt"/>
                          <a:ea typeface="Calibri"/>
                          <a:cs typeface="Times New Roman"/>
                        </a:rPr>
                        <a:t>Interrupting</a:t>
                      </a:r>
                      <a:endParaRPr lang="en-IN" sz="1800" dirty="0">
                        <a:latin typeface="+mn-lt"/>
                        <a:ea typeface="Calibri"/>
                        <a:cs typeface="Times New Roman"/>
                      </a:endParaRPr>
                    </a:p>
                    <a:p>
                      <a:pPr marL="342900" lvl="0" indent="-342900">
                        <a:lnSpc>
                          <a:spcPct val="115000"/>
                        </a:lnSpc>
                        <a:spcAft>
                          <a:spcPts val="0"/>
                        </a:spcAft>
                        <a:buFont typeface="Symbol"/>
                        <a:buChar char=""/>
                      </a:pPr>
                      <a:r>
                        <a:rPr lang="en-GB" sz="1800" dirty="0">
                          <a:latin typeface="+mn-lt"/>
                          <a:ea typeface="Calibri"/>
                          <a:cs typeface="Times New Roman"/>
                        </a:rPr>
                        <a:t>Loud</a:t>
                      </a:r>
                      <a:endParaRPr lang="en-IN" sz="1800" dirty="0">
                        <a:latin typeface="+mn-lt"/>
                        <a:ea typeface="Calibri"/>
                        <a:cs typeface="Times New Roman"/>
                      </a:endParaRPr>
                    </a:p>
                    <a:p>
                      <a:pPr marL="342900" lvl="0" indent="-342900">
                        <a:lnSpc>
                          <a:spcPct val="115000"/>
                        </a:lnSpc>
                        <a:spcAft>
                          <a:spcPts val="0"/>
                        </a:spcAft>
                        <a:buFont typeface="Symbol"/>
                        <a:buChar char=""/>
                      </a:pPr>
                      <a:r>
                        <a:rPr lang="en-GB" sz="1800" dirty="0">
                          <a:latin typeface="+mn-lt"/>
                          <a:ea typeface="Calibri"/>
                          <a:cs typeface="Times New Roman"/>
                        </a:rPr>
                        <a:t>Staring, pointing</a:t>
                      </a:r>
                      <a:endParaRPr lang="en-IN" sz="1800" dirty="0">
                        <a:latin typeface="+mn-lt"/>
                        <a:ea typeface="Calibri"/>
                        <a:cs typeface="Times New Roman"/>
                      </a:endParaRPr>
                    </a:p>
                  </a:txBody>
                  <a:tcPr marL="54584" marR="5458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189229">
                <a:tc>
                  <a:txBody>
                    <a:bodyPr/>
                    <a:lstStyle/>
                    <a:p>
                      <a:pPr>
                        <a:lnSpc>
                          <a:spcPct val="115000"/>
                        </a:lnSpc>
                        <a:spcAft>
                          <a:spcPts val="0"/>
                        </a:spcAft>
                      </a:pPr>
                      <a:r>
                        <a:rPr lang="en-GB" sz="2000" b="1" dirty="0">
                          <a:latin typeface="+mn-lt"/>
                          <a:ea typeface="Times New Roman"/>
                          <a:cs typeface="Times New Roman"/>
                        </a:rPr>
                        <a:t>Language</a:t>
                      </a:r>
                      <a:endParaRPr lang="en-IN" sz="2000" dirty="0">
                        <a:latin typeface="+mn-lt"/>
                        <a:ea typeface="Calibri"/>
                        <a:cs typeface="Times New Roman"/>
                      </a:endParaRPr>
                    </a:p>
                  </a:txBody>
                  <a:tcPr marL="54584" marR="5458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342900" lvl="0" indent="-342900">
                        <a:lnSpc>
                          <a:spcPct val="115000"/>
                        </a:lnSpc>
                        <a:spcAft>
                          <a:spcPts val="0"/>
                        </a:spcAft>
                        <a:buFont typeface="Symbol"/>
                        <a:buChar char=""/>
                      </a:pPr>
                      <a:r>
                        <a:rPr lang="en-GB" sz="1800" i="1" dirty="0">
                          <a:latin typeface="+mn-lt"/>
                          <a:ea typeface="Calibri"/>
                          <a:cs typeface="Times New Roman"/>
                        </a:rPr>
                        <a:t>Sorry to bother you …</a:t>
                      </a:r>
                      <a:endParaRPr lang="en-IN" sz="1800" dirty="0">
                        <a:latin typeface="+mn-lt"/>
                        <a:ea typeface="Calibri"/>
                        <a:cs typeface="Times New Roman"/>
                      </a:endParaRPr>
                    </a:p>
                    <a:p>
                      <a:pPr marL="342900" lvl="0" indent="-342900">
                        <a:lnSpc>
                          <a:spcPct val="115000"/>
                        </a:lnSpc>
                        <a:spcAft>
                          <a:spcPts val="0"/>
                        </a:spcAft>
                        <a:buFont typeface="Symbol"/>
                        <a:buChar char=""/>
                      </a:pPr>
                      <a:r>
                        <a:rPr lang="en-GB" sz="1800" i="1" dirty="0">
                          <a:latin typeface="+mn-lt"/>
                          <a:ea typeface="Calibri"/>
                          <a:cs typeface="Times New Roman"/>
                        </a:rPr>
                        <a:t>I can’t seem to …</a:t>
                      </a:r>
                      <a:endParaRPr lang="en-IN" sz="1800" dirty="0">
                        <a:latin typeface="+mn-lt"/>
                        <a:ea typeface="Calibri"/>
                        <a:cs typeface="Times New Roman"/>
                      </a:endParaRPr>
                    </a:p>
                    <a:p>
                      <a:pPr marL="342900" lvl="0" indent="-342900">
                        <a:lnSpc>
                          <a:spcPct val="115000"/>
                        </a:lnSpc>
                        <a:spcAft>
                          <a:spcPts val="0"/>
                        </a:spcAft>
                        <a:buFont typeface="Symbol"/>
                        <a:buChar char=""/>
                      </a:pPr>
                      <a:r>
                        <a:rPr lang="en-GB" sz="1800" i="1" dirty="0">
                          <a:latin typeface="+mn-lt"/>
                          <a:ea typeface="Calibri"/>
                          <a:cs typeface="Times New Roman"/>
                        </a:rPr>
                        <a:t>It’s only my opinion</a:t>
                      </a:r>
                      <a:endParaRPr lang="en-IN" sz="1800" dirty="0">
                        <a:latin typeface="+mn-lt"/>
                        <a:ea typeface="Calibri"/>
                        <a:cs typeface="Times New Roman"/>
                      </a:endParaRPr>
                    </a:p>
                  </a:txBody>
                  <a:tcPr marL="54584" marR="5458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342900" lvl="0" indent="-342900">
                        <a:lnSpc>
                          <a:spcPct val="115000"/>
                        </a:lnSpc>
                        <a:spcAft>
                          <a:spcPts val="0"/>
                        </a:spcAft>
                        <a:buFont typeface="Symbol"/>
                        <a:buChar char=""/>
                      </a:pPr>
                      <a:r>
                        <a:rPr lang="en-GB" sz="1800" i="1" dirty="0">
                          <a:latin typeface="+mn-lt"/>
                          <a:ea typeface="Calibri"/>
                          <a:cs typeface="Times New Roman"/>
                        </a:rPr>
                        <a:t>I believe/need/I’d like </a:t>
                      </a:r>
                      <a:endParaRPr lang="en-IN" sz="1800" dirty="0">
                        <a:latin typeface="+mn-lt"/>
                        <a:ea typeface="Calibri"/>
                        <a:cs typeface="Times New Roman"/>
                      </a:endParaRPr>
                    </a:p>
                    <a:p>
                      <a:pPr marL="342900" lvl="0" indent="-342900">
                        <a:lnSpc>
                          <a:spcPct val="115000"/>
                        </a:lnSpc>
                        <a:spcAft>
                          <a:spcPts val="0"/>
                        </a:spcAft>
                        <a:buFont typeface="Symbol"/>
                        <a:buChar char=""/>
                      </a:pPr>
                      <a:r>
                        <a:rPr lang="en-GB" sz="1800" i="1" dirty="0">
                          <a:latin typeface="+mn-lt"/>
                          <a:ea typeface="Calibri"/>
                          <a:cs typeface="Times New Roman"/>
                        </a:rPr>
                        <a:t>No</a:t>
                      </a:r>
                      <a:r>
                        <a:rPr lang="en-GB" sz="1800" dirty="0">
                          <a:latin typeface="+mn-lt"/>
                          <a:ea typeface="Calibri"/>
                          <a:cs typeface="Times New Roman"/>
                        </a:rPr>
                        <a:t> (when appropriate)</a:t>
                      </a:r>
                      <a:endParaRPr lang="en-IN" sz="1800" dirty="0">
                        <a:latin typeface="+mn-lt"/>
                        <a:ea typeface="Calibri"/>
                        <a:cs typeface="Times New Roman"/>
                      </a:endParaRPr>
                    </a:p>
                    <a:p>
                      <a:pPr marL="342900" lvl="0" indent="-342900">
                        <a:lnSpc>
                          <a:spcPct val="115000"/>
                        </a:lnSpc>
                        <a:spcAft>
                          <a:spcPts val="0"/>
                        </a:spcAft>
                        <a:buFont typeface="Symbol"/>
                        <a:buChar char=""/>
                      </a:pPr>
                      <a:r>
                        <a:rPr lang="en-GB" sz="1800" dirty="0">
                          <a:latin typeface="+mn-lt"/>
                          <a:ea typeface="Calibri"/>
                          <a:cs typeface="Times New Roman"/>
                        </a:rPr>
                        <a:t>Open questions</a:t>
                      </a:r>
                      <a:endParaRPr lang="en-IN" sz="1800" dirty="0">
                        <a:latin typeface="+mn-lt"/>
                        <a:ea typeface="Calibri"/>
                        <a:cs typeface="Times New Roman"/>
                      </a:endParaRPr>
                    </a:p>
                  </a:txBody>
                  <a:tcPr marL="54584" marR="5458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marL="342900" lvl="0" indent="-342900">
                        <a:lnSpc>
                          <a:spcPct val="115000"/>
                        </a:lnSpc>
                        <a:spcAft>
                          <a:spcPts val="0"/>
                        </a:spcAft>
                        <a:buFont typeface="Symbol"/>
                        <a:buChar char=""/>
                      </a:pPr>
                      <a:r>
                        <a:rPr lang="en-GB" sz="1800" i="1" dirty="0">
                          <a:latin typeface="+mn-lt"/>
                          <a:ea typeface="Calibri"/>
                          <a:cs typeface="Times New Roman"/>
                        </a:rPr>
                        <a:t>That won’t work</a:t>
                      </a:r>
                      <a:endParaRPr lang="en-IN" sz="1800" dirty="0">
                        <a:latin typeface="+mn-lt"/>
                        <a:ea typeface="Calibri"/>
                        <a:cs typeface="Times New Roman"/>
                      </a:endParaRPr>
                    </a:p>
                    <a:p>
                      <a:pPr marL="342900" lvl="0" indent="-342900">
                        <a:lnSpc>
                          <a:spcPct val="115000"/>
                        </a:lnSpc>
                        <a:spcAft>
                          <a:spcPts val="0"/>
                        </a:spcAft>
                        <a:buFont typeface="Symbol"/>
                        <a:buChar char=""/>
                      </a:pPr>
                      <a:r>
                        <a:rPr lang="en-GB" sz="1800" i="1" dirty="0">
                          <a:latin typeface="+mn-lt"/>
                          <a:ea typeface="Calibri"/>
                          <a:cs typeface="Times New Roman"/>
                        </a:rPr>
                        <a:t>You can’t be serious</a:t>
                      </a:r>
                      <a:endParaRPr lang="en-IN" sz="1800" dirty="0">
                        <a:latin typeface="+mn-lt"/>
                        <a:ea typeface="Calibri"/>
                        <a:cs typeface="Times New Roman"/>
                      </a:endParaRPr>
                    </a:p>
                    <a:p>
                      <a:pPr marL="342900" lvl="0" indent="-342900">
                        <a:lnSpc>
                          <a:spcPct val="115000"/>
                        </a:lnSpc>
                        <a:spcAft>
                          <a:spcPts val="0"/>
                        </a:spcAft>
                        <a:buFont typeface="Symbol"/>
                        <a:buChar char=""/>
                      </a:pPr>
                      <a:r>
                        <a:rPr lang="en-GB" sz="1800" i="1" dirty="0">
                          <a:latin typeface="+mn-lt"/>
                          <a:ea typeface="Calibri"/>
                          <a:cs typeface="Times New Roman"/>
                        </a:rPr>
                        <a:t>Your problem/fault</a:t>
                      </a:r>
                      <a:endParaRPr lang="en-IN" sz="1800" dirty="0">
                        <a:latin typeface="+mn-lt"/>
                        <a:ea typeface="Calibri"/>
                        <a:cs typeface="Times New Roman"/>
                      </a:endParaRPr>
                    </a:p>
                  </a:txBody>
                  <a:tcPr marL="54584" marR="54584"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bl>
          </a:graphicData>
        </a:graphic>
      </p:graphicFrame>
      <p:sp>
        <p:nvSpPr>
          <p:cNvPr id="6" name="Footer Placeholder 5"/>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MCQ</a:t>
              </a:r>
              <a:endParaRPr lang="en-IN" sz="3200" dirty="0"/>
            </a:p>
          </p:txBody>
        </p:sp>
      </p:grpSp>
      <p:pic>
        <p:nvPicPr>
          <p:cNvPr id="6" name="Picture 5" descr="Clipboard.png"/>
          <p:cNvPicPr>
            <a:picLocks noChangeAspect="1"/>
          </p:cNvPicPr>
          <p:nvPr/>
        </p:nvPicPr>
        <p:blipFill>
          <a:blip r:embed="rId3" cstate="print"/>
          <a:srcRect l="7595" r="9357"/>
          <a:stretch>
            <a:fillRect/>
          </a:stretch>
        </p:blipFill>
        <p:spPr>
          <a:xfrm>
            <a:off x="1512168" y="836712"/>
            <a:ext cx="6228184" cy="6021288"/>
          </a:xfrm>
          <a:prstGeom prst="rect">
            <a:avLst/>
          </a:prstGeom>
        </p:spPr>
      </p:pic>
      <p:pic>
        <p:nvPicPr>
          <p:cNvPr id="7" name="Picture 6" descr="pencil_n_eraser_icon_by_erandarki.png"/>
          <p:cNvPicPr>
            <a:picLocks noChangeAspect="1"/>
          </p:cNvPicPr>
          <p:nvPr/>
        </p:nvPicPr>
        <p:blipFill>
          <a:blip r:embed="rId4" cstate="email"/>
          <a:stretch>
            <a:fillRect/>
          </a:stretch>
        </p:blipFill>
        <p:spPr>
          <a:xfrm rot="20919026">
            <a:off x="5237911" y="3133536"/>
            <a:ext cx="3913330" cy="4345378"/>
          </a:xfrm>
          <a:prstGeom prst="rect">
            <a:avLst/>
          </a:prstGeom>
        </p:spPr>
      </p:pic>
      <p:pic>
        <p:nvPicPr>
          <p:cNvPr id="8" name="Picture 7" descr="clock (1).png"/>
          <p:cNvPicPr>
            <a:picLocks noChangeAspect="1"/>
          </p:cNvPicPr>
          <p:nvPr/>
        </p:nvPicPr>
        <p:blipFill>
          <a:blip r:embed="rId5" cstate="print"/>
          <a:stretch>
            <a:fillRect/>
          </a:stretch>
        </p:blipFill>
        <p:spPr>
          <a:xfrm>
            <a:off x="-252536" y="764704"/>
            <a:ext cx="2697832" cy="2697832"/>
          </a:xfrm>
          <a:prstGeom prst="rect">
            <a:avLst/>
          </a:prstGeom>
        </p:spPr>
      </p:pic>
      <p:sp>
        <p:nvSpPr>
          <p:cNvPr id="9" name="TextBox 8"/>
          <p:cNvSpPr txBox="1"/>
          <p:nvPr/>
        </p:nvSpPr>
        <p:spPr>
          <a:xfrm>
            <a:off x="2555776" y="1916832"/>
            <a:ext cx="4320480" cy="1015663"/>
          </a:xfrm>
          <a:prstGeom prst="rect">
            <a:avLst/>
          </a:prstGeom>
          <a:noFill/>
        </p:spPr>
        <p:txBody>
          <a:bodyPr wrap="square" rtlCol="0">
            <a:spAutoFit/>
          </a:bodyPr>
          <a:lstStyle/>
          <a:p>
            <a:pPr marL="457200" indent="-457200"/>
            <a:r>
              <a:rPr lang="en-US" sz="2000" dirty="0" smtClean="0"/>
              <a:t>Q. 	</a:t>
            </a:r>
            <a:r>
              <a:rPr lang="en-IN" sz="2000" dirty="0" smtClean="0"/>
              <a:t>Which of the following people tend to stand up and tower over the other person?</a:t>
            </a:r>
            <a:endParaRPr lang="en-IN" sz="2000" dirty="0"/>
          </a:p>
        </p:txBody>
      </p:sp>
      <p:sp>
        <p:nvSpPr>
          <p:cNvPr id="10" name="Rounded Rectangular Callout 9"/>
          <p:cNvSpPr/>
          <p:nvPr/>
        </p:nvSpPr>
        <p:spPr>
          <a:xfrm>
            <a:off x="107688" y="5157192"/>
            <a:ext cx="1656000" cy="1512168"/>
          </a:xfrm>
          <a:prstGeom prst="wedgeRoundRectCallout">
            <a:avLst>
              <a:gd name="adj1" fmla="val 93672"/>
              <a:gd name="adj2" fmla="val -37508"/>
              <a:gd name="adj3" fmla="val 16667"/>
            </a:avLst>
          </a:prstGeom>
          <a:solidFill>
            <a:srgbClr val="FF0066"/>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tx1"/>
                </a:solidFill>
              </a:rPr>
              <a:t>Click on the radio button to select the correct answer!</a:t>
            </a:r>
            <a:endParaRPr lang="en-IN" dirty="0">
              <a:solidFill>
                <a:schemeClr val="tx1"/>
              </a:solidFill>
            </a:endParaRPr>
          </a:p>
        </p:txBody>
      </p:sp>
      <p:pic>
        <p:nvPicPr>
          <p:cNvPr id="2050" name="Picture 2">
            <a:hlinkClick r:id="rId6" action="ppaction://hlinksldjump"/>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37048" y="3205163"/>
            <a:ext cx="4267200" cy="447675"/>
          </a:xfrm>
          <a:prstGeom prst="rect">
            <a:avLst/>
          </a:prstGeom>
          <a:noFill/>
          <a:ln w="9525">
            <a:noFill/>
            <a:miter lim="800000"/>
            <a:headEnd/>
            <a:tailEnd/>
          </a:ln>
        </p:spPr>
      </p:pic>
      <p:pic>
        <p:nvPicPr>
          <p:cNvPr id="2051" name="Picture 3">
            <a:hlinkClick r:id="rId8" action="ppaction://hlinksldjump"/>
          </p:cNvPr>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2537048" y="3645024"/>
            <a:ext cx="4267200" cy="447675"/>
          </a:xfrm>
          <a:prstGeom prst="rect">
            <a:avLst/>
          </a:prstGeom>
          <a:noFill/>
          <a:ln w="9525">
            <a:noFill/>
            <a:miter lim="800000"/>
            <a:headEnd/>
            <a:tailEnd/>
          </a:ln>
        </p:spPr>
      </p:pic>
      <p:pic>
        <p:nvPicPr>
          <p:cNvPr id="2052" name="Picture 4">
            <a:hlinkClick r:id="rId6" action="ppaction://hlinksldjump"/>
          </p:cNvPr>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2537048" y="4077072"/>
            <a:ext cx="4267200" cy="457200"/>
          </a:xfrm>
          <a:prstGeom prst="rect">
            <a:avLst/>
          </a:prstGeom>
          <a:noFill/>
          <a:ln w="9525">
            <a:noFill/>
            <a:miter lim="800000"/>
            <a:headEnd/>
            <a:tailEnd/>
          </a:ln>
        </p:spPr>
      </p:pic>
      <p:pic>
        <p:nvPicPr>
          <p:cNvPr id="2053" name="Picture 5">
            <a:hlinkClick r:id="rId6" action="ppaction://hlinksldjump"/>
          </p:cNvPr>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537048" y="4509120"/>
            <a:ext cx="4267200" cy="447675"/>
          </a:xfrm>
          <a:prstGeom prst="rect">
            <a:avLst/>
          </a:prstGeom>
          <a:noFill/>
          <a:ln w="9525">
            <a:noFill/>
            <a:miter lim="800000"/>
            <a:headEnd/>
            <a:tailEnd/>
          </a:ln>
        </p:spPr>
      </p:pic>
      <p:sp>
        <p:nvSpPr>
          <p:cNvPr id="11" name="Footer Placeholder 10"/>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100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fade">
                                      <p:cBhvr>
                                        <p:cTn id="27" dur="500"/>
                                        <p:tgtEl>
                                          <p:spTgt spid="2051"/>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500"/>
                                        <p:tgtEl>
                                          <p:spTgt spid="2052"/>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2053"/>
                                        </p:tgtEl>
                                        <p:attrNameLst>
                                          <p:attrName>style.visibility</p:attrName>
                                        </p:attrNameLst>
                                      </p:cBhvr>
                                      <p:to>
                                        <p:strVal val="visible"/>
                                      </p:to>
                                    </p:set>
                                    <p:animEffect transition="in" filter="fade">
                                      <p:cBhvr>
                                        <p:cTn id="35" dur="500"/>
                                        <p:tgtEl>
                                          <p:spTgt spid="2053"/>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9" name="Picture 8" descr="19755042_l.jpg"/>
          <p:cNvPicPr>
            <a:picLocks noChangeAspect="1"/>
          </p:cNvPicPr>
          <p:nvPr/>
        </p:nvPicPr>
        <p:blipFill>
          <a:blip r:embed="rId3" cstate="email">
            <a:lum bright="40000" contrast="-40000"/>
          </a:blip>
          <a:stretch>
            <a:fillRect/>
          </a:stretch>
        </p:blipFill>
        <p:spPr>
          <a:xfrm>
            <a:off x="298765" y="1249886"/>
            <a:ext cx="4201227" cy="28271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Rounded Rectangle 12"/>
          <p:cNvSpPr/>
          <p:nvPr/>
        </p:nvSpPr>
        <p:spPr>
          <a:xfrm>
            <a:off x="251520" y="4509120"/>
            <a:ext cx="7236000" cy="2088232"/>
          </a:xfrm>
          <a:prstGeom prst="roundRect">
            <a:avLst>
              <a:gd name="adj" fmla="val 3111"/>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Howard also faces a lot of problem with his boss. Howard’s boss loads all his own work on Howard’s shoulders and does not even give credit to Howard for the work done. Howard is just not able to say ‘no’ to his boss.</a:t>
            </a:r>
          </a:p>
        </p:txBody>
      </p:sp>
      <p:pic>
        <p:nvPicPr>
          <p:cNvPr id="8" name="Picture 7" descr="6641889_l.jpg"/>
          <p:cNvPicPr>
            <a:picLocks noChangeAspect="1"/>
          </p:cNvPicPr>
          <p:nvPr/>
        </p:nvPicPr>
        <p:blipFill>
          <a:blip r:embed="rId4" cstate="email"/>
          <a:stretch>
            <a:fillRect/>
          </a:stretch>
        </p:blipFill>
        <p:spPr>
          <a:xfrm rot="849067">
            <a:off x="4683529" y="1268039"/>
            <a:ext cx="4213616" cy="28411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Footer Placeholder 5"/>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Effect transition="in" filter="fade">
                                      <p:cBhvr>
                                        <p:cTn id="9" dur="250"/>
                                        <p:tgtEl>
                                          <p:spTgt spid="8"/>
                                        </p:tgtEl>
                                      </p:cBhvr>
                                    </p:animEffect>
                                  </p:childTnLst>
                                </p:cTn>
                              </p:par>
                            </p:childTnLst>
                          </p:cTn>
                        </p:par>
                        <p:par>
                          <p:cTn id="10" fill="hold">
                            <p:stCondLst>
                              <p:cond delay="250"/>
                            </p:stCondLst>
                            <p:childTnLst>
                              <p:par>
                                <p:cTn id="11" presetID="47"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anim calcmode="lin" valueType="num">
                                      <p:cBhvr>
                                        <p:cTn id="14" dur="250" fill="hold"/>
                                        <p:tgtEl>
                                          <p:spTgt spid="13"/>
                                        </p:tgtEl>
                                        <p:attrNameLst>
                                          <p:attrName>ppt_x</p:attrName>
                                        </p:attrNameLst>
                                      </p:cBhvr>
                                      <p:tavLst>
                                        <p:tav tm="0">
                                          <p:val>
                                            <p:strVal val="#ppt_x"/>
                                          </p:val>
                                        </p:tav>
                                        <p:tav tm="100000">
                                          <p:val>
                                            <p:strVal val="#ppt_x"/>
                                          </p:val>
                                        </p:tav>
                                      </p:tavLst>
                                    </p:anim>
                                    <p:anim calcmode="lin" valueType="num">
                                      <p:cBhvr>
                                        <p:cTn id="15" dur="2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MCQ</a:t>
              </a:r>
              <a:endParaRPr lang="en-IN" sz="3200" dirty="0"/>
            </a:p>
          </p:txBody>
        </p:sp>
      </p:grpSp>
      <p:pic>
        <p:nvPicPr>
          <p:cNvPr id="6" name="Picture 5" descr="Clipboard.png"/>
          <p:cNvPicPr>
            <a:picLocks noChangeAspect="1"/>
          </p:cNvPicPr>
          <p:nvPr/>
        </p:nvPicPr>
        <p:blipFill>
          <a:blip r:embed="rId3" cstate="print">
            <a:grayscl/>
          </a:blip>
          <a:srcRect l="7595" r="9357"/>
          <a:stretch>
            <a:fillRect/>
          </a:stretch>
        </p:blipFill>
        <p:spPr>
          <a:xfrm>
            <a:off x="1512168" y="836712"/>
            <a:ext cx="6228184" cy="6021288"/>
          </a:xfrm>
          <a:prstGeom prst="rect">
            <a:avLst/>
          </a:prstGeom>
        </p:spPr>
      </p:pic>
      <p:pic>
        <p:nvPicPr>
          <p:cNvPr id="7" name="Picture 6" descr="pencil_n_eraser_icon_by_erandarki.png"/>
          <p:cNvPicPr>
            <a:picLocks noChangeAspect="1"/>
          </p:cNvPicPr>
          <p:nvPr/>
        </p:nvPicPr>
        <p:blipFill>
          <a:blip r:embed="rId4" cstate="email">
            <a:grayscl/>
          </a:blip>
          <a:stretch>
            <a:fillRect/>
          </a:stretch>
        </p:blipFill>
        <p:spPr>
          <a:xfrm rot="20919026">
            <a:off x="5237911" y="3133536"/>
            <a:ext cx="3913330" cy="4345378"/>
          </a:xfrm>
          <a:prstGeom prst="rect">
            <a:avLst/>
          </a:prstGeom>
        </p:spPr>
      </p:pic>
      <p:pic>
        <p:nvPicPr>
          <p:cNvPr id="8" name="Picture 7" descr="clock (1).png"/>
          <p:cNvPicPr>
            <a:picLocks noChangeAspect="1"/>
          </p:cNvPicPr>
          <p:nvPr/>
        </p:nvPicPr>
        <p:blipFill>
          <a:blip r:embed="rId5" cstate="print">
            <a:grayscl/>
          </a:blip>
          <a:stretch>
            <a:fillRect/>
          </a:stretch>
        </p:blipFill>
        <p:spPr>
          <a:xfrm>
            <a:off x="-252536" y="764704"/>
            <a:ext cx="2697832" cy="2697832"/>
          </a:xfrm>
          <a:prstGeom prst="rect">
            <a:avLst/>
          </a:prstGeom>
        </p:spPr>
      </p:pic>
      <p:sp>
        <p:nvSpPr>
          <p:cNvPr id="9" name="TextBox 8"/>
          <p:cNvSpPr txBox="1"/>
          <p:nvPr/>
        </p:nvSpPr>
        <p:spPr>
          <a:xfrm>
            <a:off x="2555776" y="1916832"/>
            <a:ext cx="4320480" cy="1015663"/>
          </a:xfrm>
          <a:prstGeom prst="rect">
            <a:avLst/>
          </a:prstGeom>
          <a:noFill/>
        </p:spPr>
        <p:txBody>
          <a:bodyPr wrap="square" rtlCol="0">
            <a:spAutoFit/>
          </a:bodyPr>
          <a:lstStyle/>
          <a:p>
            <a:pPr marL="457200" indent="-457200"/>
            <a:r>
              <a:rPr lang="en-US" sz="2000" dirty="0" smtClean="0"/>
              <a:t>Q. 	</a:t>
            </a:r>
            <a:r>
              <a:rPr lang="en-IN" sz="2000" dirty="0" smtClean="0"/>
              <a:t>Which of the following people tend to stand up and tower over the other person?</a:t>
            </a:r>
            <a:endParaRPr lang="en-IN" sz="2000" dirty="0"/>
          </a:p>
        </p:txBody>
      </p:sp>
      <p:pic>
        <p:nvPicPr>
          <p:cNvPr id="2050" name="Picture 2"/>
          <p:cNvPicPr>
            <a:picLocks noChangeAspect="1" noChangeArrowheads="1"/>
          </p:cNvPicPr>
          <p:nvPr/>
        </p:nvPicPr>
        <p:blipFill>
          <a:blip r:embed="rId6" cstate="print">
            <a:clrChange>
              <a:clrFrom>
                <a:srgbClr val="FFFFFF"/>
              </a:clrFrom>
              <a:clrTo>
                <a:srgbClr val="FFFFFF">
                  <a:alpha val="0"/>
                </a:srgbClr>
              </a:clrTo>
            </a:clrChange>
            <a:grayscl/>
          </a:blip>
          <a:srcRect/>
          <a:stretch>
            <a:fillRect/>
          </a:stretch>
        </p:blipFill>
        <p:spPr bwMode="auto">
          <a:xfrm>
            <a:off x="2537048" y="3205163"/>
            <a:ext cx="4267200" cy="447675"/>
          </a:xfrm>
          <a:prstGeom prst="rect">
            <a:avLst/>
          </a:prstGeom>
          <a:noFill/>
          <a:ln w="9525">
            <a:noFill/>
            <a:miter lim="800000"/>
            <a:headEnd/>
            <a:tailEnd/>
          </a:ln>
        </p:spPr>
      </p:pic>
      <p:pic>
        <p:nvPicPr>
          <p:cNvPr id="2051" name="Picture 3"/>
          <p:cNvPicPr>
            <a:picLocks noChangeAspect="1" noChangeArrowheads="1"/>
          </p:cNvPicPr>
          <p:nvPr/>
        </p:nvPicPr>
        <p:blipFill>
          <a:blip r:embed="rId7" cstate="email">
            <a:clrChange>
              <a:clrFrom>
                <a:srgbClr val="FFFFFF"/>
              </a:clrFrom>
              <a:clrTo>
                <a:srgbClr val="FFFFFF">
                  <a:alpha val="0"/>
                </a:srgbClr>
              </a:clrTo>
            </a:clrChange>
            <a:grayscl/>
          </a:blip>
          <a:srcRect/>
          <a:stretch>
            <a:fillRect/>
          </a:stretch>
        </p:blipFill>
        <p:spPr bwMode="auto">
          <a:xfrm>
            <a:off x="2537048" y="3645024"/>
            <a:ext cx="4267200" cy="447675"/>
          </a:xfrm>
          <a:prstGeom prst="rect">
            <a:avLst/>
          </a:prstGeom>
          <a:noFill/>
          <a:ln w="9525">
            <a:noFill/>
            <a:miter lim="800000"/>
            <a:headEnd/>
            <a:tailEnd/>
          </a:ln>
        </p:spPr>
      </p:pic>
      <p:pic>
        <p:nvPicPr>
          <p:cNvPr id="2052" name="Picture 4"/>
          <p:cNvPicPr>
            <a:picLocks noChangeAspect="1" noChangeArrowheads="1"/>
          </p:cNvPicPr>
          <p:nvPr/>
        </p:nvPicPr>
        <p:blipFill>
          <a:blip r:embed="rId8" cstate="email">
            <a:clrChange>
              <a:clrFrom>
                <a:srgbClr val="FFFFFF"/>
              </a:clrFrom>
              <a:clrTo>
                <a:srgbClr val="FFFFFF">
                  <a:alpha val="0"/>
                </a:srgbClr>
              </a:clrTo>
            </a:clrChange>
            <a:grayscl/>
          </a:blip>
          <a:srcRect/>
          <a:stretch>
            <a:fillRect/>
          </a:stretch>
        </p:blipFill>
        <p:spPr bwMode="auto">
          <a:xfrm>
            <a:off x="2537048" y="4077072"/>
            <a:ext cx="4267200" cy="457200"/>
          </a:xfrm>
          <a:prstGeom prst="rect">
            <a:avLst/>
          </a:prstGeom>
          <a:noFill/>
          <a:ln w="9525">
            <a:noFill/>
            <a:miter lim="800000"/>
            <a:headEnd/>
            <a:tailEnd/>
          </a:ln>
        </p:spPr>
      </p:pic>
      <p:pic>
        <p:nvPicPr>
          <p:cNvPr id="2053" name="Picture 5"/>
          <p:cNvPicPr>
            <a:picLocks noChangeAspect="1" noChangeArrowheads="1"/>
          </p:cNvPicPr>
          <p:nvPr/>
        </p:nvPicPr>
        <p:blipFill>
          <a:blip r:embed="rId9" cstate="print">
            <a:clrChange>
              <a:clrFrom>
                <a:srgbClr val="FFFFFF"/>
              </a:clrFrom>
              <a:clrTo>
                <a:srgbClr val="FFFFFF">
                  <a:alpha val="0"/>
                </a:srgbClr>
              </a:clrTo>
            </a:clrChange>
            <a:grayscl/>
          </a:blip>
          <a:srcRect/>
          <a:stretch>
            <a:fillRect/>
          </a:stretch>
        </p:blipFill>
        <p:spPr bwMode="auto">
          <a:xfrm>
            <a:off x="2537048" y="4509120"/>
            <a:ext cx="4267200" cy="447675"/>
          </a:xfrm>
          <a:prstGeom prst="rect">
            <a:avLst/>
          </a:prstGeom>
          <a:noFill/>
          <a:ln w="9525">
            <a:noFill/>
            <a:miter lim="800000"/>
            <a:headEnd/>
            <a:tailEnd/>
          </a:ln>
        </p:spPr>
      </p:pic>
      <p:grpSp>
        <p:nvGrpSpPr>
          <p:cNvPr id="10" name="Group 26"/>
          <p:cNvGrpSpPr/>
          <p:nvPr/>
        </p:nvGrpSpPr>
        <p:grpSpPr>
          <a:xfrm>
            <a:off x="2008987" y="2089586"/>
            <a:ext cx="5905410" cy="3108661"/>
            <a:chOff x="1988198" y="2596429"/>
            <a:chExt cx="5905410" cy="3024350"/>
          </a:xfrm>
        </p:grpSpPr>
        <p:grpSp>
          <p:nvGrpSpPr>
            <p:cNvPr id="11" name="Gruppieren 20"/>
            <p:cNvGrpSpPr/>
            <p:nvPr/>
          </p:nvGrpSpPr>
          <p:grpSpPr>
            <a:xfrm rot="383809">
              <a:off x="1988198" y="2596429"/>
              <a:ext cx="5905410" cy="3024350"/>
              <a:chOff x="4645151" y="-658054"/>
              <a:chExt cx="11200163" cy="3740599"/>
            </a:xfrm>
          </p:grpSpPr>
          <p:sp>
            <p:nvSpPr>
              <p:cNvPr id="18" name="Rechteck 21"/>
              <p:cNvSpPr/>
              <p:nvPr/>
            </p:nvSpPr>
            <p:spPr bwMode="auto">
              <a:xfrm>
                <a:off x="5471565" y="-494322"/>
                <a:ext cx="10373749" cy="3576867"/>
              </a:xfrm>
              <a:prstGeom prst="rect">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400" b="1" dirty="0" smtClean="0">
                    <a:solidFill>
                      <a:schemeClr val="bg1"/>
                    </a:solidFill>
                    <a:cs typeface="MV Boli" pitchFamily="2" charset="0"/>
                  </a:rPr>
                  <a:t>Good! That's Right!</a:t>
                </a:r>
              </a:p>
              <a:p>
                <a:pPr>
                  <a:spcAft>
                    <a:spcPts val="1200"/>
                  </a:spcAft>
                </a:pPr>
                <a:r>
                  <a:rPr lang="en-IN" sz="2000" b="1" dirty="0" smtClean="0">
                    <a:solidFill>
                      <a:srgbClr val="FFFF00"/>
                    </a:solidFill>
                    <a:cs typeface="MV Boli" pitchFamily="2" charset="0"/>
                  </a:rPr>
                  <a:t>Correct Answer:</a:t>
                </a:r>
              </a:p>
              <a:p>
                <a:pPr>
                  <a:spcAft>
                    <a:spcPts val="1200"/>
                  </a:spcAft>
                </a:pPr>
                <a:endParaRPr lang="en-IN" sz="2000" b="1" dirty="0" smtClean="0">
                  <a:solidFill>
                    <a:srgbClr val="FFFF00"/>
                  </a:solidFill>
                  <a:cs typeface="MV Boli" pitchFamily="2" charset="0"/>
                </a:endParaRPr>
              </a:p>
              <a:p>
                <a:pPr>
                  <a:spcAft>
                    <a:spcPts val="1200"/>
                  </a:spcAft>
                </a:pPr>
                <a:r>
                  <a:rPr lang="en-IN" sz="2000" b="1" dirty="0" smtClean="0">
                    <a:solidFill>
                      <a:srgbClr val="FFFF00"/>
                    </a:solidFill>
                    <a:cs typeface="MV Boli" pitchFamily="2" charset="0"/>
                  </a:rPr>
                  <a:t>An ‘Aggressive Person’ uses a confronting posture and tends to stand up and tower over the other person in an attempt to intimidate the other person.</a:t>
                </a:r>
                <a:endParaRPr lang="en-US" sz="2000" b="1" dirty="0">
                  <a:solidFill>
                    <a:srgbClr val="FFFF00"/>
                  </a:solidFill>
                  <a:cs typeface="MV Boli" pitchFamily="2" charset="0"/>
                </a:endParaRPr>
              </a:p>
            </p:txBody>
          </p:sp>
          <p:pic>
            <p:nvPicPr>
              <p:cNvPr id="19" name="Picture 5" descr="Tessafilm_4"/>
              <p:cNvPicPr>
                <a:picLocks noChangeAspect="1" noChangeArrowheads="1"/>
              </p:cNvPicPr>
              <p:nvPr/>
            </p:nvPicPr>
            <p:blipFill>
              <a:blip r:embed="rId10" cstate="email"/>
              <a:srcRect/>
              <a:stretch>
                <a:fillRect/>
              </a:stretch>
            </p:blipFill>
            <p:spPr bwMode="gray">
              <a:xfrm rot="20222041">
                <a:off x="4645151" y="-658054"/>
                <a:ext cx="2229621" cy="525903"/>
              </a:xfrm>
              <a:prstGeom prst="rect">
                <a:avLst/>
              </a:prstGeom>
              <a:noFill/>
            </p:spPr>
          </p:pic>
        </p:grpSp>
        <p:pic>
          <p:nvPicPr>
            <p:cNvPr id="17" name="Picture 16" descr="smile_1.png"/>
            <p:cNvPicPr>
              <a:picLocks noChangeAspect="1"/>
            </p:cNvPicPr>
            <p:nvPr/>
          </p:nvPicPr>
          <p:blipFill>
            <a:blip r:embed="rId11" cstate="print"/>
            <a:stretch>
              <a:fillRect/>
            </a:stretch>
          </p:blipFill>
          <p:spPr>
            <a:xfrm rot="516846">
              <a:off x="6088597" y="3031673"/>
              <a:ext cx="1404000" cy="1404000"/>
            </a:xfrm>
            <a:prstGeom prst="rect">
              <a:avLst/>
            </a:prstGeom>
          </p:spPr>
        </p:pic>
      </p:grpSp>
      <p:sp>
        <p:nvSpPr>
          <p:cNvPr id="20" name="Right Arrow 19">
            <a:hlinkClick r:id="rId12" action="ppaction://hlinksldjump"/>
          </p:cNvPr>
          <p:cNvSpPr/>
          <p:nvPr/>
        </p:nvSpPr>
        <p:spPr>
          <a:xfrm rot="21069979">
            <a:off x="372235" y="5013186"/>
            <a:ext cx="2952328" cy="1800200"/>
          </a:xfrm>
          <a:prstGeom prst="rightArrow">
            <a:avLst/>
          </a:prstGeom>
          <a:solidFill>
            <a:srgbClr val="82C836"/>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smtClean="0">
                <a:solidFill>
                  <a:schemeClr val="tx1"/>
                </a:solidFill>
              </a:rPr>
              <a:t>Click here to </a:t>
            </a:r>
          </a:p>
          <a:p>
            <a:pPr algn="ctr"/>
            <a:r>
              <a:rPr lang="en-US" sz="2000" dirty="0" smtClean="0">
                <a:solidFill>
                  <a:schemeClr val="tx1"/>
                </a:solidFill>
              </a:rPr>
              <a:t>continue!</a:t>
            </a:r>
            <a:endParaRPr lang="en-IN" sz="2000" dirty="0">
              <a:solidFill>
                <a:schemeClr val="tx1"/>
              </a:solidFill>
            </a:endParaRPr>
          </a:p>
        </p:txBody>
      </p:sp>
      <p:sp>
        <p:nvSpPr>
          <p:cNvPr id="21" name="Rectangle 20"/>
          <p:cNvSpPr/>
          <p:nvPr/>
        </p:nvSpPr>
        <p:spPr>
          <a:xfrm>
            <a:off x="0" y="3717032"/>
            <a:ext cx="683568" cy="3140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Footer Placeholder 11"/>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lide(fromLeft)">
                                      <p:cBhvr>
                                        <p:cTn id="11" dur="500"/>
                                        <p:tgtEl>
                                          <p:spTgt spid="20"/>
                                        </p:tgtEl>
                                      </p:cBhvr>
                                    </p:animEffect>
                                  </p:childTnLst>
                                </p:cTn>
                              </p:par>
                            </p:childTnLst>
                          </p:cTn>
                        </p:par>
                        <p:par>
                          <p:cTn id="12" fill="hold">
                            <p:stCondLst>
                              <p:cond delay="1500"/>
                            </p:stCondLst>
                            <p:childTnLst>
                              <p:par>
                                <p:cTn id="13" presetID="26" presetClass="emph" presetSubtype="0" fill="hold" grpId="1" nodeType="afterEffect">
                                  <p:stCondLst>
                                    <p:cond delay="0"/>
                                  </p:stCondLst>
                                  <p:childTnLst>
                                    <p:animEffect transition="out" filter="fade">
                                      <p:cBhvr>
                                        <p:cTn id="14" dur="500" tmFilter="0, 0; .2, .5; .8, .5; 1, 0"/>
                                        <p:tgtEl>
                                          <p:spTgt spid="20"/>
                                        </p:tgtEl>
                                      </p:cBhvr>
                                    </p:animEffect>
                                    <p:animScale>
                                      <p:cBhvr>
                                        <p:cTn id="15"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MCQ</a:t>
              </a:r>
              <a:endParaRPr lang="en-IN" sz="3200" dirty="0"/>
            </a:p>
          </p:txBody>
        </p:sp>
      </p:grpSp>
      <p:pic>
        <p:nvPicPr>
          <p:cNvPr id="6" name="Picture 5" descr="Clipboard.png"/>
          <p:cNvPicPr>
            <a:picLocks noChangeAspect="1"/>
          </p:cNvPicPr>
          <p:nvPr/>
        </p:nvPicPr>
        <p:blipFill>
          <a:blip r:embed="rId3" cstate="print">
            <a:grayscl/>
          </a:blip>
          <a:srcRect l="7595" r="9357"/>
          <a:stretch>
            <a:fillRect/>
          </a:stretch>
        </p:blipFill>
        <p:spPr>
          <a:xfrm>
            <a:off x="1512168" y="836712"/>
            <a:ext cx="6228184" cy="6021288"/>
          </a:xfrm>
          <a:prstGeom prst="rect">
            <a:avLst/>
          </a:prstGeom>
        </p:spPr>
      </p:pic>
      <p:pic>
        <p:nvPicPr>
          <p:cNvPr id="7" name="Picture 6" descr="pencil_n_eraser_icon_by_erandarki.png"/>
          <p:cNvPicPr>
            <a:picLocks noChangeAspect="1"/>
          </p:cNvPicPr>
          <p:nvPr/>
        </p:nvPicPr>
        <p:blipFill>
          <a:blip r:embed="rId4" cstate="email">
            <a:grayscl/>
          </a:blip>
          <a:stretch>
            <a:fillRect/>
          </a:stretch>
        </p:blipFill>
        <p:spPr>
          <a:xfrm rot="20919026">
            <a:off x="5237911" y="3133536"/>
            <a:ext cx="3913330" cy="4345378"/>
          </a:xfrm>
          <a:prstGeom prst="rect">
            <a:avLst/>
          </a:prstGeom>
        </p:spPr>
      </p:pic>
      <p:pic>
        <p:nvPicPr>
          <p:cNvPr id="8" name="Picture 7" descr="clock (1).png"/>
          <p:cNvPicPr>
            <a:picLocks noChangeAspect="1"/>
          </p:cNvPicPr>
          <p:nvPr/>
        </p:nvPicPr>
        <p:blipFill>
          <a:blip r:embed="rId5" cstate="print">
            <a:grayscl/>
          </a:blip>
          <a:stretch>
            <a:fillRect/>
          </a:stretch>
        </p:blipFill>
        <p:spPr>
          <a:xfrm>
            <a:off x="-252536" y="764704"/>
            <a:ext cx="2697832" cy="2697832"/>
          </a:xfrm>
          <a:prstGeom prst="rect">
            <a:avLst/>
          </a:prstGeom>
        </p:spPr>
      </p:pic>
      <p:sp>
        <p:nvSpPr>
          <p:cNvPr id="9" name="TextBox 8"/>
          <p:cNvSpPr txBox="1"/>
          <p:nvPr/>
        </p:nvSpPr>
        <p:spPr>
          <a:xfrm>
            <a:off x="2555776" y="1916832"/>
            <a:ext cx="4320480" cy="1015663"/>
          </a:xfrm>
          <a:prstGeom prst="rect">
            <a:avLst/>
          </a:prstGeom>
          <a:noFill/>
        </p:spPr>
        <p:txBody>
          <a:bodyPr wrap="square" rtlCol="0">
            <a:spAutoFit/>
          </a:bodyPr>
          <a:lstStyle/>
          <a:p>
            <a:pPr marL="457200" indent="-457200"/>
            <a:r>
              <a:rPr lang="en-US" sz="2000" dirty="0" smtClean="0"/>
              <a:t>Q. 	</a:t>
            </a:r>
            <a:r>
              <a:rPr lang="en-IN" sz="2000" dirty="0" smtClean="0"/>
              <a:t>Which of the following people tend to stand up and tower over the other person?</a:t>
            </a:r>
            <a:endParaRPr lang="en-IN" sz="2000" dirty="0"/>
          </a:p>
        </p:txBody>
      </p:sp>
      <p:pic>
        <p:nvPicPr>
          <p:cNvPr id="2050" name="Picture 2"/>
          <p:cNvPicPr>
            <a:picLocks noChangeAspect="1" noChangeArrowheads="1"/>
          </p:cNvPicPr>
          <p:nvPr/>
        </p:nvPicPr>
        <p:blipFill>
          <a:blip r:embed="rId6" cstate="print">
            <a:clrChange>
              <a:clrFrom>
                <a:srgbClr val="FFFFFF"/>
              </a:clrFrom>
              <a:clrTo>
                <a:srgbClr val="FFFFFF">
                  <a:alpha val="0"/>
                </a:srgbClr>
              </a:clrTo>
            </a:clrChange>
            <a:grayscl/>
          </a:blip>
          <a:srcRect/>
          <a:stretch>
            <a:fillRect/>
          </a:stretch>
        </p:blipFill>
        <p:spPr bwMode="auto">
          <a:xfrm>
            <a:off x="2537048" y="3205163"/>
            <a:ext cx="4267200" cy="447675"/>
          </a:xfrm>
          <a:prstGeom prst="rect">
            <a:avLst/>
          </a:prstGeom>
          <a:noFill/>
          <a:ln w="9525">
            <a:noFill/>
            <a:miter lim="800000"/>
            <a:headEnd/>
            <a:tailEnd/>
          </a:ln>
        </p:spPr>
      </p:pic>
      <p:pic>
        <p:nvPicPr>
          <p:cNvPr id="2051" name="Picture 3"/>
          <p:cNvPicPr>
            <a:picLocks noChangeAspect="1" noChangeArrowheads="1"/>
          </p:cNvPicPr>
          <p:nvPr/>
        </p:nvPicPr>
        <p:blipFill>
          <a:blip r:embed="rId7" cstate="email">
            <a:clrChange>
              <a:clrFrom>
                <a:srgbClr val="FFFFFF"/>
              </a:clrFrom>
              <a:clrTo>
                <a:srgbClr val="FFFFFF">
                  <a:alpha val="0"/>
                </a:srgbClr>
              </a:clrTo>
            </a:clrChange>
            <a:grayscl/>
          </a:blip>
          <a:srcRect/>
          <a:stretch>
            <a:fillRect/>
          </a:stretch>
        </p:blipFill>
        <p:spPr bwMode="auto">
          <a:xfrm>
            <a:off x="2537048" y="3645024"/>
            <a:ext cx="4267200" cy="447675"/>
          </a:xfrm>
          <a:prstGeom prst="rect">
            <a:avLst/>
          </a:prstGeom>
          <a:noFill/>
          <a:ln w="9525">
            <a:noFill/>
            <a:miter lim="800000"/>
            <a:headEnd/>
            <a:tailEnd/>
          </a:ln>
        </p:spPr>
      </p:pic>
      <p:pic>
        <p:nvPicPr>
          <p:cNvPr id="2052" name="Picture 4"/>
          <p:cNvPicPr>
            <a:picLocks noChangeAspect="1" noChangeArrowheads="1"/>
          </p:cNvPicPr>
          <p:nvPr/>
        </p:nvPicPr>
        <p:blipFill>
          <a:blip r:embed="rId8" cstate="email">
            <a:clrChange>
              <a:clrFrom>
                <a:srgbClr val="FFFFFF"/>
              </a:clrFrom>
              <a:clrTo>
                <a:srgbClr val="FFFFFF">
                  <a:alpha val="0"/>
                </a:srgbClr>
              </a:clrTo>
            </a:clrChange>
            <a:grayscl/>
          </a:blip>
          <a:srcRect/>
          <a:stretch>
            <a:fillRect/>
          </a:stretch>
        </p:blipFill>
        <p:spPr bwMode="auto">
          <a:xfrm>
            <a:off x="2537048" y="4077072"/>
            <a:ext cx="4267200" cy="457200"/>
          </a:xfrm>
          <a:prstGeom prst="rect">
            <a:avLst/>
          </a:prstGeom>
          <a:noFill/>
          <a:ln w="9525">
            <a:noFill/>
            <a:miter lim="800000"/>
            <a:headEnd/>
            <a:tailEnd/>
          </a:ln>
        </p:spPr>
      </p:pic>
      <p:pic>
        <p:nvPicPr>
          <p:cNvPr id="2053" name="Picture 5"/>
          <p:cNvPicPr>
            <a:picLocks noChangeAspect="1" noChangeArrowheads="1"/>
          </p:cNvPicPr>
          <p:nvPr/>
        </p:nvPicPr>
        <p:blipFill>
          <a:blip r:embed="rId9" cstate="print">
            <a:clrChange>
              <a:clrFrom>
                <a:srgbClr val="FFFFFF"/>
              </a:clrFrom>
              <a:clrTo>
                <a:srgbClr val="FFFFFF">
                  <a:alpha val="0"/>
                </a:srgbClr>
              </a:clrTo>
            </a:clrChange>
            <a:grayscl/>
          </a:blip>
          <a:srcRect/>
          <a:stretch>
            <a:fillRect/>
          </a:stretch>
        </p:blipFill>
        <p:spPr bwMode="auto">
          <a:xfrm>
            <a:off x="2537048" y="4509120"/>
            <a:ext cx="4267200" cy="447675"/>
          </a:xfrm>
          <a:prstGeom prst="rect">
            <a:avLst/>
          </a:prstGeom>
          <a:noFill/>
          <a:ln w="9525">
            <a:noFill/>
            <a:miter lim="800000"/>
            <a:headEnd/>
            <a:tailEnd/>
          </a:ln>
        </p:spPr>
      </p:pic>
      <p:grpSp>
        <p:nvGrpSpPr>
          <p:cNvPr id="10" name="Group 27"/>
          <p:cNvGrpSpPr/>
          <p:nvPr/>
        </p:nvGrpSpPr>
        <p:grpSpPr>
          <a:xfrm>
            <a:off x="1982056" y="2060325"/>
            <a:ext cx="5540599" cy="3154992"/>
            <a:chOff x="1982056" y="2575700"/>
            <a:chExt cx="5540599" cy="3154992"/>
          </a:xfrm>
        </p:grpSpPr>
        <p:grpSp>
          <p:nvGrpSpPr>
            <p:cNvPr id="11" name="Gruppieren 20"/>
            <p:cNvGrpSpPr/>
            <p:nvPr/>
          </p:nvGrpSpPr>
          <p:grpSpPr>
            <a:xfrm rot="383809">
              <a:off x="1982056" y="2575700"/>
              <a:ext cx="5540599" cy="3154992"/>
              <a:chOff x="4645151" y="-658054"/>
              <a:chExt cx="10508267" cy="3902179"/>
            </a:xfrm>
          </p:grpSpPr>
          <p:sp>
            <p:nvSpPr>
              <p:cNvPr id="17" name="Rechteck 21"/>
              <p:cNvSpPr/>
              <p:nvPr/>
            </p:nvSpPr>
            <p:spPr bwMode="auto">
              <a:xfrm>
                <a:off x="5473043" y="-493355"/>
                <a:ext cx="9680375" cy="373748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400" b="1" dirty="0" smtClean="0">
                    <a:solidFill>
                      <a:schemeClr val="bg1"/>
                    </a:solidFill>
                    <a:cs typeface="MV Boli" pitchFamily="2" charset="0"/>
                  </a:rPr>
                  <a:t>That's Not Quite Right!</a:t>
                </a:r>
              </a:p>
              <a:p>
                <a:pPr>
                  <a:spcAft>
                    <a:spcPts val="1200"/>
                  </a:spcAft>
                </a:pPr>
                <a:endParaRPr lang="en-IN" sz="2400" b="1" dirty="0" smtClean="0">
                  <a:solidFill>
                    <a:schemeClr val="bg1"/>
                  </a:solidFill>
                  <a:cs typeface="MV Boli" pitchFamily="2" charset="0"/>
                </a:endParaRPr>
              </a:p>
              <a:p>
                <a:pPr>
                  <a:spcAft>
                    <a:spcPts val="1200"/>
                  </a:spcAft>
                </a:pPr>
                <a:endParaRPr lang="en-IN" sz="2400" b="1" dirty="0" smtClean="0">
                  <a:solidFill>
                    <a:schemeClr val="bg1"/>
                  </a:solidFill>
                  <a:cs typeface="MV Boli" pitchFamily="2" charset="0"/>
                </a:endParaRPr>
              </a:p>
              <a:p>
                <a:pPr>
                  <a:spcAft>
                    <a:spcPts val="1200"/>
                  </a:spcAft>
                </a:pPr>
                <a:r>
                  <a:rPr lang="en-IN" sz="2000" b="1" dirty="0" smtClean="0">
                    <a:solidFill>
                      <a:srgbClr val="FFFF00"/>
                    </a:solidFill>
                    <a:cs typeface="MV Boli" pitchFamily="2" charset="0"/>
                  </a:rPr>
                  <a:t>An ‘Aggressive Person’ uses a confronting posture and tends to stand up and tower over the other person in an attempt to intimidate the other person.</a:t>
                </a:r>
                <a:endParaRPr lang="en-US" sz="2000" b="1" dirty="0">
                  <a:solidFill>
                    <a:srgbClr val="FFFF00"/>
                  </a:solidFill>
                  <a:cs typeface="MV Boli" pitchFamily="2" charset="0"/>
                </a:endParaRPr>
              </a:p>
            </p:txBody>
          </p:sp>
          <p:pic>
            <p:nvPicPr>
              <p:cNvPr id="18" name="Picture 5" descr="Tessafilm_4"/>
              <p:cNvPicPr>
                <a:picLocks noChangeAspect="1" noChangeArrowheads="1"/>
              </p:cNvPicPr>
              <p:nvPr/>
            </p:nvPicPr>
            <p:blipFill>
              <a:blip r:embed="rId10" cstate="email"/>
              <a:srcRect/>
              <a:stretch>
                <a:fillRect/>
              </a:stretch>
            </p:blipFill>
            <p:spPr bwMode="gray">
              <a:xfrm rot="20222041">
                <a:off x="4645151" y="-658054"/>
                <a:ext cx="2229621" cy="525903"/>
              </a:xfrm>
              <a:prstGeom prst="rect">
                <a:avLst/>
              </a:prstGeom>
              <a:noFill/>
            </p:spPr>
          </p:pic>
        </p:grpSp>
        <p:pic>
          <p:nvPicPr>
            <p:cNvPr id="16" name="Picture 15" descr="sad.png"/>
            <p:cNvPicPr>
              <a:picLocks noChangeAspect="1"/>
            </p:cNvPicPr>
            <p:nvPr/>
          </p:nvPicPr>
          <p:blipFill>
            <a:blip r:embed="rId11" cstate="print"/>
            <a:stretch>
              <a:fillRect/>
            </a:stretch>
          </p:blipFill>
          <p:spPr>
            <a:xfrm rot="484014">
              <a:off x="6031717" y="3096882"/>
              <a:ext cx="1404000" cy="1404000"/>
            </a:xfrm>
            <a:prstGeom prst="rect">
              <a:avLst/>
            </a:prstGeom>
          </p:spPr>
        </p:pic>
      </p:grpSp>
      <p:sp>
        <p:nvSpPr>
          <p:cNvPr id="19" name="Right Arrow 18">
            <a:hlinkClick r:id="rId12" action="ppaction://hlinksldjump"/>
          </p:cNvPr>
          <p:cNvSpPr/>
          <p:nvPr/>
        </p:nvSpPr>
        <p:spPr>
          <a:xfrm rot="21069979">
            <a:off x="372235" y="5013186"/>
            <a:ext cx="2952328" cy="1800200"/>
          </a:xfrm>
          <a:prstGeom prst="rightArrow">
            <a:avLst/>
          </a:prstGeom>
          <a:solidFill>
            <a:srgbClr val="82C836"/>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dirty="0" smtClean="0">
                <a:solidFill>
                  <a:schemeClr val="tx1"/>
                </a:solidFill>
              </a:rPr>
              <a:t>Click here to </a:t>
            </a:r>
          </a:p>
          <a:p>
            <a:pPr algn="ctr"/>
            <a:r>
              <a:rPr lang="en-US" sz="2000" dirty="0" smtClean="0">
                <a:solidFill>
                  <a:schemeClr val="tx1"/>
                </a:solidFill>
              </a:rPr>
              <a:t>continue!</a:t>
            </a:r>
            <a:endParaRPr lang="en-IN" sz="2000" dirty="0">
              <a:solidFill>
                <a:schemeClr val="tx1"/>
              </a:solidFill>
            </a:endParaRPr>
          </a:p>
        </p:txBody>
      </p:sp>
      <p:sp>
        <p:nvSpPr>
          <p:cNvPr id="20" name="Rectangle 19"/>
          <p:cNvSpPr/>
          <p:nvPr/>
        </p:nvSpPr>
        <p:spPr>
          <a:xfrm>
            <a:off x="0" y="3717032"/>
            <a:ext cx="683568" cy="3140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Footer Placeholder 11"/>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lide(fromLeft)">
                                      <p:cBhvr>
                                        <p:cTn id="11" dur="500"/>
                                        <p:tgtEl>
                                          <p:spTgt spid="19"/>
                                        </p:tgtEl>
                                      </p:cBhvr>
                                    </p:animEffect>
                                  </p:childTnLst>
                                </p:cTn>
                              </p:par>
                            </p:childTnLst>
                          </p:cTn>
                        </p:par>
                        <p:par>
                          <p:cTn id="12" fill="hold">
                            <p:stCondLst>
                              <p:cond delay="1500"/>
                            </p:stCondLst>
                            <p:childTnLst>
                              <p:par>
                                <p:cTn id="13" presetID="26" presetClass="emph" presetSubtype="0" fill="hold" grpId="1" nodeType="afterEffect">
                                  <p:stCondLst>
                                    <p:cond delay="0"/>
                                  </p:stCondLst>
                                  <p:childTnLst>
                                    <p:animEffect transition="out" filter="fade">
                                      <p:cBhvr>
                                        <p:cTn id="14" dur="500" tmFilter="0, 0; .2, .5; .8, .5; 1, 0"/>
                                        <p:tgtEl>
                                          <p:spTgt spid="19"/>
                                        </p:tgtEl>
                                      </p:cBhvr>
                                    </p:animEffect>
                                    <p:animScale>
                                      <p:cBhvr>
                                        <p:cTn id="15"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Objective</a:t>
              </a:r>
              <a:endParaRPr lang="en-IN" sz="3200" dirty="0"/>
            </a:p>
          </p:txBody>
        </p:sp>
      </p:grpSp>
      <p:grpSp>
        <p:nvGrpSpPr>
          <p:cNvPr id="6" name="Group 5"/>
          <p:cNvGrpSpPr/>
          <p:nvPr/>
        </p:nvGrpSpPr>
        <p:grpSpPr>
          <a:xfrm>
            <a:off x="0" y="908720"/>
            <a:ext cx="8316416" cy="5949280"/>
            <a:chOff x="0" y="908720"/>
            <a:chExt cx="8604448" cy="5949280"/>
          </a:xfrm>
        </p:grpSpPr>
        <p:sp>
          <p:nvSpPr>
            <p:cNvPr id="7" name="Freeform 6"/>
            <p:cNvSpPr/>
            <p:nvPr/>
          </p:nvSpPr>
          <p:spPr bwMode="auto">
            <a:xfrm rot="16200000">
              <a:off x="1257056" y="-348336"/>
              <a:ext cx="5949280" cy="8463391"/>
            </a:xfrm>
            <a:custGeom>
              <a:avLst/>
              <a:gdLst>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0 w 3581400"/>
                <a:gd name="connsiteY4" fmla="*/ 4572000 h 4572000"/>
                <a:gd name="connsiteX5" fmla="*/ 0 w 3581400"/>
                <a:gd name="connsiteY5" fmla="*/ 0 h 4572000"/>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1524000 w 3581400"/>
                <a:gd name="connsiteY4" fmla="*/ 1981200 h 4572000"/>
                <a:gd name="connsiteX5" fmla="*/ 0 w 3581400"/>
                <a:gd name="connsiteY5"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400" h="4572000">
                  <a:moveTo>
                    <a:pt x="0" y="0"/>
                  </a:moveTo>
                  <a:lnTo>
                    <a:pt x="3424499" y="0"/>
                  </a:lnTo>
                  <a:cubicBezTo>
                    <a:pt x="3511153" y="0"/>
                    <a:pt x="3581400" y="70247"/>
                    <a:pt x="3581400" y="156901"/>
                  </a:cubicBezTo>
                  <a:lnTo>
                    <a:pt x="3581400" y="4572000"/>
                  </a:lnTo>
                  <a:lnTo>
                    <a:pt x="1524000" y="1981200"/>
                  </a:lnTo>
                  <a:lnTo>
                    <a:pt x="0" y="0"/>
                  </a:lnTo>
                  <a:close/>
                </a:path>
              </a:pathLst>
            </a:custGeom>
            <a:solidFill>
              <a:schemeClr val="bg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8" name="Rounded Rectangle 7"/>
            <p:cNvSpPr>
              <a:spLocks noChangeArrowheads="1"/>
            </p:cNvSpPr>
            <p:nvPr/>
          </p:nvSpPr>
          <p:spPr bwMode="auto">
            <a:xfrm rot="16200000">
              <a:off x="1327584" y="-418864"/>
              <a:ext cx="5949280" cy="8604448"/>
            </a:xfrm>
            <a:prstGeom prst="roundRect">
              <a:avLst>
                <a:gd name="adj" fmla="val 5218"/>
              </a:avLst>
            </a:prstGeom>
            <a:gradFill rotWithShape="1">
              <a:gsLst>
                <a:gs pos="0">
                  <a:srgbClr val="0D0D0D"/>
                </a:gs>
                <a:gs pos="100000">
                  <a:schemeClr val="tx1"/>
                </a:gs>
              </a:gsLst>
              <a:lin ang="5400000"/>
            </a:gradFill>
            <a:ln w="41275">
              <a:solidFill>
                <a:srgbClr val="A6A6A6"/>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105" charset="0"/>
                <a:ea typeface="ＭＳ Ｐゴシック" pitchFamily="-105" charset="-128"/>
              </a:endParaRPr>
            </a:p>
          </p:txBody>
        </p:sp>
        <p:sp>
          <p:nvSpPr>
            <p:cNvPr id="9" name="Rectangle 8"/>
            <p:cNvSpPr/>
            <p:nvPr/>
          </p:nvSpPr>
          <p:spPr bwMode="auto">
            <a:xfrm rot="16200000">
              <a:off x="1663077" y="289250"/>
              <a:ext cx="5256585" cy="7215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10" name="Oval 9"/>
            <p:cNvSpPr/>
            <p:nvPr/>
          </p:nvSpPr>
          <p:spPr bwMode="auto">
            <a:xfrm rot="16200000">
              <a:off x="8061938" y="3671805"/>
              <a:ext cx="379737" cy="423170"/>
            </a:xfrm>
            <a:prstGeom prst="ellipse">
              <a:avLst/>
            </a:prstGeom>
            <a:gradFill flip="none" rotWithShape="1">
              <a:gsLst>
                <a:gs pos="100000">
                  <a:schemeClr val="tx1"/>
                </a:gs>
                <a:gs pos="0">
                  <a:schemeClr val="tx1">
                    <a:lumMod val="85000"/>
                    <a:lumOff val="15000"/>
                  </a:schemeClr>
                </a:gs>
              </a:gsLst>
              <a:path path="circl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grpSp>
      <p:grpSp>
        <p:nvGrpSpPr>
          <p:cNvPr id="11" name="Group 69"/>
          <p:cNvGrpSpPr>
            <a:grpSpLocks/>
          </p:cNvGrpSpPr>
          <p:nvPr/>
        </p:nvGrpSpPr>
        <p:grpSpPr bwMode="auto">
          <a:xfrm>
            <a:off x="683568" y="1268758"/>
            <a:ext cx="6912000" cy="366548"/>
            <a:chOff x="1224751" y="2276269"/>
            <a:chExt cx="4852003" cy="395351"/>
          </a:xfrm>
        </p:grpSpPr>
        <p:sp>
          <p:nvSpPr>
            <p:cNvPr id="12" name="Rounded Rectangle 1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3" name="Rounded Rectangle 1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4" name="TextBox 67"/>
            <p:cNvSpPr txBox="1">
              <a:spLocks noChangeArrowheads="1"/>
            </p:cNvSpPr>
            <p:nvPr/>
          </p:nvSpPr>
          <p:spPr bwMode="auto">
            <a:xfrm>
              <a:off x="1292999" y="2306463"/>
              <a:ext cx="1848528"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What is Assertiveness</a:t>
              </a:r>
              <a:endParaRPr lang="en-US" sz="1600" dirty="0">
                <a:latin typeface="+mn-lt"/>
                <a:ea typeface="ＭＳ Ｐゴシック" pitchFamily="34" charset="-128"/>
              </a:endParaRPr>
            </a:p>
          </p:txBody>
        </p:sp>
      </p:grpSp>
      <p:grpSp>
        <p:nvGrpSpPr>
          <p:cNvPr id="15" name="Group 69"/>
          <p:cNvGrpSpPr>
            <a:grpSpLocks/>
          </p:cNvGrpSpPr>
          <p:nvPr/>
        </p:nvGrpSpPr>
        <p:grpSpPr bwMode="auto">
          <a:xfrm>
            <a:off x="683568" y="1619033"/>
            <a:ext cx="6912000" cy="366548"/>
            <a:chOff x="1224751" y="2276269"/>
            <a:chExt cx="4852003" cy="395351"/>
          </a:xfrm>
        </p:grpSpPr>
        <p:sp>
          <p:nvSpPr>
            <p:cNvPr id="16" name="Rounded Rectangle 1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7" name="Rounded Rectangle 1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8" name="TextBox 67"/>
            <p:cNvSpPr txBox="1">
              <a:spLocks noChangeArrowheads="1"/>
            </p:cNvSpPr>
            <p:nvPr/>
          </p:nvSpPr>
          <p:spPr bwMode="auto">
            <a:xfrm>
              <a:off x="1292999" y="2306463"/>
              <a:ext cx="1341126"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Define Assertiveness</a:t>
              </a:r>
              <a:endParaRPr lang="en-US" sz="1600" dirty="0">
                <a:latin typeface="+mn-lt"/>
                <a:ea typeface="ＭＳ Ｐゴシック" pitchFamily="34" charset="-128"/>
              </a:endParaRPr>
            </a:p>
          </p:txBody>
        </p:sp>
      </p:grpSp>
      <p:grpSp>
        <p:nvGrpSpPr>
          <p:cNvPr id="19" name="Group 69"/>
          <p:cNvGrpSpPr>
            <a:grpSpLocks/>
          </p:cNvGrpSpPr>
          <p:nvPr/>
        </p:nvGrpSpPr>
        <p:grpSpPr bwMode="auto">
          <a:xfrm>
            <a:off x="683568" y="1969309"/>
            <a:ext cx="6912000" cy="366548"/>
            <a:chOff x="1224751" y="2276269"/>
            <a:chExt cx="4852003" cy="395351"/>
          </a:xfrm>
        </p:grpSpPr>
        <p:sp>
          <p:nvSpPr>
            <p:cNvPr id="20" name="Rounded Rectangle 1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1" name="Rounded Rectangle 2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2" name="TextBox 67"/>
            <p:cNvSpPr txBox="1">
              <a:spLocks noChangeArrowheads="1"/>
            </p:cNvSpPr>
            <p:nvPr/>
          </p:nvSpPr>
          <p:spPr bwMode="auto">
            <a:xfrm>
              <a:off x="1292999" y="2306463"/>
              <a:ext cx="214519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List the Benefits of Being Assertive</a:t>
              </a:r>
              <a:endParaRPr lang="en-US" sz="1600" dirty="0">
                <a:latin typeface="+mn-lt"/>
                <a:ea typeface="ＭＳ Ｐゴシック" pitchFamily="34" charset="-128"/>
              </a:endParaRPr>
            </a:p>
          </p:txBody>
        </p:sp>
      </p:grpSp>
      <p:grpSp>
        <p:nvGrpSpPr>
          <p:cNvPr id="23" name="Group 69"/>
          <p:cNvGrpSpPr>
            <a:grpSpLocks/>
          </p:cNvGrpSpPr>
          <p:nvPr/>
        </p:nvGrpSpPr>
        <p:grpSpPr bwMode="auto">
          <a:xfrm>
            <a:off x="683568" y="2319584"/>
            <a:ext cx="6912000" cy="366548"/>
            <a:chOff x="1224751" y="2276269"/>
            <a:chExt cx="4852003" cy="395351"/>
          </a:xfrm>
        </p:grpSpPr>
        <p:sp>
          <p:nvSpPr>
            <p:cNvPr id="24" name="Rounded Rectangle 2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5" name="Rounded Rectangle 2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6" name="TextBox 67"/>
            <p:cNvSpPr txBox="1">
              <a:spLocks noChangeArrowheads="1"/>
            </p:cNvSpPr>
            <p:nvPr/>
          </p:nvSpPr>
          <p:spPr bwMode="auto">
            <a:xfrm>
              <a:off x="1292999" y="2306463"/>
              <a:ext cx="280693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Liberation Cycle of Assertiveness</a:t>
              </a:r>
              <a:endParaRPr lang="en-US" sz="1600" dirty="0">
                <a:latin typeface="+mn-lt"/>
                <a:ea typeface="ＭＳ Ｐゴシック" pitchFamily="34" charset="-128"/>
              </a:endParaRPr>
            </a:p>
          </p:txBody>
        </p:sp>
      </p:grpSp>
      <p:grpSp>
        <p:nvGrpSpPr>
          <p:cNvPr id="27" name="Group 69"/>
          <p:cNvGrpSpPr>
            <a:grpSpLocks/>
          </p:cNvGrpSpPr>
          <p:nvPr/>
        </p:nvGrpSpPr>
        <p:grpSpPr bwMode="auto">
          <a:xfrm>
            <a:off x="683568" y="2669859"/>
            <a:ext cx="6912000" cy="366548"/>
            <a:chOff x="1224751" y="2276269"/>
            <a:chExt cx="4852003" cy="395351"/>
          </a:xfrm>
        </p:grpSpPr>
        <p:sp>
          <p:nvSpPr>
            <p:cNvPr id="28" name="Rounded Rectangle 2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9" name="Rounded Rectangle 2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0" name="TextBox 67"/>
            <p:cNvSpPr txBox="1">
              <a:spLocks noChangeArrowheads="1"/>
            </p:cNvSpPr>
            <p:nvPr/>
          </p:nvSpPr>
          <p:spPr bwMode="auto">
            <a:xfrm>
              <a:off x="1292999" y="2306463"/>
              <a:ext cx="2402243"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Various Behavior Patterns</a:t>
              </a:r>
              <a:endParaRPr lang="en-US" sz="1600" dirty="0">
                <a:latin typeface="+mn-lt"/>
                <a:ea typeface="ＭＳ Ｐゴシック" pitchFamily="34" charset="-128"/>
              </a:endParaRPr>
            </a:p>
          </p:txBody>
        </p:sp>
      </p:grpSp>
      <p:grpSp>
        <p:nvGrpSpPr>
          <p:cNvPr id="31" name="Group 69"/>
          <p:cNvGrpSpPr>
            <a:grpSpLocks/>
          </p:cNvGrpSpPr>
          <p:nvPr/>
        </p:nvGrpSpPr>
        <p:grpSpPr bwMode="auto">
          <a:xfrm>
            <a:off x="683568" y="3020135"/>
            <a:ext cx="6912000" cy="366548"/>
            <a:chOff x="1224751" y="2276269"/>
            <a:chExt cx="4852003" cy="395351"/>
          </a:xfrm>
        </p:grpSpPr>
        <p:sp>
          <p:nvSpPr>
            <p:cNvPr id="32" name="Rounded Rectangle 3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3" name="Rounded Rectangle 3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4" name="TextBox 67"/>
            <p:cNvSpPr txBox="1">
              <a:spLocks noChangeArrowheads="1"/>
            </p:cNvSpPr>
            <p:nvPr/>
          </p:nvSpPr>
          <p:spPr bwMode="auto">
            <a:xfrm>
              <a:off x="1292999" y="2306463"/>
              <a:ext cx="317597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Compare Passive, Assertive and Aggressive Behavior</a:t>
              </a:r>
              <a:endParaRPr lang="en-US" sz="1600" dirty="0">
                <a:latin typeface="+mn-lt"/>
                <a:ea typeface="ＭＳ Ｐゴシック" pitchFamily="34" charset="-128"/>
              </a:endParaRPr>
            </a:p>
          </p:txBody>
        </p:sp>
      </p:grpSp>
      <p:grpSp>
        <p:nvGrpSpPr>
          <p:cNvPr id="35" name="Group 69"/>
          <p:cNvGrpSpPr>
            <a:grpSpLocks/>
          </p:cNvGrpSpPr>
          <p:nvPr/>
        </p:nvGrpSpPr>
        <p:grpSpPr bwMode="auto">
          <a:xfrm>
            <a:off x="683568" y="3370410"/>
            <a:ext cx="6912000" cy="366548"/>
            <a:chOff x="1224751" y="2276269"/>
            <a:chExt cx="4852003" cy="395351"/>
          </a:xfrm>
        </p:grpSpPr>
        <p:sp>
          <p:nvSpPr>
            <p:cNvPr id="36" name="Rounded Rectangle 3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7" name="Rounded Rectangle 3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8" name="TextBox 67"/>
            <p:cNvSpPr txBox="1">
              <a:spLocks noChangeArrowheads="1"/>
            </p:cNvSpPr>
            <p:nvPr/>
          </p:nvSpPr>
          <p:spPr bwMode="auto">
            <a:xfrm>
              <a:off x="1292999" y="2306463"/>
              <a:ext cx="2090233"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Power of Affirmations</a:t>
              </a:r>
              <a:endParaRPr lang="en-US" sz="1600" dirty="0">
                <a:latin typeface="+mn-lt"/>
                <a:ea typeface="ＭＳ Ｐゴシック" pitchFamily="34" charset="-128"/>
              </a:endParaRPr>
            </a:p>
          </p:txBody>
        </p:sp>
      </p:grpSp>
      <p:grpSp>
        <p:nvGrpSpPr>
          <p:cNvPr id="39" name="Group 69"/>
          <p:cNvGrpSpPr>
            <a:grpSpLocks/>
          </p:cNvGrpSpPr>
          <p:nvPr/>
        </p:nvGrpSpPr>
        <p:grpSpPr bwMode="auto">
          <a:xfrm>
            <a:off x="683568" y="3720685"/>
            <a:ext cx="6912000" cy="366548"/>
            <a:chOff x="1224751" y="2276269"/>
            <a:chExt cx="4852003" cy="395351"/>
          </a:xfrm>
        </p:grpSpPr>
        <p:sp>
          <p:nvSpPr>
            <p:cNvPr id="40" name="Rounded Rectangle 3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1" name="Rounded Rectangle 4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2" name="TextBox 67"/>
            <p:cNvSpPr txBox="1">
              <a:spLocks noChangeArrowheads="1"/>
            </p:cNvSpPr>
            <p:nvPr/>
          </p:nvSpPr>
          <p:spPr bwMode="auto">
            <a:xfrm>
              <a:off x="1292999" y="2306463"/>
              <a:ext cx="268054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Various Skills for Assertiveness</a:t>
              </a:r>
              <a:endParaRPr lang="en-US" sz="1600" dirty="0">
                <a:latin typeface="+mn-lt"/>
                <a:ea typeface="ＭＳ Ｐゴシック" pitchFamily="34" charset="-128"/>
              </a:endParaRPr>
            </a:p>
          </p:txBody>
        </p:sp>
      </p:grpSp>
      <p:grpSp>
        <p:nvGrpSpPr>
          <p:cNvPr id="43" name="Group 69"/>
          <p:cNvGrpSpPr>
            <a:grpSpLocks/>
          </p:cNvGrpSpPr>
          <p:nvPr/>
        </p:nvGrpSpPr>
        <p:grpSpPr bwMode="auto">
          <a:xfrm>
            <a:off x="683568" y="4070961"/>
            <a:ext cx="6912000" cy="366548"/>
            <a:chOff x="1224751" y="2276269"/>
            <a:chExt cx="4852003" cy="395351"/>
          </a:xfrm>
        </p:grpSpPr>
        <p:sp>
          <p:nvSpPr>
            <p:cNvPr id="44" name="Rounded Rectangle 4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5" name="Rounded Rectangle 4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6" name="TextBox 67"/>
            <p:cNvSpPr txBox="1">
              <a:spLocks noChangeArrowheads="1"/>
            </p:cNvSpPr>
            <p:nvPr/>
          </p:nvSpPr>
          <p:spPr bwMode="auto">
            <a:xfrm>
              <a:off x="1292999" y="2306463"/>
              <a:ext cx="274189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Process of Disagreeing Gracefully</a:t>
              </a:r>
              <a:endParaRPr lang="en-US" sz="1600" dirty="0">
                <a:latin typeface="+mn-lt"/>
                <a:ea typeface="ＭＳ Ｐゴシック" pitchFamily="34" charset="-128"/>
              </a:endParaRPr>
            </a:p>
          </p:txBody>
        </p:sp>
      </p:grpSp>
      <p:grpSp>
        <p:nvGrpSpPr>
          <p:cNvPr id="47" name="Group 69"/>
          <p:cNvGrpSpPr>
            <a:grpSpLocks/>
          </p:cNvGrpSpPr>
          <p:nvPr/>
        </p:nvGrpSpPr>
        <p:grpSpPr bwMode="auto">
          <a:xfrm>
            <a:off x="683568" y="4421236"/>
            <a:ext cx="6912000" cy="366548"/>
            <a:chOff x="1224751" y="2276269"/>
            <a:chExt cx="4852003" cy="395351"/>
          </a:xfrm>
        </p:grpSpPr>
        <p:sp>
          <p:nvSpPr>
            <p:cNvPr id="48" name="Rounded Rectangle 4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9" name="Rounded Rectangle 4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0" name="TextBox 67"/>
            <p:cNvSpPr txBox="1">
              <a:spLocks noChangeArrowheads="1"/>
            </p:cNvSpPr>
            <p:nvPr/>
          </p:nvSpPr>
          <p:spPr bwMode="auto">
            <a:xfrm>
              <a:off x="1292999" y="2306463"/>
              <a:ext cx="226046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Four Steps to Saying ‘No’</a:t>
              </a:r>
              <a:endParaRPr lang="en-US" sz="1600" dirty="0">
                <a:latin typeface="+mn-lt"/>
                <a:ea typeface="ＭＳ Ｐゴシック" pitchFamily="34" charset="-128"/>
              </a:endParaRPr>
            </a:p>
          </p:txBody>
        </p:sp>
      </p:grpSp>
      <p:grpSp>
        <p:nvGrpSpPr>
          <p:cNvPr id="51" name="Group 69"/>
          <p:cNvGrpSpPr>
            <a:grpSpLocks/>
          </p:cNvGrpSpPr>
          <p:nvPr/>
        </p:nvGrpSpPr>
        <p:grpSpPr bwMode="auto">
          <a:xfrm>
            <a:off x="683568" y="4771511"/>
            <a:ext cx="6912000" cy="366548"/>
            <a:chOff x="1224751" y="2276269"/>
            <a:chExt cx="4852003" cy="395351"/>
          </a:xfrm>
        </p:grpSpPr>
        <p:sp>
          <p:nvSpPr>
            <p:cNvPr id="52" name="Rounded Rectangle 5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3" name="Rounded Rectangle 5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4" name="TextBox 67"/>
            <p:cNvSpPr txBox="1">
              <a:spLocks noChangeArrowheads="1"/>
            </p:cNvSpPr>
            <p:nvPr/>
          </p:nvSpPr>
          <p:spPr bwMode="auto">
            <a:xfrm>
              <a:off x="1292999" y="2306463"/>
              <a:ext cx="2811747"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Body Language while Saying ‘No’</a:t>
              </a:r>
              <a:endParaRPr lang="en-US" sz="1600" dirty="0">
                <a:latin typeface="+mn-lt"/>
                <a:ea typeface="ＭＳ Ｐゴシック" pitchFamily="34" charset="-128"/>
              </a:endParaRPr>
            </a:p>
          </p:txBody>
        </p:sp>
      </p:grpSp>
      <p:grpSp>
        <p:nvGrpSpPr>
          <p:cNvPr id="55" name="Group 54"/>
          <p:cNvGrpSpPr>
            <a:grpSpLocks/>
          </p:cNvGrpSpPr>
          <p:nvPr/>
        </p:nvGrpSpPr>
        <p:grpSpPr bwMode="auto">
          <a:xfrm>
            <a:off x="683568" y="5121786"/>
            <a:ext cx="6912000" cy="366548"/>
            <a:chOff x="1224751" y="2276269"/>
            <a:chExt cx="4852003" cy="395351"/>
          </a:xfrm>
        </p:grpSpPr>
        <p:sp>
          <p:nvSpPr>
            <p:cNvPr id="56" name="Rounded Rectangle 5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7" name="Rounded Rectangle 5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8" name="TextBox 67"/>
            <p:cNvSpPr txBox="1">
              <a:spLocks noChangeArrowheads="1"/>
            </p:cNvSpPr>
            <p:nvPr/>
          </p:nvSpPr>
          <p:spPr bwMode="auto">
            <a:xfrm>
              <a:off x="1292999" y="2306463"/>
              <a:ext cx="3028607"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Elements of Assertive Communication</a:t>
              </a:r>
              <a:endParaRPr lang="en-US" sz="1600" dirty="0">
                <a:latin typeface="+mn-lt"/>
                <a:ea typeface="ＭＳ Ｐゴシック" pitchFamily="34" charset="-128"/>
              </a:endParaRPr>
            </a:p>
          </p:txBody>
        </p:sp>
      </p:grpSp>
      <p:grpSp>
        <p:nvGrpSpPr>
          <p:cNvPr id="59" name="Group 69"/>
          <p:cNvGrpSpPr>
            <a:grpSpLocks/>
          </p:cNvGrpSpPr>
          <p:nvPr/>
        </p:nvGrpSpPr>
        <p:grpSpPr bwMode="auto">
          <a:xfrm>
            <a:off x="683568" y="5472062"/>
            <a:ext cx="6912000" cy="366548"/>
            <a:chOff x="1224751" y="2276269"/>
            <a:chExt cx="4852003" cy="395351"/>
          </a:xfrm>
        </p:grpSpPr>
        <p:sp>
          <p:nvSpPr>
            <p:cNvPr id="60" name="Rounded Rectangle 5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1" name="Rounded Rectangle 6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2" name="TextBox 67"/>
            <p:cNvSpPr txBox="1">
              <a:spLocks noChangeArrowheads="1"/>
            </p:cNvSpPr>
            <p:nvPr/>
          </p:nvSpPr>
          <p:spPr bwMode="auto">
            <a:xfrm>
              <a:off x="1292999" y="2306463"/>
              <a:ext cx="2978015"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List the Role of Assertive Words in Assertiveness </a:t>
              </a:r>
              <a:endParaRPr lang="en-US" sz="1600" dirty="0">
                <a:latin typeface="+mn-lt"/>
                <a:ea typeface="ＭＳ Ｐゴシック" pitchFamily="34" charset="-128"/>
              </a:endParaRPr>
            </a:p>
          </p:txBody>
        </p:sp>
      </p:grpSp>
      <p:grpSp>
        <p:nvGrpSpPr>
          <p:cNvPr id="63" name="Group 69"/>
          <p:cNvGrpSpPr>
            <a:grpSpLocks/>
          </p:cNvGrpSpPr>
          <p:nvPr/>
        </p:nvGrpSpPr>
        <p:grpSpPr bwMode="auto">
          <a:xfrm>
            <a:off x="683568" y="5822337"/>
            <a:ext cx="6912000" cy="366548"/>
            <a:chOff x="1224751" y="2276269"/>
            <a:chExt cx="4852003" cy="395351"/>
          </a:xfrm>
        </p:grpSpPr>
        <p:sp>
          <p:nvSpPr>
            <p:cNvPr id="64" name="Rounded Rectangle 6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5" name="Rounded Rectangle 6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6" name="TextBox 67"/>
            <p:cNvSpPr txBox="1">
              <a:spLocks noChangeArrowheads="1"/>
            </p:cNvSpPr>
            <p:nvPr/>
          </p:nvSpPr>
          <p:spPr bwMode="auto">
            <a:xfrm>
              <a:off x="1292999" y="2306463"/>
              <a:ext cx="3017489"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Non Verbal Aspects of Assertiveness</a:t>
              </a:r>
              <a:endParaRPr lang="en-US" sz="1600" dirty="0">
                <a:latin typeface="+mn-lt"/>
                <a:ea typeface="ＭＳ Ｐゴシック" pitchFamily="34" charset="-128"/>
              </a:endParaRPr>
            </a:p>
          </p:txBody>
        </p:sp>
      </p:grpSp>
      <p:grpSp>
        <p:nvGrpSpPr>
          <p:cNvPr id="67" name="Group 69"/>
          <p:cNvGrpSpPr>
            <a:grpSpLocks/>
          </p:cNvGrpSpPr>
          <p:nvPr/>
        </p:nvGrpSpPr>
        <p:grpSpPr bwMode="auto">
          <a:xfrm>
            <a:off x="683568" y="6172612"/>
            <a:ext cx="6912000" cy="366548"/>
            <a:chOff x="1224751" y="2276269"/>
            <a:chExt cx="4852003" cy="395351"/>
          </a:xfrm>
        </p:grpSpPr>
        <p:sp>
          <p:nvSpPr>
            <p:cNvPr id="68" name="Rounded Rectangle 6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9" name="Rounded Rectangle 6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70" name="TextBox 67"/>
            <p:cNvSpPr txBox="1">
              <a:spLocks noChangeArrowheads="1"/>
            </p:cNvSpPr>
            <p:nvPr/>
          </p:nvSpPr>
          <p:spPr bwMode="auto">
            <a:xfrm>
              <a:off x="1292999" y="2306463"/>
              <a:ext cx="300025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Action Plan for Building Assertiveness</a:t>
              </a:r>
            </a:p>
          </p:txBody>
        </p:sp>
      </p:grpSp>
      <p:grpSp>
        <p:nvGrpSpPr>
          <p:cNvPr id="71" name="Group 90"/>
          <p:cNvGrpSpPr>
            <a:grpSpLocks/>
          </p:cNvGrpSpPr>
          <p:nvPr/>
        </p:nvGrpSpPr>
        <p:grpSpPr bwMode="auto">
          <a:xfrm rot="4009715">
            <a:off x="5870859" y="3868015"/>
            <a:ext cx="4783138" cy="968375"/>
            <a:chOff x="4940193" y="4878304"/>
            <a:chExt cx="4783391" cy="968295"/>
          </a:xfrm>
        </p:grpSpPr>
        <p:sp>
          <p:nvSpPr>
            <p:cNvPr id="72" name="Oval 71"/>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3" name="Rectangle 72"/>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4" name="Rounded Rectangle 73"/>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75" name="Group 87"/>
            <p:cNvGrpSpPr>
              <a:grpSpLocks/>
            </p:cNvGrpSpPr>
            <p:nvPr/>
          </p:nvGrpSpPr>
          <p:grpSpPr bwMode="auto">
            <a:xfrm>
              <a:off x="4940193" y="4878304"/>
              <a:ext cx="4783391" cy="825387"/>
              <a:chOff x="4940193" y="4878304"/>
              <a:chExt cx="4783391" cy="825387"/>
            </a:xfrm>
          </p:grpSpPr>
          <p:sp>
            <p:nvSpPr>
              <p:cNvPr id="76" name="Oval 75"/>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7"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78" name="Rounded Rectangle 77"/>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grpSp>
        <p:nvGrpSpPr>
          <p:cNvPr id="79" name="Group 69"/>
          <p:cNvGrpSpPr>
            <a:grpSpLocks/>
          </p:cNvGrpSpPr>
          <p:nvPr/>
        </p:nvGrpSpPr>
        <p:grpSpPr bwMode="auto">
          <a:xfrm>
            <a:off x="683568" y="3386596"/>
            <a:ext cx="6912000" cy="364824"/>
            <a:chOff x="1224751" y="2276269"/>
            <a:chExt cx="4852003" cy="419341"/>
          </a:xfrm>
        </p:grpSpPr>
        <p:sp>
          <p:nvSpPr>
            <p:cNvPr id="80" name="Rounded Rectangle 79"/>
            <p:cNvSpPr/>
            <p:nvPr/>
          </p:nvSpPr>
          <p:spPr>
            <a:xfrm flipV="1">
              <a:off x="1224751" y="2276269"/>
              <a:ext cx="4852003" cy="379817"/>
            </a:xfrm>
            <a:prstGeom prst="roundRect">
              <a:avLst/>
            </a:prstGeom>
            <a:solidFill>
              <a:srgbClr val="92D050"/>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81" name="Rounded Rectangle 8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82" name="TextBox 67"/>
            <p:cNvSpPr txBox="1">
              <a:spLocks noChangeArrowheads="1"/>
            </p:cNvSpPr>
            <p:nvPr/>
          </p:nvSpPr>
          <p:spPr bwMode="auto">
            <a:xfrm>
              <a:off x="1292999" y="2306464"/>
              <a:ext cx="2090233" cy="389146"/>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Power of Affirmations</a:t>
              </a:r>
              <a:endParaRPr lang="en-US" sz="1600" dirty="0">
                <a:latin typeface="+mn-lt"/>
                <a:ea typeface="ＭＳ Ｐゴシック" pitchFamily="34" charset="-128"/>
              </a:endParaRPr>
            </a:p>
          </p:txBody>
        </p:sp>
      </p:grpSp>
      <p:sp>
        <p:nvSpPr>
          <p:cNvPr id="83" name="Footer Placeholder 82"/>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2" presetClass="entr" presetSubtype="1"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 calcmode="lin" valueType="num">
                                      <p:cBhvr additive="base">
                                        <p:cTn id="10" dur="500" fill="hold"/>
                                        <p:tgtEl>
                                          <p:spTgt spid="71"/>
                                        </p:tgtEl>
                                        <p:attrNameLst>
                                          <p:attrName>ppt_x</p:attrName>
                                        </p:attrNameLst>
                                      </p:cBhvr>
                                      <p:tavLst>
                                        <p:tav tm="0">
                                          <p:val>
                                            <p:strVal val="#ppt_x"/>
                                          </p:val>
                                        </p:tav>
                                        <p:tav tm="100000">
                                          <p:val>
                                            <p:strVal val="#ppt_x"/>
                                          </p:val>
                                        </p:tav>
                                      </p:tavLst>
                                    </p:anim>
                                    <p:anim calcmode="lin" valueType="num">
                                      <p:cBhvr additive="base">
                                        <p:cTn id="11" dur="500" fill="hold"/>
                                        <p:tgtEl>
                                          <p:spTgt spid="71"/>
                                        </p:tgtEl>
                                        <p:attrNameLst>
                                          <p:attrName>ppt_y</p:attrName>
                                        </p:attrNameLst>
                                      </p:cBhvr>
                                      <p:tavLst>
                                        <p:tav tm="0">
                                          <p:val>
                                            <p:strVal val="0-#ppt_h/2"/>
                                          </p:val>
                                        </p:tav>
                                        <p:tav tm="100000">
                                          <p:val>
                                            <p:strVal val="#ppt_y"/>
                                          </p:val>
                                        </p:tav>
                                      </p:tavLst>
                                    </p:anim>
                                  </p:childTnLst>
                                </p:cTn>
                              </p:par>
                              <p:par>
                                <p:cTn id="12" presetID="26" presetClass="emph" presetSubtype="0" fill="hold" nodeType="withEffect">
                                  <p:stCondLst>
                                    <p:cond delay="1000"/>
                                  </p:stCondLst>
                                  <p:childTnLst>
                                    <p:animEffect transition="out" filter="fade">
                                      <p:cBhvr>
                                        <p:cTn id="13" dur="500" tmFilter="0, 0; .2, .5; .8, .5; 1, 0"/>
                                        <p:tgtEl>
                                          <p:spTgt spid="71"/>
                                        </p:tgtEl>
                                      </p:cBhvr>
                                    </p:animEffect>
                                    <p:animScale>
                                      <p:cBhvr>
                                        <p:cTn id="14" dur="250" autoRev="1" fill="hold"/>
                                        <p:tgtEl>
                                          <p:spTgt spid="71"/>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6902479_xl.jpg"/>
          <p:cNvPicPr>
            <a:picLocks noChangeAspect="1"/>
          </p:cNvPicPr>
          <p:nvPr/>
        </p:nvPicPr>
        <p:blipFill>
          <a:blip r:embed="rId2" cstate="email">
            <a:lum bright="20000" contrast="-20000"/>
          </a:blip>
          <a:stretch>
            <a:fillRect/>
          </a:stretch>
        </p:blipFill>
        <p:spPr>
          <a:xfrm>
            <a:off x="0" y="836712"/>
            <a:ext cx="9144000" cy="6048672"/>
          </a:xfrm>
          <a:prstGeom prst="rect">
            <a:avLst/>
          </a:prstGeom>
        </p:spPr>
      </p:pic>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3"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Power of Affirmations</a:t>
              </a:r>
              <a:endParaRPr lang="en-IN" sz="3200" dirty="0"/>
            </a:p>
          </p:txBody>
        </p:sp>
      </p:grpSp>
      <p:sp>
        <p:nvSpPr>
          <p:cNvPr id="8" name="Rounded Rectangle 7"/>
          <p:cNvSpPr/>
          <p:nvPr/>
        </p:nvSpPr>
        <p:spPr>
          <a:xfrm>
            <a:off x="107504" y="4437112"/>
            <a:ext cx="7056784" cy="2304256"/>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Positive affirmations play an important role in developing self-confidence and becoming assertive. Only when you are confident about yourself can you become an assertive person. It is crucial that you use powerful affirmations daily and affirm to yourself of the good things that you have to offer as a person to this world. </a:t>
            </a:r>
          </a:p>
        </p:txBody>
      </p:sp>
      <p:sp>
        <p:nvSpPr>
          <p:cNvPr id="6" name="Footer Placeholder 5"/>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par>
                          <p:cTn id="8" fill="hold">
                            <p:stCondLst>
                              <p:cond delay="250"/>
                            </p:stCondLst>
                            <p:childTnLst>
                              <p:par>
                                <p:cTn id="9" presetID="1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lide(fromLeft)">
                                      <p:cBhvr>
                                        <p:cTn id="11"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Power of Affirmations</a:t>
              </a:r>
              <a:endParaRPr lang="en-IN" sz="3200" dirty="0"/>
            </a:p>
          </p:txBody>
        </p:sp>
      </p:grpSp>
      <p:sp>
        <p:nvSpPr>
          <p:cNvPr id="17" name="TextBox 16"/>
          <p:cNvSpPr txBox="1"/>
          <p:nvPr/>
        </p:nvSpPr>
        <p:spPr>
          <a:xfrm>
            <a:off x="2483768" y="1012666"/>
            <a:ext cx="6624736" cy="400110"/>
          </a:xfrm>
          <a:prstGeom prst="rect">
            <a:avLst/>
          </a:prstGeom>
          <a:noFill/>
        </p:spPr>
        <p:txBody>
          <a:bodyPr wrap="square" rtlCol="0">
            <a:spAutoFit/>
          </a:bodyPr>
          <a:lstStyle/>
          <a:p>
            <a:r>
              <a:rPr lang="en-IN" sz="2000" dirty="0" smtClean="0"/>
              <a:t>Affirmations are very powerful and beneficial as:</a:t>
            </a:r>
            <a:endParaRPr lang="en-IN" sz="2000" dirty="0"/>
          </a:p>
        </p:txBody>
      </p:sp>
      <p:sp>
        <p:nvSpPr>
          <p:cNvPr id="19" name="Rectangle 18"/>
          <p:cNvSpPr/>
          <p:nvPr/>
        </p:nvSpPr>
        <p:spPr>
          <a:xfrm>
            <a:off x="2411760" y="1700808"/>
            <a:ext cx="6732240" cy="861613"/>
          </a:xfrm>
          <a:prstGeom prst="rect">
            <a:avLst/>
          </a:prstGeom>
          <a:solidFill>
            <a:schemeClr val="accent6">
              <a:lumMod val="75000"/>
              <a:alpha val="4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IN" sz="2000" dirty="0" smtClean="0">
                <a:solidFill>
                  <a:schemeClr val="tx1"/>
                </a:solidFill>
              </a:rPr>
              <a:t>They help improve our inner voices</a:t>
            </a:r>
            <a:endParaRPr lang="en-IN" sz="2000" dirty="0">
              <a:solidFill>
                <a:schemeClr val="tx1"/>
              </a:solidFill>
            </a:endParaRPr>
          </a:p>
        </p:txBody>
      </p:sp>
      <p:sp>
        <p:nvSpPr>
          <p:cNvPr id="20" name="Rectangle 19"/>
          <p:cNvSpPr/>
          <p:nvPr/>
        </p:nvSpPr>
        <p:spPr>
          <a:xfrm>
            <a:off x="2411760" y="2562421"/>
            <a:ext cx="6732240" cy="861613"/>
          </a:xfrm>
          <a:prstGeom prst="rect">
            <a:avLst/>
          </a:prstGeom>
          <a:solidFill>
            <a:srgbClr val="996633">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IN" sz="2000" dirty="0" smtClean="0">
                <a:solidFill>
                  <a:schemeClr val="tx1"/>
                </a:solidFill>
              </a:rPr>
              <a:t>They help to better our mental well-being</a:t>
            </a:r>
            <a:endParaRPr lang="en-IN" sz="2000" dirty="0">
              <a:solidFill>
                <a:schemeClr val="tx1"/>
              </a:solidFill>
            </a:endParaRPr>
          </a:p>
        </p:txBody>
      </p:sp>
      <p:sp>
        <p:nvSpPr>
          <p:cNvPr id="21" name="Rectangle 20"/>
          <p:cNvSpPr/>
          <p:nvPr/>
        </p:nvSpPr>
        <p:spPr>
          <a:xfrm>
            <a:off x="2411760" y="3424033"/>
            <a:ext cx="6732240" cy="861613"/>
          </a:xfrm>
          <a:prstGeom prst="rect">
            <a:avLst/>
          </a:prstGeom>
          <a:solidFill>
            <a:srgbClr val="832FFF">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IN" sz="2000" dirty="0" smtClean="0">
                <a:solidFill>
                  <a:schemeClr val="tx1"/>
                </a:solidFill>
              </a:rPr>
              <a:t>They help to cast off our inner limitations</a:t>
            </a:r>
            <a:endParaRPr lang="en-IN" sz="2000" dirty="0">
              <a:solidFill>
                <a:schemeClr val="tx1"/>
              </a:solidFill>
            </a:endParaRPr>
          </a:p>
        </p:txBody>
      </p:sp>
      <p:sp>
        <p:nvSpPr>
          <p:cNvPr id="22" name="Rectangle 21"/>
          <p:cNvSpPr/>
          <p:nvPr/>
        </p:nvSpPr>
        <p:spPr>
          <a:xfrm>
            <a:off x="2411760" y="4285646"/>
            <a:ext cx="6732240" cy="861613"/>
          </a:xfrm>
          <a:prstGeom prst="rect">
            <a:avLst/>
          </a:prstGeom>
          <a:solidFill>
            <a:srgbClr val="0070C0">
              <a:alpha val="4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IN" sz="2000" dirty="0" smtClean="0">
                <a:solidFill>
                  <a:schemeClr val="tx1"/>
                </a:solidFill>
              </a:rPr>
              <a:t>They help to give hope</a:t>
            </a:r>
            <a:endParaRPr lang="en-IN" sz="2000" dirty="0">
              <a:solidFill>
                <a:schemeClr val="tx1"/>
              </a:solidFill>
            </a:endParaRPr>
          </a:p>
        </p:txBody>
      </p:sp>
      <p:sp>
        <p:nvSpPr>
          <p:cNvPr id="23" name="Rectangle 22"/>
          <p:cNvSpPr/>
          <p:nvPr/>
        </p:nvSpPr>
        <p:spPr>
          <a:xfrm>
            <a:off x="2411760" y="5134774"/>
            <a:ext cx="6732240" cy="861613"/>
          </a:xfrm>
          <a:prstGeom prst="rect">
            <a:avLst/>
          </a:prstGeom>
          <a:solidFill>
            <a:schemeClr val="accent3">
              <a:lumMod val="75000"/>
              <a:alpha val="4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IN" sz="2000" dirty="0" smtClean="0">
                <a:solidFill>
                  <a:schemeClr val="tx1"/>
                </a:solidFill>
              </a:rPr>
              <a:t>They help to build self-confidence</a:t>
            </a:r>
            <a:endParaRPr lang="en-IN" sz="2000" dirty="0">
              <a:solidFill>
                <a:schemeClr val="tx1"/>
              </a:solidFill>
            </a:endParaRPr>
          </a:p>
        </p:txBody>
      </p:sp>
      <p:sp>
        <p:nvSpPr>
          <p:cNvPr id="24" name="Rectangle 23"/>
          <p:cNvSpPr/>
          <p:nvPr/>
        </p:nvSpPr>
        <p:spPr>
          <a:xfrm>
            <a:off x="2411760" y="5996386"/>
            <a:ext cx="6732240" cy="861613"/>
          </a:xfrm>
          <a:prstGeom prst="rect">
            <a:avLst/>
          </a:prstGeom>
          <a:solidFill>
            <a:schemeClr val="accent2">
              <a:lumMod val="60000"/>
              <a:lumOff val="40000"/>
              <a:alpha val="4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IN" sz="2000" dirty="0" smtClean="0">
                <a:solidFill>
                  <a:schemeClr val="tx1"/>
                </a:solidFill>
              </a:rPr>
              <a:t>They help you to become your own person</a:t>
            </a:r>
            <a:endParaRPr lang="en-IN" sz="2000" dirty="0">
              <a:solidFill>
                <a:schemeClr val="tx1"/>
              </a:solidFill>
            </a:endParaRPr>
          </a:p>
        </p:txBody>
      </p:sp>
      <p:pic>
        <p:nvPicPr>
          <p:cNvPr id="27" name="Picture 26" descr="BodyLanguage_StandingGirl.jpg"/>
          <p:cNvPicPr>
            <a:picLocks noChangeAspect="1"/>
          </p:cNvPicPr>
          <p:nvPr/>
        </p:nvPicPr>
        <p:blipFill>
          <a:blip r:embed="rId3" cstate="print"/>
          <a:srcRect/>
          <a:stretch>
            <a:fillRect/>
          </a:stretch>
        </p:blipFill>
        <p:spPr>
          <a:xfrm>
            <a:off x="0" y="908720"/>
            <a:ext cx="2411760" cy="5949280"/>
          </a:xfrm>
          <a:prstGeom prst="rect">
            <a:avLst/>
          </a:prstGeom>
        </p:spPr>
      </p:pic>
      <p:sp>
        <p:nvSpPr>
          <p:cNvPr id="6" name="Footer Placeholder 5"/>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2" presetClass="entr" presetSubtype="8" fill="hold" nodeType="after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slide(fromLeft)">
                                      <p:cBhvr>
                                        <p:cTn id="11" dur="500"/>
                                        <p:tgtEl>
                                          <p:spTgt spid="2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2000"/>
                            </p:stCondLst>
                            <p:childTnLst>
                              <p:par>
                                <p:cTn id="17" presetID="10" presetClass="entr" presetSubtype="0" fill="hold" grpId="0" nodeType="afterEffect">
                                  <p:stCondLst>
                                    <p:cond delay="75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3250"/>
                            </p:stCondLst>
                            <p:childTnLst>
                              <p:par>
                                <p:cTn id="21" presetID="10" presetClass="entr" presetSubtype="0" fill="hold" grpId="0" nodeType="afterEffect">
                                  <p:stCondLst>
                                    <p:cond delay="75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4500"/>
                            </p:stCondLst>
                            <p:childTnLst>
                              <p:par>
                                <p:cTn id="25" presetID="10" presetClass="entr" presetSubtype="0" fill="hold" grpId="0" nodeType="afterEffect">
                                  <p:stCondLst>
                                    <p:cond delay="75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5750"/>
                            </p:stCondLst>
                            <p:childTnLst>
                              <p:par>
                                <p:cTn id="29" presetID="10" presetClass="entr" presetSubtype="0" fill="hold" grpId="0" nodeType="afterEffect">
                                  <p:stCondLst>
                                    <p:cond delay="75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7000"/>
                            </p:stCondLst>
                            <p:childTnLst>
                              <p:par>
                                <p:cTn id="33" presetID="10" presetClass="entr" presetSubtype="0" fill="hold" grpId="0" nodeType="afterEffect">
                                  <p:stCondLst>
                                    <p:cond delay="75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0" grpId="0" animBg="1"/>
      <p:bldP spid="21" grpId="0" animBg="1"/>
      <p:bldP spid="22" grpId="0" animBg="1"/>
      <p:bldP spid="23" grpId="0" animBg="1"/>
      <p:bldP spid="2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512" y="836712"/>
            <a:ext cx="3960440" cy="6048672"/>
          </a:xfrm>
          <a:prstGeom prst="rect">
            <a:avLst/>
          </a:prstGeom>
          <a:gradFill flip="none" rotWithShape="1">
            <a:gsLst>
              <a:gs pos="43000">
                <a:sysClr val="windowText" lastClr="000000">
                  <a:lumMod val="95000"/>
                  <a:lumOff val="5000"/>
                </a:sysClr>
              </a:gs>
              <a:gs pos="90000">
                <a:schemeClr val="tx1">
                  <a:lumMod val="75000"/>
                  <a:lumOff val="25000"/>
                </a:schemeClr>
              </a:gs>
            </a:gsLst>
            <a:lin ang="17400000" scaled="0"/>
            <a:tileRect/>
          </a:gradFill>
          <a:ln w="9525" cap="flat" cmpd="sng" algn="ctr">
            <a:noFill/>
            <a:prstDash val="solid"/>
          </a:ln>
          <a:effectLst/>
        </p:spPr>
        <p:txBody>
          <a:bodyPr anchor="ctr"/>
          <a:lstStyle/>
          <a:p>
            <a:pPr marL="342900" indent="-342900">
              <a:buFont typeface="Arial" pitchFamily="34" charset="0"/>
              <a:buChar char="•"/>
              <a:defRPr/>
            </a:pPr>
            <a:r>
              <a:rPr lang="en-IN" sz="2000" dirty="0" smtClean="0">
                <a:solidFill>
                  <a:srgbClr val="FFFFFF"/>
                </a:solidFill>
                <a:latin typeface="Calibri" pitchFamily="-109" charset="0"/>
              </a:rPr>
              <a:t>There are various positive affirmations that you can use at your workplace to improve yourself as a professional and develop better relationships at the workplace. </a:t>
            </a:r>
          </a:p>
          <a:p>
            <a:pPr marL="342900" indent="-342900">
              <a:buFont typeface="Arial" pitchFamily="34" charset="0"/>
              <a:buChar char="•"/>
              <a:defRPr/>
            </a:pPr>
            <a:endParaRPr lang="en-IN" sz="2000" dirty="0" smtClean="0">
              <a:solidFill>
                <a:srgbClr val="FFFFFF"/>
              </a:solidFill>
              <a:latin typeface="Calibri" pitchFamily="-109" charset="0"/>
            </a:endParaRPr>
          </a:p>
          <a:p>
            <a:pPr marL="342900" indent="-342900">
              <a:buFont typeface="Arial" pitchFamily="34" charset="0"/>
              <a:buChar char="•"/>
              <a:defRPr/>
            </a:pPr>
            <a:r>
              <a:rPr lang="en-IN" sz="2000" dirty="0" smtClean="0">
                <a:solidFill>
                  <a:srgbClr val="FFFFFF"/>
                </a:solidFill>
                <a:latin typeface="Calibri" pitchFamily="-109" charset="0"/>
              </a:rPr>
              <a:t>Some of these affirmations may appeal to you, others may not.  </a:t>
            </a:r>
          </a:p>
          <a:p>
            <a:pPr marL="342900" indent="-342900">
              <a:buFont typeface="Arial" pitchFamily="34" charset="0"/>
              <a:buChar char="•"/>
              <a:defRPr/>
            </a:pPr>
            <a:endParaRPr lang="en-IN" sz="2000" dirty="0" smtClean="0">
              <a:solidFill>
                <a:srgbClr val="FFFFFF"/>
              </a:solidFill>
              <a:latin typeface="Calibri" pitchFamily="-109" charset="0"/>
            </a:endParaRPr>
          </a:p>
          <a:p>
            <a:pPr marL="342900" indent="-342900">
              <a:buFont typeface="Arial" pitchFamily="34" charset="0"/>
              <a:buChar char="•"/>
              <a:defRPr/>
            </a:pPr>
            <a:r>
              <a:rPr lang="en-IN" sz="2000" dirty="0" smtClean="0">
                <a:solidFill>
                  <a:srgbClr val="FFFFFF"/>
                </a:solidFill>
                <a:latin typeface="Calibri" pitchFamily="-109" charset="0"/>
              </a:rPr>
              <a:t>It is important that you develop a set for yourself that best suits your personal characteristics and behavior.</a:t>
            </a:r>
          </a:p>
        </p:txBody>
      </p:sp>
      <p:pic>
        <p:nvPicPr>
          <p:cNvPr id="6" name="Picture 5" descr="15915423_l.jpg"/>
          <p:cNvPicPr>
            <a:picLocks noChangeAspect="1"/>
          </p:cNvPicPr>
          <p:nvPr/>
        </p:nvPicPr>
        <p:blipFill>
          <a:blip r:embed="rId2" cstate="email"/>
          <a:stretch>
            <a:fillRect/>
          </a:stretch>
        </p:blipFill>
        <p:spPr>
          <a:xfrm>
            <a:off x="3923928" y="836712"/>
            <a:ext cx="5220072" cy="6048672"/>
          </a:xfrm>
          <a:prstGeom prst="rect">
            <a:avLst/>
          </a:prstGeom>
        </p:spPr>
      </p:pic>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3"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Affirmations for Work</a:t>
              </a:r>
              <a:endParaRPr lang="en-IN" sz="3200" dirty="0"/>
            </a:p>
          </p:txBody>
        </p:sp>
      </p:grpSp>
      <p:sp>
        <p:nvSpPr>
          <p:cNvPr id="8" name="Footer Placeholder 7"/>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par>
                                <p:cTn id="8" presetID="1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lide(from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Affirmations for Work</a:t>
              </a:r>
              <a:endParaRPr lang="en-IN" sz="3200" dirty="0"/>
            </a:p>
          </p:txBody>
        </p:sp>
      </p:grpSp>
      <p:sp>
        <p:nvSpPr>
          <p:cNvPr id="6" name="TextBox 5"/>
          <p:cNvSpPr txBox="1"/>
          <p:nvPr/>
        </p:nvSpPr>
        <p:spPr>
          <a:xfrm>
            <a:off x="683568" y="940658"/>
            <a:ext cx="8460432" cy="400110"/>
          </a:xfrm>
          <a:prstGeom prst="rect">
            <a:avLst/>
          </a:prstGeom>
          <a:solidFill>
            <a:srgbClr val="FFFFFF">
              <a:alpha val="69804"/>
            </a:srgbClr>
          </a:solidFill>
        </p:spPr>
        <p:txBody>
          <a:bodyPr wrap="square" rtlCol="0">
            <a:spAutoFit/>
          </a:bodyPr>
          <a:lstStyle/>
          <a:p>
            <a:r>
              <a:rPr lang="en-IN" sz="2000" dirty="0" smtClean="0"/>
              <a:t>The following are some positive affirmations to use at the workplace:</a:t>
            </a:r>
            <a:endParaRPr lang="en-IN" sz="2000" dirty="0"/>
          </a:p>
        </p:txBody>
      </p:sp>
      <p:grpSp>
        <p:nvGrpSpPr>
          <p:cNvPr id="7" name="Group 86"/>
          <p:cNvGrpSpPr/>
          <p:nvPr/>
        </p:nvGrpSpPr>
        <p:grpSpPr>
          <a:xfrm>
            <a:off x="539552" y="2045646"/>
            <a:ext cx="1820416" cy="2741889"/>
            <a:chOff x="-36512" y="1898829"/>
            <a:chExt cx="1820416" cy="2741889"/>
          </a:xfrm>
        </p:grpSpPr>
        <p:sp>
          <p:nvSpPr>
            <p:cNvPr id="8" name="Ellipse 98"/>
            <p:cNvSpPr/>
            <p:nvPr/>
          </p:nvSpPr>
          <p:spPr bwMode="auto">
            <a:xfrm>
              <a:off x="107504" y="4171845"/>
              <a:ext cx="1524000" cy="468873"/>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sz="1800" dirty="0" smtClean="0">
                <a:solidFill>
                  <a:srgbClr val="FFFFFF"/>
                </a:solidFill>
                <a:latin typeface="Calibri" pitchFamily="34" charset="0"/>
              </a:endParaRPr>
            </a:p>
          </p:txBody>
        </p:sp>
        <p:cxnSp>
          <p:nvCxnSpPr>
            <p:cNvPr id="9" name="Straight Connector 8"/>
            <p:cNvCxnSpPr>
              <a:cxnSpLocks noChangeShapeType="1"/>
            </p:cNvCxnSpPr>
            <p:nvPr/>
          </p:nvCxnSpPr>
          <p:spPr bwMode="auto">
            <a:xfrm rot="5400000" flipH="1" flipV="1">
              <a:off x="663924" y="3047875"/>
              <a:ext cx="411162" cy="3175"/>
            </a:xfrm>
            <a:prstGeom prst="line">
              <a:avLst/>
            </a:prstGeom>
            <a:noFill/>
            <a:ln w="25400">
              <a:solidFill>
                <a:srgbClr val="58A419"/>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0" name="Oval 9"/>
            <p:cNvSpPr>
              <a:spLocks noChangeArrowheads="1"/>
            </p:cNvSpPr>
            <p:nvPr/>
          </p:nvSpPr>
          <p:spPr bwMode="auto">
            <a:xfrm>
              <a:off x="259904" y="3102644"/>
              <a:ext cx="1295400" cy="1295400"/>
            </a:xfrm>
            <a:prstGeom prst="ellipse">
              <a:avLst/>
            </a:prstGeom>
            <a:gradFill rotWithShape="1">
              <a:gsLst>
                <a:gs pos="0">
                  <a:srgbClr val="9CC250"/>
                </a:gs>
                <a:gs pos="100000">
                  <a:srgbClr val="58A419"/>
                </a:gs>
              </a:gsLst>
              <a:lin ang="5400000"/>
            </a:gradFill>
            <a:ln w="9525">
              <a:solidFill>
                <a:srgbClr val="58A419"/>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34" charset="0"/>
              </a:endParaRPr>
            </a:p>
          </p:txBody>
        </p:sp>
        <p:sp>
          <p:nvSpPr>
            <p:cNvPr id="11" name="TextBox 9"/>
            <p:cNvSpPr txBox="1">
              <a:spLocks noChangeArrowheads="1"/>
            </p:cNvSpPr>
            <p:nvPr/>
          </p:nvSpPr>
          <p:spPr bwMode="auto">
            <a:xfrm>
              <a:off x="602804" y="3334668"/>
              <a:ext cx="609600" cy="830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nb-NO" sz="4800" dirty="0">
                  <a:solidFill>
                    <a:schemeClr val="bg1"/>
                  </a:solidFill>
                  <a:latin typeface="Calibri" pitchFamily="34" charset="0"/>
                </a:rPr>
                <a:t>1</a:t>
              </a:r>
            </a:p>
          </p:txBody>
        </p:sp>
        <p:sp>
          <p:nvSpPr>
            <p:cNvPr id="12" name="TextBox 24"/>
            <p:cNvSpPr txBox="1">
              <a:spLocks noChangeArrowheads="1"/>
            </p:cNvSpPr>
            <p:nvPr/>
          </p:nvSpPr>
          <p:spPr bwMode="auto">
            <a:xfrm>
              <a:off x="-36512" y="1898829"/>
              <a:ext cx="1820416"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IN" dirty="0" smtClean="0">
                  <a:latin typeface="Calibri" pitchFamily="34" charset="0"/>
                </a:rPr>
                <a:t>I am a competent and confident person</a:t>
              </a:r>
              <a:endParaRPr lang="en-GB" sz="1200" dirty="0">
                <a:latin typeface="Calibri" pitchFamily="34" charset="0"/>
              </a:endParaRPr>
            </a:p>
          </p:txBody>
        </p:sp>
      </p:grpSp>
      <p:grpSp>
        <p:nvGrpSpPr>
          <p:cNvPr id="13" name="Group 87"/>
          <p:cNvGrpSpPr/>
          <p:nvPr/>
        </p:nvGrpSpPr>
        <p:grpSpPr>
          <a:xfrm>
            <a:off x="1259632" y="3249461"/>
            <a:ext cx="2052836" cy="2599355"/>
            <a:chOff x="683568" y="3102644"/>
            <a:chExt cx="2052836" cy="2599355"/>
          </a:xfrm>
        </p:grpSpPr>
        <p:cxnSp>
          <p:nvCxnSpPr>
            <p:cNvPr id="14" name="Straight Connector 13"/>
            <p:cNvCxnSpPr>
              <a:cxnSpLocks noChangeShapeType="1"/>
            </p:cNvCxnSpPr>
            <p:nvPr/>
          </p:nvCxnSpPr>
          <p:spPr bwMode="auto">
            <a:xfrm rot="5400000" flipH="1" flipV="1">
              <a:off x="1656110" y="4525838"/>
              <a:ext cx="409575" cy="1588"/>
            </a:xfrm>
            <a:prstGeom prst="line">
              <a:avLst/>
            </a:prstGeom>
            <a:noFill/>
            <a:ln w="25400">
              <a:solidFill>
                <a:srgbClr val="58A419"/>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15" name="Ellipse 98"/>
            <p:cNvSpPr/>
            <p:nvPr/>
          </p:nvSpPr>
          <p:spPr bwMode="auto">
            <a:xfrm>
              <a:off x="1099692" y="4171845"/>
              <a:ext cx="1524000" cy="468873"/>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sz="1800" dirty="0" smtClean="0">
                <a:solidFill>
                  <a:srgbClr val="FFFFFF"/>
                </a:solidFill>
                <a:latin typeface="Calibri" pitchFamily="34" charset="0"/>
              </a:endParaRPr>
            </a:p>
          </p:txBody>
        </p:sp>
        <p:sp>
          <p:nvSpPr>
            <p:cNvPr id="16" name="Oval 15"/>
            <p:cNvSpPr>
              <a:spLocks noChangeArrowheads="1"/>
            </p:cNvSpPr>
            <p:nvPr/>
          </p:nvSpPr>
          <p:spPr bwMode="auto">
            <a:xfrm>
              <a:off x="1250504" y="3102644"/>
              <a:ext cx="1295400" cy="1295400"/>
            </a:xfrm>
            <a:prstGeom prst="ellipse">
              <a:avLst/>
            </a:prstGeom>
            <a:gradFill rotWithShape="1">
              <a:gsLst>
                <a:gs pos="0">
                  <a:srgbClr val="F2F2F2"/>
                </a:gs>
                <a:gs pos="100000">
                  <a:srgbClr val="D9D9D9"/>
                </a:gs>
              </a:gsLst>
              <a:lin ang="5400000"/>
            </a:gradFill>
            <a:ln w="9525">
              <a:solidFill>
                <a:srgbClr val="A6A6A6"/>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34" charset="0"/>
              </a:endParaRPr>
            </a:p>
          </p:txBody>
        </p:sp>
        <p:sp>
          <p:nvSpPr>
            <p:cNvPr id="17" name="TextBox 10"/>
            <p:cNvSpPr txBox="1">
              <a:spLocks noChangeArrowheads="1"/>
            </p:cNvSpPr>
            <p:nvPr/>
          </p:nvSpPr>
          <p:spPr bwMode="auto">
            <a:xfrm>
              <a:off x="1631504" y="3334668"/>
              <a:ext cx="609600" cy="830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nb-NO" sz="4800">
                  <a:solidFill>
                    <a:srgbClr val="58A419"/>
                  </a:solidFill>
                  <a:latin typeface="Calibri" pitchFamily="34" charset="0"/>
                </a:rPr>
                <a:t>2</a:t>
              </a:r>
            </a:p>
          </p:txBody>
        </p:sp>
        <p:sp>
          <p:nvSpPr>
            <p:cNvPr id="18" name="TextBox 25"/>
            <p:cNvSpPr txBox="1">
              <a:spLocks noChangeArrowheads="1"/>
            </p:cNvSpPr>
            <p:nvPr/>
          </p:nvSpPr>
          <p:spPr bwMode="auto">
            <a:xfrm>
              <a:off x="683568" y="4778669"/>
              <a:ext cx="2052836"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IN" dirty="0" smtClean="0">
                  <a:latin typeface="Calibri" pitchFamily="34" charset="0"/>
                </a:rPr>
                <a:t>I am an attractive and interesting person</a:t>
              </a:r>
              <a:endParaRPr lang="en-GB" sz="1200" dirty="0">
                <a:latin typeface="Calibri" pitchFamily="34" charset="0"/>
              </a:endParaRPr>
            </a:p>
          </p:txBody>
        </p:sp>
      </p:grpSp>
      <p:grpSp>
        <p:nvGrpSpPr>
          <p:cNvPr id="19" name="Group 81"/>
          <p:cNvGrpSpPr/>
          <p:nvPr/>
        </p:nvGrpSpPr>
        <p:grpSpPr>
          <a:xfrm>
            <a:off x="2555776" y="2073622"/>
            <a:ext cx="1785392" cy="2713913"/>
            <a:chOff x="1979712" y="1926805"/>
            <a:chExt cx="1785392" cy="2713913"/>
          </a:xfrm>
        </p:grpSpPr>
        <p:sp>
          <p:nvSpPr>
            <p:cNvPr id="20" name="Ellipse 98"/>
            <p:cNvSpPr/>
            <p:nvPr/>
          </p:nvSpPr>
          <p:spPr bwMode="auto">
            <a:xfrm>
              <a:off x="2164904" y="4171845"/>
              <a:ext cx="1524000" cy="468873"/>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sz="1800" dirty="0" smtClean="0">
                <a:solidFill>
                  <a:srgbClr val="FFFFFF"/>
                </a:solidFill>
                <a:latin typeface="Calibri" pitchFamily="34" charset="0"/>
              </a:endParaRPr>
            </a:p>
          </p:txBody>
        </p:sp>
        <p:cxnSp>
          <p:nvCxnSpPr>
            <p:cNvPr id="21" name="Straight Connector 20"/>
            <p:cNvCxnSpPr>
              <a:cxnSpLocks noChangeShapeType="1"/>
            </p:cNvCxnSpPr>
            <p:nvPr/>
          </p:nvCxnSpPr>
          <p:spPr bwMode="auto">
            <a:xfrm rot="5400000" flipH="1" flipV="1">
              <a:off x="2722117" y="3048669"/>
              <a:ext cx="411162" cy="1588"/>
            </a:xfrm>
            <a:prstGeom prst="line">
              <a:avLst/>
            </a:prstGeom>
            <a:noFill/>
            <a:ln w="25400">
              <a:solidFill>
                <a:srgbClr val="58A419"/>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2" name="Oval 21"/>
            <p:cNvSpPr>
              <a:spLocks noChangeArrowheads="1"/>
            </p:cNvSpPr>
            <p:nvPr/>
          </p:nvSpPr>
          <p:spPr bwMode="auto">
            <a:xfrm>
              <a:off x="2241104" y="3102644"/>
              <a:ext cx="1295400" cy="1295400"/>
            </a:xfrm>
            <a:prstGeom prst="ellipse">
              <a:avLst/>
            </a:prstGeom>
            <a:gradFill rotWithShape="1">
              <a:gsLst>
                <a:gs pos="0">
                  <a:srgbClr val="9CC250"/>
                </a:gs>
                <a:gs pos="100000">
                  <a:srgbClr val="58A419"/>
                </a:gs>
              </a:gsLst>
              <a:lin ang="5400000"/>
            </a:gradFill>
            <a:ln w="9525">
              <a:solidFill>
                <a:srgbClr val="58A419"/>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34" charset="0"/>
              </a:endParaRPr>
            </a:p>
          </p:txBody>
        </p:sp>
        <p:sp>
          <p:nvSpPr>
            <p:cNvPr id="23" name="TextBox 11"/>
            <p:cNvSpPr txBox="1">
              <a:spLocks noChangeArrowheads="1"/>
            </p:cNvSpPr>
            <p:nvPr/>
          </p:nvSpPr>
          <p:spPr bwMode="auto">
            <a:xfrm>
              <a:off x="2622104" y="3334668"/>
              <a:ext cx="609600" cy="830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nb-NO" sz="4800">
                  <a:solidFill>
                    <a:schemeClr val="bg1"/>
                  </a:solidFill>
                  <a:latin typeface="Calibri" pitchFamily="34" charset="0"/>
                </a:rPr>
                <a:t>3</a:t>
              </a:r>
            </a:p>
          </p:txBody>
        </p:sp>
        <p:sp>
          <p:nvSpPr>
            <p:cNvPr id="24" name="TextBox 28"/>
            <p:cNvSpPr txBox="1">
              <a:spLocks noChangeArrowheads="1"/>
            </p:cNvSpPr>
            <p:nvPr/>
          </p:nvSpPr>
          <p:spPr bwMode="auto">
            <a:xfrm>
              <a:off x="1979712" y="1926805"/>
              <a:ext cx="178539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IN" dirty="0" smtClean="0">
                  <a:latin typeface="Calibri" pitchFamily="34" charset="0"/>
                </a:rPr>
                <a:t>People listen to what I have to say</a:t>
              </a:r>
              <a:endParaRPr lang="en-GB" sz="1200" dirty="0">
                <a:latin typeface="Calibri" pitchFamily="34" charset="0"/>
              </a:endParaRPr>
            </a:p>
          </p:txBody>
        </p:sp>
      </p:grpSp>
      <p:grpSp>
        <p:nvGrpSpPr>
          <p:cNvPr id="25" name="Group 88"/>
          <p:cNvGrpSpPr/>
          <p:nvPr/>
        </p:nvGrpSpPr>
        <p:grpSpPr>
          <a:xfrm>
            <a:off x="3563888" y="3249461"/>
            <a:ext cx="2088232" cy="2599355"/>
            <a:chOff x="2987824" y="3102644"/>
            <a:chExt cx="2088232" cy="2599355"/>
          </a:xfrm>
        </p:grpSpPr>
        <p:sp>
          <p:nvSpPr>
            <p:cNvPr id="26" name="Ellipse 98"/>
            <p:cNvSpPr/>
            <p:nvPr/>
          </p:nvSpPr>
          <p:spPr bwMode="auto">
            <a:xfrm>
              <a:off x="3079304" y="4171845"/>
              <a:ext cx="1524000" cy="468873"/>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sz="1800" dirty="0" smtClean="0">
                <a:solidFill>
                  <a:srgbClr val="FFFFFF"/>
                </a:solidFill>
                <a:latin typeface="Calibri" pitchFamily="34" charset="0"/>
              </a:endParaRPr>
            </a:p>
          </p:txBody>
        </p:sp>
        <p:cxnSp>
          <p:nvCxnSpPr>
            <p:cNvPr id="27" name="Straight Connector 26"/>
            <p:cNvCxnSpPr>
              <a:cxnSpLocks noChangeShapeType="1"/>
            </p:cNvCxnSpPr>
            <p:nvPr/>
          </p:nvCxnSpPr>
          <p:spPr bwMode="auto">
            <a:xfrm rot="5400000" flipH="1" flipV="1">
              <a:off x="3635723" y="4525838"/>
              <a:ext cx="409575" cy="1587"/>
            </a:xfrm>
            <a:prstGeom prst="line">
              <a:avLst/>
            </a:prstGeom>
            <a:noFill/>
            <a:ln w="25400">
              <a:solidFill>
                <a:srgbClr val="58A419"/>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8" name="Oval 27"/>
            <p:cNvSpPr>
              <a:spLocks noChangeArrowheads="1"/>
            </p:cNvSpPr>
            <p:nvPr/>
          </p:nvSpPr>
          <p:spPr bwMode="auto">
            <a:xfrm>
              <a:off x="3231704" y="3102644"/>
              <a:ext cx="1295400" cy="1295400"/>
            </a:xfrm>
            <a:prstGeom prst="ellipse">
              <a:avLst/>
            </a:prstGeom>
            <a:gradFill rotWithShape="1">
              <a:gsLst>
                <a:gs pos="0">
                  <a:srgbClr val="F2F2F2"/>
                </a:gs>
                <a:gs pos="100000">
                  <a:srgbClr val="D9D9D9"/>
                </a:gs>
              </a:gsLst>
              <a:lin ang="5400000"/>
            </a:gradFill>
            <a:ln w="9525">
              <a:solidFill>
                <a:srgbClr val="A6A6A6"/>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34" charset="0"/>
              </a:endParaRPr>
            </a:p>
          </p:txBody>
        </p:sp>
        <p:sp>
          <p:nvSpPr>
            <p:cNvPr id="29" name="TextBox 12"/>
            <p:cNvSpPr txBox="1">
              <a:spLocks noChangeArrowheads="1"/>
            </p:cNvSpPr>
            <p:nvPr/>
          </p:nvSpPr>
          <p:spPr bwMode="auto">
            <a:xfrm>
              <a:off x="3536504" y="3334668"/>
              <a:ext cx="609600" cy="830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nb-NO" sz="4800">
                  <a:solidFill>
                    <a:srgbClr val="58A419"/>
                  </a:solidFill>
                  <a:latin typeface="Calibri" pitchFamily="34" charset="0"/>
                </a:rPr>
                <a:t>4</a:t>
              </a:r>
            </a:p>
          </p:txBody>
        </p:sp>
        <p:sp>
          <p:nvSpPr>
            <p:cNvPr id="30" name="TextBox 26"/>
            <p:cNvSpPr txBox="1">
              <a:spLocks noChangeArrowheads="1"/>
            </p:cNvSpPr>
            <p:nvPr/>
          </p:nvSpPr>
          <p:spPr bwMode="auto">
            <a:xfrm>
              <a:off x="2987824" y="4778669"/>
              <a:ext cx="208823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IN" dirty="0" smtClean="0">
                  <a:latin typeface="Calibri" pitchFamily="34" charset="0"/>
                </a:rPr>
                <a:t>At meetings I make a significant contribution</a:t>
              </a:r>
              <a:endParaRPr lang="en-GB" sz="1200" dirty="0">
                <a:latin typeface="Calibri" pitchFamily="34" charset="0"/>
              </a:endParaRPr>
            </a:p>
          </p:txBody>
        </p:sp>
      </p:grpSp>
      <p:grpSp>
        <p:nvGrpSpPr>
          <p:cNvPr id="31" name="Group 89"/>
          <p:cNvGrpSpPr/>
          <p:nvPr/>
        </p:nvGrpSpPr>
        <p:grpSpPr>
          <a:xfrm>
            <a:off x="4568180" y="2350621"/>
            <a:ext cx="1732012" cy="2436914"/>
            <a:chOff x="3992116" y="2203804"/>
            <a:chExt cx="1732012" cy="2436914"/>
          </a:xfrm>
        </p:grpSpPr>
        <p:cxnSp>
          <p:nvCxnSpPr>
            <p:cNvPr id="32" name="Straight Connector 31"/>
            <p:cNvCxnSpPr>
              <a:cxnSpLocks noChangeShapeType="1"/>
            </p:cNvCxnSpPr>
            <p:nvPr/>
          </p:nvCxnSpPr>
          <p:spPr bwMode="auto">
            <a:xfrm rot="5400000" flipH="1" flipV="1">
              <a:off x="4549330" y="3048669"/>
              <a:ext cx="411162" cy="1587"/>
            </a:xfrm>
            <a:prstGeom prst="line">
              <a:avLst/>
            </a:prstGeom>
            <a:noFill/>
            <a:ln w="25400">
              <a:solidFill>
                <a:srgbClr val="58A419"/>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3" name="Ellipse 98"/>
            <p:cNvSpPr/>
            <p:nvPr/>
          </p:nvSpPr>
          <p:spPr bwMode="auto">
            <a:xfrm>
              <a:off x="3992116" y="4171845"/>
              <a:ext cx="1524000" cy="468873"/>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sz="1800" dirty="0" smtClean="0">
                <a:solidFill>
                  <a:srgbClr val="FFFFFF"/>
                </a:solidFill>
                <a:latin typeface="Calibri" pitchFamily="34" charset="0"/>
              </a:endParaRPr>
            </a:p>
          </p:txBody>
        </p:sp>
        <p:sp>
          <p:nvSpPr>
            <p:cNvPr id="34" name="Oval 33"/>
            <p:cNvSpPr>
              <a:spLocks noChangeArrowheads="1"/>
            </p:cNvSpPr>
            <p:nvPr/>
          </p:nvSpPr>
          <p:spPr bwMode="auto">
            <a:xfrm>
              <a:off x="4146104" y="3102644"/>
              <a:ext cx="1295400" cy="1295400"/>
            </a:xfrm>
            <a:prstGeom prst="ellipse">
              <a:avLst/>
            </a:prstGeom>
            <a:gradFill rotWithShape="1">
              <a:gsLst>
                <a:gs pos="0">
                  <a:srgbClr val="9CC250"/>
                </a:gs>
                <a:gs pos="100000">
                  <a:srgbClr val="58A419"/>
                </a:gs>
              </a:gsLst>
              <a:lin ang="5400000"/>
            </a:gradFill>
            <a:ln w="9525">
              <a:solidFill>
                <a:srgbClr val="58A419"/>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34" charset="0"/>
              </a:endParaRPr>
            </a:p>
          </p:txBody>
        </p:sp>
        <p:sp>
          <p:nvSpPr>
            <p:cNvPr id="35" name="TextBox 13"/>
            <p:cNvSpPr txBox="1">
              <a:spLocks noChangeArrowheads="1"/>
            </p:cNvSpPr>
            <p:nvPr/>
          </p:nvSpPr>
          <p:spPr bwMode="auto">
            <a:xfrm>
              <a:off x="4527104" y="3334668"/>
              <a:ext cx="609600" cy="830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nb-NO" sz="4800">
                  <a:solidFill>
                    <a:schemeClr val="bg1"/>
                  </a:solidFill>
                  <a:latin typeface="Calibri" pitchFamily="34" charset="0"/>
                </a:rPr>
                <a:t>5</a:t>
              </a:r>
            </a:p>
          </p:txBody>
        </p:sp>
        <p:sp>
          <p:nvSpPr>
            <p:cNvPr id="36" name="TextBox 29"/>
            <p:cNvSpPr txBox="1">
              <a:spLocks noChangeArrowheads="1"/>
            </p:cNvSpPr>
            <p:nvPr/>
          </p:nvSpPr>
          <p:spPr bwMode="auto">
            <a:xfrm>
              <a:off x="3993704" y="2203804"/>
              <a:ext cx="173042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IN" dirty="0" smtClean="0">
                  <a:latin typeface="Calibri" pitchFamily="34" charset="0"/>
                </a:rPr>
                <a:t>I am creating my desired future</a:t>
              </a:r>
              <a:endParaRPr lang="en-GB" sz="1200" dirty="0">
                <a:latin typeface="Calibri" pitchFamily="34" charset="0"/>
              </a:endParaRPr>
            </a:p>
          </p:txBody>
        </p:sp>
      </p:grpSp>
      <p:grpSp>
        <p:nvGrpSpPr>
          <p:cNvPr id="37" name="Group 90"/>
          <p:cNvGrpSpPr/>
          <p:nvPr/>
        </p:nvGrpSpPr>
        <p:grpSpPr>
          <a:xfrm>
            <a:off x="5561956" y="3249461"/>
            <a:ext cx="1890364" cy="2876354"/>
            <a:chOff x="4985892" y="3102644"/>
            <a:chExt cx="1890364" cy="2876354"/>
          </a:xfrm>
        </p:grpSpPr>
        <p:cxnSp>
          <p:nvCxnSpPr>
            <p:cNvPr id="38" name="Straight Connector 37"/>
            <p:cNvCxnSpPr>
              <a:cxnSpLocks noChangeShapeType="1"/>
            </p:cNvCxnSpPr>
            <p:nvPr/>
          </p:nvCxnSpPr>
          <p:spPr bwMode="auto">
            <a:xfrm rot="5400000" flipH="1" flipV="1">
              <a:off x="5542310" y="4525838"/>
              <a:ext cx="409575" cy="1588"/>
            </a:xfrm>
            <a:prstGeom prst="line">
              <a:avLst/>
            </a:prstGeom>
            <a:noFill/>
            <a:ln w="25400">
              <a:solidFill>
                <a:srgbClr val="58A419"/>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9" name="Ellipse 98"/>
            <p:cNvSpPr/>
            <p:nvPr/>
          </p:nvSpPr>
          <p:spPr bwMode="auto">
            <a:xfrm>
              <a:off x="4985892" y="4171845"/>
              <a:ext cx="1524000" cy="468873"/>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sz="1800" dirty="0" smtClean="0">
                <a:solidFill>
                  <a:srgbClr val="FFFFFF"/>
                </a:solidFill>
                <a:latin typeface="Calibri" pitchFamily="34" charset="0"/>
              </a:endParaRPr>
            </a:p>
          </p:txBody>
        </p:sp>
        <p:sp>
          <p:nvSpPr>
            <p:cNvPr id="40" name="Oval 39"/>
            <p:cNvSpPr>
              <a:spLocks noChangeArrowheads="1"/>
            </p:cNvSpPr>
            <p:nvPr/>
          </p:nvSpPr>
          <p:spPr bwMode="auto">
            <a:xfrm>
              <a:off x="5136704" y="3102644"/>
              <a:ext cx="1295400" cy="1295400"/>
            </a:xfrm>
            <a:prstGeom prst="ellipse">
              <a:avLst/>
            </a:prstGeom>
            <a:gradFill rotWithShape="1">
              <a:gsLst>
                <a:gs pos="0">
                  <a:srgbClr val="F2F2F2"/>
                </a:gs>
                <a:gs pos="100000">
                  <a:srgbClr val="D9D9D9"/>
                </a:gs>
              </a:gsLst>
              <a:lin ang="5400000"/>
            </a:gradFill>
            <a:ln w="9525">
              <a:solidFill>
                <a:srgbClr val="A6A6A6"/>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34" charset="0"/>
              </a:endParaRPr>
            </a:p>
          </p:txBody>
        </p:sp>
        <p:sp>
          <p:nvSpPr>
            <p:cNvPr id="41" name="TextBox 14"/>
            <p:cNvSpPr txBox="1">
              <a:spLocks noChangeArrowheads="1"/>
            </p:cNvSpPr>
            <p:nvPr/>
          </p:nvSpPr>
          <p:spPr bwMode="auto">
            <a:xfrm>
              <a:off x="5517704" y="3334668"/>
              <a:ext cx="609600" cy="830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nb-NO" sz="4800">
                  <a:solidFill>
                    <a:srgbClr val="58A419"/>
                  </a:solidFill>
                  <a:latin typeface="Calibri" pitchFamily="34" charset="0"/>
                </a:rPr>
                <a:t>6</a:t>
              </a:r>
            </a:p>
          </p:txBody>
        </p:sp>
        <p:sp>
          <p:nvSpPr>
            <p:cNvPr id="42" name="TextBox 27"/>
            <p:cNvSpPr txBox="1">
              <a:spLocks noChangeArrowheads="1"/>
            </p:cNvSpPr>
            <p:nvPr/>
          </p:nvSpPr>
          <p:spPr bwMode="auto">
            <a:xfrm>
              <a:off x="5136704" y="4778669"/>
              <a:ext cx="173955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IN" dirty="0" smtClean="0">
                  <a:latin typeface="Calibri" pitchFamily="34" charset="0"/>
                </a:rPr>
                <a:t>I can always find opportunities in situations of change</a:t>
              </a:r>
              <a:endParaRPr lang="en-GB" sz="1200" dirty="0">
                <a:latin typeface="Calibri" pitchFamily="34" charset="0"/>
              </a:endParaRPr>
            </a:p>
          </p:txBody>
        </p:sp>
      </p:grpSp>
      <p:grpSp>
        <p:nvGrpSpPr>
          <p:cNvPr id="43" name="Group 91"/>
          <p:cNvGrpSpPr/>
          <p:nvPr/>
        </p:nvGrpSpPr>
        <p:grpSpPr>
          <a:xfrm>
            <a:off x="6474768" y="1796623"/>
            <a:ext cx="1697632" cy="2990912"/>
            <a:chOff x="5898704" y="1649806"/>
            <a:chExt cx="1697632" cy="2990912"/>
          </a:xfrm>
        </p:grpSpPr>
        <p:cxnSp>
          <p:nvCxnSpPr>
            <p:cNvPr id="44" name="Straight Connector 43"/>
            <p:cNvCxnSpPr>
              <a:cxnSpLocks noChangeShapeType="1"/>
            </p:cNvCxnSpPr>
            <p:nvPr/>
          </p:nvCxnSpPr>
          <p:spPr bwMode="auto">
            <a:xfrm rot="5400000" flipH="1" flipV="1">
              <a:off x="6455917" y="3048669"/>
              <a:ext cx="411162" cy="1588"/>
            </a:xfrm>
            <a:prstGeom prst="line">
              <a:avLst/>
            </a:prstGeom>
            <a:noFill/>
            <a:ln w="25400">
              <a:solidFill>
                <a:srgbClr val="58A419"/>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45" name="Ellipse 98"/>
            <p:cNvSpPr/>
            <p:nvPr/>
          </p:nvSpPr>
          <p:spPr bwMode="auto">
            <a:xfrm>
              <a:off x="5974904" y="4171845"/>
              <a:ext cx="1524000" cy="468873"/>
            </a:xfrm>
            <a:prstGeom prst="ellipse">
              <a:avLst/>
            </a:prstGeom>
            <a:gradFill flip="none" rotWithShape="1">
              <a:gsLst>
                <a:gs pos="100000">
                  <a:srgbClr val="FFFFFF">
                    <a:alpha val="0"/>
                  </a:srgbClr>
                </a:gs>
                <a:gs pos="0">
                  <a:srgbClr val="E6E6E6">
                    <a:lumMod val="10000"/>
                    <a:alpha val="42000"/>
                  </a:srgbClr>
                </a:gs>
              </a:gsLst>
              <a:path path="shape">
                <a:fillToRect l="50000" t="50000" r="50000" b="50000"/>
              </a:path>
              <a:tileRect/>
            </a:gradFill>
            <a:ln w="9525" cap="flat" cmpd="sng" algn="ctr">
              <a:noFill/>
              <a:prstDash val="solid"/>
            </a:ln>
            <a:effectLst/>
          </p:spPr>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sz="1800" dirty="0" smtClean="0">
                <a:solidFill>
                  <a:srgbClr val="FFFFFF"/>
                </a:solidFill>
                <a:latin typeface="Calibri" pitchFamily="34" charset="0"/>
              </a:endParaRPr>
            </a:p>
          </p:txBody>
        </p:sp>
        <p:sp>
          <p:nvSpPr>
            <p:cNvPr id="46" name="Oval 45"/>
            <p:cNvSpPr>
              <a:spLocks noChangeArrowheads="1"/>
            </p:cNvSpPr>
            <p:nvPr/>
          </p:nvSpPr>
          <p:spPr bwMode="auto">
            <a:xfrm>
              <a:off x="6127304" y="3102644"/>
              <a:ext cx="1295400" cy="1295400"/>
            </a:xfrm>
            <a:prstGeom prst="ellipse">
              <a:avLst/>
            </a:prstGeom>
            <a:gradFill rotWithShape="1">
              <a:gsLst>
                <a:gs pos="0">
                  <a:srgbClr val="9CC250"/>
                </a:gs>
                <a:gs pos="100000">
                  <a:srgbClr val="58A419"/>
                </a:gs>
              </a:gsLst>
              <a:lin ang="5400000"/>
            </a:gradFill>
            <a:ln w="9525">
              <a:solidFill>
                <a:srgbClr val="58A419"/>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34" charset="0"/>
              </a:endParaRPr>
            </a:p>
          </p:txBody>
        </p:sp>
        <p:sp>
          <p:nvSpPr>
            <p:cNvPr id="47" name="TextBox 15"/>
            <p:cNvSpPr txBox="1">
              <a:spLocks noChangeArrowheads="1"/>
            </p:cNvSpPr>
            <p:nvPr/>
          </p:nvSpPr>
          <p:spPr bwMode="auto">
            <a:xfrm>
              <a:off x="6508304" y="3334668"/>
              <a:ext cx="609600" cy="830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nb-NO" sz="4800" dirty="0">
                  <a:solidFill>
                    <a:schemeClr val="bg1"/>
                  </a:solidFill>
                  <a:latin typeface="Calibri" pitchFamily="34" charset="0"/>
                </a:rPr>
                <a:t>7</a:t>
              </a:r>
            </a:p>
          </p:txBody>
        </p:sp>
        <p:sp>
          <p:nvSpPr>
            <p:cNvPr id="48" name="TextBox 30"/>
            <p:cNvSpPr txBox="1">
              <a:spLocks noChangeArrowheads="1"/>
            </p:cNvSpPr>
            <p:nvPr/>
          </p:nvSpPr>
          <p:spPr bwMode="auto">
            <a:xfrm>
              <a:off x="5898704" y="1649806"/>
              <a:ext cx="169763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r>
                <a:rPr lang="en-IN" dirty="0" smtClean="0">
                  <a:latin typeface="Calibri" pitchFamily="34" charset="0"/>
                </a:rPr>
                <a:t>I am independent of the approval of others</a:t>
              </a:r>
              <a:endParaRPr lang="en-GB" sz="1200" dirty="0">
                <a:latin typeface="Calibri" pitchFamily="34" charset="0"/>
              </a:endParaRPr>
            </a:p>
          </p:txBody>
        </p:sp>
      </p:grpSp>
      <p:sp>
        <p:nvSpPr>
          <p:cNvPr id="49" name="Footer Placeholder 48"/>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500"/>
                            </p:stCondLst>
                            <p:childTnLst>
                              <p:par>
                                <p:cTn id="13" presetID="10" presetClass="entr" presetSubtype="0" fill="hold" nodeType="afterEffect">
                                  <p:stCondLst>
                                    <p:cond delay="75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4250"/>
                            </p:stCondLst>
                            <p:childTnLst>
                              <p:par>
                                <p:cTn id="17" presetID="10" presetClass="entr" presetSubtype="0" fill="hold" nodeType="after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par>
                          <p:cTn id="20" fill="hold">
                            <p:stCondLst>
                              <p:cond delay="6250"/>
                            </p:stCondLst>
                            <p:childTnLst>
                              <p:par>
                                <p:cTn id="21" presetID="10" presetClass="entr" presetSubtype="0" fill="hold" nodeType="afterEffect">
                                  <p:stCondLst>
                                    <p:cond delay="75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childTnLst>
                                </p:cTn>
                              </p:par>
                            </p:childTnLst>
                          </p:cTn>
                        </p:par>
                        <p:par>
                          <p:cTn id="24" fill="hold">
                            <p:stCondLst>
                              <p:cond delay="8000"/>
                            </p:stCondLst>
                            <p:childTnLst>
                              <p:par>
                                <p:cTn id="25" presetID="10" presetClass="entr" presetSubtype="0" fill="hold" nodeType="afterEffect">
                                  <p:stCondLst>
                                    <p:cond delay="75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childTnLst>
                                </p:cTn>
                              </p:par>
                            </p:childTnLst>
                          </p:cTn>
                        </p:par>
                        <p:par>
                          <p:cTn id="28" fill="hold">
                            <p:stCondLst>
                              <p:cond delay="9750"/>
                            </p:stCondLst>
                            <p:childTnLst>
                              <p:par>
                                <p:cTn id="29" presetID="10" presetClass="entr" presetSubtype="0" fill="hold" nodeType="afterEffect">
                                  <p:stCondLst>
                                    <p:cond delay="75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childTnLst>
                                </p:cTn>
                              </p:par>
                            </p:childTnLst>
                          </p:cTn>
                        </p:par>
                        <p:par>
                          <p:cTn id="32" fill="hold">
                            <p:stCondLst>
                              <p:cond delay="11500"/>
                            </p:stCondLst>
                            <p:childTnLst>
                              <p:par>
                                <p:cTn id="33" presetID="10" presetClass="entr" presetSubtype="0" fill="hold" nodeType="afterEffect">
                                  <p:stCondLst>
                                    <p:cond delay="100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Affirmations for Life</a:t>
              </a:r>
              <a:endParaRPr lang="en-IN" sz="3200" dirty="0"/>
            </a:p>
          </p:txBody>
        </p:sp>
      </p:grpSp>
      <p:grpSp>
        <p:nvGrpSpPr>
          <p:cNvPr id="6" name="Group 18"/>
          <p:cNvGrpSpPr/>
          <p:nvPr/>
        </p:nvGrpSpPr>
        <p:grpSpPr>
          <a:xfrm>
            <a:off x="4644008" y="1340768"/>
            <a:ext cx="4131052" cy="4968552"/>
            <a:chOff x="4644008" y="1340768"/>
            <a:chExt cx="4131052" cy="4968552"/>
          </a:xfrm>
        </p:grpSpPr>
        <p:sp>
          <p:nvSpPr>
            <p:cNvPr id="7" name="Rectangle 2"/>
            <p:cNvSpPr/>
            <p:nvPr/>
          </p:nvSpPr>
          <p:spPr>
            <a:xfrm rot="60000">
              <a:off x="4644008" y="1340768"/>
              <a:ext cx="4131052" cy="4968552"/>
            </a:xfrm>
            <a:custGeom>
              <a:avLst/>
              <a:gdLst/>
              <a:ahLst/>
              <a:cxnLst/>
              <a:rect l="l" t="t" r="r" b="b"/>
              <a:pathLst>
                <a:path w="2606040" h="3409950">
                  <a:moveTo>
                    <a:pt x="95563" y="0"/>
                  </a:moveTo>
                  <a:lnTo>
                    <a:pt x="151631" y="0"/>
                  </a:lnTo>
                  <a:lnTo>
                    <a:pt x="149700" y="9562"/>
                  </a:lnTo>
                  <a:cubicBezTo>
                    <a:pt x="149700" y="56927"/>
                    <a:pt x="188097" y="95324"/>
                    <a:pt x="235463" y="95324"/>
                  </a:cubicBezTo>
                  <a:cubicBezTo>
                    <a:pt x="282829" y="95324"/>
                    <a:pt x="321226" y="56927"/>
                    <a:pt x="321226" y="9562"/>
                  </a:cubicBezTo>
                  <a:cubicBezTo>
                    <a:pt x="321226" y="6276"/>
                    <a:pt x="321041" y="3034"/>
                    <a:pt x="319296" y="0"/>
                  </a:cubicBezTo>
                  <a:lnTo>
                    <a:pt x="387074" y="0"/>
                  </a:lnTo>
                  <a:lnTo>
                    <a:pt x="385143" y="9562"/>
                  </a:lnTo>
                  <a:cubicBezTo>
                    <a:pt x="385143" y="56927"/>
                    <a:pt x="423540" y="95324"/>
                    <a:pt x="470906" y="95324"/>
                  </a:cubicBezTo>
                  <a:cubicBezTo>
                    <a:pt x="518272" y="95324"/>
                    <a:pt x="556669" y="56927"/>
                    <a:pt x="556669" y="9562"/>
                  </a:cubicBezTo>
                  <a:cubicBezTo>
                    <a:pt x="556669" y="6276"/>
                    <a:pt x="556484" y="3034"/>
                    <a:pt x="554739" y="0"/>
                  </a:cubicBezTo>
                  <a:lnTo>
                    <a:pt x="622517" y="0"/>
                  </a:lnTo>
                  <a:lnTo>
                    <a:pt x="620586" y="9562"/>
                  </a:lnTo>
                  <a:cubicBezTo>
                    <a:pt x="620586" y="56927"/>
                    <a:pt x="658983" y="95324"/>
                    <a:pt x="706349" y="95324"/>
                  </a:cubicBezTo>
                  <a:cubicBezTo>
                    <a:pt x="753715" y="95324"/>
                    <a:pt x="792112" y="56927"/>
                    <a:pt x="792112" y="9562"/>
                  </a:cubicBezTo>
                  <a:cubicBezTo>
                    <a:pt x="792112" y="6276"/>
                    <a:pt x="791927" y="3034"/>
                    <a:pt x="790182" y="0"/>
                  </a:cubicBezTo>
                  <a:lnTo>
                    <a:pt x="857960" y="0"/>
                  </a:lnTo>
                  <a:lnTo>
                    <a:pt x="856029" y="9562"/>
                  </a:lnTo>
                  <a:cubicBezTo>
                    <a:pt x="856029" y="56927"/>
                    <a:pt x="894426" y="95324"/>
                    <a:pt x="941792" y="95324"/>
                  </a:cubicBezTo>
                  <a:cubicBezTo>
                    <a:pt x="989158" y="95324"/>
                    <a:pt x="1027555" y="56927"/>
                    <a:pt x="1027555" y="9562"/>
                  </a:cubicBezTo>
                  <a:cubicBezTo>
                    <a:pt x="1027555" y="6276"/>
                    <a:pt x="1027370" y="3034"/>
                    <a:pt x="1025625" y="0"/>
                  </a:cubicBezTo>
                  <a:lnTo>
                    <a:pt x="1093403" y="0"/>
                  </a:lnTo>
                  <a:lnTo>
                    <a:pt x="1091472" y="9562"/>
                  </a:lnTo>
                  <a:cubicBezTo>
                    <a:pt x="1091472" y="56927"/>
                    <a:pt x="1129869" y="95324"/>
                    <a:pt x="1177235" y="95324"/>
                  </a:cubicBezTo>
                  <a:cubicBezTo>
                    <a:pt x="1224601" y="95324"/>
                    <a:pt x="1262998" y="56927"/>
                    <a:pt x="1262998" y="9562"/>
                  </a:cubicBezTo>
                  <a:cubicBezTo>
                    <a:pt x="1262998" y="6276"/>
                    <a:pt x="1262813" y="3034"/>
                    <a:pt x="1261068" y="0"/>
                  </a:cubicBezTo>
                  <a:lnTo>
                    <a:pt x="1328846" y="0"/>
                  </a:lnTo>
                  <a:lnTo>
                    <a:pt x="1326915" y="9562"/>
                  </a:lnTo>
                  <a:cubicBezTo>
                    <a:pt x="1326915" y="56927"/>
                    <a:pt x="1365312" y="95324"/>
                    <a:pt x="1412678" y="95324"/>
                  </a:cubicBezTo>
                  <a:cubicBezTo>
                    <a:pt x="1460044" y="95324"/>
                    <a:pt x="1498441" y="56927"/>
                    <a:pt x="1498441" y="9562"/>
                  </a:cubicBezTo>
                  <a:cubicBezTo>
                    <a:pt x="1498441" y="6276"/>
                    <a:pt x="1498256" y="3034"/>
                    <a:pt x="1496511" y="0"/>
                  </a:cubicBezTo>
                  <a:lnTo>
                    <a:pt x="1564289" y="0"/>
                  </a:lnTo>
                  <a:lnTo>
                    <a:pt x="1562358" y="9562"/>
                  </a:lnTo>
                  <a:cubicBezTo>
                    <a:pt x="1562358" y="56927"/>
                    <a:pt x="1600755" y="95324"/>
                    <a:pt x="1648121" y="95324"/>
                  </a:cubicBezTo>
                  <a:cubicBezTo>
                    <a:pt x="1695487" y="95324"/>
                    <a:pt x="1733884" y="56927"/>
                    <a:pt x="1733884" y="9562"/>
                  </a:cubicBezTo>
                  <a:cubicBezTo>
                    <a:pt x="1733884" y="6276"/>
                    <a:pt x="1733699" y="3034"/>
                    <a:pt x="1731954" y="0"/>
                  </a:cubicBezTo>
                  <a:lnTo>
                    <a:pt x="1799732" y="0"/>
                  </a:lnTo>
                  <a:lnTo>
                    <a:pt x="1797801" y="9562"/>
                  </a:lnTo>
                  <a:cubicBezTo>
                    <a:pt x="1797801" y="56927"/>
                    <a:pt x="1836198" y="95324"/>
                    <a:pt x="1883564" y="95324"/>
                  </a:cubicBezTo>
                  <a:cubicBezTo>
                    <a:pt x="1930930" y="95324"/>
                    <a:pt x="1969327" y="56927"/>
                    <a:pt x="1969327" y="9562"/>
                  </a:cubicBezTo>
                  <a:cubicBezTo>
                    <a:pt x="1969327" y="6276"/>
                    <a:pt x="1969142" y="3034"/>
                    <a:pt x="1967397" y="0"/>
                  </a:cubicBezTo>
                  <a:lnTo>
                    <a:pt x="2035175" y="0"/>
                  </a:lnTo>
                  <a:lnTo>
                    <a:pt x="2033244" y="9562"/>
                  </a:lnTo>
                  <a:cubicBezTo>
                    <a:pt x="2033244" y="56927"/>
                    <a:pt x="2071641" y="95324"/>
                    <a:pt x="2119007" y="95324"/>
                  </a:cubicBezTo>
                  <a:cubicBezTo>
                    <a:pt x="2166373" y="95324"/>
                    <a:pt x="2204770" y="56927"/>
                    <a:pt x="2204770" y="9562"/>
                  </a:cubicBezTo>
                  <a:cubicBezTo>
                    <a:pt x="2204770" y="6276"/>
                    <a:pt x="2204585" y="3034"/>
                    <a:pt x="2202840" y="0"/>
                  </a:cubicBezTo>
                  <a:lnTo>
                    <a:pt x="2270621" y="0"/>
                  </a:lnTo>
                  <a:lnTo>
                    <a:pt x="2268690" y="9562"/>
                  </a:lnTo>
                  <a:cubicBezTo>
                    <a:pt x="2268690" y="56927"/>
                    <a:pt x="2307087" y="95324"/>
                    <a:pt x="2354453" y="95324"/>
                  </a:cubicBezTo>
                  <a:cubicBezTo>
                    <a:pt x="2401819" y="95324"/>
                    <a:pt x="2440216" y="56927"/>
                    <a:pt x="2440216" y="9562"/>
                  </a:cubicBezTo>
                  <a:cubicBezTo>
                    <a:pt x="2440216" y="6276"/>
                    <a:pt x="2440031" y="3034"/>
                    <a:pt x="2438286" y="0"/>
                  </a:cubicBezTo>
                  <a:lnTo>
                    <a:pt x="2522208" y="0"/>
                  </a:lnTo>
                  <a:lnTo>
                    <a:pt x="2520277" y="9562"/>
                  </a:lnTo>
                  <a:cubicBezTo>
                    <a:pt x="2520277" y="56927"/>
                    <a:pt x="2558674" y="95324"/>
                    <a:pt x="2606040" y="95324"/>
                  </a:cubicBezTo>
                  <a:lnTo>
                    <a:pt x="2606040" y="166273"/>
                  </a:lnTo>
                  <a:cubicBezTo>
                    <a:pt x="2558674" y="166273"/>
                    <a:pt x="2520277" y="204670"/>
                    <a:pt x="2520277" y="252035"/>
                  </a:cubicBezTo>
                  <a:cubicBezTo>
                    <a:pt x="2520277" y="299400"/>
                    <a:pt x="2558674" y="337797"/>
                    <a:pt x="2606040" y="337797"/>
                  </a:cubicBezTo>
                  <a:lnTo>
                    <a:pt x="2606040" y="408747"/>
                  </a:lnTo>
                  <a:cubicBezTo>
                    <a:pt x="2558674" y="408747"/>
                    <a:pt x="2520277" y="447144"/>
                    <a:pt x="2520277" y="494509"/>
                  </a:cubicBezTo>
                  <a:cubicBezTo>
                    <a:pt x="2520277" y="541874"/>
                    <a:pt x="2558674" y="580271"/>
                    <a:pt x="2606040" y="580271"/>
                  </a:cubicBezTo>
                  <a:lnTo>
                    <a:pt x="2606040" y="651221"/>
                  </a:lnTo>
                  <a:cubicBezTo>
                    <a:pt x="2558674" y="651221"/>
                    <a:pt x="2520277" y="689618"/>
                    <a:pt x="2520277" y="736983"/>
                  </a:cubicBezTo>
                  <a:cubicBezTo>
                    <a:pt x="2520277" y="784348"/>
                    <a:pt x="2558674" y="822745"/>
                    <a:pt x="2606040" y="822745"/>
                  </a:cubicBezTo>
                  <a:lnTo>
                    <a:pt x="2606040" y="893694"/>
                  </a:lnTo>
                  <a:cubicBezTo>
                    <a:pt x="2558674" y="893694"/>
                    <a:pt x="2520277" y="932091"/>
                    <a:pt x="2520277" y="979456"/>
                  </a:cubicBezTo>
                  <a:cubicBezTo>
                    <a:pt x="2520277" y="1026821"/>
                    <a:pt x="2558674" y="1065218"/>
                    <a:pt x="2606040" y="1065218"/>
                  </a:cubicBezTo>
                  <a:lnTo>
                    <a:pt x="2606040" y="1136168"/>
                  </a:lnTo>
                  <a:cubicBezTo>
                    <a:pt x="2558674" y="1136168"/>
                    <a:pt x="2520277" y="1174565"/>
                    <a:pt x="2520277" y="1221930"/>
                  </a:cubicBezTo>
                  <a:cubicBezTo>
                    <a:pt x="2520277" y="1269295"/>
                    <a:pt x="2558674" y="1307692"/>
                    <a:pt x="2606040" y="1307692"/>
                  </a:cubicBezTo>
                  <a:lnTo>
                    <a:pt x="2606040" y="1378642"/>
                  </a:lnTo>
                  <a:cubicBezTo>
                    <a:pt x="2558674" y="1378642"/>
                    <a:pt x="2520277" y="1417039"/>
                    <a:pt x="2520277" y="1464404"/>
                  </a:cubicBezTo>
                  <a:cubicBezTo>
                    <a:pt x="2520277" y="1511769"/>
                    <a:pt x="2558674" y="1550166"/>
                    <a:pt x="2606040" y="1550166"/>
                  </a:cubicBezTo>
                  <a:lnTo>
                    <a:pt x="2606040" y="1621115"/>
                  </a:lnTo>
                  <a:cubicBezTo>
                    <a:pt x="2558674" y="1621115"/>
                    <a:pt x="2520277" y="1659512"/>
                    <a:pt x="2520277" y="1706877"/>
                  </a:cubicBezTo>
                  <a:cubicBezTo>
                    <a:pt x="2520277" y="1754242"/>
                    <a:pt x="2558674" y="1792639"/>
                    <a:pt x="2606040" y="1792639"/>
                  </a:cubicBezTo>
                  <a:lnTo>
                    <a:pt x="2606040" y="1863589"/>
                  </a:lnTo>
                  <a:cubicBezTo>
                    <a:pt x="2558674" y="1863589"/>
                    <a:pt x="2520277" y="1901986"/>
                    <a:pt x="2520277" y="1949351"/>
                  </a:cubicBezTo>
                  <a:cubicBezTo>
                    <a:pt x="2520277" y="1996716"/>
                    <a:pt x="2558674" y="2035113"/>
                    <a:pt x="2606040" y="2035113"/>
                  </a:cubicBezTo>
                  <a:lnTo>
                    <a:pt x="2606040" y="2106063"/>
                  </a:lnTo>
                  <a:cubicBezTo>
                    <a:pt x="2558674" y="2106063"/>
                    <a:pt x="2520277" y="2144460"/>
                    <a:pt x="2520277" y="2191825"/>
                  </a:cubicBezTo>
                  <a:cubicBezTo>
                    <a:pt x="2520277" y="2239190"/>
                    <a:pt x="2558674" y="2277587"/>
                    <a:pt x="2606040" y="2277587"/>
                  </a:cubicBezTo>
                  <a:lnTo>
                    <a:pt x="2606040" y="2348536"/>
                  </a:lnTo>
                  <a:cubicBezTo>
                    <a:pt x="2558674" y="2348536"/>
                    <a:pt x="2520277" y="2386933"/>
                    <a:pt x="2520277" y="2434298"/>
                  </a:cubicBezTo>
                  <a:cubicBezTo>
                    <a:pt x="2520277" y="2481663"/>
                    <a:pt x="2558674" y="2520060"/>
                    <a:pt x="2606040" y="2520060"/>
                  </a:cubicBezTo>
                  <a:lnTo>
                    <a:pt x="2606040" y="2591010"/>
                  </a:lnTo>
                  <a:cubicBezTo>
                    <a:pt x="2558674" y="2591010"/>
                    <a:pt x="2520277" y="2629407"/>
                    <a:pt x="2520277" y="2676772"/>
                  </a:cubicBezTo>
                  <a:cubicBezTo>
                    <a:pt x="2520277" y="2724137"/>
                    <a:pt x="2558674" y="2762534"/>
                    <a:pt x="2606040" y="2762534"/>
                  </a:cubicBezTo>
                  <a:lnTo>
                    <a:pt x="2606040" y="2833484"/>
                  </a:lnTo>
                  <a:cubicBezTo>
                    <a:pt x="2558674" y="2833484"/>
                    <a:pt x="2520277" y="2871881"/>
                    <a:pt x="2520277" y="2919246"/>
                  </a:cubicBezTo>
                  <a:cubicBezTo>
                    <a:pt x="2520277" y="2966611"/>
                    <a:pt x="2558674" y="3005008"/>
                    <a:pt x="2606040" y="3005008"/>
                  </a:cubicBezTo>
                  <a:lnTo>
                    <a:pt x="2606040" y="3075957"/>
                  </a:lnTo>
                  <a:cubicBezTo>
                    <a:pt x="2558674" y="3075957"/>
                    <a:pt x="2520277" y="3114354"/>
                    <a:pt x="2520277" y="3161719"/>
                  </a:cubicBezTo>
                  <a:cubicBezTo>
                    <a:pt x="2520277" y="3209084"/>
                    <a:pt x="2558674" y="3247481"/>
                    <a:pt x="2606040" y="3247481"/>
                  </a:cubicBezTo>
                  <a:lnTo>
                    <a:pt x="2606040" y="3318436"/>
                  </a:lnTo>
                  <a:cubicBezTo>
                    <a:pt x="2558674" y="3318436"/>
                    <a:pt x="2520277" y="3356833"/>
                    <a:pt x="2520277" y="3404198"/>
                  </a:cubicBezTo>
                  <a:cubicBezTo>
                    <a:pt x="2520277" y="3406153"/>
                    <a:pt x="2520343" y="3408093"/>
                    <a:pt x="2521438" y="3409950"/>
                  </a:cubicBezTo>
                  <a:lnTo>
                    <a:pt x="2439055" y="3409950"/>
                  </a:lnTo>
                  <a:lnTo>
                    <a:pt x="2440216" y="3404198"/>
                  </a:lnTo>
                  <a:cubicBezTo>
                    <a:pt x="2440216" y="3356833"/>
                    <a:pt x="2401819" y="3318436"/>
                    <a:pt x="2354453" y="3318436"/>
                  </a:cubicBezTo>
                  <a:cubicBezTo>
                    <a:pt x="2307087" y="3318436"/>
                    <a:pt x="2268690" y="3356833"/>
                    <a:pt x="2268690" y="3404198"/>
                  </a:cubicBezTo>
                  <a:cubicBezTo>
                    <a:pt x="2268690" y="3406153"/>
                    <a:pt x="2268756" y="3408093"/>
                    <a:pt x="2269851" y="3409950"/>
                  </a:cubicBezTo>
                  <a:lnTo>
                    <a:pt x="2203609" y="3409950"/>
                  </a:lnTo>
                  <a:lnTo>
                    <a:pt x="2204770" y="3404198"/>
                  </a:lnTo>
                  <a:cubicBezTo>
                    <a:pt x="2204770" y="3356833"/>
                    <a:pt x="2166373" y="3318436"/>
                    <a:pt x="2119007" y="3318436"/>
                  </a:cubicBezTo>
                  <a:cubicBezTo>
                    <a:pt x="2071641" y="3318436"/>
                    <a:pt x="2033244" y="3356833"/>
                    <a:pt x="2033244" y="3404198"/>
                  </a:cubicBezTo>
                  <a:cubicBezTo>
                    <a:pt x="2033244" y="3406153"/>
                    <a:pt x="2033310" y="3408093"/>
                    <a:pt x="2034405" y="3409950"/>
                  </a:cubicBezTo>
                  <a:lnTo>
                    <a:pt x="1968166" y="3409950"/>
                  </a:lnTo>
                  <a:lnTo>
                    <a:pt x="1969327" y="3404198"/>
                  </a:lnTo>
                  <a:cubicBezTo>
                    <a:pt x="1969327" y="3356833"/>
                    <a:pt x="1930930" y="3318436"/>
                    <a:pt x="1883564" y="3318436"/>
                  </a:cubicBezTo>
                  <a:cubicBezTo>
                    <a:pt x="1836198" y="3318436"/>
                    <a:pt x="1797801" y="3356833"/>
                    <a:pt x="1797801" y="3404198"/>
                  </a:cubicBezTo>
                  <a:cubicBezTo>
                    <a:pt x="1797801" y="3406153"/>
                    <a:pt x="1797867" y="3408093"/>
                    <a:pt x="1798962" y="3409950"/>
                  </a:cubicBezTo>
                  <a:lnTo>
                    <a:pt x="1732723" y="3409950"/>
                  </a:lnTo>
                  <a:lnTo>
                    <a:pt x="1733884" y="3404198"/>
                  </a:lnTo>
                  <a:cubicBezTo>
                    <a:pt x="1733884" y="3356833"/>
                    <a:pt x="1695487" y="3318436"/>
                    <a:pt x="1648121" y="3318436"/>
                  </a:cubicBezTo>
                  <a:cubicBezTo>
                    <a:pt x="1600755" y="3318436"/>
                    <a:pt x="1562358" y="3356833"/>
                    <a:pt x="1562358" y="3404198"/>
                  </a:cubicBezTo>
                  <a:cubicBezTo>
                    <a:pt x="1562358" y="3406153"/>
                    <a:pt x="1562424" y="3408093"/>
                    <a:pt x="1563519" y="3409950"/>
                  </a:cubicBezTo>
                  <a:lnTo>
                    <a:pt x="1497280" y="3409950"/>
                  </a:lnTo>
                  <a:lnTo>
                    <a:pt x="1498441" y="3404198"/>
                  </a:lnTo>
                  <a:cubicBezTo>
                    <a:pt x="1498441" y="3356833"/>
                    <a:pt x="1460044" y="3318436"/>
                    <a:pt x="1412678" y="3318436"/>
                  </a:cubicBezTo>
                  <a:cubicBezTo>
                    <a:pt x="1365312" y="3318436"/>
                    <a:pt x="1326915" y="3356833"/>
                    <a:pt x="1326915" y="3404198"/>
                  </a:cubicBezTo>
                  <a:cubicBezTo>
                    <a:pt x="1326915" y="3406153"/>
                    <a:pt x="1326981" y="3408093"/>
                    <a:pt x="1328076" y="3409950"/>
                  </a:cubicBezTo>
                  <a:lnTo>
                    <a:pt x="1261837" y="3409950"/>
                  </a:lnTo>
                  <a:lnTo>
                    <a:pt x="1262998" y="3404198"/>
                  </a:lnTo>
                  <a:cubicBezTo>
                    <a:pt x="1262998" y="3356833"/>
                    <a:pt x="1224601" y="3318436"/>
                    <a:pt x="1177235" y="3318436"/>
                  </a:cubicBezTo>
                  <a:cubicBezTo>
                    <a:pt x="1129869" y="3318436"/>
                    <a:pt x="1091472" y="3356833"/>
                    <a:pt x="1091472" y="3404198"/>
                  </a:cubicBezTo>
                  <a:cubicBezTo>
                    <a:pt x="1091472" y="3406153"/>
                    <a:pt x="1091538" y="3408093"/>
                    <a:pt x="1092633" y="3409950"/>
                  </a:cubicBezTo>
                  <a:lnTo>
                    <a:pt x="1026394" y="3409950"/>
                  </a:lnTo>
                  <a:lnTo>
                    <a:pt x="1027555" y="3404198"/>
                  </a:lnTo>
                  <a:cubicBezTo>
                    <a:pt x="1027555" y="3356833"/>
                    <a:pt x="989158" y="3318436"/>
                    <a:pt x="941792" y="3318436"/>
                  </a:cubicBezTo>
                  <a:cubicBezTo>
                    <a:pt x="894426" y="3318436"/>
                    <a:pt x="856029" y="3356833"/>
                    <a:pt x="856029" y="3404198"/>
                  </a:cubicBezTo>
                  <a:cubicBezTo>
                    <a:pt x="856029" y="3406153"/>
                    <a:pt x="856095" y="3408093"/>
                    <a:pt x="857190" y="3409950"/>
                  </a:cubicBezTo>
                  <a:lnTo>
                    <a:pt x="790951" y="3409950"/>
                  </a:lnTo>
                  <a:lnTo>
                    <a:pt x="792112" y="3404198"/>
                  </a:lnTo>
                  <a:cubicBezTo>
                    <a:pt x="792112" y="3356833"/>
                    <a:pt x="753715" y="3318436"/>
                    <a:pt x="706349" y="3318436"/>
                  </a:cubicBezTo>
                  <a:cubicBezTo>
                    <a:pt x="658983" y="3318436"/>
                    <a:pt x="620586" y="3356833"/>
                    <a:pt x="620586" y="3404198"/>
                  </a:cubicBezTo>
                  <a:cubicBezTo>
                    <a:pt x="620586" y="3406153"/>
                    <a:pt x="620652" y="3408093"/>
                    <a:pt x="621747" y="3409950"/>
                  </a:cubicBezTo>
                  <a:lnTo>
                    <a:pt x="555508" y="3409950"/>
                  </a:lnTo>
                  <a:lnTo>
                    <a:pt x="556669" y="3404198"/>
                  </a:lnTo>
                  <a:cubicBezTo>
                    <a:pt x="556669" y="3356833"/>
                    <a:pt x="518272" y="3318436"/>
                    <a:pt x="470906" y="3318436"/>
                  </a:cubicBezTo>
                  <a:cubicBezTo>
                    <a:pt x="423540" y="3318436"/>
                    <a:pt x="385143" y="3356833"/>
                    <a:pt x="385143" y="3404198"/>
                  </a:cubicBezTo>
                  <a:cubicBezTo>
                    <a:pt x="385143" y="3406153"/>
                    <a:pt x="385208" y="3408093"/>
                    <a:pt x="386304" y="3409950"/>
                  </a:cubicBezTo>
                  <a:lnTo>
                    <a:pt x="320065" y="3409950"/>
                  </a:lnTo>
                  <a:lnTo>
                    <a:pt x="321226" y="3404198"/>
                  </a:lnTo>
                  <a:cubicBezTo>
                    <a:pt x="321226" y="3356833"/>
                    <a:pt x="282829" y="3318436"/>
                    <a:pt x="235463" y="3318436"/>
                  </a:cubicBezTo>
                  <a:cubicBezTo>
                    <a:pt x="188097" y="3318436"/>
                    <a:pt x="149700" y="3356833"/>
                    <a:pt x="149700" y="3404198"/>
                  </a:cubicBezTo>
                  <a:cubicBezTo>
                    <a:pt x="149700" y="3406153"/>
                    <a:pt x="149765" y="3408093"/>
                    <a:pt x="150861" y="3409950"/>
                  </a:cubicBezTo>
                  <a:lnTo>
                    <a:pt x="96332" y="3409950"/>
                  </a:lnTo>
                  <a:lnTo>
                    <a:pt x="97493" y="3404198"/>
                  </a:lnTo>
                  <a:cubicBezTo>
                    <a:pt x="97493" y="3356833"/>
                    <a:pt x="59096" y="3318436"/>
                    <a:pt x="11730" y="3318436"/>
                  </a:cubicBezTo>
                  <a:lnTo>
                    <a:pt x="0" y="3320804"/>
                  </a:lnTo>
                  <a:lnTo>
                    <a:pt x="0" y="3245113"/>
                  </a:lnTo>
                  <a:lnTo>
                    <a:pt x="11730" y="3247481"/>
                  </a:lnTo>
                  <a:cubicBezTo>
                    <a:pt x="59096" y="3247481"/>
                    <a:pt x="97493" y="3209084"/>
                    <a:pt x="97493" y="3161719"/>
                  </a:cubicBezTo>
                  <a:cubicBezTo>
                    <a:pt x="97493" y="3114354"/>
                    <a:pt x="59096" y="3075957"/>
                    <a:pt x="11730" y="3075957"/>
                  </a:cubicBezTo>
                  <a:lnTo>
                    <a:pt x="0" y="3078325"/>
                  </a:lnTo>
                  <a:lnTo>
                    <a:pt x="0" y="3002640"/>
                  </a:lnTo>
                  <a:lnTo>
                    <a:pt x="11730" y="3005008"/>
                  </a:lnTo>
                  <a:cubicBezTo>
                    <a:pt x="59096" y="3005008"/>
                    <a:pt x="97493" y="2966611"/>
                    <a:pt x="97493" y="2919246"/>
                  </a:cubicBezTo>
                  <a:cubicBezTo>
                    <a:pt x="97493" y="2871881"/>
                    <a:pt x="59096" y="2833484"/>
                    <a:pt x="11730" y="2833484"/>
                  </a:cubicBezTo>
                  <a:lnTo>
                    <a:pt x="0" y="2835852"/>
                  </a:lnTo>
                  <a:lnTo>
                    <a:pt x="0" y="2760166"/>
                  </a:lnTo>
                  <a:lnTo>
                    <a:pt x="11730" y="2762534"/>
                  </a:lnTo>
                  <a:cubicBezTo>
                    <a:pt x="59096" y="2762534"/>
                    <a:pt x="97493" y="2724137"/>
                    <a:pt x="97493" y="2676772"/>
                  </a:cubicBezTo>
                  <a:cubicBezTo>
                    <a:pt x="97493" y="2629407"/>
                    <a:pt x="59096" y="2591010"/>
                    <a:pt x="11730" y="2591010"/>
                  </a:cubicBezTo>
                  <a:lnTo>
                    <a:pt x="0" y="2593378"/>
                  </a:lnTo>
                  <a:lnTo>
                    <a:pt x="0" y="2517692"/>
                  </a:lnTo>
                  <a:lnTo>
                    <a:pt x="11730" y="2520060"/>
                  </a:lnTo>
                  <a:cubicBezTo>
                    <a:pt x="59096" y="2520060"/>
                    <a:pt x="97493" y="2481663"/>
                    <a:pt x="97493" y="2434298"/>
                  </a:cubicBezTo>
                  <a:cubicBezTo>
                    <a:pt x="97493" y="2386933"/>
                    <a:pt x="59096" y="2348536"/>
                    <a:pt x="11730" y="2348536"/>
                  </a:cubicBezTo>
                  <a:lnTo>
                    <a:pt x="0" y="2350904"/>
                  </a:lnTo>
                  <a:lnTo>
                    <a:pt x="0" y="2275219"/>
                  </a:lnTo>
                  <a:lnTo>
                    <a:pt x="11730" y="2277587"/>
                  </a:lnTo>
                  <a:cubicBezTo>
                    <a:pt x="59096" y="2277587"/>
                    <a:pt x="97493" y="2239190"/>
                    <a:pt x="97493" y="2191825"/>
                  </a:cubicBezTo>
                  <a:cubicBezTo>
                    <a:pt x="97493" y="2144460"/>
                    <a:pt x="59096" y="2106063"/>
                    <a:pt x="11730" y="2106063"/>
                  </a:cubicBezTo>
                  <a:lnTo>
                    <a:pt x="0" y="2108431"/>
                  </a:lnTo>
                  <a:lnTo>
                    <a:pt x="0" y="2032745"/>
                  </a:lnTo>
                  <a:lnTo>
                    <a:pt x="11730" y="2035113"/>
                  </a:lnTo>
                  <a:cubicBezTo>
                    <a:pt x="59096" y="2035113"/>
                    <a:pt x="97493" y="1996716"/>
                    <a:pt x="97493" y="1949351"/>
                  </a:cubicBezTo>
                  <a:cubicBezTo>
                    <a:pt x="97493" y="1901986"/>
                    <a:pt x="59096" y="1863589"/>
                    <a:pt x="11730" y="1863589"/>
                  </a:cubicBezTo>
                  <a:lnTo>
                    <a:pt x="0" y="1865957"/>
                  </a:lnTo>
                  <a:lnTo>
                    <a:pt x="0" y="1790271"/>
                  </a:lnTo>
                  <a:lnTo>
                    <a:pt x="11730" y="1792639"/>
                  </a:lnTo>
                  <a:cubicBezTo>
                    <a:pt x="59096" y="1792639"/>
                    <a:pt x="97493" y="1754242"/>
                    <a:pt x="97493" y="1706877"/>
                  </a:cubicBezTo>
                  <a:cubicBezTo>
                    <a:pt x="97493" y="1659512"/>
                    <a:pt x="59096" y="1621115"/>
                    <a:pt x="11730" y="1621115"/>
                  </a:cubicBezTo>
                  <a:lnTo>
                    <a:pt x="0" y="1623483"/>
                  </a:lnTo>
                  <a:lnTo>
                    <a:pt x="0" y="1547798"/>
                  </a:lnTo>
                  <a:lnTo>
                    <a:pt x="11730" y="1550166"/>
                  </a:lnTo>
                  <a:cubicBezTo>
                    <a:pt x="59096" y="1550166"/>
                    <a:pt x="97493" y="1511769"/>
                    <a:pt x="97493" y="1464404"/>
                  </a:cubicBezTo>
                  <a:cubicBezTo>
                    <a:pt x="97493" y="1417039"/>
                    <a:pt x="59096" y="1378642"/>
                    <a:pt x="11730" y="1378642"/>
                  </a:cubicBezTo>
                  <a:lnTo>
                    <a:pt x="0" y="1381010"/>
                  </a:lnTo>
                  <a:lnTo>
                    <a:pt x="0" y="1305324"/>
                  </a:lnTo>
                  <a:lnTo>
                    <a:pt x="11730" y="1307692"/>
                  </a:lnTo>
                  <a:cubicBezTo>
                    <a:pt x="59096" y="1307692"/>
                    <a:pt x="97493" y="1269295"/>
                    <a:pt x="97493" y="1221930"/>
                  </a:cubicBezTo>
                  <a:cubicBezTo>
                    <a:pt x="97493" y="1174565"/>
                    <a:pt x="59096" y="1136168"/>
                    <a:pt x="11730" y="1136168"/>
                  </a:cubicBezTo>
                  <a:lnTo>
                    <a:pt x="0" y="1138536"/>
                  </a:lnTo>
                  <a:lnTo>
                    <a:pt x="0" y="1062850"/>
                  </a:lnTo>
                  <a:lnTo>
                    <a:pt x="11730" y="1065218"/>
                  </a:lnTo>
                  <a:cubicBezTo>
                    <a:pt x="59096" y="1065218"/>
                    <a:pt x="97493" y="1026821"/>
                    <a:pt x="97493" y="979456"/>
                  </a:cubicBezTo>
                  <a:cubicBezTo>
                    <a:pt x="97493" y="932091"/>
                    <a:pt x="59096" y="893694"/>
                    <a:pt x="11730" y="893694"/>
                  </a:cubicBezTo>
                  <a:lnTo>
                    <a:pt x="0" y="896062"/>
                  </a:lnTo>
                  <a:lnTo>
                    <a:pt x="0" y="820377"/>
                  </a:lnTo>
                  <a:lnTo>
                    <a:pt x="11730" y="822745"/>
                  </a:lnTo>
                  <a:cubicBezTo>
                    <a:pt x="59096" y="822745"/>
                    <a:pt x="97493" y="784348"/>
                    <a:pt x="97493" y="736983"/>
                  </a:cubicBezTo>
                  <a:cubicBezTo>
                    <a:pt x="97493" y="689618"/>
                    <a:pt x="59096" y="651221"/>
                    <a:pt x="11730" y="651221"/>
                  </a:cubicBezTo>
                  <a:lnTo>
                    <a:pt x="0" y="653589"/>
                  </a:lnTo>
                  <a:lnTo>
                    <a:pt x="0" y="577903"/>
                  </a:lnTo>
                  <a:lnTo>
                    <a:pt x="11730" y="580271"/>
                  </a:lnTo>
                  <a:cubicBezTo>
                    <a:pt x="59096" y="580271"/>
                    <a:pt x="97493" y="541874"/>
                    <a:pt x="97493" y="494509"/>
                  </a:cubicBezTo>
                  <a:cubicBezTo>
                    <a:pt x="97493" y="447144"/>
                    <a:pt x="59096" y="408747"/>
                    <a:pt x="11730" y="408747"/>
                  </a:cubicBezTo>
                  <a:lnTo>
                    <a:pt x="0" y="411115"/>
                  </a:lnTo>
                  <a:lnTo>
                    <a:pt x="0" y="335429"/>
                  </a:lnTo>
                  <a:lnTo>
                    <a:pt x="11730" y="337797"/>
                  </a:lnTo>
                  <a:cubicBezTo>
                    <a:pt x="59096" y="337797"/>
                    <a:pt x="97493" y="299400"/>
                    <a:pt x="97493" y="252035"/>
                  </a:cubicBezTo>
                  <a:cubicBezTo>
                    <a:pt x="97493" y="204670"/>
                    <a:pt x="59096" y="166273"/>
                    <a:pt x="11730" y="166273"/>
                  </a:cubicBezTo>
                  <a:lnTo>
                    <a:pt x="0" y="168641"/>
                  </a:lnTo>
                  <a:lnTo>
                    <a:pt x="0" y="92956"/>
                  </a:lnTo>
                  <a:lnTo>
                    <a:pt x="11730" y="95324"/>
                  </a:lnTo>
                  <a:cubicBezTo>
                    <a:pt x="59096" y="95324"/>
                    <a:pt x="97493" y="56927"/>
                    <a:pt x="97493" y="9562"/>
                  </a:cubicBezTo>
                  <a:cubicBezTo>
                    <a:pt x="97493" y="6276"/>
                    <a:pt x="97308" y="3034"/>
                    <a:pt x="95563" y="0"/>
                  </a:cubicBezTo>
                  <a:close/>
                </a:path>
              </a:pathLst>
            </a:custGeom>
            <a:solidFill>
              <a:schemeClr val="bg1">
                <a:lumMod val="85000"/>
              </a:schemeClr>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10163144_xxl.jpg"/>
            <p:cNvPicPr>
              <a:picLocks noChangeAspect="1"/>
            </p:cNvPicPr>
            <p:nvPr/>
          </p:nvPicPr>
          <p:blipFill>
            <a:blip r:embed="rId3" cstate="email"/>
            <a:srcRect/>
            <a:stretch>
              <a:fillRect/>
            </a:stretch>
          </p:blipFill>
          <p:spPr>
            <a:xfrm>
              <a:off x="4932040" y="1628800"/>
              <a:ext cx="3567354" cy="4392488"/>
            </a:xfrm>
            <a:prstGeom prst="rect">
              <a:avLst/>
            </a:prstGeom>
          </p:spPr>
        </p:pic>
      </p:grpSp>
      <p:grpSp>
        <p:nvGrpSpPr>
          <p:cNvPr id="9" name="Group 19"/>
          <p:cNvGrpSpPr/>
          <p:nvPr/>
        </p:nvGrpSpPr>
        <p:grpSpPr>
          <a:xfrm rot="20750642">
            <a:off x="257969" y="1815694"/>
            <a:ext cx="5376868" cy="2538903"/>
            <a:chOff x="81146" y="2026033"/>
            <a:chExt cx="4261862" cy="2538903"/>
          </a:xfrm>
        </p:grpSpPr>
        <p:sp>
          <p:nvSpPr>
            <p:cNvPr id="10" name="Folded Corner 9"/>
            <p:cNvSpPr/>
            <p:nvPr/>
          </p:nvSpPr>
          <p:spPr>
            <a:xfrm>
              <a:off x="81146" y="2026033"/>
              <a:ext cx="4261862" cy="2538903"/>
            </a:xfrm>
            <a:prstGeom prst="foldedCorner">
              <a:avLst>
                <a:gd name="adj" fmla="val 16244"/>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p:cNvSpPr txBox="1"/>
            <p:nvPr/>
          </p:nvSpPr>
          <p:spPr>
            <a:xfrm>
              <a:off x="149585" y="2166014"/>
              <a:ext cx="3933191" cy="2246769"/>
            </a:xfrm>
            <a:prstGeom prst="rect">
              <a:avLst/>
            </a:prstGeom>
            <a:noFill/>
          </p:spPr>
          <p:txBody>
            <a:bodyPr wrap="square" rtlCol="0">
              <a:spAutoFit/>
            </a:bodyPr>
            <a:lstStyle/>
            <a:p>
              <a:r>
                <a:rPr lang="en-IN" sz="2000" dirty="0" smtClean="0"/>
                <a:t>There are various positive affirmations that you can use to improve yourself as a person and develop a better attitude towards your life. Some of these affirmations may appeal to you, others may not.  It is important that you develop a set for yourself that best suits your personal characteristics and behavior.</a:t>
              </a:r>
              <a:endParaRPr lang="en-IN" sz="2000" dirty="0"/>
            </a:p>
          </p:txBody>
        </p:sp>
      </p:grpSp>
      <p:grpSp>
        <p:nvGrpSpPr>
          <p:cNvPr id="12" name="Group 23"/>
          <p:cNvGrpSpPr/>
          <p:nvPr/>
        </p:nvGrpSpPr>
        <p:grpSpPr>
          <a:xfrm rot="20643272">
            <a:off x="4760293" y="1231063"/>
            <a:ext cx="396000" cy="1044000"/>
            <a:chOff x="5004047" y="2852936"/>
            <a:chExt cx="720081" cy="2088232"/>
          </a:xfrm>
          <a:solidFill>
            <a:schemeClr val="tx1">
              <a:lumMod val="65000"/>
              <a:lumOff val="35000"/>
            </a:schemeClr>
          </a:solidFill>
          <a:scene3d>
            <a:camera prst="orthographicFront">
              <a:rot lat="0" lon="0" rev="0"/>
            </a:camera>
            <a:lightRig rig="balanced" dir="t">
              <a:rot lat="0" lon="0" rev="8700000"/>
            </a:lightRig>
          </a:scene3d>
        </p:grpSpPr>
        <p:grpSp>
          <p:nvGrpSpPr>
            <p:cNvPr id="13" name="Group 28"/>
            <p:cNvGrpSpPr/>
            <p:nvPr/>
          </p:nvGrpSpPr>
          <p:grpSpPr>
            <a:xfrm>
              <a:off x="5004047" y="2852936"/>
              <a:ext cx="720080" cy="1728192"/>
              <a:chOff x="4932040" y="2852936"/>
              <a:chExt cx="720080" cy="1728192"/>
            </a:xfrm>
            <a:grpFill/>
          </p:grpSpPr>
          <p:sp>
            <p:nvSpPr>
              <p:cNvPr id="15" name="Block Arc 14"/>
              <p:cNvSpPr/>
              <p:nvPr/>
            </p:nvSpPr>
            <p:spPr>
              <a:xfrm>
                <a:off x="4932040" y="2852936"/>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6" name="Rectangle 15"/>
              <p:cNvSpPr/>
              <p:nvPr/>
            </p:nvSpPr>
            <p:spPr>
              <a:xfrm>
                <a:off x="4932041" y="3212976"/>
                <a:ext cx="144000" cy="1368152"/>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Rectangle 16"/>
              <p:cNvSpPr/>
              <p:nvPr/>
            </p:nvSpPr>
            <p:spPr>
              <a:xfrm>
                <a:off x="5508104" y="3645128"/>
                <a:ext cx="144000" cy="936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4" name="Block Arc 13"/>
            <p:cNvSpPr/>
            <p:nvPr/>
          </p:nvSpPr>
          <p:spPr>
            <a:xfrm flipV="1">
              <a:off x="5004048" y="4149080"/>
              <a:ext cx="720080" cy="792088"/>
            </a:xfrm>
            <a:prstGeom prst="blockArc">
              <a:avLst>
                <a:gd name="adj1" fmla="val 10800000"/>
                <a:gd name="adj2" fmla="val 217341"/>
                <a:gd name="adj3" fmla="val 19078"/>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grpSp>
      <p:sp>
        <p:nvSpPr>
          <p:cNvPr id="18" name="Footer Placeholder 17"/>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Affirmations for Life</a:t>
              </a:r>
              <a:endParaRPr lang="en-IN" sz="3200" dirty="0"/>
            </a:p>
          </p:txBody>
        </p:sp>
      </p:grpSp>
      <p:sp>
        <p:nvSpPr>
          <p:cNvPr id="6" name="TextBox 5"/>
          <p:cNvSpPr txBox="1"/>
          <p:nvPr/>
        </p:nvSpPr>
        <p:spPr>
          <a:xfrm>
            <a:off x="683568" y="908720"/>
            <a:ext cx="7848872" cy="400110"/>
          </a:xfrm>
          <a:prstGeom prst="rect">
            <a:avLst/>
          </a:prstGeom>
          <a:noFill/>
        </p:spPr>
        <p:txBody>
          <a:bodyPr wrap="square" rtlCol="0">
            <a:spAutoFit/>
          </a:bodyPr>
          <a:lstStyle/>
          <a:p>
            <a:r>
              <a:rPr lang="en-IN" sz="2000" dirty="0" smtClean="0"/>
              <a:t>The following are some positive affirmations to use for life:</a:t>
            </a:r>
            <a:endParaRPr lang="en-IN" sz="2000" dirty="0"/>
          </a:p>
        </p:txBody>
      </p:sp>
      <p:sp>
        <p:nvSpPr>
          <p:cNvPr id="7" name="Rectangle 6"/>
          <p:cNvSpPr/>
          <p:nvPr/>
        </p:nvSpPr>
        <p:spPr>
          <a:xfrm rot="5400000">
            <a:off x="4194508" y="-2816637"/>
            <a:ext cx="756000" cy="9142985"/>
          </a:xfrm>
          <a:prstGeom prst="rect">
            <a:avLst/>
          </a:prstGeom>
          <a:solidFill>
            <a:schemeClr val="tx1">
              <a:lumMod val="65000"/>
              <a:lumOff val="3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ounded Rectangle 7"/>
          <p:cNvSpPr/>
          <p:nvPr/>
        </p:nvSpPr>
        <p:spPr>
          <a:xfrm rot="5400000">
            <a:off x="4280761" y="-2211156"/>
            <a:ext cx="432000" cy="7927346"/>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I am what I am</a:t>
            </a:r>
            <a:endParaRPr lang="en-IN" sz="2000" dirty="0"/>
          </a:p>
        </p:txBody>
      </p:sp>
      <p:cxnSp>
        <p:nvCxnSpPr>
          <p:cNvPr id="9" name="Straight Connector 8"/>
          <p:cNvCxnSpPr/>
          <p:nvPr/>
        </p:nvCxnSpPr>
        <p:spPr>
          <a:xfrm rot="5400000">
            <a:off x="4554688" y="-2801483"/>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10" name="Rectangle 9"/>
          <p:cNvSpPr/>
          <p:nvPr/>
        </p:nvSpPr>
        <p:spPr>
          <a:xfrm rot="5400000">
            <a:off x="4193493" y="-2024556"/>
            <a:ext cx="756000" cy="9142985"/>
          </a:xfrm>
          <a:prstGeom prst="rect">
            <a:avLst/>
          </a:prstGeom>
          <a:solidFill>
            <a:schemeClr val="accent1">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ounded Rectangle 10"/>
          <p:cNvSpPr/>
          <p:nvPr/>
        </p:nvSpPr>
        <p:spPr>
          <a:xfrm rot="5400000">
            <a:off x="4279746" y="-1419075"/>
            <a:ext cx="432000" cy="7927346"/>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I am at one with myself and my world</a:t>
            </a:r>
            <a:endParaRPr lang="en-IN" sz="2000" dirty="0"/>
          </a:p>
        </p:txBody>
      </p:sp>
      <p:cxnSp>
        <p:nvCxnSpPr>
          <p:cNvPr id="12" name="Straight Connector 11"/>
          <p:cNvCxnSpPr/>
          <p:nvPr/>
        </p:nvCxnSpPr>
        <p:spPr>
          <a:xfrm rot="5400000">
            <a:off x="4553672" y="-2009403"/>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13" name="Rectangle 12"/>
          <p:cNvSpPr/>
          <p:nvPr/>
        </p:nvSpPr>
        <p:spPr>
          <a:xfrm rot="5400000">
            <a:off x="4193493" y="-1232461"/>
            <a:ext cx="756000" cy="9142985"/>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Rounded Rectangle 13"/>
          <p:cNvSpPr/>
          <p:nvPr/>
        </p:nvSpPr>
        <p:spPr>
          <a:xfrm rot="5400000">
            <a:off x="4279746" y="-626981"/>
            <a:ext cx="432000" cy="7927346"/>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I respect myself and all living things</a:t>
            </a:r>
            <a:endParaRPr lang="en-IN" sz="2000" dirty="0"/>
          </a:p>
        </p:txBody>
      </p:sp>
      <p:cxnSp>
        <p:nvCxnSpPr>
          <p:cNvPr id="15" name="Straight Connector 14"/>
          <p:cNvCxnSpPr/>
          <p:nvPr/>
        </p:nvCxnSpPr>
        <p:spPr>
          <a:xfrm rot="5400000">
            <a:off x="4553672" y="-1217308"/>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16" name="Rectangle 15"/>
          <p:cNvSpPr/>
          <p:nvPr/>
        </p:nvSpPr>
        <p:spPr>
          <a:xfrm rot="5400000">
            <a:off x="4194508" y="-440373"/>
            <a:ext cx="756000" cy="9142985"/>
          </a:xfrm>
          <a:prstGeom prst="rect">
            <a:avLst/>
          </a:prstGeom>
          <a:solidFill>
            <a:schemeClr val="tx2">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Rounded Rectangle 16"/>
          <p:cNvSpPr/>
          <p:nvPr/>
        </p:nvSpPr>
        <p:spPr>
          <a:xfrm rot="5400000">
            <a:off x="4280761" y="165108"/>
            <a:ext cx="432000" cy="7927345"/>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In loving myself, I love others</a:t>
            </a:r>
            <a:endParaRPr lang="en-IN" sz="2000" dirty="0"/>
          </a:p>
        </p:txBody>
      </p:sp>
      <p:cxnSp>
        <p:nvCxnSpPr>
          <p:cNvPr id="18" name="Straight Connector 17"/>
          <p:cNvCxnSpPr/>
          <p:nvPr/>
        </p:nvCxnSpPr>
        <p:spPr>
          <a:xfrm rot="5400000">
            <a:off x="4554688" y="-425220"/>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19" name="Rectangle 18"/>
          <p:cNvSpPr/>
          <p:nvPr/>
        </p:nvSpPr>
        <p:spPr>
          <a:xfrm rot="5400000">
            <a:off x="4194508" y="351715"/>
            <a:ext cx="756000" cy="9142985"/>
          </a:xfrm>
          <a:prstGeom prst="rect">
            <a:avLst/>
          </a:prstGeom>
          <a:solidFill>
            <a:schemeClr val="accent4">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Rounded Rectangle 19"/>
          <p:cNvSpPr/>
          <p:nvPr/>
        </p:nvSpPr>
        <p:spPr>
          <a:xfrm rot="5400000">
            <a:off x="4280761" y="957195"/>
            <a:ext cx="432000" cy="7927346"/>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I am continually developing towards my inner self</a:t>
            </a:r>
            <a:endParaRPr lang="en-IN" sz="2000" dirty="0"/>
          </a:p>
        </p:txBody>
      </p:sp>
      <p:cxnSp>
        <p:nvCxnSpPr>
          <p:cNvPr id="21" name="Straight Connector 20"/>
          <p:cNvCxnSpPr/>
          <p:nvPr/>
        </p:nvCxnSpPr>
        <p:spPr>
          <a:xfrm rot="5400000">
            <a:off x="4554688" y="366868"/>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22" name="Rectangle 21"/>
          <p:cNvSpPr/>
          <p:nvPr/>
        </p:nvSpPr>
        <p:spPr>
          <a:xfrm rot="5400000">
            <a:off x="4193493" y="1143803"/>
            <a:ext cx="756000" cy="9142985"/>
          </a:xfrm>
          <a:prstGeom prst="rect">
            <a:avLst/>
          </a:prstGeom>
          <a:solidFill>
            <a:srgbClr val="ED7BC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Rounded Rectangle 22"/>
          <p:cNvSpPr/>
          <p:nvPr/>
        </p:nvSpPr>
        <p:spPr>
          <a:xfrm rot="5400000">
            <a:off x="4279746" y="1749284"/>
            <a:ext cx="432000" cy="7927346"/>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In giving, I achieve more</a:t>
            </a:r>
            <a:endParaRPr lang="en-IN" sz="2000" dirty="0"/>
          </a:p>
        </p:txBody>
      </p:sp>
      <p:cxnSp>
        <p:nvCxnSpPr>
          <p:cNvPr id="24" name="Straight Connector 23"/>
          <p:cNvCxnSpPr/>
          <p:nvPr/>
        </p:nvCxnSpPr>
        <p:spPr>
          <a:xfrm rot="5400000">
            <a:off x="4553672" y="1158957"/>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25" name="Rectangle 24"/>
          <p:cNvSpPr/>
          <p:nvPr/>
        </p:nvSpPr>
        <p:spPr>
          <a:xfrm rot="5400000">
            <a:off x="4193493" y="1935891"/>
            <a:ext cx="756000" cy="9142985"/>
          </a:xfrm>
          <a:prstGeom prst="rect">
            <a:avLst/>
          </a:prstGeom>
          <a:solidFill>
            <a:srgbClr val="F9B67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Rounded Rectangle 25"/>
          <p:cNvSpPr/>
          <p:nvPr/>
        </p:nvSpPr>
        <p:spPr>
          <a:xfrm rot="5400000">
            <a:off x="4279745" y="2541372"/>
            <a:ext cx="432000" cy="7927344"/>
          </a:xfrm>
          <a:prstGeom prst="roundRect">
            <a:avLst>
              <a:gd name="adj" fmla="val 9998"/>
            </a:avLst>
          </a:prstGeom>
          <a:solidFill>
            <a:srgbClr val="FFFFFF">
              <a:alpha val="69804"/>
            </a:srgbClr>
          </a:solidFill>
          <a:ln>
            <a:prstDash val="dash"/>
          </a:ln>
        </p:spPr>
        <p:style>
          <a:lnRef idx="2">
            <a:schemeClr val="dk1"/>
          </a:lnRef>
          <a:fillRef idx="1">
            <a:schemeClr val="lt1"/>
          </a:fillRef>
          <a:effectRef idx="0">
            <a:schemeClr val="dk1"/>
          </a:effectRef>
          <a:fontRef idx="minor">
            <a:schemeClr val="dk1"/>
          </a:fontRef>
        </p:style>
        <p:txBody>
          <a:bodyPr vert="vert270" rtlCol="0" anchor="ctr"/>
          <a:lstStyle/>
          <a:p>
            <a:pPr algn="ctr"/>
            <a:r>
              <a:rPr lang="en-IN" sz="2000" dirty="0" smtClean="0"/>
              <a:t>I am open to the opportunities this day brings</a:t>
            </a:r>
            <a:endParaRPr lang="en-IN" sz="2000" dirty="0"/>
          </a:p>
        </p:txBody>
      </p:sp>
      <p:cxnSp>
        <p:nvCxnSpPr>
          <p:cNvPr id="27" name="Straight Connector 26"/>
          <p:cNvCxnSpPr/>
          <p:nvPr/>
        </p:nvCxnSpPr>
        <p:spPr>
          <a:xfrm rot="5400000">
            <a:off x="4553672" y="1951044"/>
            <a:ext cx="0" cy="8676000"/>
          </a:xfrm>
          <a:prstGeom prst="line">
            <a:avLst/>
          </a:prstGeom>
          <a:ln>
            <a:solidFill>
              <a:schemeClr val="tx1"/>
            </a:solidFill>
            <a:prstDash val="dash"/>
          </a:ln>
        </p:spPr>
        <p:style>
          <a:lnRef idx="3">
            <a:schemeClr val="dk1"/>
          </a:lnRef>
          <a:fillRef idx="0">
            <a:schemeClr val="dk1"/>
          </a:fillRef>
          <a:effectRef idx="2">
            <a:schemeClr val="dk1"/>
          </a:effectRef>
          <a:fontRef idx="minor">
            <a:schemeClr val="tx1"/>
          </a:fontRef>
        </p:style>
      </p:cxnSp>
      <p:sp>
        <p:nvSpPr>
          <p:cNvPr id="28" name="Footer Placeholder 27"/>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6" presetClass="emph" presetSubtype="0" fill="hold" nodeType="afterEffect">
                                  <p:stCondLst>
                                    <p:cond delay="0"/>
                                  </p:stCondLst>
                                  <p:childTnLst>
                                    <p:animEffect transition="out" filter="fade">
                                      <p:cBhvr>
                                        <p:cTn id="20" dur="500" tmFilter="0, 0; .2, .5; .8, .5; 1, 0"/>
                                        <p:tgtEl>
                                          <p:spTgt spid="9"/>
                                        </p:tgtEl>
                                      </p:cBhvr>
                                    </p:animEffect>
                                    <p:animScale>
                                      <p:cBhvr>
                                        <p:cTn id="21" dur="250" autoRev="1" fill="hold"/>
                                        <p:tgtEl>
                                          <p:spTgt spid="9"/>
                                        </p:tgtEl>
                                      </p:cBhvr>
                                      <p:by x="105000" y="105000"/>
                                    </p:animScale>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6" presetClass="emph" presetSubtype="0" fill="hold" nodeType="afterEffect">
                                  <p:stCondLst>
                                    <p:cond delay="0"/>
                                  </p:stCondLst>
                                  <p:childTnLst>
                                    <p:animEffect transition="out" filter="fade">
                                      <p:cBhvr>
                                        <p:cTn id="38" dur="500" tmFilter="0, 0; .2, .5; .8, .5; 1, 0"/>
                                        <p:tgtEl>
                                          <p:spTgt spid="12"/>
                                        </p:tgtEl>
                                      </p:cBhvr>
                                    </p:animEffect>
                                    <p:animScale>
                                      <p:cBhvr>
                                        <p:cTn id="39" dur="250" autoRev="1" fill="hold"/>
                                        <p:tgtEl>
                                          <p:spTgt spid="12"/>
                                        </p:tgtEl>
                                      </p:cBhvr>
                                      <p:by x="105000" y="105000"/>
                                    </p:animScale>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1+#ppt_w/2"/>
                                          </p:val>
                                        </p:tav>
                                        <p:tav tm="100000">
                                          <p:val>
                                            <p:strVal val="#ppt_x"/>
                                          </p:val>
                                        </p:tav>
                                      </p:tavLst>
                                    </p:anim>
                                    <p:anim calcmode="lin" valueType="num">
                                      <p:cBhvr additive="base">
                                        <p:cTn id="53" dur="500" fill="hold"/>
                                        <p:tgtEl>
                                          <p:spTgt spid="15"/>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6" presetClass="emph" presetSubtype="0" fill="hold" nodeType="afterEffect">
                                  <p:stCondLst>
                                    <p:cond delay="0"/>
                                  </p:stCondLst>
                                  <p:childTnLst>
                                    <p:animEffect transition="out" filter="fade">
                                      <p:cBhvr>
                                        <p:cTn id="56" dur="500" tmFilter="0, 0; .2, .5; .8, .5; 1, 0"/>
                                        <p:tgtEl>
                                          <p:spTgt spid="15"/>
                                        </p:tgtEl>
                                      </p:cBhvr>
                                    </p:animEffect>
                                    <p:animScale>
                                      <p:cBhvr>
                                        <p:cTn id="57" dur="250" autoRev="1" fill="hold"/>
                                        <p:tgtEl>
                                          <p:spTgt spid="15"/>
                                        </p:tgtEl>
                                      </p:cBhvr>
                                      <p:by x="105000" y="105000"/>
                                    </p:animScale>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up)">
                                      <p:cBhvr>
                                        <p:cTn id="61" dur="500"/>
                                        <p:tgtEl>
                                          <p:spTgt spid="14"/>
                                        </p:tgtEl>
                                      </p:cBhvr>
                                    </p:animEffect>
                                  </p:childTnLst>
                                </p:cTn>
                              </p:par>
                            </p:childTnLst>
                          </p:cTn>
                        </p:par>
                        <p:par>
                          <p:cTn id="62" fill="hold">
                            <p:stCondLst>
                              <p:cond delay="6500"/>
                            </p:stCondLst>
                            <p:childTnLst>
                              <p:par>
                                <p:cTn id="63" presetID="2" presetClass="entr" presetSubtype="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0-#ppt_w/2"/>
                                          </p:val>
                                        </p:tav>
                                        <p:tav tm="100000">
                                          <p:val>
                                            <p:strVal val="#ppt_x"/>
                                          </p:val>
                                        </p:tav>
                                      </p:tavLst>
                                    </p:anim>
                                    <p:anim calcmode="lin" valueType="num">
                                      <p:cBhvr additive="base">
                                        <p:cTn id="66" dur="500" fill="hold"/>
                                        <p:tgtEl>
                                          <p:spTgt spid="16"/>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1+#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26" presetClass="emph" presetSubtype="0" fill="hold" nodeType="afterEffect">
                                  <p:stCondLst>
                                    <p:cond delay="0"/>
                                  </p:stCondLst>
                                  <p:childTnLst>
                                    <p:animEffect transition="out" filter="fade">
                                      <p:cBhvr>
                                        <p:cTn id="74" dur="500" tmFilter="0, 0; .2, .5; .8, .5; 1, 0"/>
                                        <p:tgtEl>
                                          <p:spTgt spid="18"/>
                                        </p:tgtEl>
                                      </p:cBhvr>
                                    </p:animEffect>
                                    <p:animScale>
                                      <p:cBhvr>
                                        <p:cTn id="75" dur="250" autoRev="1" fill="hold"/>
                                        <p:tgtEl>
                                          <p:spTgt spid="18"/>
                                        </p:tgtEl>
                                      </p:cBhvr>
                                      <p:by x="105000" y="105000"/>
                                    </p:animScale>
                                  </p:childTnLst>
                                </p:cTn>
                              </p:par>
                            </p:childTnLst>
                          </p:cTn>
                        </p:par>
                        <p:par>
                          <p:cTn id="76" fill="hold">
                            <p:stCondLst>
                              <p:cond delay="8000"/>
                            </p:stCondLst>
                            <p:childTnLst>
                              <p:par>
                                <p:cTn id="77" presetID="22" presetClass="entr" presetSubtype="1"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up)">
                                      <p:cBhvr>
                                        <p:cTn id="79" dur="500"/>
                                        <p:tgtEl>
                                          <p:spTgt spid="17"/>
                                        </p:tgtEl>
                                      </p:cBhvr>
                                    </p:animEffect>
                                  </p:childTnLst>
                                </p:cTn>
                              </p:par>
                            </p:childTnLst>
                          </p:cTn>
                        </p:par>
                        <p:par>
                          <p:cTn id="80" fill="hold">
                            <p:stCondLst>
                              <p:cond delay="8500"/>
                            </p:stCondLst>
                            <p:childTnLst>
                              <p:par>
                                <p:cTn id="81" presetID="2" presetClass="entr" presetSubtype="8"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fill="hold"/>
                                        <p:tgtEl>
                                          <p:spTgt spid="19"/>
                                        </p:tgtEl>
                                        <p:attrNameLst>
                                          <p:attrName>ppt_x</p:attrName>
                                        </p:attrNameLst>
                                      </p:cBhvr>
                                      <p:tavLst>
                                        <p:tav tm="0">
                                          <p:val>
                                            <p:strVal val="0-#ppt_w/2"/>
                                          </p:val>
                                        </p:tav>
                                        <p:tav tm="100000">
                                          <p:val>
                                            <p:strVal val="#ppt_x"/>
                                          </p:val>
                                        </p:tav>
                                      </p:tavLst>
                                    </p:anim>
                                    <p:anim calcmode="lin" valueType="num">
                                      <p:cBhvr additive="base">
                                        <p:cTn id="84" dur="500" fill="hold"/>
                                        <p:tgtEl>
                                          <p:spTgt spid="19"/>
                                        </p:tgtEl>
                                        <p:attrNameLst>
                                          <p:attrName>ppt_y</p:attrName>
                                        </p:attrNameLst>
                                      </p:cBhvr>
                                      <p:tavLst>
                                        <p:tav tm="0">
                                          <p:val>
                                            <p:strVal val="#ppt_y"/>
                                          </p:val>
                                        </p:tav>
                                        <p:tav tm="100000">
                                          <p:val>
                                            <p:strVal val="#ppt_y"/>
                                          </p:val>
                                        </p:tav>
                                      </p:tavLst>
                                    </p:anim>
                                  </p:childTnLst>
                                </p:cTn>
                              </p:par>
                            </p:childTnLst>
                          </p:cTn>
                        </p:par>
                        <p:par>
                          <p:cTn id="85" fill="hold">
                            <p:stCondLst>
                              <p:cond delay="9000"/>
                            </p:stCondLst>
                            <p:childTnLst>
                              <p:par>
                                <p:cTn id="86" presetID="2" presetClass="entr" presetSubtype="2" fill="hold" nodeType="after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additive="base">
                                        <p:cTn id="88" dur="500" fill="hold"/>
                                        <p:tgtEl>
                                          <p:spTgt spid="21"/>
                                        </p:tgtEl>
                                        <p:attrNameLst>
                                          <p:attrName>ppt_x</p:attrName>
                                        </p:attrNameLst>
                                      </p:cBhvr>
                                      <p:tavLst>
                                        <p:tav tm="0">
                                          <p:val>
                                            <p:strVal val="1+#ppt_w/2"/>
                                          </p:val>
                                        </p:tav>
                                        <p:tav tm="100000">
                                          <p:val>
                                            <p:strVal val="#ppt_x"/>
                                          </p:val>
                                        </p:tav>
                                      </p:tavLst>
                                    </p:anim>
                                    <p:anim calcmode="lin" valueType="num">
                                      <p:cBhvr additive="base">
                                        <p:cTn id="89" dur="500" fill="hold"/>
                                        <p:tgtEl>
                                          <p:spTgt spid="21"/>
                                        </p:tgtEl>
                                        <p:attrNameLst>
                                          <p:attrName>ppt_y</p:attrName>
                                        </p:attrNameLst>
                                      </p:cBhvr>
                                      <p:tavLst>
                                        <p:tav tm="0">
                                          <p:val>
                                            <p:strVal val="#ppt_y"/>
                                          </p:val>
                                        </p:tav>
                                        <p:tav tm="100000">
                                          <p:val>
                                            <p:strVal val="#ppt_y"/>
                                          </p:val>
                                        </p:tav>
                                      </p:tavLst>
                                    </p:anim>
                                  </p:childTnLst>
                                </p:cTn>
                              </p:par>
                            </p:childTnLst>
                          </p:cTn>
                        </p:par>
                        <p:par>
                          <p:cTn id="90" fill="hold">
                            <p:stCondLst>
                              <p:cond delay="9500"/>
                            </p:stCondLst>
                            <p:childTnLst>
                              <p:par>
                                <p:cTn id="91" presetID="26" presetClass="emph" presetSubtype="0" fill="hold" nodeType="afterEffect">
                                  <p:stCondLst>
                                    <p:cond delay="0"/>
                                  </p:stCondLst>
                                  <p:childTnLst>
                                    <p:animEffect transition="out" filter="fade">
                                      <p:cBhvr>
                                        <p:cTn id="92" dur="500" tmFilter="0, 0; .2, .5; .8, .5; 1, 0"/>
                                        <p:tgtEl>
                                          <p:spTgt spid="21"/>
                                        </p:tgtEl>
                                      </p:cBhvr>
                                    </p:animEffect>
                                    <p:animScale>
                                      <p:cBhvr>
                                        <p:cTn id="93" dur="250" autoRev="1" fill="hold"/>
                                        <p:tgtEl>
                                          <p:spTgt spid="21"/>
                                        </p:tgtEl>
                                      </p:cBhvr>
                                      <p:by x="105000" y="105000"/>
                                    </p:animScale>
                                  </p:childTnLst>
                                </p:cTn>
                              </p:par>
                            </p:childTnLst>
                          </p:cTn>
                        </p:par>
                        <p:par>
                          <p:cTn id="94" fill="hold">
                            <p:stCondLst>
                              <p:cond delay="10000"/>
                            </p:stCondLst>
                            <p:childTnLst>
                              <p:par>
                                <p:cTn id="95" presetID="22" presetClass="entr" presetSubtype="1"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up)">
                                      <p:cBhvr>
                                        <p:cTn id="97" dur="500"/>
                                        <p:tgtEl>
                                          <p:spTgt spid="20"/>
                                        </p:tgtEl>
                                      </p:cBhvr>
                                    </p:animEffect>
                                  </p:childTnLst>
                                </p:cTn>
                              </p:par>
                            </p:childTnLst>
                          </p:cTn>
                        </p:par>
                        <p:par>
                          <p:cTn id="98" fill="hold">
                            <p:stCondLst>
                              <p:cond delay="10500"/>
                            </p:stCondLst>
                            <p:childTnLst>
                              <p:par>
                                <p:cTn id="99" presetID="2" presetClass="entr" presetSubtype="8" fill="hold" grpId="0" nodeType="after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additive="base">
                                        <p:cTn id="101" dur="500" fill="hold"/>
                                        <p:tgtEl>
                                          <p:spTgt spid="22"/>
                                        </p:tgtEl>
                                        <p:attrNameLst>
                                          <p:attrName>ppt_x</p:attrName>
                                        </p:attrNameLst>
                                      </p:cBhvr>
                                      <p:tavLst>
                                        <p:tav tm="0">
                                          <p:val>
                                            <p:strVal val="0-#ppt_w/2"/>
                                          </p:val>
                                        </p:tav>
                                        <p:tav tm="100000">
                                          <p:val>
                                            <p:strVal val="#ppt_x"/>
                                          </p:val>
                                        </p:tav>
                                      </p:tavLst>
                                    </p:anim>
                                    <p:anim calcmode="lin" valueType="num">
                                      <p:cBhvr additive="base">
                                        <p:cTn id="102" dur="500" fill="hold"/>
                                        <p:tgtEl>
                                          <p:spTgt spid="22"/>
                                        </p:tgtEl>
                                        <p:attrNameLst>
                                          <p:attrName>ppt_y</p:attrName>
                                        </p:attrNameLst>
                                      </p:cBhvr>
                                      <p:tavLst>
                                        <p:tav tm="0">
                                          <p:val>
                                            <p:strVal val="#ppt_y"/>
                                          </p:val>
                                        </p:tav>
                                        <p:tav tm="100000">
                                          <p:val>
                                            <p:strVal val="#ppt_y"/>
                                          </p:val>
                                        </p:tav>
                                      </p:tavLst>
                                    </p:anim>
                                  </p:childTnLst>
                                </p:cTn>
                              </p:par>
                            </p:childTnLst>
                          </p:cTn>
                        </p:par>
                        <p:par>
                          <p:cTn id="103" fill="hold">
                            <p:stCondLst>
                              <p:cond delay="11000"/>
                            </p:stCondLst>
                            <p:childTnLst>
                              <p:par>
                                <p:cTn id="104" presetID="2" presetClass="entr" presetSubtype="2" fill="hold" nodeType="after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fill="hold"/>
                                        <p:tgtEl>
                                          <p:spTgt spid="24"/>
                                        </p:tgtEl>
                                        <p:attrNameLst>
                                          <p:attrName>ppt_x</p:attrName>
                                        </p:attrNameLst>
                                      </p:cBhvr>
                                      <p:tavLst>
                                        <p:tav tm="0">
                                          <p:val>
                                            <p:strVal val="1+#ppt_w/2"/>
                                          </p:val>
                                        </p:tav>
                                        <p:tav tm="100000">
                                          <p:val>
                                            <p:strVal val="#ppt_x"/>
                                          </p:val>
                                        </p:tav>
                                      </p:tavLst>
                                    </p:anim>
                                    <p:anim calcmode="lin" valueType="num">
                                      <p:cBhvr additive="base">
                                        <p:cTn id="107" dur="500" fill="hold"/>
                                        <p:tgtEl>
                                          <p:spTgt spid="24"/>
                                        </p:tgtEl>
                                        <p:attrNameLst>
                                          <p:attrName>ppt_y</p:attrName>
                                        </p:attrNameLst>
                                      </p:cBhvr>
                                      <p:tavLst>
                                        <p:tav tm="0">
                                          <p:val>
                                            <p:strVal val="#ppt_y"/>
                                          </p:val>
                                        </p:tav>
                                        <p:tav tm="100000">
                                          <p:val>
                                            <p:strVal val="#ppt_y"/>
                                          </p:val>
                                        </p:tav>
                                      </p:tavLst>
                                    </p:anim>
                                  </p:childTnLst>
                                </p:cTn>
                              </p:par>
                            </p:childTnLst>
                          </p:cTn>
                        </p:par>
                        <p:par>
                          <p:cTn id="108" fill="hold">
                            <p:stCondLst>
                              <p:cond delay="11500"/>
                            </p:stCondLst>
                            <p:childTnLst>
                              <p:par>
                                <p:cTn id="109" presetID="26" presetClass="emph" presetSubtype="0" fill="hold" nodeType="afterEffect">
                                  <p:stCondLst>
                                    <p:cond delay="0"/>
                                  </p:stCondLst>
                                  <p:childTnLst>
                                    <p:animEffect transition="out" filter="fade">
                                      <p:cBhvr>
                                        <p:cTn id="110" dur="500" tmFilter="0, 0; .2, .5; .8, .5; 1, 0"/>
                                        <p:tgtEl>
                                          <p:spTgt spid="24"/>
                                        </p:tgtEl>
                                      </p:cBhvr>
                                    </p:animEffect>
                                    <p:animScale>
                                      <p:cBhvr>
                                        <p:cTn id="111" dur="250" autoRev="1" fill="hold"/>
                                        <p:tgtEl>
                                          <p:spTgt spid="24"/>
                                        </p:tgtEl>
                                      </p:cBhvr>
                                      <p:by x="105000" y="105000"/>
                                    </p:animScale>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wipe(up)">
                                      <p:cBhvr>
                                        <p:cTn id="115" dur="500"/>
                                        <p:tgtEl>
                                          <p:spTgt spid="23"/>
                                        </p:tgtEl>
                                      </p:cBhvr>
                                    </p:animEffect>
                                  </p:childTnLst>
                                </p:cTn>
                              </p:par>
                            </p:childTnLst>
                          </p:cTn>
                        </p:par>
                        <p:par>
                          <p:cTn id="116" fill="hold">
                            <p:stCondLst>
                              <p:cond delay="12500"/>
                            </p:stCondLst>
                            <p:childTnLst>
                              <p:par>
                                <p:cTn id="117" presetID="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 calcmode="lin" valueType="num">
                                      <p:cBhvr additive="base">
                                        <p:cTn id="119" dur="500" fill="hold"/>
                                        <p:tgtEl>
                                          <p:spTgt spid="25"/>
                                        </p:tgtEl>
                                        <p:attrNameLst>
                                          <p:attrName>ppt_x</p:attrName>
                                        </p:attrNameLst>
                                      </p:cBhvr>
                                      <p:tavLst>
                                        <p:tav tm="0">
                                          <p:val>
                                            <p:strVal val="0-#ppt_w/2"/>
                                          </p:val>
                                        </p:tav>
                                        <p:tav tm="100000">
                                          <p:val>
                                            <p:strVal val="#ppt_x"/>
                                          </p:val>
                                        </p:tav>
                                      </p:tavLst>
                                    </p:anim>
                                    <p:anim calcmode="lin" valueType="num">
                                      <p:cBhvr additive="base">
                                        <p:cTn id="120" dur="500" fill="hold"/>
                                        <p:tgtEl>
                                          <p:spTgt spid="25"/>
                                        </p:tgtEl>
                                        <p:attrNameLst>
                                          <p:attrName>ppt_y</p:attrName>
                                        </p:attrNameLst>
                                      </p:cBhvr>
                                      <p:tavLst>
                                        <p:tav tm="0">
                                          <p:val>
                                            <p:strVal val="#ppt_y"/>
                                          </p:val>
                                        </p:tav>
                                        <p:tav tm="100000">
                                          <p:val>
                                            <p:strVal val="#ppt_y"/>
                                          </p:val>
                                        </p:tav>
                                      </p:tavLst>
                                    </p:anim>
                                  </p:childTnLst>
                                </p:cTn>
                              </p:par>
                            </p:childTnLst>
                          </p:cTn>
                        </p:par>
                        <p:par>
                          <p:cTn id="121" fill="hold">
                            <p:stCondLst>
                              <p:cond delay="13000"/>
                            </p:stCondLst>
                            <p:childTnLst>
                              <p:par>
                                <p:cTn id="122" presetID="2" presetClass="entr" presetSubtype="2" fill="hold" nodeType="afterEffect">
                                  <p:stCondLst>
                                    <p:cond delay="0"/>
                                  </p:stCondLst>
                                  <p:childTnLst>
                                    <p:set>
                                      <p:cBhvr>
                                        <p:cTn id="123" dur="1" fill="hold">
                                          <p:stCondLst>
                                            <p:cond delay="0"/>
                                          </p:stCondLst>
                                        </p:cTn>
                                        <p:tgtEl>
                                          <p:spTgt spid="27"/>
                                        </p:tgtEl>
                                        <p:attrNameLst>
                                          <p:attrName>style.visibility</p:attrName>
                                        </p:attrNameLst>
                                      </p:cBhvr>
                                      <p:to>
                                        <p:strVal val="visible"/>
                                      </p:to>
                                    </p:set>
                                    <p:anim calcmode="lin" valueType="num">
                                      <p:cBhvr additive="base">
                                        <p:cTn id="124" dur="500" fill="hold"/>
                                        <p:tgtEl>
                                          <p:spTgt spid="27"/>
                                        </p:tgtEl>
                                        <p:attrNameLst>
                                          <p:attrName>ppt_x</p:attrName>
                                        </p:attrNameLst>
                                      </p:cBhvr>
                                      <p:tavLst>
                                        <p:tav tm="0">
                                          <p:val>
                                            <p:strVal val="1+#ppt_w/2"/>
                                          </p:val>
                                        </p:tav>
                                        <p:tav tm="100000">
                                          <p:val>
                                            <p:strVal val="#ppt_x"/>
                                          </p:val>
                                        </p:tav>
                                      </p:tavLst>
                                    </p:anim>
                                    <p:anim calcmode="lin" valueType="num">
                                      <p:cBhvr additive="base">
                                        <p:cTn id="125" dur="500" fill="hold"/>
                                        <p:tgtEl>
                                          <p:spTgt spid="27"/>
                                        </p:tgtEl>
                                        <p:attrNameLst>
                                          <p:attrName>ppt_y</p:attrName>
                                        </p:attrNameLst>
                                      </p:cBhvr>
                                      <p:tavLst>
                                        <p:tav tm="0">
                                          <p:val>
                                            <p:strVal val="#ppt_y"/>
                                          </p:val>
                                        </p:tav>
                                        <p:tav tm="100000">
                                          <p:val>
                                            <p:strVal val="#ppt_y"/>
                                          </p:val>
                                        </p:tav>
                                      </p:tavLst>
                                    </p:anim>
                                  </p:childTnLst>
                                </p:cTn>
                              </p:par>
                            </p:childTnLst>
                          </p:cTn>
                        </p:par>
                        <p:par>
                          <p:cTn id="126" fill="hold">
                            <p:stCondLst>
                              <p:cond delay="13500"/>
                            </p:stCondLst>
                            <p:childTnLst>
                              <p:par>
                                <p:cTn id="127" presetID="26" presetClass="emph" presetSubtype="0" fill="hold" nodeType="afterEffect">
                                  <p:stCondLst>
                                    <p:cond delay="0"/>
                                  </p:stCondLst>
                                  <p:childTnLst>
                                    <p:animEffect transition="out" filter="fade">
                                      <p:cBhvr>
                                        <p:cTn id="128" dur="500" tmFilter="0, 0; .2, .5; .8, .5; 1, 0"/>
                                        <p:tgtEl>
                                          <p:spTgt spid="27"/>
                                        </p:tgtEl>
                                      </p:cBhvr>
                                    </p:animEffect>
                                    <p:animScale>
                                      <p:cBhvr>
                                        <p:cTn id="129" dur="250" autoRev="1" fill="hold"/>
                                        <p:tgtEl>
                                          <p:spTgt spid="27"/>
                                        </p:tgtEl>
                                      </p:cBhvr>
                                      <p:by x="105000" y="105000"/>
                                    </p:animScale>
                                  </p:childTnLst>
                                </p:cTn>
                              </p:par>
                            </p:childTnLst>
                          </p:cTn>
                        </p:par>
                        <p:par>
                          <p:cTn id="130" fill="hold">
                            <p:stCondLst>
                              <p:cond delay="14000"/>
                            </p:stCondLst>
                            <p:childTnLst>
                              <p:par>
                                <p:cTn id="131" presetID="22" presetClass="entr" presetSubtype="1" fill="hold" grpId="0" nodeType="afterEffect">
                                  <p:stCondLst>
                                    <p:cond delay="0"/>
                                  </p:stCondLst>
                                  <p:childTnLst>
                                    <p:set>
                                      <p:cBhvr>
                                        <p:cTn id="132" dur="1" fill="hold">
                                          <p:stCondLst>
                                            <p:cond delay="0"/>
                                          </p:stCondLst>
                                        </p:cTn>
                                        <p:tgtEl>
                                          <p:spTgt spid="26"/>
                                        </p:tgtEl>
                                        <p:attrNameLst>
                                          <p:attrName>style.visibility</p:attrName>
                                        </p:attrNameLst>
                                      </p:cBhvr>
                                      <p:to>
                                        <p:strVal val="visible"/>
                                      </p:to>
                                    </p:set>
                                    <p:animEffect transition="in" filter="wipe(up)">
                                      <p:cBhvr>
                                        <p:cTn id="1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0" grpId="0" animBg="1"/>
      <p:bldP spid="11" grpId="0" animBg="1"/>
      <p:bldP spid="13" grpId="0" animBg="1"/>
      <p:bldP spid="14" grpId="0" animBg="1"/>
      <p:bldP spid="16" grpId="0" animBg="1"/>
      <p:bldP spid="17" grpId="0" animBg="1"/>
      <p:bldP spid="19" grpId="0" animBg="1"/>
      <p:bldP spid="20" grpId="0" animBg="1"/>
      <p:bldP spid="22" grpId="0" animBg="1"/>
      <p:bldP spid="23" grpId="0" animBg="1"/>
      <p:bldP spid="25" grpId="0" animBg="1"/>
      <p:bldP spid="2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Objective</a:t>
              </a:r>
              <a:endParaRPr lang="en-IN" sz="3200" dirty="0"/>
            </a:p>
          </p:txBody>
        </p:sp>
      </p:grpSp>
      <p:grpSp>
        <p:nvGrpSpPr>
          <p:cNvPr id="6" name="Group 5"/>
          <p:cNvGrpSpPr/>
          <p:nvPr/>
        </p:nvGrpSpPr>
        <p:grpSpPr>
          <a:xfrm>
            <a:off x="0" y="908720"/>
            <a:ext cx="8316416" cy="5949280"/>
            <a:chOff x="0" y="908720"/>
            <a:chExt cx="8604448" cy="5949280"/>
          </a:xfrm>
        </p:grpSpPr>
        <p:sp>
          <p:nvSpPr>
            <p:cNvPr id="7" name="Freeform 6"/>
            <p:cNvSpPr/>
            <p:nvPr/>
          </p:nvSpPr>
          <p:spPr bwMode="auto">
            <a:xfrm rot="16200000">
              <a:off x="1257056" y="-348336"/>
              <a:ext cx="5949280" cy="8463391"/>
            </a:xfrm>
            <a:custGeom>
              <a:avLst/>
              <a:gdLst>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0 w 3581400"/>
                <a:gd name="connsiteY4" fmla="*/ 4572000 h 4572000"/>
                <a:gd name="connsiteX5" fmla="*/ 0 w 3581400"/>
                <a:gd name="connsiteY5" fmla="*/ 0 h 4572000"/>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1524000 w 3581400"/>
                <a:gd name="connsiteY4" fmla="*/ 1981200 h 4572000"/>
                <a:gd name="connsiteX5" fmla="*/ 0 w 3581400"/>
                <a:gd name="connsiteY5"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400" h="4572000">
                  <a:moveTo>
                    <a:pt x="0" y="0"/>
                  </a:moveTo>
                  <a:lnTo>
                    <a:pt x="3424499" y="0"/>
                  </a:lnTo>
                  <a:cubicBezTo>
                    <a:pt x="3511153" y="0"/>
                    <a:pt x="3581400" y="70247"/>
                    <a:pt x="3581400" y="156901"/>
                  </a:cubicBezTo>
                  <a:lnTo>
                    <a:pt x="3581400" y="4572000"/>
                  </a:lnTo>
                  <a:lnTo>
                    <a:pt x="1524000" y="1981200"/>
                  </a:lnTo>
                  <a:lnTo>
                    <a:pt x="0" y="0"/>
                  </a:lnTo>
                  <a:close/>
                </a:path>
              </a:pathLst>
            </a:custGeom>
            <a:solidFill>
              <a:schemeClr val="bg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8" name="Rounded Rectangle 7"/>
            <p:cNvSpPr>
              <a:spLocks noChangeArrowheads="1"/>
            </p:cNvSpPr>
            <p:nvPr/>
          </p:nvSpPr>
          <p:spPr bwMode="auto">
            <a:xfrm rot="16200000">
              <a:off x="1327584" y="-418864"/>
              <a:ext cx="5949280" cy="8604448"/>
            </a:xfrm>
            <a:prstGeom prst="roundRect">
              <a:avLst>
                <a:gd name="adj" fmla="val 5218"/>
              </a:avLst>
            </a:prstGeom>
            <a:gradFill rotWithShape="1">
              <a:gsLst>
                <a:gs pos="0">
                  <a:srgbClr val="0D0D0D"/>
                </a:gs>
                <a:gs pos="100000">
                  <a:schemeClr val="tx1"/>
                </a:gs>
              </a:gsLst>
              <a:lin ang="5400000"/>
            </a:gradFill>
            <a:ln w="41275">
              <a:solidFill>
                <a:srgbClr val="A6A6A6"/>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105" charset="0"/>
                <a:ea typeface="ＭＳ Ｐゴシック" pitchFamily="-105" charset="-128"/>
              </a:endParaRPr>
            </a:p>
          </p:txBody>
        </p:sp>
        <p:sp>
          <p:nvSpPr>
            <p:cNvPr id="9" name="Rectangle 8"/>
            <p:cNvSpPr/>
            <p:nvPr/>
          </p:nvSpPr>
          <p:spPr bwMode="auto">
            <a:xfrm rot="16200000">
              <a:off x="1663077" y="289250"/>
              <a:ext cx="5256585" cy="7215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10" name="Oval 9"/>
            <p:cNvSpPr/>
            <p:nvPr/>
          </p:nvSpPr>
          <p:spPr bwMode="auto">
            <a:xfrm rot="16200000">
              <a:off x="8061938" y="3671805"/>
              <a:ext cx="379737" cy="423170"/>
            </a:xfrm>
            <a:prstGeom prst="ellipse">
              <a:avLst/>
            </a:prstGeom>
            <a:gradFill flip="none" rotWithShape="1">
              <a:gsLst>
                <a:gs pos="100000">
                  <a:schemeClr val="tx1"/>
                </a:gs>
                <a:gs pos="0">
                  <a:schemeClr val="tx1">
                    <a:lumMod val="85000"/>
                    <a:lumOff val="15000"/>
                  </a:schemeClr>
                </a:gs>
              </a:gsLst>
              <a:path path="circl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grpSp>
      <p:grpSp>
        <p:nvGrpSpPr>
          <p:cNvPr id="11" name="Group 69"/>
          <p:cNvGrpSpPr>
            <a:grpSpLocks/>
          </p:cNvGrpSpPr>
          <p:nvPr/>
        </p:nvGrpSpPr>
        <p:grpSpPr bwMode="auto">
          <a:xfrm>
            <a:off x="683568" y="1268758"/>
            <a:ext cx="6912000" cy="366548"/>
            <a:chOff x="1224751" y="2276269"/>
            <a:chExt cx="4852003" cy="395351"/>
          </a:xfrm>
        </p:grpSpPr>
        <p:sp>
          <p:nvSpPr>
            <p:cNvPr id="12" name="Rounded Rectangle 1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3" name="Rounded Rectangle 1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4" name="TextBox 67"/>
            <p:cNvSpPr txBox="1">
              <a:spLocks noChangeArrowheads="1"/>
            </p:cNvSpPr>
            <p:nvPr/>
          </p:nvSpPr>
          <p:spPr bwMode="auto">
            <a:xfrm>
              <a:off x="1292999" y="2306463"/>
              <a:ext cx="1848528"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What is Assertiveness</a:t>
              </a:r>
              <a:endParaRPr lang="en-US" sz="1600" dirty="0">
                <a:latin typeface="+mn-lt"/>
                <a:ea typeface="ＭＳ Ｐゴシック" pitchFamily="34" charset="-128"/>
              </a:endParaRPr>
            </a:p>
          </p:txBody>
        </p:sp>
      </p:grpSp>
      <p:grpSp>
        <p:nvGrpSpPr>
          <p:cNvPr id="15" name="Group 69"/>
          <p:cNvGrpSpPr>
            <a:grpSpLocks/>
          </p:cNvGrpSpPr>
          <p:nvPr/>
        </p:nvGrpSpPr>
        <p:grpSpPr bwMode="auto">
          <a:xfrm>
            <a:off x="683568" y="1619033"/>
            <a:ext cx="6912000" cy="366548"/>
            <a:chOff x="1224751" y="2276269"/>
            <a:chExt cx="4852003" cy="395351"/>
          </a:xfrm>
        </p:grpSpPr>
        <p:sp>
          <p:nvSpPr>
            <p:cNvPr id="16" name="Rounded Rectangle 1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7" name="Rounded Rectangle 1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8" name="TextBox 67"/>
            <p:cNvSpPr txBox="1">
              <a:spLocks noChangeArrowheads="1"/>
            </p:cNvSpPr>
            <p:nvPr/>
          </p:nvSpPr>
          <p:spPr bwMode="auto">
            <a:xfrm>
              <a:off x="1292999" y="2306463"/>
              <a:ext cx="1341126"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Define Assertiveness</a:t>
              </a:r>
              <a:endParaRPr lang="en-US" sz="1600" dirty="0">
                <a:latin typeface="+mn-lt"/>
                <a:ea typeface="ＭＳ Ｐゴシック" pitchFamily="34" charset="-128"/>
              </a:endParaRPr>
            </a:p>
          </p:txBody>
        </p:sp>
      </p:grpSp>
      <p:grpSp>
        <p:nvGrpSpPr>
          <p:cNvPr id="19" name="Group 69"/>
          <p:cNvGrpSpPr>
            <a:grpSpLocks/>
          </p:cNvGrpSpPr>
          <p:nvPr/>
        </p:nvGrpSpPr>
        <p:grpSpPr bwMode="auto">
          <a:xfrm>
            <a:off x="683568" y="1969309"/>
            <a:ext cx="6912000" cy="366548"/>
            <a:chOff x="1224751" y="2276269"/>
            <a:chExt cx="4852003" cy="395351"/>
          </a:xfrm>
        </p:grpSpPr>
        <p:sp>
          <p:nvSpPr>
            <p:cNvPr id="20" name="Rounded Rectangle 1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1" name="Rounded Rectangle 2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2" name="TextBox 67"/>
            <p:cNvSpPr txBox="1">
              <a:spLocks noChangeArrowheads="1"/>
            </p:cNvSpPr>
            <p:nvPr/>
          </p:nvSpPr>
          <p:spPr bwMode="auto">
            <a:xfrm>
              <a:off x="1292999" y="2306463"/>
              <a:ext cx="214519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List the Benefits of Being Assertive</a:t>
              </a:r>
              <a:endParaRPr lang="en-US" sz="1600" dirty="0">
                <a:latin typeface="+mn-lt"/>
                <a:ea typeface="ＭＳ Ｐゴシック" pitchFamily="34" charset="-128"/>
              </a:endParaRPr>
            </a:p>
          </p:txBody>
        </p:sp>
      </p:grpSp>
      <p:grpSp>
        <p:nvGrpSpPr>
          <p:cNvPr id="23" name="Group 69"/>
          <p:cNvGrpSpPr>
            <a:grpSpLocks/>
          </p:cNvGrpSpPr>
          <p:nvPr/>
        </p:nvGrpSpPr>
        <p:grpSpPr bwMode="auto">
          <a:xfrm>
            <a:off x="683568" y="2319584"/>
            <a:ext cx="6912000" cy="366548"/>
            <a:chOff x="1224751" y="2276269"/>
            <a:chExt cx="4852003" cy="395351"/>
          </a:xfrm>
        </p:grpSpPr>
        <p:sp>
          <p:nvSpPr>
            <p:cNvPr id="24" name="Rounded Rectangle 2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5" name="Rounded Rectangle 2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6" name="TextBox 67"/>
            <p:cNvSpPr txBox="1">
              <a:spLocks noChangeArrowheads="1"/>
            </p:cNvSpPr>
            <p:nvPr/>
          </p:nvSpPr>
          <p:spPr bwMode="auto">
            <a:xfrm>
              <a:off x="1292999" y="2306463"/>
              <a:ext cx="280693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Liberation Cycle of Assertiveness</a:t>
              </a:r>
              <a:endParaRPr lang="en-US" sz="1600" dirty="0">
                <a:latin typeface="+mn-lt"/>
                <a:ea typeface="ＭＳ Ｐゴシック" pitchFamily="34" charset="-128"/>
              </a:endParaRPr>
            </a:p>
          </p:txBody>
        </p:sp>
      </p:grpSp>
      <p:grpSp>
        <p:nvGrpSpPr>
          <p:cNvPr id="27" name="Group 69"/>
          <p:cNvGrpSpPr>
            <a:grpSpLocks/>
          </p:cNvGrpSpPr>
          <p:nvPr/>
        </p:nvGrpSpPr>
        <p:grpSpPr bwMode="auto">
          <a:xfrm>
            <a:off x="683568" y="2669859"/>
            <a:ext cx="6912000" cy="366548"/>
            <a:chOff x="1224751" y="2276269"/>
            <a:chExt cx="4852003" cy="395351"/>
          </a:xfrm>
        </p:grpSpPr>
        <p:sp>
          <p:nvSpPr>
            <p:cNvPr id="28" name="Rounded Rectangle 2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9" name="Rounded Rectangle 2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0" name="TextBox 67"/>
            <p:cNvSpPr txBox="1">
              <a:spLocks noChangeArrowheads="1"/>
            </p:cNvSpPr>
            <p:nvPr/>
          </p:nvSpPr>
          <p:spPr bwMode="auto">
            <a:xfrm>
              <a:off x="1292999" y="2306463"/>
              <a:ext cx="2402243"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Various Behavior Patterns</a:t>
              </a:r>
              <a:endParaRPr lang="en-US" sz="1600" dirty="0">
                <a:latin typeface="+mn-lt"/>
                <a:ea typeface="ＭＳ Ｐゴシック" pitchFamily="34" charset="-128"/>
              </a:endParaRPr>
            </a:p>
          </p:txBody>
        </p:sp>
      </p:grpSp>
      <p:grpSp>
        <p:nvGrpSpPr>
          <p:cNvPr id="31" name="Group 69"/>
          <p:cNvGrpSpPr>
            <a:grpSpLocks/>
          </p:cNvGrpSpPr>
          <p:nvPr/>
        </p:nvGrpSpPr>
        <p:grpSpPr bwMode="auto">
          <a:xfrm>
            <a:off x="683568" y="3020135"/>
            <a:ext cx="6912000" cy="366548"/>
            <a:chOff x="1224751" y="2276269"/>
            <a:chExt cx="4852003" cy="395351"/>
          </a:xfrm>
        </p:grpSpPr>
        <p:sp>
          <p:nvSpPr>
            <p:cNvPr id="32" name="Rounded Rectangle 3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3" name="Rounded Rectangle 3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4" name="TextBox 67"/>
            <p:cNvSpPr txBox="1">
              <a:spLocks noChangeArrowheads="1"/>
            </p:cNvSpPr>
            <p:nvPr/>
          </p:nvSpPr>
          <p:spPr bwMode="auto">
            <a:xfrm>
              <a:off x="1292999" y="2306463"/>
              <a:ext cx="317597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Compare Passive, Assertive and Aggressive Behavior</a:t>
              </a:r>
              <a:endParaRPr lang="en-US" sz="1600" dirty="0">
                <a:latin typeface="+mn-lt"/>
                <a:ea typeface="ＭＳ Ｐゴシック" pitchFamily="34" charset="-128"/>
              </a:endParaRPr>
            </a:p>
          </p:txBody>
        </p:sp>
      </p:grpSp>
      <p:grpSp>
        <p:nvGrpSpPr>
          <p:cNvPr id="35" name="Group 69"/>
          <p:cNvGrpSpPr>
            <a:grpSpLocks/>
          </p:cNvGrpSpPr>
          <p:nvPr/>
        </p:nvGrpSpPr>
        <p:grpSpPr bwMode="auto">
          <a:xfrm>
            <a:off x="683568" y="3370410"/>
            <a:ext cx="6912000" cy="366548"/>
            <a:chOff x="1224751" y="2276269"/>
            <a:chExt cx="4852003" cy="395351"/>
          </a:xfrm>
        </p:grpSpPr>
        <p:sp>
          <p:nvSpPr>
            <p:cNvPr id="36" name="Rounded Rectangle 3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7" name="Rounded Rectangle 3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8" name="TextBox 67"/>
            <p:cNvSpPr txBox="1">
              <a:spLocks noChangeArrowheads="1"/>
            </p:cNvSpPr>
            <p:nvPr/>
          </p:nvSpPr>
          <p:spPr bwMode="auto">
            <a:xfrm>
              <a:off x="1292999" y="2306463"/>
              <a:ext cx="2090233"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Power of Affirmations</a:t>
              </a:r>
              <a:endParaRPr lang="en-US" sz="1600" dirty="0">
                <a:latin typeface="+mn-lt"/>
                <a:ea typeface="ＭＳ Ｐゴシック" pitchFamily="34" charset="-128"/>
              </a:endParaRPr>
            </a:p>
          </p:txBody>
        </p:sp>
      </p:grpSp>
      <p:grpSp>
        <p:nvGrpSpPr>
          <p:cNvPr id="39" name="Group 69"/>
          <p:cNvGrpSpPr>
            <a:grpSpLocks/>
          </p:cNvGrpSpPr>
          <p:nvPr/>
        </p:nvGrpSpPr>
        <p:grpSpPr bwMode="auto">
          <a:xfrm>
            <a:off x="683568" y="3720685"/>
            <a:ext cx="6912000" cy="366548"/>
            <a:chOff x="1224751" y="2276269"/>
            <a:chExt cx="4852003" cy="395351"/>
          </a:xfrm>
        </p:grpSpPr>
        <p:sp>
          <p:nvSpPr>
            <p:cNvPr id="40" name="Rounded Rectangle 3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1" name="Rounded Rectangle 4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2" name="TextBox 67"/>
            <p:cNvSpPr txBox="1">
              <a:spLocks noChangeArrowheads="1"/>
            </p:cNvSpPr>
            <p:nvPr/>
          </p:nvSpPr>
          <p:spPr bwMode="auto">
            <a:xfrm>
              <a:off x="1292999" y="2306463"/>
              <a:ext cx="268054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Various Skills for Assertiveness</a:t>
              </a:r>
              <a:endParaRPr lang="en-US" sz="1600" dirty="0">
                <a:latin typeface="+mn-lt"/>
                <a:ea typeface="ＭＳ Ｐゴシック" pitchFamily="34" charset="-128"/>
              </a:endParaRPr>
            </a:p>
          </p:txBody>
        </p:sp>
      </p:grpSp>
      <p:grpSp>
        <p:nvGrpSpPr>
          <p:cNvPr id="43" name="Group 69"/>
          <p:cNvGrpSpPr>
            <a:grpSpLocks/>
          </p:cNvGrpSpPr>
          <p:nvPr/>
        </p:nvGrpSpPr>
        <p:grpSpPr bwMode="auto">
          <a:xfrm>
            <a:off x="683568" y="4070961"/>
            <a:ext cx="6912000" cy="366548"/>
            <a:chOff x="1224751" y="2276269"/>
            <a:chExt cx="4852003" cy="395351"/>
          </a:xfrm>
        </p:grpSpPr>
        <p:sp>
          <p:nvSpPr>
            <p:cNvPr id="44" name="Rounded Rectangle 4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5" name="Rounded Rectangle 4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6" name="TextBox 67"/>
            <p:cNvSpPr txBox="1">
              <a:spLocks noChangeArrowheads="1"/>
            </p:cNvSpPr>
            <p:nvPr/>
          </p:nvSpPr>
          <p:spPr bwMode="auto">
            <a:xfrm>
              <a:off x="1292999" y="2306463"/>
              <a:ext cx="274189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Process of Disagreeing Gracefully</a:t>
              </a:r>
              <a:endParaRPr lang="en-US" sz="1600" dirty="0">
                <a:latin typeface="+mn-lt"/>
                <a:ea typeface="ＭＳ Ｐゴシック" pitchFamily="34" charset="-128"/>
              </a:endParaRPr>
            </a:p>
          </p:txBody>
        </p:sp>
      </p:grpSp>
      <p:grpSp>
        <p:nvGrpSpPr>
          <p:cNvPr id="47" name="Group 69"/>
          <p:cNvGrpSpPr>
            <a:grpSpLocks/>
          </p:cNvGrpSpPr>
          <p:nvPr/>
        </p:nvGrpSpPr>
        <p:grpSpPr bwMode="auto">
          <a:xfrm>
            <a:off x="683568" y="4421236"/>
            <a:ext cx="6912000" cy="366548"/>
            <a:chOff x="1224751" y="2276269"/>
            <a:chExt cx="4852003" cy="395351"/>
          </a:xfrm>
        </p:grpSpPr>
        <p:sp>
          <p:nvSpPr>
            <p:cNvPr id="48" name="Rounded Rectangle 4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9" name="Rounded Rectangle 4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0" name="TextBox 67"/>
            <p:cNvSpPr txBox="1">
              <a:spLocks noChangeArrowheads="1"/>
            </p:cNvSpPr>
            <p:nvPr/>
          </p:nvSpPr>
          <p:spPr bwMode="auto">
            <a:xfrm>
              <a:off x="1292999" y="2306463"/>
              <a:ext cx="226046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Four Steps to Saying ‘No’</a:t>
              </a:r>
              <a:endParaRPr lang="en-US" sz="1600" dirty="0">
                <a:latin typeface="+mn-lt"/>
                <a:ea typeface="ＭＳ Ｐゴシック" pitchFamily="34" charset="-128"/>
              </a:endParaRPr>
            </a:p>
          </p:txBody>
        </p:sp>
      </p:grpSp>
      <p:grpSp>
        <p:nvGrpSpPr>
          <p:cNvPr id="51" name="Group 69"/>
          <p:cNvGrpSpPr>
            <a:grpSpLocks/>
          </p:cNvGrpSpPr>
          <p:nvPr/>
        </p:nvGrpSpPr>
        <p:grpSpPr bwMode="auto">
          <a:xfrm>
            <a:off x="683568" y="4771511"/>
            <a:ext cx="6912000" cy="366548"/>
            <a:chOff x="1224751" y="2276269"/>
            <a:chExt cx="4852003" cy="395351"/>
          </a:xfrm>
        </p:grpSpPr>
        <p:sp>
          <p:nvSpPr>
            <p:cNvPr id="52" name="Rounded Rectangle 5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3" name="Rounded Rectangle 5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4" name="TextBox 67"/>
            <p:cNvSpPr txBox="1">
              <a:spLocks noChangeArrowheads="1"/>
            </p:cNvSpPr>
            <p:nvPr/>
          </p:nvSpPr>
          <p:spPr bwMode="auto">
            <a:xfrm>
              <a:off x="1292999" y="2306463"/>
              <a:ext cx="2811747"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Body Language while Saying ‘No’</a:t>
              </a:r>
              <a:endParaRPr lang="en-US" sz="1600" dirty="0">
                <a:latin typeface="+mn-lt"/>
                <a:ea typeface="ＭＳ Ｐゴシック" pitchFamily="34" charset="-128"/>
              </a:endParaRPr>
            </a:p>
          </p:txBody>
        </p:sp>
      </p:grpSp>
      <p:grpSp>
        <p:nvGrpSpPr>
          <p:cNvPr id="55" name="Group 54"/>
          <p:cNvGrpSpPr>
            <a:grpSpLocks/>
          </p:cNvGrpSpPr>
          <p:nvPr/>
        </p:nvGrpSpPr>
        <p:grpSpPr bwMode="auto">
          <a:xfrm>
            <a:off x="683568" y="5121786"/>
            <a:ext cx="6912000" cy="366548"/>
            <a:chOff x="1224751" y="2276269"/>
            <a:chExt cx="4852003" cy="395351"/>
          </a:xfrm>
        </p:grpSpPr>
        <p:sp>
          <p:nvSpPr>
            <p:cNvPr id="56" name="Rounded Rectangle 5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7" name="Rounded Rectangle 5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8" name="TextBox 67"/>
            <p:cNvSpPr txBox="1">
              <a:spLocks noChangeArrowheads="1"/>
            </p:cNvSpPr>
            <p:nvPr/>
          </p:nvSpPr>
          <p:spPr bwMode="auto">
            <a:xfrm>
              <a:off x="1292999" y="2306463"/>
              <a:ext cx="3028607"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Elements of Assertive Communication</a:t>
              </a:r>
              <a:endParaRPr lang="en-US" sz="1600" dirty="0">
                <a:latin typeface="+mn-lt"/>
                <a:ea typeface="ＭＳ Ｐゴシック" pitchFamily="34" charset="-128"/>
              </a:endParaRPr>
            </a:p>
          </p:txBody>
        </p:sp>
      </p:grpSp>
      <p:grpSp>
        <p:nvGrpSpPr>
          <p:cNvPr id="59" name="Group 69"/>
          <p:cNvGrpSpPr>
            <a:grpSpLocks/>
          </p:cNvGrpSpPr>
          <p:nvPr/>
        </p:nvGrpSpPr>
        <p:grpSpPr bwMode="auto">
          <a:xfrm>
            <a:off x="683568" y="5472062"/>
            <a:ext cx="6912000" cy="366548"/>
            <a:chOff x="1224751" y="2276269"/>
            <a:chExt cx="4852003" cy="395351"/>
          </a:xfrm>
        </p:grpSpPr>
        <p:sp>
          <p:nvSpPr>
            <p:cNvPr id="60" name="Rounded Rectangle 5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1" name="Rounded Rectangle 6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2" name="TextBox 67"/>
            <p:cNvSpPr txBox="1">
              <a:spLocks noChangeArrowheads="1"/>
            </p:cNvSpPr>
            <p:nvPr/>
          </p:nvSpPr>
          <p:spPr bwMode="auto">
            <a:xfrm>
              <a:off x="1292999" y="2306463"/>
              <a:ext cx="2978015"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List the Role of Assertive Words in Assertiveness </a:t>
              </a:r>
              <a:endParaRPr lang="en-US" sz="1600" dirty="0">
                <a:latin typeface="+mn-lt"/>
                <a:ea typeface="ＭＳ Ｐゴシック" pitchFamily="34" charset="-128"/>
              </a:endParaRPr>
            </a:p>
          </p:txBody>
        </p:sp>
      </p:grpSp>
      <p:grpSp>
        <p:nvGrpSpPr>
          <p:cNvPr id="63" name="Group 69"/>
          <p:cNvGrpSpPr>
            <a:grpSpLocks/>
          </p:cNvGrpSpPr>
          <p:nvPr/>
        </p:nvGrpSpPr>
        <p:grpSpPr bwMode="auto">
          <a:xfrm>
            <a:off x="683568" y="5822337"/>
            <a:ext cx="6912000" cy="366548"/>
            <a:chOff x="1224751" y="2276269"/>
            <a:chExt cx="4852003" cy="395351"/>
          </a:xfrm>
        </p:grpSpPr>
        <p:sp>
          <p:nvSpPr>
            <p:cNvPr id="64" name="Rounded Rectangle 6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5" name="Rounded Rectangle 6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6" name="TextBox 67"/>
            <p:cNvSpPr txBox="1">
              <a:spLocks noChangeArrowheads="1"/>
            </p:cNvSpPr>
            <p:nvPr/>
          </p:nvSpPr>
          <p:spPr bwMode="auto">
            <a:xfrm>
              <a:off x="1292999" y="2306463"/>
              <a:ext cx="3017489"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Non Verbal Aspects of Assertiveness</a:t>
              </a:r>
              <a:endParaRPr lang="en-US" sz="1600" dirty="0">
                <a:latin typeface="+mn-lt"/>
                <a:ea typeface="ＭＳ Ｐゴシック" pitchFamily="34" charset="-128"/>
              </a:endParaRPr>
            </a:p>
          </p:txBody>
        </p:sp>
      </p:grpSp>
      <p:grpSp>
        <p:nvGrpSpPr>
          <p:cNvPr id="67" name="Group 69"/>
          <p:cNvGrpSpPr>
            <a:grpSpLocks/>
          </p:cNvGrpSpPr>
          <p:nvPr/>
        </p:nvGrpSpPr>
        <p:grpSpPr bwMode="auto">
          <a:xfrm>
            <a:off x="683568" y="6172612"/>
            <a:ext cx="6912000" cy="366548"/>
            <a:chOff x="1224751" y="2276269"/>
            <a:chExt cx="4852003" cy="395351"/>
          </a:xfrm>
        </p:grpSpPr>
        <p:sp>
          <p:nvSpPr>
            <p:cNvPr id="68" name="Rounded Rectangle 6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9" name="Rounded Rectangle 6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70" name="TextBox 67"/>
            <p:cNvSpPr txBox="1">
              <a:spLocks noChangeArrowheads="1"/>
            </p:cNvSpPr>
            <p:nvPr/>
          </p:nvSpPr>
          <p:spPr bwMode="auto">
            <a:xfrm>
              <a:off x="1292999" y="2306463"/>
              <a:ext cx="300025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Action Plan for Building Assertiveness</a:t>
              </a:r>
            </a:p>
          </p:txBody>
        </p:sp>
      </p:grpSp>
      <p:grpSp>
        <p:nvGrpSpPr>
          <p:cNvPr id="71" name="Group 90"/>
          <p:cNvGrpSpPr>
            <a:grpSpLocks/>
          </p:cNvGrpSpPr>
          <p:nvPr/>
        </p:nvGrpSpPr>
        <p:grpSpPr bwMode="auto">
          <a:xfrm rot="4009715">
            <a:off x="5870859" y="3868015"/>
            <a:ext cx="4783138" cy="968375"/>
            <a:chOff x="4940193" y="4878304"/>
            <a:chExt cx="4783391" cy="968295"/>
          </a:xfrm>
        </p:grpSpPr>
        <p:sp>
          <p:nvSpPr>
            <p:cNvPr id="72" name="Oval 71"/>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3" name="Rectangle 72"/>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4" name="Rounded Rectangle 73"/>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75" name="Group 87"/>
            <p:cNvGrpSpPr>
              <a:grpSpLocks/>
            </p:cNvGrpSpPr>
            <p:nvPr/>
          </p:nvGrpSpPr>
          <p:grpSpPr bwMode="auto">
            <a:xfrm>
              <a:off x="4940193" y="4878304"/>
              <a:ext cx="4783391" cy="825387"/>
              <a:chOff x="4940193" y="4878304"/>
              <a:chExt cx="4783391" cy="825387"/>
            </a:xfrm>
          </p:grpSpPr>
          <p:sp>
            <p:nvSpPr>
              <p:cNvPr id="76" name="Oval 75"/>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7"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78" name="Rounded Rectangle 77"/>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grpSp>
        <p:nvGrpSpPr>
          <p:cNvPr id="79" name="Group 69"/>
          <p:cNvGrpSpPr>
            <a:grpSpLocks/>
          </p:cNvGrpSpPr>
          <p:nvPr/>
        </p:nvGrpSpPr>
        <p:grpSpPr bwMode="auto">
          <a:xfrm>
            <a:off x="683568" y="3717034"/>
            <a:ext cx="6912000" cy="364824"/>
            <a:chOff x="1224751" y="2276269"/>
            <a:chExt cx="4852003" cy="419341"/>
          </a:xfrm>
        </p:grpSpPr>
        <p:sp>
          <p:nvSpPr>
            <p:cNvPr id="80" name="Rounded Rectangle 79"/>
            <p:cNvSpPr/>
            <p:nvPr/>
          </p:nvSpPr>
          <p:spPr>
            <a:xfrm flipV="1">
              <a:off x="1224751" y="2276269"/>
              <a:ext cx="4852003" cy="379817"/>
            </a:xfrm>
            <a:prstGeom prst="roundRect">
              <a:avLst/>
            </a:prstGeom>
            <a:solidFill>
              <a:srgbClr val="92D050"/>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81" name="Rounded Rectangle 8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82" name="TextBox 67"/>
            <p:cNvSpPr txBox="1">
              <a:spLocks noChangeArrowheads="1"/>
            </p:cNvSpPr>
            <p:nvPr/>
          </p:nvSpPr>
          <p:spPr bwMode="auto">
            <a:xfrm>
              <a:off x="1292999" y="2306464"/>
              <a:ext cx="2680541" cy="389146"/>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Various Skills for Assertiveness</a:t>
              </a:r>
              <a:endParaRPr lang="en-US" sz="1600" dirty="0">
                <a:latin typeface="+mn-lt"/>
                <a:ea typeface="ＭＳ Ｐゴシック" pitchFamily="34" charset="-128"/>
              </a:endParaRPr>
            </a:p>
          </p:txBody>
        </p:sp>
      </p:grpSp>
      <p:sp>
        <p:nvSpPr>
          <p:cNvPr id="83" name="Footer Placeholder 82"/>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2" presetClass="entr" presetSubtype="1"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 calcmode="lin" valueType="num">
                                      <p:cBhvr additive="base">
                                        <p:cTn id="10" dur="500" fill="hold"/>
                                        <p:tgtEl>
                                          <p:spTgt spid="71"/>
                                        </p:tgtEl>
                                        <p:attrNameLst>
                                          <p:attrName>ppt_x</p:attrName>
                                        </p:attrNameLst>
                                      </p:cBhvr>
                                      <p:tavLst>
                                        <p:tav tm="0">
                                          <p:val>
                                            <p:strVal val="#ppt_x"/>
                                          </p:val>
                                        </p:tav>
                                        <p:tav tm="100000">
                                          <p:val>
                                            <p:strVal val="#ppt_x"/>
                                          </p:val>
                                        </p:tav>
                                      </p:tavLst>
                                    </p:anim>
                                    <p:anim calcmode="lin" valueType="num">
                                      <p:cBhvr additive="base">
                                        <p:cTn id="11" dur="500" fill="hold"/>
                                        <p:tgtEl>
                                          <p:spTgt spid="71"/>
                                        </p:tgtEl>
                                        <p:attrNameLst>
                                          <p:attrName>ppt_y</p:attrName>
                                        </p:attrNameLst>
                                      </p:cBhvr>
                                      <p:tavLst>
                                        <p:tav tm="0">
                                          <p:val>
                                            <p:strVal val="0-#ppt_h/2"/>
                                          </p:val>
                                        </p:tav>
                                        <p:tav tm="100000">
                                          <p:val>
                                            <p:strVal val="#ppt_y"/>
                                          </p:val>
                                        </p:tav>
                                      </p:tavLst>
                                    </p:anim>
                                  </p:childTnLst>
                                </p:cTn>
                              </p:par>
                              <p:par>
                                <p:cTn id="12" presetID="26" presetClass="emph" presetSubtype="0" fill="hold" nodeType="withEffect">
                                  <p:stCondLst>
                                    <p:cond delay="1000"/>
                                  </p:stCondLst>
                                  <p:childTnLst>
                                    <p:animEffect transition="out" filter="fade">
                                      <p:cBhvr>
                                        <p:cTn id="13" dur="500" tmFilter="0, 0; .2, .5; .8, .5; 1, 0"/>
                                        <p:tgtEl>
                                          <p:spTgt spid="71"/>
                                        </p:tgtEl>
                                      </p:cBhvr>
                                    </p:animEffect>
                                    <p:animScale>
                                      <p:cBhvr>
                                        <p:cTn id="14" dur="250" autoRev="1" fill="hold"/>
                                        <p:tgtEl>
                                          <p:spTgt spid="71"/>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9" name="Picture 8" descr="19755042_l.jpg"/>
          <p:cNvPicPr>
            <a:picLocks noChangeAspect="1"/>
          </p:cNvPicPr>
          <p:nvPr/>
        </p:nvPicPr>
        <p:blipFill>
          <a:blip r:embed="rId3" cstate="email">
            <a:lum bright="40000" contrast="-40000"/>
          </a:blip>
          <a:stretch>
            <a:fillRect/>
          </a:stretch>
        </p:blipFill>
        <p:spPr>
          <a:xfrm>
            <a:off x="298765" y="1249886"/>
            <a:ext cx="4201227" cy="28271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6641889_l.jpg"/>
          <p:cNvPicPr>
            <a:picLocks noChangeAspect="1"/>
          </p:cNvPicPr>
          <p:nvPr/>
        </p:nvPicPr>
        <p:blipFill>
          <a:blip r:embed="rId4" cstate="email">
            <a:lum bright="40000" contrast="-40000"/>
          </a:blip>
          <a:stretch>
            <a:fillRect/>
          </a:stretch>
        </p:blipFill>
        <p:spPr>
          <a:xfrm rot="849067">
            <a:off x="4683529" y="1268039"/>
            <a:ext cx="4213616" cy="28411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Rounded Rectangle 12"/>
          <p:cNvSpPr/>
          <p:nvPr/>
        </p:nvSpPr>
        <p:spPr>
          <a:xfrm>
            <a:off x="251520" y="1196752"/>
            <a:ext cx="7236000" cy="2088232"/>
          </a:xfrm>
          <a:prstGeom prst="roundRect">
            <a:avLst>
              <a:gd name="adj" fmla="val 3111"/>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Even at home, Howard is not able to stay in control of his relationship with his wife. His wife constantly makes unreasonable demands of Howard. Howard is not able to refuse any demand of his wife and is not assertive.</a:t>
            </a:r>
          </a:p>
        </p:txBody>
      </p:sp>
      <p:pic>
        <p:nvPicPr>
          <p:cNvPr id="10" name="Picture 9" descr="11752640_l.jpg"/>
          <p:cNvPicPr>
            <a:picLocks noChangeAspect="1"/>
          </p:cNvPicPr>
          <p:nvPr/>
        </p:nvPicPr>
        <p:blipFill>
          <a:blip r:embed="rId5" cstate="email"/>
          <a:stretch>
            <a:fillRect/>
          </a:stretch>
        </p:blipFill>
        <p:spPr>
          <a:xfrm rot="688192">
            <a:off x="210727" y="3860536"/>
            <a:ext cx="4429606" cy="26545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Footer Placeholder 5"/>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anim calcmode="lin" valueType="num">
                                      <p:cBhvr>
                                        <p:cTn id="14" dur="250" fill="hold"/>
                                        <p:tgtEl>
                                          <p:spTgt spid="13"/>
                                        </p:tgtEl>
                                        <p:attrNameLst>
                                          <p:attrName>ppt_x</p:attrName>
                                        </p:attrNameLst>
                                      </p:cBhvr>
                                      <p:tavLst>
                                        <p:tav tm="0">
                                          <p:val>
                                            <p:strVal val="#ppt_x"/>
                                          </p:val>
                                        </p:tav>
                                        <p:tav tm="100000">
                                          <p:val>
                                            <p:strVal val="#ppt_x"/>
                                          </p:val>
                                        </p:tav>
                                      </p:tavLst>
                                    </p:anim>
                                    <p:anim calcmode="lin" valueType="num">
                                      <p:cBhvr>
                                        <p:cTn id="15" dur="2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Skills for Assertiveness</a:t>
              </a:r>
              <a:endParaRPr lang="en-IN" sz="3200" dirty="0"/>
            </a:p>
          </p:txBody>
        </p:sp>
      </p:grpSp>
      <p:sp>
        <p:nvSpPr>
          <p:cNvPr id="6" name="TextBox 5"/>
          <p:cNvSpPr txBox="1"/>
          <p:nvPr/>
        </p:nvSpPr>
        <p:spPr>
          <a:xfrm>
            <a:off x="683568" y="973177"/>
            <a:ext cx="8352928" cy="707886"/>
          </a:xfrm>
          <a:prstGeom prst="rect">
            <a:avLst/>
          </a:prstGeom>
          <a:noFill/>
        </p:spPr>
        <p:txBody>
          <a:bodyPr wrap="square" rtlCol="0">
            <a:spAutoFit/>
          </a:bodyPr>
          <a:lstStyle/>
          <a:p>
            <a:r>
              <a:rPr lang="en-IN" sz="2000" dirty="0" smtClean="0"/>
              <a:t>The following are the various skills that you need to develop to become assertive:</a:t>
            </a:r>
            <a:endParaRPr lang="en-IN" sz="2000" dirty="0"/>
          </a:p>
        </p:txBody>
      </p:sp>
      <p:grpSp>
        <p:nvGrpSpPr>
          <p:cNvPr id="10" name="Group 9"/>
          <p:cNvGrpSpPr/>
          <p:nvPr/>
        </p:nvGrpSpPr>
        <p:grpSpPr>
          <a:xfrm>
            <a:off x="-13586" y="1772816"/>
            <a:ext cx="9120058" cy="605919"/>
            <a:chOff x="23942" y="2913439"/>
            <a:chExt cx="9120058" cy="404210"/>
          </a:xfrm>
        </p:grpSpPr>
        <p:pic>
          <p:nvPicPr>
            <p:cNvPr id="11" name="Picture 10" descr="color-pencils-preview.png"/>
            <p:cNvPicPr>
              <a:picLocks noChangeAspect="1"/>
            </p:cNvPicPr>
            <p:nvPr/>
          </p:nvPicPr>
          <p:blipFill>
            <a:blip r:embed="rId3" cstate="print"/>
            <a:srcRect/>
            <a:stretch>
              <a:fillRect/>
            </a:stretch>
          </p:blipFill>
          <p:spPr>
            <a:xfrm rot="5400000">
              <a:off x="4381866" y="-1444485"/>
              <a:ext cx="404210" cy="9120058"/>
            </a:xfrm>
            <a:prstGeom prst="rect">
              <a:avLst/>
            </a:prstGeom>
          </p:spPr>
        </p:pic>
        <p:sp>
          <p:nvSpPr>
            <p:cNvPr id="12" name="TextBox 11"/>
            <p:cNvSpPr txBox="1"/>
            <p:nvPr/>
          </p:nvSpPr>
          <p:spPr>
            <a:xfrm>
              <a:off x="1187624" y="2961476"/>
              <a:ext cx="6984776" cy="266914"/>
            </a:xfrm>
            <a:prstGeom prst="rect">
              <a:avLst/>
            </a:prstGeom>
            <a:noFill/>
          </p:spPr>
          <p:txBody>
            <a:bodyPr wrap="square" rtlCol="0">
              <a:spAutoFit/>
            </a:bodyPr>
            <a:lstStyle/>
            <a:p>
              <a:pPr algn="ctr"/>
              <a:r>
                <a:rPr lang="en-IN" sz="2000" b="1" dirty="0" smtClean="0">
                  <a:solidFill>
                    <a:schemeClr val="bg1"/>
                  </a:solidFill>
                </a:rPr>
                <a:t>DESC (Describe, Express, Specify, Clarify)</a:t>
              </a:r>
              <a:endParaRPr lang="en-IN" sz="2000" b="1" dirty="0">
                <a:solidFill>
                  <a:schemeClr val="bg1"/>
                </a:solidFill>
              </a:endParaRPr>
            </a:p>
          </p:txBody>
        </p:sp>
      </p:grpSp>
      <p:grpSp>
        <p:nvGrpSpPr>
          <p:cNvPr id="13" name="Group 12"/>
          <p:cNvGrpSpPr/>
          <p:nvPr/>
        </p:nvGrpSpPr>
        <p:grpSpPr>
          <a:xfrm>
            <a:off x="-13586" y="2378737"/>
            <a:ext cx="9120058" cy="605917"/>
            <a:chOff x="23942" y="3317650"/>
            <a:chExt cx="9120058" cy="404208"/>
          </a:xfrm>
        </p:grpSpPr>
        <p:pic>
          <p:nvPicPr>
            <p:cNvPr id="14" name="Picture 13" descr="color-pencils-preview.png"/>
            <p:cNvPicPr>
              <a:picLocks noChangeAspect="1"/>
            </p:cNvPicPr>
            <p:nvPr/>
          </p:nvPicPr>
          <p:blipFill>
            <a:blip r:embed="rId4" cstate="print"/>
            <a:srcRect/>
            <a:stretch>
              <a:fillRect/>
            </a:stretch>
          </p:blipFill>
          <p:spPr>
            <a:xfrm rot="5400000">
              <a:off x="4381867" y="-1040275"/>
              <a:ext cx="404208" cy="9120058"/>
            </a:xfrm>
            <a:prstGeom prst="rect">
              <a:avLst/>
            </a:prstGeom>
          </p:spPr>
        </p:pic>
        <p:sp>
          <p:nvSpPr>
            <p:cNvPr id="15" name="TextBox 14"/>
            <p:cNvSpPr txBox="1"/>
            <p:nvPr/>
          </p:nvSpPr>
          <p:spPr>
            <a:xfrm>
              <a:off x="1331640" y="3345769"/>
              <a:ext cx="6624736" cy="266914"/>
            </a:xfrm>
            <a:prstGeom prst="rect">
              <a:avLst/>
            </a:prstGeom>
            <a:noFill/>
          </p:spPr>
          <p:txBody>
            <a:bodyPr wrap="square" rtlCol="0">
              <a:spAutoFit/>
            </a:bodyPr>
            <a:lstStyle/>
            <a:p>
              <a:pPr algn="ctr"/>
              <a:r>
                <a:rPr lang="en-IN" sz="2000" b="1" dirty="0" smtClean="0">
                  <a:solidFill>
                    <a:schemeClr val="bg1"/>
                  </a:solidFill>
                </a:rPr>
                <a:t>Broken Record</a:t>
              </a:r>
              <a:endParaRPr lang="en-IN" sz="2000" b="1" dirty="0">
                <a:solidFill>
                  <a:schemeClr val="bg1"/>
                </a:solidFill>
              </a:endParaRPr>
            </a:p>
          </p:txBody>
        </p:sp>
      </p:grpSp>
      <p:grpSp>
        <p:nvGrpSpPr>
          <p:cNvPr id="16" name="Group 15"/>
          <p:cNvGrpSpPr/>
          <p:nvPr/>
        </p:nvGrpSpPr>
        <p:grpSpPr>
          <a:xfrm>
            <a:off x="-13586" y="2984657"/>
            <a:ext cx="9120058" cy="605919"/>
            <a:chOff x="23942" y="3721861"/>
            <a:chExt cx="9120058" cy="404210"/>
          </a:xfrm>
        </p:grpSpPr>
        <p:pic>
          <p:nvPicPr>
            <p:cNvPr id="17" name="Picture 16" descr="color-pencils-preview.png"/>
            <p:cNvPicPr>
              <a:picLocks noChangeAspect="1"/>
            </p:cNvPicPr>
            <p:nvPr/>
          </p:nvPicPr>
          <p:blipFill>
            <a:blip r:embed="rId5" cstate="print"/>
            <a:srcRect/>
            <a:stretch>
              <a:fillRect/>
            </a:stretch>
          </p:blipFill>
          <p:spPr>
            <a:xfrm rot="5400000">
              <a:off x="4381866" y="-636063"/>
              <a:ext cx="404210" cy="9120058"/>
            </a:xfrm>
            <a:prstGeom prst="rect">
              <a:avLst/>
            </a:prstGeom>
          </p:spPr>
        </p:pic>
        <p:sp>
          <p:nvSpPr>
            <p:cNvPr id="18" name="TextBox 17"/>
            <p:cNvSpPr txBox="1"/>
            <p:nvPr/>
          </p:nvSpPr>
          <p:spPr>
            <a:xfrm>
              <a:off x="1547664" y="3751369"/>
              <a:ext cx="6408712" cy="266914"/>
            </a:xfrm>
            <a:prstGeom prst="rect">
              <a:avLst/>
            </a:prstGeom>
            <a:noFill/>
          </p:spPr>
          <p:txBody>
            <a:bodyPr wrap="square" rtlCol="0">
              <a:spAutoFit/>
            </a:bodyPr>
            <a:lstStyle/>
            <a:p>
              <a:pPr algn="ctr"/>
              <a:r>
                <a:rPr lang="en-IN" sz="2000" b="1" dirty="0" smtClean="0">
                  <a:solidFill>
                    <a:schemeClr val="bg1"/>
                  </a:solidFill>
                </a:rPr>
                <a:t>Fogging</a:t>
              </a:r>
              <a:endParaRPr lang="en-IN" sz="2000" b="1" dirty="0">
                <a:solidFill>
                  <a:schemeClr val="bg1"/>
                </a:solidFill>
              </a:endParaRPr>
            </a:p>
          </p:txBody>
        </p:sp>
      </p:grpSp>
      <p:grpSp>
        <p:nvGrpSpPr>
          <p:cNvPr id="19" name="Group 23"/>
          <p:cNvGrpSpPr/>
          <p:nvPr/>
        </p:nvGrpSpPr>
        <p:grpSpPr>
          <a:xfrm>
            <a:off x="-13586" y="3590580"/>
            <a:ext cx="9120058" cy="605919"/>
            <a:chOff x="23942" y="4126072"/>
            <a:chExt cx="9120058" cy="404210"/>
          </a:xfrm>
        </p:grpSpPr>
        <p:pic>
          <p:nvPicPr>
            <p:cNvPr id="20" name="Picture 19" descr="color-pencils-preview.png"/>
            <p:cNvPicPr>
              <a:picLocks noChangeAspect="1"/>
            </p:cNvPicPr>
            <p:nvPr/>
          </p:nvPicPr>
          <p:blipFill>
            <a:blip r:embed="rId6" cstate="print"/>
            <a:srcRect/>
            <a:stretch>
              <a:fillRect/>
            </a:stretch>
          </p:blipFill>
          <p:spPr>
            <a:xfrm rot="5400000">
              <a:off x="4381866" y="-231852"/>
              <a:ext cx="404210" cy="9120058"/>
            </a:xfrm>
            <a:prstGeom prst="rect">
              <a:avLst/>
            </a:prstGeom>
          </p:spPr>
        </p:pic>
        <p:sp>
          <p:nvSpPr>
            <p:cNvPr id="21" name="TextBox 20"/>
            <p:cNvSpPr txBox="1"/>
            <p:nvPr/>
          </p:nvSpPr>
          <p:spPr>
            <a:xfrm>
              <a:off x="1547664" y="4183698"/>
              <a:ext cx="6408712" cy="266914"/>
            </a:xfrm>
            <a:prstGeom prst="rect">
              <a:avLst/>
            </a:prstGeom>
            <a:noFill/>
          </p:spPr>
          <p:txBody>
            <a:bodyPr wrap="square" rtlCol="0">
              <a:spAutoFit/>
            </a:bodyPr>
            <a:lstStyle/>
            <a:p>
              <a:pPr algn="ctr"/>
              <a:r>
                <a:rPr lang="en-IN" sz="2000" b="1" dirty="0" smtClean="0">
                  <a:solidFill>
                    <a:schemeClr val="bg1"/>
                  </a:solidFill>
                </a:rPr>
                <a:t>Negative Enquiry</a:t>
              </a:r>
              <a:endParaRPr lang="en-IN" sz="2000" b="1" dirty="0">
                <a:solidFill>
                  <a:schemeClr val="bg1"/>
                </a:solidFill>
              </a:endParaRPr>
            </a:p>
          </p:txBody>
        </p:sp>
      </p:grpSp>
      <p:grpSp>
        <p:nvGrpSpPr>
          <p:cNvPr id="22" name="Group 26"/>
          <p:cNvGrpSpPr/>
          <p:nvPr/>
        </p:nvGrpSpPr>
        <p:grpSpPr>
          <a:xfrm>
            <a:off x="-13586" y="4196508"/>
            <a:ext cx="9120058" cy="605917"/>
            <a:chOff x="23942" y="4530283"/>
            <a:chExt cx="9120058" cy="404208"/>
          </a:xfrm>
        </p:grpSpPr>
        <p:pic>
          <p:nvPicPr>
            <p:cNvPr id="23" name="Picture 22" descr="color-pencils-preview.png"/>
            <p:cNvPicPr>
              <a:picLocks noChangeAspect="1"/>
            </p:cNvPicPr>
            <p:nvPr/>
          </p:nvPicPr>
          <p:blipFill>
            <a:blip r:embed="rId7" cstate="print"/>
            <a:srcRect/>
            <a:stretch>
              <a:fillRect/>
            </a:stretch>
          </p:blipFill>
          <p:spPr>
            <a:xfrm rot="5400000">
              <a:off x="4381867" y="172358"/>
              <a:ext cx="404208" cy="9120058"/>
            </a:xfrm>
            <a:prstGeom prst="rect">
              <a:avLst/>
            </a:prstGeom>
          </p:spPr>
        </p:pic>
        <p:sp>
          <p:nvSpPr>
            <p:cNvPr id="24" name="TextBox 23"/>
            <p:cNvSpPr txBox="1"/>
            <p:nvPr/>
          </p:nvSpPr>
          <p:spPr>
            <a:xfrm>
              <a:off x="1547664" y="4616023"/>
              <a:ext cx="6408712" cy="266914"/>
            </a:xfrm>
            <a:prstGeom prst="rect">
              <a:avLst/>
            </a:prstGeom>
            <a:noFill/>
          </p:spPr>
          <p:txBody>
            <a:bodyPr wrap="square" rtlCol="0">
              <a:spAutoFit/>
            </a:bodyPr>
            <a:lstStyle/>
            <a:p>
              <a:pPr algn="ctr"/>
              <a:r>
                <a:rPr lang="en-IN" sz="2000" b="1" dirty="0" smtClean="0">
                  <a:solidFill>
                    <a:schemeClr val="bg1"/>
                  </a:solidFill>
                </a:rPr>
                <a:t>Negative Assertion</a:t>
              </a:r>
              <a:endParaRPr lang="en-IN" sz="2000" b="1" dirty="0">
                <a:solidFill>
                  <a:schemeClr val="bg1"/>
                </a:solidFill>
              </a:endParaRPr>
            </a:p>
          </p:txBody>
        </p:sp>
      </p:grpSp>
      <p:grpSp>
        <p:nvGrpSpPr>
          <p:cNvPr id="25" name="Group 29"/>
          <p:cNvGrpSpPr/>
          <p:nvPr/>
        </p:nvGrpSpPr>
        <p:grpSpPr>
          <a:xfrm>
            <a:off x="-13586" y="4802419"/>
            <a:ext cx="9120058" cy="605917"/>
            <a:chOff x="23942" y="4934492"/>
            <a:chExt cx="9120058" cy="404208"/>
          </a:xfrm>
        </p:grpSpPr>
        <p:pic>
          <p:nvPicPr>
            <p:cNvPr id="26" name="Picture 25" descr="color-pencils-preview.png"/>
            <p:cNvPicPr>
              <a:picLocks noChangeAspect="1"/>
            </p:cNvPicPr>
            <p:nvPr/>
          </p:nvPicPr>
          <p:blipFill>
            <a:blip r:embed="rId8" cstate="print"/>
            <a:srcRect/>
            <a:stretch>
              <a:fillRect/>
            </a:stretch>
          </p:blipFill>
          <p:spPr>
            <a:xfrm rot="5400000">
              <a:off x="4381867" y="576567"/>
              <a:ext cx="404208" cy="9120058"/>
            </a:xfrm>
            <a:prstGeom prst="rect">
              <a:avLst/>
            </a:prstGeom>
          </p:spPr>
        </p:pic>
        <p:sp>
          <p:nvSpPr>
            <p:cNvPr id="27" name="TextBox 26"/>
            <p:cNvSpPr txBox="1"/>
            <p:nvPr/>
          </p:nvSpPr>
          <p:spPr>
            <a:xfrm>
              <a:off x="1547664" y="4979015"/>
              <a:ext cx="6408712" cy="266914"/>
            </a:xfrm>
            <a:prstGeom prst="rect">
              <a:avLst/>
            </a:prstGeom>
            <a:noFill/>
          </p:spPr>
          <p:txBody>
            <a:bodyPr wrap="square" rtlCol="0">
              <a:spAutoFit/>
            </a:bodyPr>
            <a:lstStyle/>
            <a:p>
              <a:pPr algn="ctr"/>
              <a:r>
                <a:rPr lang="en-IN" sz="2000" b="1" dirty="0" smtClean="0">
                  <a:solidFill>
                    <a:schemeClr val="bg1"/>
                  </a:solidFill>
                </a:rPr>
                <a:t>“I” Statements </a:t>
              </a:r>
              <a:endParaRPr lang="en-IN" sz="2000" b="1" dirty="0">
                <a:solidFill>
                  <a:schemeClr val="bg1"/>
                </a:solidFill>
              </a:endParaRPr>
            </a:p>
          </p:txBody>
        </p:sp>
      </p:grpSp>
      <p:grpSp>
        <p:nvGrpSpPr>
          <p:cNvPr id="28" name="Group 32"/>
          <p:cNvGrpSpPr/>
          <p:nvPr/>
        </p:nvGrpSpPr>
        <p:grpSpPr>
          <a:xfrm>
            <a:off x="-36512" y="5343362"/>
            <a:ext cx="9120058" cy="605921"/>
            <a:chOff x="1016" y="5338703"/>
            <a:chExt cx="9120058" cy="404210"/>
          </a:xfrm>
        </p:grpSpPr>
        <p:pic>
          <p:nvPicPr>
            <p:cNvPr id="29" name="Picture 28" descr="color-pencils-preview.png"/>
            <p:cNvPicPr>
              <a:picLocks noChangeAspect="1"/>
            </p:cNvPicPr>
            <p:nvPr/>
          </p:nvPicPr>
          <p:blipFill>
            <a:blip r:embed="rId9" cstate="print"/>
            <a:srcRect/>
            <a:stretch>
              <a:fillRect/>
            </a:stretch>
          </p:blipFill>
          <p:spPr>
            <a:xfrm rot="5400000">
              <a:off x="4358940" y="980779"/>
              <a:ext cx="404210" cy="9120058"/>
            </a:xfrm>
            <a:prstGeom prst="rect">
              <a:avLst/>
            </a:prstGeom>
          </p:spPr>
        </p:pic>
        <p:sp>
          <p:nvSpPr>
            <p:cNvPr id="30" name="TextBox 29"/>
            <p:cNvSpPr txBox="1"/>
            <p:nvPr/>
          </p:nvSpPr>
          <p:spPr>
            <a:xfrm>
              <a:off x="1547664" y="5379926"/>
              <a:ext cx="6408712" cy="266914"/>
            </a:xfrm>
            <a:prstGeom prst="rect">
              <a:avLst/>
            </a:prstGeom>
            <a:noFill/>
          </p:spPr>
          <p:txBody>
            <a:bodyPr wrap="square" rtlCol="0">
              <a:spAutoFit/>
            </a:bodyPr>
            <a:lstStyle/>
            <a:p>
              <a:pPr algn="ctr"/>
              <a:r>
                <a:rPr lang="en-IN" sz="2000" b="1" dirty="0" smtClean="0">
                  <a:solidFill>
                    <a:schemeClr val="bg1"/>
                  </a:solidFill>
                </a:rPr>
                <a:t>Disagreeing Gracefully</a:t>
              </a:r>
              <a:endParaRPr lang="en-IN" sz="2000" b="1" dirty="0">
                <a:solidFill>
                  <a:schemeClr val="bg1"/>
                </a:solidFill>
              </a:endParaRPr>
            </a:p>
          </p:txBody>
        </p:sp>
      </p:grpSp>
      <p:sp>
        <p:nvSpPr>
          <p:cNvPr id="35" name="TextBox 34"/>
          <p:cNvSpPr txBox="1"/>
          <p:nvPr/>
        </p:nvSpPr>
        <p:spPr>
          <a:xfrm>
            <a:off x="179512" y="6341258"/>
            <a:ext cx="8208912" cy="400110"/>
          </a:xfrm>
          <a:prstGeom prst="rect">
            <a:avLst/>
          </a:prstGeom>
          <a:noFill/>
        </p:spPr>
        <p:txBody>
          <a:bodyPr wrap="square" rtlCol="0">
            <a:spAutoFit/>
          </a:bodyPr>
          <a:lstStyle/>
          <a:p>
            <a:r>
              <a:rPr lang="en-IN" sz="2000" dirty="0" smtClean="0"/>
              <a:t>Let us look at each in detail.</a:t>
            </a:r>
            <a:endParaRPr lang="en-IN" sz="2000" dirty="0"/>
          </a:p>
        </p:txBody>
      </p:sp>
      <p:sp>
        <p:nvSpPr>
          <p:cNvPr id="7" name="Footer Placeholder 6"/>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2" presetClass="entr" presetSubtype="8"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slide(fromLeft)">
                                      <p:cBhvr>
                                        <p:cTn id="11" dur="500"/>
                                        <p:tgtEl>
                                          <p:spTgt spid="10"/>
                                        </p:tgtEl>
                                      </p:cBhvr>
                                    </p:animEffect>
                                  </p:childTnLst>
                                </p:cTn>
                              </p:par>
                            </p:childTnLst>
                          </p:cTn>
                        </p:par>
                        <p:par>
                          <p:cTn id="12" fill="hold">
                            <p:stCondLst>
                              <p:cond delay="2000"/>
                            </p:stCondLst>
                            <p:childTnLst>
                              <p:par>
                                <p:cTn id="13" presetID="12" presetClass="entr" presetSubtype="8" fill="hold" nodeType="after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slide(fromLeft)">
                                      <p:cBhvr>
                                        <p:cTn id="15" dur="500"/>
                                        <p:tgtEl>
                                          <p:spTgt spid="13"/>
                                        </p:tgtEl>
                                      </p:cBhvr>
                                    </p:animEffect>
                                  </p:childTnLst>
                                </p:cTn>
                              </p:par>
                            </p:childTnLst>
                          </p:cTn>
                        </p:par>
                        <p:par>
                          <p:cTn id="16" fill="hold">
                            <p:stCondLst>
                              <p:cond delay="3000"/>
                            </p:stCondLst>
                            <p:childTnLst>
                              <p:par>
                                <p:cTn id="17" presetID="12" presetClass="entr" presetSubtype="8" fill="hold" nodeType="after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slide(fromLeft)">
                                      <p:cBhvr>
                                        <p:cTn id="19" dur="500"/>
                                        <p:tgtEl>
                                          <p:spTgt spid="16"/>
                                        </p:tgtEl>
                                      </p:cBhvr>
                                    </p:animEffect>
                                  </p:childTnLst>
                                </p:cTn>
                              </p:par>
                            </p:childTnLst>
                          </p:cTn>
                        </p:par>
                        <p:par>
                          <p:cTn id="20" fill="hold">
                            <p:stCondLst>
                              <p:cond delay="4000"/>
                            </p:stCondLst>
                            <p:childTnLst>
                              <p:par>
                                <p:cTn id="21" presetID="12" presetClass="entr" presetSubtype="8" fill="hold" nodeType="afterEffect">
                                  <p:stCondLst>
                                    <p:cond delay="500"/>
                                  </p:stCondLst>
                                  <p:childTnLst>
                                    <p:set>
                                      <p:cBhvr>
                                        <p:cTn id="22" dur="1" fill="hold">
                                          <p:stCondLst>
                                            <p:cond delay="0"/>
                                          </p:stCondLst>
                                        </p:cTn>
                                        <p:tgtEl>
                                          <p:spTgt spid="19"/>
                                        </p:tgtEl>
                                        <p:attrNameLst>
                                          <p:attrName>style.visibility</p:attrName>
                                        </p:attrNameLst>
                                      </p:cBhvr>
                                      <p:to>
                                        <p:strVal val="visible"/>
                                      </p:to>
                                    </p:set>
                                    <p:animEffect transition="in" filter="slide(fromLeft)">
                                      <p:cBhvr>
                                        <p:cTn id="23" dur="500"/>
                                        <p:tgtEl>
                                          <p:spTgt spid="19"/>
                                        </p:tgtEl>
                                      </p:cBhvr>
                                    </p:animEffect>
                                  </p:childTnLst>
                                </p:cTn>
                              </p:par>
                            </p:childTnLst>
                          </p:cTn>
                        </p:par>
                        <p:par>
                          <p:cTn id="24" fill="hold">
                            <p:stCondLst>
                              <p:cond delay="5000"/>
                            </p:stCondLst>
                            <p:childTnLst>
                              <p:par>
                                <p:cTn id="25" presetID="12" presetClass="entr" presetSubtype="8" fill="hold" nodeType="afterEffect">
                                  <p:stCondLst>
                                    <p:cond delay="500"/>
                                  </p:stCondLst>
                                  <p:childTnLst>
                                    <p:set>
                                      <p:cBhvr>
                                        <p:cTn id="26" dur="1" fill="hold">
                                          <p:stCondLst>
                                            <p:cond delay="0"/>
                                          </p:stCondLst>
                                        </p:cTn>
                                        <p:tgtEl>
                                          <p:spTgt spid="22"/>
                                        </p:tgtEl>
                                        <p:attrNameLst>
                                          <p:attrName>style.visibility</p:attrName>
                                        </p:attrNameLst>
                                      </p:cBhvr>
                                      <p:to>
                                        <p:strVal val="visible"/>
                                      </p:to>
                                    </p:set>
                                    <p:animEffect transition="in" filter="slide(fromLeft)">
                                      <p:cBhvr>
                                        <p:cTn id="27" dur="500"/>
                                        <p:tgtEl>
                                          <p:spTgt spid="22"/>
                                        </p:tgtEl>
                                      </p:cBhvr>
                                    </p:animEffect>
                                  </p:childTnLst>
                                </p:cTn>
                              </p:par>
                            </p:childTnLst>
                          </p:cTn>
                        </p:par>
                        <p:par>
                          <p:cTn id="28" fill="hold">
                            <p:stCondLst>
                              <p:cond delay="6000"/>
                            </p:stCondLst>
                            <p:childTnLst>
                              <p:par>
                                <p:cTn id="29" presetID="12" presetClass="entr" presetSubtype="8" fill="hold" nodeType="afterEffect">
                                  <p:stCondLst>
                                    <p:cond delay="500"/>
                                  </p:stCondLst>
                                  <p:childTnLst>
                                    <p:set>
                                      <p:cBhvr>
                                        <p:cTn id="30" dur="1" fill="hold">
                                          <p:stCondLst>
                                            <p:cond delay="0"/>
                                          </p:stCondLst>
                                        </p:cTn>
                                        <p:tgtEl>
                                          <p:spTgt spid="25"/>
                                        </p:tgtEl>
                                        <p:attrNameLst>
                                          <p:attrName>style.visibility</p:attrName>
                                        </p:attrNameLst>
                                      </p:cBhvr>
                                      <p:to>
                                        <p:strVal val="visible"/>
                                      </p:to>
                                    </p:set>
                                    <p:animEffect transition="in" filter="slide(fromLeft)">
                                      <p:cBhvr>
                                        <p:cTn id="31" dur="500"/>
                                        <p:tgtEl>
                                          <p:spTgt spid="25"/>
                                        </p:tgtEl>
                                      </p:cBhvr>
                                    </p:animEffect>
                                  </p:childTnLst>
                                </p:cTn>
                              </p:par>
                            </p:childTnLst>
                          </p:cTn>
                        </p:par>
                        <p:par>
                          <p:cTn id="32" fill="hold">
                            <p:stCondLst>
                              <p:cond delay="7000"/>
                            </p:stCondLst>
                            <p:childTnLst>
                              <p:par>
                                <p:cTn id="33" presetID="12" presetClass="entr" presetSubtype="8" fill="hold" nodeType="afterEffect">
                                  <p:stCondLst>
                                    <p:cond delay="500"/>
                                  </p:stCondLst>
                                  <p:childTnLst>
                                    <p:set>
                                      <p:cBhvr>
                                        <p:cTn id="34" dur="1" fill="hold">
                                          <p:stCondLst>
                                            <p:cond delay="0"/>
                                          </p:stCondLst>
                                        </p:cTn>
                                        <p:tgtEl>
                                          <p:spTgt spid="28"/>
                                        </p:tgtEl>
                                        <p:attrNameLst>
                                          <p:attrName>style.visibility</p:attrName>
                                        </p:attrNameLst>
                                      </p:cBhvr>
                                      <p:to>
                                        <p:strVal val="visible"/>
                                      </p:to>
                                    </p:set>
                                    <p:animEffect transition="in" filter="slide(fromLeft)">
                                      <p:cBhvr>
                                        <p:cTn id="35" dur="500"/>
                                        <p:tgtEl>
                                          <p:spTgt spid="28"/>
                                        </p:tgtEl>
                                      </p:cBhvr>
                                    </p:animEffect>
                                  </p:childTnLst>
                                </p:cTn>
                              </p:par>
                            </p:childTnLst>
                          </p:cTn>
                        </p:par>
                        <p:par>
                          <p:cTn id="36" fill="hold">
                            <p:stCondLst>
                              <p:cond delay="8000"/>
                            </p:stCondLst>
                            <p:childTnLst>
                              <p:par>
                                <p:cTn id="37" presetID="10" presetClass="entr" presetSubtype="0" fill="hold" grpId="0" nodeType="afterEffect">
                                  <p:stCondLst>
                                    <p:cond delay="50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7520463_l.jpg"/>
          <p:cNvPicPr>
            <a:picLocks noChangeAspect="1"/>
          </p:cNvPicPr>
          <p:nvPr/>
        </p:nvPicPr>
        <p:blipFill>
          <a:blip r:embed="rId2" cstate="email"/>
          <a:srcRect/>
          <a:stretch>
            <a:fillRect/>
          </a:stretch>
        </p:blipFill>
        <p:spPr>
          <a:xfrm>
            <a:off x="4860032" y="1412776"/>
            <a:ext cx="4283968" cy="5472608"/>
          </a:xfrm>
          <a:prstGeom prst="rect">
            <a:avLst/>
          </a:prstGeom>
        </p:spPr>
      </p:pic>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3"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Skills for Assertiveness</a:t>
              </a:r>
              <a:endParaRPr lang="en-IN" sz="3200" dirty="0"/>
            </a:p>
          </p:txBody>
        </p:sp>
      </p:grpSp>
      <p:sp>
        <p:nvSpPr>
          <p:cNvPr id="6" name="Rectangle 5"/>
          <p:cNvSpPr/>
          <p:nvPr/>
        </p:nvSpPr>
        <p:spPr>
          <a:xfrm>
            <a:off x="-36512" y="1340768"/>
            <a:ext cx="4932000" cy="5517232"/>
          </a:xfrm>
          <a:prstGeom prst="rect">
            <a:avLst/>
          </a:prstGeom>
          <a:solidFill>
            <a:srgbClr val="FF7C80">
              <a:alpha val="6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Aft>
                <a:spcPts val="300"/>
              </a:spcAft>
              <a:buFont typeface="Arial" pitchFamily="34" charset="0"/>
              <a:buChar char="•"/>
            </a:pPr>
            <a:r>
              <a:rPr lang="en-IN" sz="2000" dirty="0" smtClean="0">
                <a:solidFill>
                  <a:schemeClr val="tx1"/>
                </a:solidFill>
              </a:rPr>
              <a:t>The acronym DESC stands for:</a:t>
            </a:r>
          </a:p>
          <a:p>
            <a:pPr marL="914400" lvl="1" indent="-457200">
              <a:spcAft>
                <a:spcPts val="300"/>
              </a:spcAft>
              <a:buFont typeface="Courier New" pitchFamily="49" charset="0"/>
              <a:buChar char="o"/>
            </a:pPr>
            <a:r>
              <a:rPr lang="en-IN" sz="2000" dirty="0" smtClean="0">
                <a:solidFill>
                  <a:schemeClr val="tx1"/>
                </a:solidFill>
              </a:rPr>
              <a:t>D – Describe</a:t>
            </a:r>
          </a:p>
          <a:p>
            <a:pPr marL="914400" lvl="1" indent="-457200">
              <a:spcAft>
                <a:spcPts val="300"/>
              </a:spcAft>
              <a:buFont typeface="Courier New" pitchFamily="49" charset="0"/>
              <a:buChar char="o"/>
            </a:pPr>
            <a:r>
              <a:rPr lang="en-IN" sz="2000" dirty="0" smtClean="0">
                <a:solidFill>
                  <a:schemeClr val="tx1"/>
                </a:solidFill>
              </a:rPr>
              <a:t>E – Express</a:t>
            </a:r>
          </a:p>
          <a:p>
            <a:pPr marL="914400" lvl="1" indent="-457200">
              <a:spcAft>
                <a:spcPts val="300"/>
              </a:spcAft>
              <a:buFont typeface="Courier New" pitchFamily="49" charset="0"/>
              <a:buChar char="o"/>
            </a:pPr>
            <a:r>
              <a:rPr lang="en-IN" sz="2000" dirty="0" smtClean="0">
                <a:solidFill>
                  <a:schemeClr val="tx1"/>
                </a:solidFill>
              </a:rPr>
              <a:t>S – Specify</a:t>
            </a:r>
          </a:p>
          <a:p>
            <a:pPr marL="914400" lvl="1" indent="-457200">
              <a:spcAft>
                <a:spcPts val="300"/>
              </a:spcAft>
              <a:buFont typeface="Courier New" pitchFamily="49" charset="0"/>
              <a:buChar char="o"/>
            </a:pPr>
            <a:r>
              <a:rPr lang="en-IN" sz="2000" dirty="0" smtClean="0">
                <a:solidFill>
                  <a:schemeClr val="tx1"/>
                </a:solidFill>
              </a:rPr>
              <a:t>C – Clarify</a:t>
            </a:r>
          </a:p>
          <a:p>
            <a:pPr marL="457200" indent="-457200">
              <a:spcAft>
                <a:spcPts val="300"/>
              </a:spcAft>
              <a:buFont typeface="Arial" pitchFamily="34" charset="0"/>
              <a:buChar char="•"/>
            </a:pPr>
            <a:r>
              <a:rPr lang="en-IN" sz="2000" dirty="0" smtClean="0">
                <a:solidFill>
                  <a:schemeClr val="tx1"/>
                </a:solidFill>
              </a:rPr>
              <a:t>To become more assertive and develop assertiveness skills, you must:</a:t>
            </a:r>
          </a:p>
          <a:p>
            <a:pPr marL="914400" lvl="1" indent="-457200">
              <a:spcAft>
                <a:spcPts val="300"/>
              </a:spcAft>
              <a:buFont typeface="Courier New" pitchFamily="49" charset="0"/>
              <a:buChar char="o"/>
            </a:pPr>
            <a:r>
              <a:rPr lang="en-IN" sz="2000" dirty="0" smtClean="0">
                <a:solidFill>
                  <a:schemeClr val="tx1"/>
                </a:solidFill>
              </a:rPr>
              <a:t>Describe the actions or behavior that you see as taking place</a:t>
            </a:r>
          </a:p>
          <a:p>
            <a:pPr marL="914400" lvl="1" indent="-457200">
              <a:spcAft>
                <a:spcPts val="300"/>
              </a:spcAft>
              <a:buFont typeface="Courier New" pitchFamily="49" charset="0"/>
              <a:buChar char="o"/>
            </a:pPr>
            <a:r>
              <a:rPr lang="en-IN" sz="2000" dirty="0" smtClean="0">
                <a:solidFill>
                  <a:schemeClr val="tx1"/>
                </a:solidFill>
              </a:rPr>
              <a:t>Express why that behavior is an issue</a:t>
            </a:r>
          </a:p>
          <a:p>
            <a:pPr marL="914400" lvl="1" indent="-457200">
              <a:spcAft>
                <a:spcPts val="300"/>
              </a:spcAft>
              <a:buFont typeface="Courier New" pitchFamily="49" charset="0"/>
              <a:buChar char="o"/>
            </a:pPr>
            <a:r>
              <a:rPr lang="en-IN" sz="2000" dirty="0" smtClean="0">
                <a:solidFill>
                  <a:schemeClr val="tx1"/>
                </a:solidFill>
              </a:rPr>
              <a:t>Specify the resulting actions or change of behavior you would like to effect</a:t>
            </a:r>
          </a:p>
          <a:p>
            <a:pPr marL="914400" lvl="1" indent="-457200">
              <a:spcAft>
                <a:spcPts val="300"/>
              </a:spcAft>
              <a:buFont typeface="Courier New" pitchFamily="49" charset="0"/>
              <a:buChar char="o"/>
            </a:pPr>
            <a:r>
              <a:rPr lang="en-IN" sz="2000" dirty="0" smtClean="0">
                <a:solidFill>
                  <a:schemeClr val="tx1"/>
                </a:solidFill>
              </a:rPr>
              <a:t>Clarify the consequences for failing to change behavior or meet demands</a:t>
            </a:r>
            <a:endParaRPr lang="en-IN" sz="2000" dirty="0">
              <a:solidFill>
                <a:schemeClr val="tx1"/>
              </a:solidFill>
            </a:endParaRPr>
          </a:p>
        </p:txBody>
      </p:sp>
      <p:grpSp>
        <p:nvGrpSpPr>
          <p:cNvPr id="7" name="Group 6"/>
          <p:cNvGrpSpPr/>
          <p:nvPr/>
        </p:nvGrpSpPr>
        <p:grpSpPr>
          <a:xfrm>
            <a:off x="-13586" y="872717"/>
            <a:ext cx="9120058" cy="540059"/>
            <a:chOff x="23942" y="2913439"/>
            <a:chExt cx="9120058" cy="404210"/>
          </a:xfrm>
        </p:grpSpPr>
        <p:pic>
          <p:nvPicPr>
            <p:cNvPr id="8" name="Picture 7" descr="color-pencils-preview.png"/>
            <p:cNvPicPr>
              <a:picLocks noChangeAspect="1"/>
            </p:cNvPicPr>
            <p:nvPr/>
          </p:nvPicPr>
          <p:blipFill>
            <a:blip r:embed="rId4" cstate="print"/>
            <a:srcRect/>
            <a:stretch>
              <a:fillRect/>
            </a:stretch>
          </p:blipFill>
          <p:spPr>
            <a:xfrm rot="5400000">
              <a:off x="4381866" y="-1444485"/>
              <a:ext cx="404210" cy="9120058"/>
            </a:xfrm>
            <a:prstGeom prst="rect">
              <a:avLst/>
            </a:prstGeom>
          </p:spPr>
        </p:pic>
        <p:sp>
          <p:nvSpPr>
            <p:cNvPr id="9" name="TextBox 8"/>
            <p:cNvSpPr txBox="1"/>
            <p:nvPr/>
          </p:nvSpPr>
          <p:spPr>
            <a:xfrm>
              <a:off x="1187624" y="2931041"/>
              <a:ext cx="6984776" cy="299464"/>
            </a:xfrm>
            <a:prstGeom prst="rect">
              <a:avLst/>
            </a:prstGeom>
            <a:noFill/>
          </p:spPr>
          <p:txBody>
            <a:bodyPr wrap="square" rtlCol="0">
              <a:spAutoFit/>
            </a:bodyPr>
            <a:lstStyle/>
            <a:p>
              <a:pPr algn="ctr"/>
              <a:r>
                <a:rPr lang="en-IN" sz="2000" b="1" dirty="0" smtClean="0">
                  <a:solidFill>
                    <a:schemeClr val="bg1"/>
                  </a:solidFill>
                </a:rPr>
                <a:t>DESC (Describe, Express, Specify, Clarify)</a:t>
              </a:r>
              <a:endParaRPr lang="en-IN" sz="2000" b="1" dirty="0">
                <a:solidFill>
                  <a:schemeClr val="bg1"/>
                </a:solidFill>
              </a:endParaRPr>
            </a:p>
          </p:txBody>
        </p:sp>
      </p:grpSp>
      <p:sp>
        <p:nvSpPr>
          <p:cNvPr id="10" name="Footer Placeholder 9"/>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Right)">
                                      <p:cBhvr>
                                        <p:cTn id="11" dur="500"/>
                                        <p:tgtEl>
                                          <p:spTgt spid="6"/>
                                        </p:tgtEl>
                                      </p:cBhvr>
                                    </p:animEffect>
                                  </p:childTnLst>
                                </p:cTn>
                              </p:par>
                              <p:par>
                                <p:cTn id="12" presetID="12" presetClass="entr" presetSubtype="8"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lide(from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Skills for Assertiveness</a:t>
              </a:r>
              <a:endParaRPr lang="en-IN" sz="3200" dirty="0"/>
            </a:p>
          </p:txBody>
        </p:sp>
      </p:grpSp>
      <p:sp>
        <p:nvSpPr>
          <p:cNvPr id="6" name="Rectangle 5"/>
          <p:cNvSpPr/>
          <p:nvPr/>
        </p:nvSpPr>
        <p:spPr>
          <a:xfrm>
            <a:off x="-36512" y="1340768"/>
            <a:ext cx="4932000" cy="5517232"/>
          </a:xfrm>
          <a:prstGeom prst="rect">
            <a:avLst/>
          </a:prstGeom>
          <a:solidFill>
            <a:srgbClr val="FF65D7">
              <a:alpha val="6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Aft>
                <a:spcPts val="1200"/>
              </a:spcAft>
              <a:buFont typeface="Arial" pitchFamily="34" charset="0"/>
              <a:buChar char="•"/>
            </a:pPr>
            <a:r>
              <a:rPr lang="en-IN" sz="2000" dirty="0" smtClean="0">
                <a:solidFill>
                  <a:schemeClr val="tx1"/>
                </a:solidFill>
              </a:rPr>
              <a:t>The ‘Broken Record’ can prove to be a useful skill to develop when trying to become more assertive.</a:t>
            </a:r>
          </a:p>
          <a:p>
            <a:pPr marL="457200" indent="-457200">
              <a:spcAft>
                <a:spcPts val="1200"/>
              </a:spcAft>
              <a:buFont typeface="Arial" pitchFamily="34" charset="0"/>
              <a:buChar char="•"/>
            </a:pPr>
            <a:r>
              <a:rPr lang="en-IN" sz="2000" dirty="0" smtClean="0">
                <a:solidFill>
                  <a:schemeClr val="tx1"/>
                </a:solidFill>
              </a:rPr>
              <a:t>The ‘Broken Record’ skill involves repeating yourself until the person gives in or concedes to your demands. </a:t>
            </a:r>
          </a:p>
          <a:p>
            <a:pPr marL="457200" indent="-457200">
              <a:spcAft>
                <a:spcPts val="1200"/>
              </a:spcAft>
              <a:buFont typeface="Arial" pitchFamily="34" charset="0"/>
              <a:buChar char="•"/>
            </a:pPr>
            <a:r>
              <a:rPr lang="en-IN" sz="2000" dirty="0" smtClean="0">
                <a:solidFill>
                  <a:schemeClr val="tx1"/>
                </a:solidFill>
              </a:rPr>
              <a:t>This skill is really very easy to develop and use as you just have to repeat yourself.</a:t>
            </a:r>
          </a:p>
          <a:p>
            <a:pPr marL="457200" indent="-457200">
              <a:spcAft>
                <a:spcPts val="1200"/>
              </a:spcAft>
              <a:buFont typeface="Arial" pitchFamily="34" charset="0"/>
              <a:buChar char="•"/>
            </a:pPr>
            <a:r>
              <a:rPr lang="en-IN" sz="2000" dirty="0" smtClean="0">
                <a:solidFill>
                  <a:schemeClr val="tx1"/>
                </a:solidFill>
              </a:rPr>
              <a:t>It has been found that most people capitulate after you repeat yourself three times.</a:t>
            </a:r>
            <a:endParaRPr lang="en-IN" sz="2000" dirty="0">
              <a:solidFill>
                <a:schemeClr val="tx1"/>
              </a:solidFill>
            </a:endParaRPr>
          </a:p>
        </p:txBody>
      </p:sp>
      <p:grpSp>
        <p:nvGrpSpPr>
          <p:cNvPr id="7" name="Group 6"/>
          <p:cNvGrpSpPr/>
          <p:nvPr/>
        </p:nvGrpSpPr>
        <p:grpSpPr>
          <a:xfrm>
            <a:off x="-13586" y="872719"/>
            <a:ext cx="9120058" cy="540057"/>
            <a:chOff x="23942" y="3317650"/>
            <a:chExt cx="9120058" cy="404208"/>
          </a:xfrm>
        </p:grpSpPr>
        <p:pic>
          <p:nvPicPr>
            <p:cNvPr id="8" name="Picture 7" descr="color-pencils-preview.png"/>
            <p:cNvPicPr>
              <a:picLocks noChangeAspect="1"/>
            </p:cNvPicPr>
            <p:nvPr/>
          </p:nvPicPr>
          <p:blipFill>
            <a:blip r:embed="rId3" cstate="print"/>
            <a:srcRect/>
            <a:stretch>
              <a:fillRect/>
            </a:stretch>
          </p:blipFill>
          <p:spPr>
            <a:xfrm rot="5400000">
              <a:off x="4381867" y="-1040275"/>
              <a:ext cx="404208" cy="9120058"/>
            </a:xfrm>
            <a:prstGeom prst="rect">
              <a:avLst/>
            </a:prstGeom>
          </p:spPr>
        </p:pic>
        <p:sp>
          <p:nvSpPr>
            <p:cNvPr id="9" name="TextBox 8"/>
            <p:cNvSpPr txBox="1"/>
            <p:nvPr/>
          </p:nvSpPr>
          <p:spPr>
            <a:xfrm>
              <a:off x="1331640" y="3356992"/>
              <a:ext cx="6624736" cy="299464"/>
            </a:xfrm>
            <a:prstGeom prst="rect">
              <a:avLst/>
            </a:prstGeom>
            <a:noFill/>
          </p:spPr>
          <p:txBody>
            <a:bodyPr wrap="square" rtlCol="0">
              <a:spAutoFit/>
            </a:bodyPr>
            <a:lstStyle/>
            <a:p>
              <a:pPr algn="ctr"/>
              <a:r>
                <a:rPr lang="en-IN" sz="2000" b="1" dirty="0" smtClean="0">
                  <a:solidFill>
                    <a:schemeClr val="bg1"/>
                  </a:solidFill>
                </a:rPr>
                <a:t>Broken Record</a:t>
              </a:r>
              <a:endParaRPr lang="en-IN" sz="2000" b="1" dirty="0">
                <a:solidFill>
                  <a:schemeClr val="bg1"/>
                </a:solidFill>
              </a:endParaRPr>
            </a:p>
          </p:txBody>
        </p:sp>
      </p:grpSp>
      <p:pic>
        <p:nvPicPr>
          <p:cNvPr id="12" name="Picture 11" descr="10250302_l.jpg"/>
          <p:cNvPicPr>
            <a:picLocks noChangeAspect="1"/>
          </p:cNvPicPr>
          <p:nvPr/>
        </p:nvPicPr>
        <p:blipFill>
          <a:blip r:embed="rId4" cstate="email"/>
          <a:srcRect/>
          <a:stretch>
            <a:fillRect/>
          </a:stretch>
        </p:blipFill>
        <p:spPr>
          <a:xfrm flipH="1">
            <a:off x="4860032" y="1412776"/>
            <a:ext cx="4283968" cy="5445224"/>
          </a:xfrm>
          <a:prstGeom prst="rect">
            <a:avLst/>
          </a:prstGeom>
        </p:spPr>
      </p:pic>
      <p:sp>
        <p:nvSpPr>
          <p:cNvPr id="10" name="Footer Placeholder 9"/>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Right)">
                                      <p:cBhvr>
                                        <p:cTn id="11" dur="500"/>
                                        <p:tgtEl>
                                          <p:spTgt spid="6"/>
                                        </p:tgtEl>
                                      </p:cBhvr>
                                    </p:animEffect>
                                  </p:childTnLst>
                                </p:cTn>
                              </p:par>
                              <p:par>
                                <p:cTn id="12" presetID="12" presetClass="entr" presetSubtype="8"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Skills for Assertiveness</a:t>
              </a:r>
              <a:endParaRPr lang="en-IN" sz="3200" dirty="0"/>
            </a:p>
          </p:txBody>
        </p:sp>
      </p:grpSp>
      <p:sp>
        <p:nvSpPr>
          <p:cNvPr id="6" name="Rectangle 5"/>
          <p:cNvSpPr/>
          <p:nvPr/>
        </p:nvSpPr>
        <p:spPr>
          <a:xfrm>
            <a:off x="-36512" y="1340768"/>
            <a:ext cx="4932000" cy="5517232"/>
          </a:xfrm>
          <a:prstGeom prst="rect">
            <a:avLst/>
          </a:prstGeom>
          <a:solidFill>
            <a:schemeClr val="tx1">
              <a:lumMod val="50000"/>
              <a:lumOff val="50000"/>
              <a:alpha val="6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Aft>
                <a:spcPts val="1200"/>
              </a:spcAft>
              <a:buFont typeface="Arial" pitchFamily="34" charset="0"/>
              <a:buChar char="•"/>
            </a:pPr>
            <a:r>
              <a:rPr lang="en-IN" sz="2000" dirty="0" smtClean="0">
                <a:solidFill>
                  <a:schemeClr val="tx1"/>
                </a:solidFill>
              </a:rPr>
              <a:t>The ‘Broken Record’ can prove to be a useful skill to develop when trying to become more assertive.</a:t>
            </a:r>
          </a:p>
          <a:p>
            <a:pPr marL="457200" indent="-457200">
              <a:spcAft>
                <a:spcPts val="1200"/>
              </a:spcAft>
              <a:buFont typeface="Arial" pitchFamily="34" charset="0"/>
              <a:buChar char="•"/>
            </a:pPr>
            <a:r>
              <a:rPr lang="en-IN" sz="2000" dirty="0" smtClean="0">
                <a:solidFill>
                  <a:schemeClr val="tx1"/>
                </a:solidFill>
              </a:rPr>
              <a:t>The ‘Broken Record’ skill involves repeating yourself again and again and again, until the person gives in or concedes to your demands. </a:t>
            </a:r>
          </a:p>
          <a:p>
            <a:pPr marL="457200" indent="-457200">
              <a:spcAft>
                <a:spcPts val="1200"/>
              </a:spcAft>
              <a:buFont typeface="Arial" pitchFamily="34" charset="0"/>
              <a:buChar char="•"/>
            </a:pPr>
            <a:r>
              <a:rPr lang="en-IN" sz="2000" dirty="0" smtClean="0">
                <a:solidFill>
                  <a:schemeClr val="tx1"/>
                </a:solidFill>
              </a:rPr>
              <a:t>This skill is really very easy to develop and use as you just have to repeat yourself.</a:t>
            </a:r>
          </a:p>
          <a:p>
            <a:pPr marL="457200" indent="-457200">
              <a:spcAft>
                <a:spcPts val="1200"/>
              </a:spcAft>
              <a:buFont typeface="Arial" pitchFamily="34" charset="0"/>
              <a:buChar char="•"/>
            </a:pPr>
            <a:r>
              <a:rPr lang="en-IN" sz="2000" dirty="0" smtClean="0">
                <a:solidFill>
                  <a:schemeClr val="tx1"/>
                </a:solidFill>
              </a:rPr>
              <a:t>It has been found that most people capitulate after you repeat yourself three times.</a:t>
            </a:r>
            <a:endParaRPr lang="en-IN" sz="2000" dirty="0">
              <a:solidFill>
                <a:schemeClr val="tx1"/>
              </a:solidFill>
            </a:endParaRPr>
          </a:p>
        </p:txBody>
      </p:sp>
      <p:grpSp>
        <p:nvGrpSpPr>
          <p:cNvPr id="7" name="Group 6"/>
          <p:cNvGrpSpPr/>
          <p:nvPr/>
        </p:nvGrpSpPr>
        <p:grpSpPr>
          <a:xfrm>
            <a:off x="-13586" y="872719"/>
            <a:ext cx="9120058" cy="540057"/>
            <a:chOff x="23942" y="3317650"/>
            <a:chExt cx="9120058" cy="404208"/>
          </a:xfrm>
        </p:grpSpPr>
        <p:pic>
          <p:nvPicPr>
            <p:cNvPr id="8" name="Picture 7" descr="color-pencils-preview.png"/>
            <p:cNvPicPr>
              <a:picLocks noChangeAspect="1"/>
            </p:cNvPicPr>
            <p:nvPr/>
          </p:nvPicPr>
          <p:blipFill>
            <a:blip r:embed="rId3" cstate="print">
              <a:grayscl/>
            </a:blip>
            <a:srcRect/>
            <a:stretch>
              <a:fillRect/>
            </a:stretch>
          </p:blipFill>
          <p:spPr>
            <a:xfrm rot="5400000">
              <a:off x="4381867" y="-1040275"/>
              <a:ext cx="404208" cy="9120058"/>
            </a:xfrm>
            <a:prstGeom prst="rect">
              <a:avLst/>
            </a:prstGeom>
          </p:spPr>
        </p:pic>
        <p:sp>
          <p:nvSpPr>
            <p:cNvPr id="9" name="TextBox 8"/>
            <p:cNvSpPr txBox="1"/>
            <p:nvPr/>
          </p:nvSpPr>
          <p:spPr>
            <a:xfrm>
              <a:off x="1331640" y="3356992"/>
              <a:ext cx="6624736" cy="299464"/>
            </a:xfrm>
            <a:prstGeom prst="rect">
              <a:avLst/>
            </a:prstGeom>
            <a:noFill/>
          </p:spPr>
          <p:txBody>
            <a:bodyPr wrap="square" rtlCol="0">
              <a:spAutoFit/>
            </a:bodyPr>
            <a:lstStyle/>
            <a:p>
              <a:pPr algn="ctr"/>
              <a:r>
                <a:rPr lang="en-IN" sz="2000" b="1" dirty="0" smtClean="0">
                  <a:solidFill>
                    <a:schemeClr val="bg1"/>
                  </a:solidFill>
                </a:rPr>
                <a:t>Broken Record</a:t>
              </a:r>
              <a:endParaRPr lang="en-IN" sz="2000" b="1" dirty="0">
                <a:solidFill>
                  <a:schemeClr val="bg1"/>
                </a:solidFill>
              </a:endParaRPr>
            </a:p>
          </p:txBody>
        </p:sp>
      </p:grpSp>
      <p:pic>
        <p:nvPicPr>
          <p:cNvPr id="12" name="Picture 11" descr="10250302_l.jpg"/>
          <p:cNvPicPr>
            <a:picLocks noChangeAspect="1"/>
          </p:cNvPicPr>
          <p:nvPr/>
        </p:nvPicPr>
        <p:blipFill>
          <a:blip r:embed="rId4" cstate="email">
            <a:grayscl/>
          </a:blip>
          <a:srcRect/>
          <a:stretch>
            <a:fillRect/>
          </a:stretch>
        </p:blipFill>
        <p:spPr>
          <a:xfrm flipH="1">
            <a:off x="4860032" y="1412776"/>
            <a:ext cx="4283968" cy="5445224"/>
          </a:xfrm>
          <a:prstGeom prst="rect">
            <a:avLst/>
          </a:prstGeom>
        </p:spPr>
      </p:pic>
      <p:grpSp>
        <p:nvGrpSpPr>
          <p:cNvPr id="11" name="Gruppieren 20"/>
          <p:cNvGrpSpPr/>
          <p:nvPr/>
        </p:nvGrpSpPr>
        <p:grpSpPr>
          <a:xfrm rot="383809">
            <a:off x="983007" y="2363551"/>
            <a:ext cx="6918289" cy="3432549"/>
            <a:chOff x="5008659" y="-387617"/>
            <a:chExt cx="13121185" cy="4245470"/>
          </a:xfrm>
        </p:grpSpPr>
        <p:sp>
          <p:nvSpPr>
            <p:cNvPr id="13" name="Rechteck 21"/>
            <p:cNvSpPr/>
            <p:nvPr/>
          </p:nvSpPr>
          <p:spPr bwMode="auto">
            <a:xfrm>
              <a:off x="5914743" y="-302779"/>
              <a:ext cx="12215101" cy="4160632"/>
            </a:xfrm>
            <a:prstGeom prst="rect">
              <a:avLst/>
            </a:prstGeom>
            <a:gradFill flip="none" rotWithShape="1">
              <a:gsLst>
                <a:gs pos="0">
                  <a:srgbClr val="FF65D7">
                    <a:shade val="30000"/>
                    <a:satMod val="115000"/>
                  </a:srgbClr>
                </a:gs>
                <a:gs pos="50000">
                  <a:srgbClr val="FF65D7">
                    <a:shade val="67500"/>
                    <a:satMod val="115000"/>
                  </a:srgbClr>
                </a:gs>
                <a:gs pos="100000">
                  <a:srgbClr val="FF65D7">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endParaRPr lang="en-IN" sz="2000" b="1" dirty="0" smtClean="0">
                <a:solidFill>
                  <a:schemeClr val="bg1"/>
                </a:solidFill>
                <a:cs typeface="MV Boli" pitchFamily="2" charset="0"/>
              </a:endParaRPr>
            </a:p>
            <a:p>
              <a:pPr>
                <a:spcAft>
                  <a:spcPts val="1200"/>
                </a:spcAft>
              </a:pPr>
              <a:r>
                <a:rPr lang="en-IN" sz="2000" b="1" dirty="0" smtClean="0">
                  <a:solidFill>
                    <a:schemeClr val="bg1"/>
                  </a:solidFill>
                  <a:cs typeface="MV Boli" pitchFamily="2" charset="0"/>
                </a:rPr>
                <a:t>Broken record is particularly useful when:</a:t>
              </a:r>
            </a:p>
            <a:p>
              <a:pPr marL="457200" indent="-457200">
                <a:spcAft>
                  <a:spcPts val="1200"/>
                </a:spcAft>
                <a:buFont typeface="Arial" pitchFamily="34" charset="0"/>
                <a:buChar char="•"/>
              </a:pPr>
              <a:r>
                <a:rPr lang="en-IN" sz="2000" b="1" dirty="0" smtClean="0">
                  <a:solidFill>
                    <a:schemeClr val="bg1"/>
                  </a:solidFill>
                  <a:cs typeface="MV Boli" pitchFamily="2" charset="0"/>
                </a:rPr>
                <a:t>Dealing with those in authority</a:t>
              </a:r>
            </a:p>
            <a:p>
              <a:pPr marL="457200" indent="-457200">
                <a:spcAft>
                  <a:spcPts val="1200"/>
                </a:spcAft>
                <a:buFont typeface="Arial" pitchFamily="34" charset="0"/>
                <a:buChar char="•"/>
              </a:pPr>
              <a:r>
                <a:rPr lang="en-IN" sz="2000" b="1" dirty="0" smtClean="0">
                  <a:solidFill>
                    <a:schemeClr val="bg1"/>
                  </a:solidFill>
                  <a:cs typeface="MV Boli" pitchFamily="2" charset="0"/>
                </a:rPr>
                <a:t>You are not getting what you are entitled to</a:t>
              </a:r>
            </a:p>
            <a:p>
              <a:pPr marL="457200" indent="-457200">
                <a:spcAft>
                  <a:spcPts val="1200"/>
                </a:spcAft>
                <a:buFont typeface="Arial" pitchFamily="34" charset="0"/>
                <a:buChar char="•"/>
              </a:pPr>
              <a:r>
                <a:rPr lang="en-IN" sz="2000" b="1" dirty="0" smtClean="0">
                  <a:solidFill>
                    <a:schemeClr val="bg1"/>
                  </a:solidFill>
                  <a:cs typeface="MV Boli" pitchFamily="2" charset="0"/>
                </a:rPr>
                <a:t>Dealing with people brighter or more fluent than you</a:t>
              </a:r>
            </a:p>
            <a:p>
              <a:pPr marL="457200" indent="-457200">
                <a:spcAft>
                  <a:spcPts val="1200"/>
                </a:spcAft>
                <a:buFont typeface="Arial" pitchFamily="34" charset="0"/>
                <a:buChar char="•"/>
              </a:pPr>
              <a:r>
                <a:rPr lang="en-IN" sz="2000" b="1" dirty="0" smtClean="0">
                  <a:solidFill>
                    <a:schemeClr val="bg1"/>
                  </a:solidFill>
                  <a:cs typeface="MV Boli" pitchFamily="2" charset="0"/>
                </a:rPr>
                <a:t>The other person is likely to use put-downs</a:t>
              </a:r>
              <a:endParaRPr lang="en-US" sz="2000" dirty="0">
                <a:solidFill>
                  <a:schemeClr val="bg1"/>
                </a:solidFill>
                <a:cs typeface="MV Boli" pitchFamily="2" charset="0"/>
              </a:endParaRPr>
            </a:p>
          </p:txBody>
        </p:sp>
        <p:pic>
          <p:nvPicPr>
            <p:cNvPr id="14" name="Picture 5" descr="Tessafilm_4"/>
            <p:cNvPicPr>
              <a:picLocks noChangeAspect="1" noChangeArrowheads="1"/>
            </p:cNvPicPr>
            <p:nvPr/>
          </p:nvPicPr>
          <p:blipFill>
            <a:blip r:embed="rId5" cstate="email"/>
            <a:srcRect/>
            <a:stretch>
              <a:fillRect/>
            </a:stretch>
          </p:blipFill>
          <p:spPr bwMode="gray">
            <a:xfrm rot="20222041">
              <a:off x="5008659" y="-387617"/>
              <a:ext cx="2229620" cy="525903"/>
            </a:xfrm>
            <a:prstGeom prst="rect">
              <a:avLst/>
            </a:prstGeom>
            <a:noFill/>
          </p:spPr>
        </p:pic>
      </p:grpSp>
      <p:sp>
        <p:nvSpPr>
          <p:cNvPr id="10" name="Footer Placeholder 9"/>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770074"/>
            <a:ext cx="8604448" cy="6115310"/>
            <a:chOff x="0" y="985916"/>
            <a:chExt cx="8604448" cy="5908368"/>
          </a:xfrm>
        </p:grpSpPr>
        <p:pic>
          <p:nvPicPr>
            <p:cNvPr id="7" name="Picture 2" descr="Y:\07 Produktion\1_TEMPLATES\4_Selbstpräsentationen\1_Grundlagen\Bildvorlagen (Kopien)\Fotolia_31240061_X.jpg"/>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gray">
            <a:xfrm flipH="1">
              <a:off x="0" y="1017012"/>
              <a:ext cx="8604448" cy="587727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hteck 3"/>
            <p:cNvSpPr/>
            <p:nvPr/>
          </p:nvSpPr>
          <p:spPr bwMode="gray">
            <a:xfrm>
              <a:off x="1" y="985916"/>
              <a:ext cx="6487480" cy="5908368"/>
            </a:xfrm>
            <a:prstGeom prst="rect">
              <a:avLst/>
            </a:prstGeom>
            <a:gradFill>
              <a:gsLst>
                <a:gs pos="0">
                  <a:srgbClr val="000000">
                    <a:alpha val="59000"/>
                  </a:srgbClr>
                </a:gs>
                <a:gs pos="48000">
                  <a:srgbClr val="FFFFFF">
                    <a:alpha val="0"/>
                  </a:srgbClr>
                </a:gs>
              </a:gsLst>
              <a:lin ang="2700000" scaled="0"/>
            </a:gradFill>
            <a:ln w="12700">
              <a:noFill/>
              <a:round/>
              <a:headEnd/>
              <a:tailEnd/>
            </a:ln>
          </p:spPr>
          <p:txBody>
            <a:bodyPr rtlCol="0" anchor="ctr"/>
            <a:lstStyle/>
            <a:p>
              <a:pPr algn="ctr"/>
              <a:endParaRPr lang="en-US" dirty="0"/>
            </a:p>
          </p:txBody>
        </p:sp>
      </p:grpSp>
      <p:sp>
        <p:nvSpPr>
          <p:cNvPr id="9" name="Textfeld 4"/>
          <p:cNvSpPr txBox="1"/>
          <p:nvPr/>
        </p:nvSpPr>
        <p:spPr bwMode="gray">
          <a:xfrm>
            <a:off x="3275856" y="3247816"/>
            <a:ext cx="3096344" cy="1477328"/>
          </a:xfrm>
          <a:prstGeom prst="rect">
            <a:avLst/>
          </a:prstGeom>
          <a:noFill/>
        </p:spPr>
        <p:txBody>
          <a:bodyPr wrap="square" rtlCol="0">
            <a:spAutoFit/>
          </a:bodyPr>
          <a:lstStyle/>
          <a:p>
            <a:pPr algn="ctr">
              <a:lnSpc>
                <a:spcPct val="90000"/>
              </a:lnSpc>
            </a:pPr>
            <a:r>
              <a:rPr lang="en-IN" sz="2000" b="1" dirty="0" smtClean="0">
                <a:solidFill>
                  <a:srgbClr val="0070C0"/>
                </a:solidFill>
                <a:latin typeface="Segoe Print" pitchFamily="2" charset="0"/>
              </a:rPr>
              <a:t>Let us now look at an example to see how the ‘broken record’ works for assertiveness.</a:t>
            </a:r>
            <a:endParaRPr lang="en-US" sz="2000" b="1" dirty="0">
              <a:solidFill>
                <a:srgbClr val="0070C0"/>
              </a:solidFill>
              <a:latin typeface="Segoe Print" pitchFamily="2" charset="0"/>
            </a:endParaRPr>
          </a:p>
        </p:txBody>
      </p:sp>
      <p:grpSp>
        <p:nvGrpSpPr>
          <p:cNvPr id="6"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3"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Real Life Example</a:t>
              </a:r>
              <a:endParaRPr lang="en-IN" sz="3200" dirty="0"/>
            </a:p>
          </p:txBody>
        </p:sp>
      </p:grpSp>
      <p:sp>
        <p:nvSpPr>
          <p:cNvPr id="10" name="Footer Placeholder 9"/>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Real Life Example</a:t>
              </a:r>
              <a:endParaRPr lang="en-IN" sz="3200" dirty="0"/>
            </a:p>
          </p:txBody>
        </p:sp>
      </p:grpSp>
      <p:pic>
        <p:nvPicPr>
          <p:cNvPr id="6" name="Picture 2" descr="C:\Bilder Zitate\Fotolia_30908380_X.jpg"/>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gray">
          <a:xfrm>
            <a:off x="0" y="2432781"/>
            <a:ext cx="9143999" cy="445260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ounded Rectangle 6"/>
          <p:cNvSpPr/>
          <p:nvPr/>
        </p:nvSpPr>
        <p:spPr>
          <a:xfrm>
            <a:off x="35496" y="1268864"/>
            <a:ext cx="8676000" cy="864000"/>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rPr>
              <a:t>George Smith had attended a course to develop ‘sales skills’ at a leading training institute.</a:t>
            </a:r>
          </a:p>
        </p:txBody>
      </p:sp>
      <p:sp>
        <p:nvSpPr>
          <p:cNvPr id="8" name="Rounded Rectangle 7"/>
          <p:cNvSpPr/>
          <p:nvPr/>
        </p:nvSpPr>
        <p:spPr>
          <a:xfrm>
            <a:off x="35496" y="2204864"/>
            <a:ext cx="8676000" cy="1080016"/>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rPr>
              <a:t>However, George found that the trainer had not covered all the topics that were mentioned in the brochure that was shown to George before he signed up for the course.</a:t>
            </a:r>
          </a:p>
        </p:txBody>
      </p:sp>
      <p:sp>
        <p:nvSpPr>
          <p:cNvPr id="9" name="Rounded Rectangle 8"/>
          <p:cNvSpPr/>
          <p:nvPr/>
        </p:nvSpPr>
        <p:spPr>
          <a:xfrm>
            <a:off x="35496" y="3356992"/>
            <a:ext cx="8676000" cy="864000"/>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rPr>
              <a:t>Also, George did not find that the course was up to the mark that was promised to him. </a:t>
            </a:r>
          </a:p>
        </p:txBody>
      </p:sp>
      <p:sp>
        <p:nvSpPr>
          <p:cNvPr id="10" name="Rounded Rectangle 9"/>
          <p:cNvSpPr/>
          <p:nvPr/>
        </p:nvSpPr>
        <p:spPr>
          <a:xfrm>
            <a:off x="35496" y="4293192"/>
            <a:ext cx="8676000" cy="864000"/>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rPr>
              <a:t>So, George decides that he wants a partial refund of the fees that he had paid for the course.</a:t>
            </a:r>
          </a:p>
        </p:txBody>
      </p:sp>
      <p:sp>
        <p:nvSpPr>
          <p:cNvPr id="11" name="Rounded Rectangle 10"/>
          <p:cNvSpPr/>
          <p:nvPr/>
        </p:nvSpPr>
        <p:spPr>
          <a:xfrm>
            <a:off x="35496" y="5229296"/>
            <a:ext cx="8676000" cy="864000"/>
          </a:xfrm>
          <a:prstGeom prst="roundRect">
            <a:avLst>
              <a:gd name="adj" fmla="val 3111"/>
            </a:avLst>
          </a:prstGeom>
          <a:solidFill>
            <a:srgbClr val="FFFFFF">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rPr>
              <a:t>Let us see how George uses the ‘broken record’ technique to communicate assertively.</a:t>
            </a:r>
          </a:p>
        </p:txBody>
      </p:sp>
      <p:sp>
        <p:nvSpPr>
          <p:cNvPr id="12" name="Footer Placeholder 11"/>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lide(fromLeft)">
                                      <p:cBhvr>
                                        <p:cTn id="11" dur="500"/>
                                        <p:tgtEl>
                                          <p:spTgt spid="7"/>
                                        </p:tgtEl>
                                      </p:cBhvr>
                                    </p:animEffect>
                                  </p:childTnLst>
                                </p:cTn>
                              </p:par>
                            </p:childTnLst>
                          </p:cTn>
                        </p:par>
                        <p:par>
                          <p:cTn id="12" fill="hold">
                            <p:stCondLst>
                              <p:cond delay="1500"/>
                            </p:stCondLst>
                            <p:childTnLst>
                              <p:par>
                                <p:cTn id="13" presetID="12" presetClass="entr" presetSubtype="8" fill="hold" grpId="0" nodeType="afterEffect">
                                  <p:stCondLst>
                                    <p:cond delay="1500"/>
                                  </p:stCondLst>
                                  <p:childTnLst>
                                    <p:set>
                                      <p:cBhvr>
                                        <p:cTn id="14" dur="1" fill="hold">
                                          <p:stCondLst>
                                            <p:cond delay="0"/>
                                          </p:stCondLst>
                                        </p:cTn>
                                        <p:tgtEl>
                                          <p:spTgt spid="8"/>
                                        </p:tgtEl>
                                        <p:attrNameLst>
                                          <p:attrName>style.visibility</p:attrName>
                                        </p:attrNameLst>
                                      </p:cBhvr>
                                      <p:to>
                                        <p:strVal val="visible"/>
                                      </p:to>
                                    </p:set>
                                    <p:animEffect transition="in" filter="slide(fromLeft)">
                                      <p:cBhvr>
                                        <p:cTn id="15" dur="500"/>
                                        <p:tgtEl>
                                          <p:spTgt spid="8"/>
                                        </p:tgtEl>
                                      </p:cBhvr>
                                    </p:animEffect>
                                  </p:childTnLst>
                                </p:cTn>
                              </p:par>
                            </p:childTnLst>
                          </p:cTn>
                        </p:par>
                        <p:par>
                          <p:cTn id="16" fill="hold">
                            <p:stCondLst>
                              <p:cond delay="3500"/>
                            </p:stCondLst>
                            <p:childTnLst>
                              <p:par>
                                <p:cTn id="17" presetID="12" presetClass="entr" presetSubtype="8" fill="hold" grpId="0" nodeType="after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slide(fromLeft)">
                                      <p:cBhvr>
                                        <p:cTn id="19" dur="500"/>
                                        <p:tgtEl>
                                          <p:spTgt spid="9"/>
                                        </p:tgtEl>
                                      </p:cBhvr>
                                    </p:animEffect>
                                  </p:childTnLst>
                                </p:cTn>
                              </p:par>
                            </p:childTnLst>
                          </p:cTn>
                        </p:par>
                        <p:par>
                          <p:cTn id="20" fill="hold">
                            <p:stCondLst>
                              <p:cond delay="6000"/>
                            </p:stCondLst>
                            <p:childTnLst>
                              <p:par>
                                <p:cTn id="21" presetID="12" presetClass="entr" presetSubtype="8" fill="hold" grpId="0" nodeType="afterEffect">
                                  <p:stCondLst>
                                    <p:cond delay="1500"/>
                                  </p:stCondLst>
                                  <p:childTnLst>
                                    <p:set>
                                      <p:cBhvr>
                                        <p:cTn id="22" dur="1" fill="hold">
                                          <p:stCondLst>
                                            <p:cond delay="0"/>
                                          </p:stCondLst>
                                        </p:cTn>
                                        <p:tgtEl>
                                          <p:spTgt spid="10"/>
                                        </p:tgtEl>
                                        <p:attrNameLst>
                                          <p:attrName>style.visibility</p:attrName>
                                        </p:attrNameLst>
                                      </p:cBhvr>
                                      <p:to>
                                        <p:strVal val="visible"/>
                                      </p:to>
                                    </p:set>
                                    <p:animEffect transition="in" filter="slide(fromLeft)">
                                      <p:cBhvr>
                                        <p:cTn id="23" dur="500"/>
                                        <p:tgtEl>
                                          <p:spTgt spid="10"/>
                                        </p:tgtEl>
                                      </p:cBhvr>
                                    </p:animEffect>
                                  </p:childTnLst>
                                </p:cTn>
                              </p:par>
                            </p:childTnLst>
                          </p:cTn>
                        </p:par>
                        <p:par>
                          <p:cTn id="24" fill="hold">
                            <p:stCondLst>
                              <p:cond delay="8000"/>
                            </p:stCondLst>
                            <p:childTnLst>
                              <p:par>
                                <p:cTn id="25" presetID="12" presetClass="entr" presetSubtype="8" fill="hold" grpId="0" nodeType="afterEffect">
                                  <p:stCondLst>
                                    <p:cond delay="1500"/>
                                  </p:stCondLst>
                                  <p:childTnLst>
                                    <p:set>
                                      <p:cBhvr>
                                        <p:cTn id="26" dur="1" fill="hold">
                                          <p:stCondLst>
                                            <p:cond delay="0"/>
                                          </p:stCondLst>
                                        </p:cTn>
                                        <p:tgtEl>
                                          <p:spTgt spid="11"/>
                                        </p:tgtEl>
                                        <p:attrNameLst>
                                          <p:attrName>style.visibility</p:attrName>
                                        </p:attrNameLst>
                                      </p:cBhvr>
                                      <p:to>
                                        <p:strVal val="visible"/>
                                      </p:to>
                                    </p:set>
                                    <p:animEffect transition="in" filter="slide(from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Real Life Example</a:t>
              </a:r>
              <a:endParaRPr lang="en-IN" sz="3200" dirty="0"/>
            </a:p>
          </p:txBody>
        </p:sp>
      </p:grpSp>
      <p:grpSp>
        <p:nvGrpSpPr>
          <p:cNvPr id="10" name="Group 9"/>
          <p:cNvGrpSpPr/>
          <p:nvPr/>
        </p:nvGrpSpPr>
        <p:grpSpPr>
          <a:xfrm>
            <a:off x="0" y="867873"/>
            <a:ext cx="2987824" cy="5990128"/>
            <a:chOff x="0" y="867873"/>
            <a:chExt cx="2987824" cy="5990128"/>
          </a:xfrm>
        </p:grpSpPr>
        <p:pic>
          <p:nvPicPr>
            <p:cNvPr id="7" name="Picture 6" descr="15195958_l.jpg"/>
            <p:cNvPicPr>
              <a:picLocks noChangeAspect="1"/>
            </p:cNvPicPr>
            <p:nvPr/>
          </p:nvPicPr>
          <p:blipFill>
            <a:blip r:embed="rId3" cstate="email"/>
            <a:srcRect/>
            <a:stretch>
              <a:fillRect/>
            </a:stretch>
          </p:blipFill>
          <p:spPr>
            <a:xfrm>
              <a:off x="0" y="867873"/>
              <a:ext cx="2987824" cy="5990128"/>
            </a:xfrm>
            <a:prstGeom prst="rect">
              <a:avLst/>
            </a:prstGeom>
          </p:spPr>
        </p:pic>
        <p:sp>
          <p:nvSpPr>
            <p:cNvPr id="8" name="TextBox 7"/>
            <p:cNvSpPr txBox="1"/>
            <p:nvPr/>
          </p:nvSpPr>
          <p:spPr>
            <a:xfrm>
              <a:off x="0" y="868650"/>
              <a:ext cx="1800200" cy="400110"/>
            </a:xfrm>
            <a:prstGeom prst="rect">
              <a:avLst/>
            </a:prstGeom>
            <a:noFill/>
          </p:spPr>
          <p:txBody>
            <a:bodyPr wrap="square" rtlCol="0">
              <a:spAutoFit/>
            </a:bodyPr>
            <a:lstStyle/>
            <a:p>
              <a:pPr algn="ctr"/>
              <a:r>
                <a:rPr lang="en-IN" sz="2000" b="1" dirty="0" smtClean="0"/>
                <a:t>George </a:t>
              </a:r>
              <a:endParaRPr lang="en-IN" sz="2000" b="1" dirty="0"/>
            </a:p>
          </p:txBody>
        </p:sp>
      </p:grpSp>
      <p:grpSp>
        <p:nvGrpSpPr>
          <p:cNvPr id="11" name="Group 10"/>
          <p:cNvGrpSpPr/>
          <p:nvPr/>
        </p:nvGrpSpPr>
        <p:grpSpPr>
          <a:xfrm>
            <a:off x="5004048" y="928385"/>
            <a:ext cx="4104456" cy="5929615"/>
            <a:chOff x="5004048" y="928385"/>
            <a:chExt cx="4104456" cy="5929615"/>
          </a:xfrm>
        </p:grpSpPr>
        <p:pic>
          <p:nvPicPr>
            <p:cNvPr id="6" name="Picture 5" descr="13598357_l.jpg"/>
            <p:cNvPicPr>
              <a:picLocks noChangeAspect="1"/>
            </p:cNvPicPr>
            <p:nvPr/>
          </p:nvPicPr>
          <p:blipFill>
            <a:blip r:embed="rId4" cstate="email"/>
            <a:srcRect/>
            <a:stretch>
              <a:fillRect/>
            </a:stretch>
          </p:blipFill>
          <p:spPr>
            <a:xfrm flipH="1">
              <a:off x="5004048" y="928385"/>
              <a:ext cx="4104456" cy="5929615"/>
            </a:xfrm>
            <a:prstGeom prst="rect">
              <a:avLst/>
            </a:prstGeom>
          </p:spPr>
        </p:pic>
        <p:sp>
          <p:nvSpPr>
            <p:cNvPr id="9" name="TextBox 8"/>
            <p:cNvSpPr txBox="1"/>
            <p:nvPr/>
          </p:nvSpPr>
          <p:spPr>
            <a:xfrm>
              <a:off x="5652120" y="980728"/>
              <a:ext cx="1800200" cy="707886"/>
            </a:xfrm>
            <a:prstGeom prst="rect">
              <a:avLst/>
            </a:prstGeom>
            <a:noFill/>
          </p:spPr>
          <p:txBody>
            <a:bodyPr wrap="square" rtlCol="0">
              <a:spAutoFit/>
            </a:bodyPr>
            <a:lstStyle/>
            <a:p>
              <a:pPr algn="ctr"/>
              <a:r>
                <a:rPr lang="en-IN" sz="2000" b="1" dirty="0" smtClean="0"/>
                <a:t>Course Coordinator</a:t>
              </a:r>
              <a:endParaRPr lang="en-IN" sz="2000" b="1" dirty="0"/>
            </a:p>
          </p:txBody>
        </p:sp>
      </p:grpSp>
      <p:sp>
        <p:nvSpPr>
          <p:cNvPr id="12" name="Rectangular Callout 11"/>
          <p:cNvSpPr/>
          <p:nvPr/>
        </p:nvSpPr>
        <p:spPr>
          <a:xfrm>
            <a:off x="2123728" y="1124744"/>
            <a:ext cx="3744416" cy="1944216"/>
          </a:xfrm>
          <a:prstGeom prst="wedgeRectCallout">
            <a:avLst>
              <a:gd name="adj1" fmla="val -60281"/>
              <a:gd name="adj2" fmla="val 4615"/>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IN" sz="2000" dirty="0" smtClean="0"/>
              <a:t>The program was not up to the standard you had promised and you did not cover all the topics mentioned in the course brochure. So, I want a partial refund of the fees I paid.</a:t>
            </a:r>
            <a:endParaRPr lang="en-IN" sz="2000" dirty="0"/>
          </a:p>
        </p:txBody>
      </p:sp>
      <p:sp>
        <p:nvSpPr>
          <p:cNvPr id="13" name="Rectangular Callout 12"/>
          <p:cNvSpPr/>
          <p:nvPr/>
        </p:nvSpPr>
        <p:spPr>
          <a:xfrm>
            <a:off x="2843808" y="3933056"/>
            <a:ext cx="3744416" cy="1440160"/>
          </a:xfrm>
          <a:prstGeom prst="wedgeRectCallout">
            <a:avLst>
              <a:gd name="adj1" fmla="val 78352"/>
              <a:gd name="adj2" fmla="val -13649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sz="2000" dirty="0" smtClean="0"/>
              <a:t>Other people have not complained, in fact some of the feedback from the students are excellent</a:t>
            </a:r>
            <a:endParaRPr lang="en-IN" sz="2000" dirty="0"/>
          </a:p>
        </p:txBody>
      </p:sp>
      <p:sp>
        <p:nvSpPr>
          <p:cNvPr id="14" name="Footer Placeholder 13"/>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2000"/>
                            </p:stCondLst>
                            <p:childTnLst>
                              <p:par>
                                <p:cTn id="16" presetID="10" presetClass="entr" presetSubtype="0" fill="hold" grpId="0" nodeType="afterEffect">
                                  <p:stCondLst>
                                    <p:cond delay="30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Real Life Example</a:t>
              </a:r>
              <a:endParaRPr lang="en-IN" sz="3200" dirty="0"/>
            </a:p>
          </p:txBody>
        </p:sp>
      </p:grpSp>
      <p:grpSp>
        <p:nvGrpSpPr>
          <p:cNvPr id="10" name="Group 9"/>
          <p:cNvGrpSpPr/>
          <p:nvPr/>
        </p:nvGrpSpPr>
        <p:grpSpPr>
          <a:xfrm>
            <a:off x="0" y="867873"/>
            <a:ext cx="2987824" cy="5990128"/>
            <a:chOff x="0" y="867873"/>
            <a:chExt cx="2987824" cy="5990128"/>
          </a:xfrm>
        </p:grpSpPr>
        <p:pic>
          <p:nvPicPr>
            <p:cNvPr id="7" name="Picture 6" descr="15195958_l.jpg"/>
            <p:cNvPicPr>
              <a:picLocks noChangeAspect="1"/>
            </p:cNvPicPr>
            <p:nvPr/>
          </p:nvPicPr>
          <p:blipFill>
            <a:blip r:embed="rId3" cstate="email"/>
            <a:srcRect/>
            <a:stretch>
              <a:fillRect/>
            </a:stretch>
          </p:blipFill>
          <p:spPr>
            <a:xfrm>
              <a:off x="0" y="867873"/>
              <a:ext cx="2987824" cy="5990128"/>
            </a:xfrm>
            <a:prstGeom prst="rect">
              <a:avLst/>
            </a:prstGeom>
          </p:spPr>
        </p:pic>
        <p:sp>
          <p:nvSpPr>
            <p:cNvPr id="8" name="TextBox 7"/>
            <p:cNvSpPr txBox="1"/>
            <p:nvPr/>
          </p:nvSpPr>
          <p:spPr>
            <a:xfrm>
              <a:off x="0" y="868650"/>
              <a:ext cx="1800200" cy="400110"/>
            </a:xfrm>
            <a:prstGeom prst="rect">
              <a:avLst/>
            </a:prstGeom>
            <a:noFill/>
          </p:spPr>
          <p:txBody>
            <a:bodyPr wrap="square" rtlCol="0">
              <a:spAutoFit/>
            </a:bodyPr>
            <a:lstStyle/>
            <a:p>
              <a:pPr algn="ctr"/>
              <a:r>
                <a:rPr lang="en-IN" sz="2000" b="1" dirty="0" smtClean="0"/>
                <a:t>George </a:t>
              </a:r>
              <a:endParaRPr lang="en-IN" sz="2000" b="1" dirty="0"/>
            </a:p>
          </p:txBody>
        </p:sp>
      </p:grpSp>
      <p:grpSp>
        <p:nvGrpSpPr>
          <p:cNvPr id="11" name="Group 10"/>
          <p:cNvGrpSpPr/>
          <p:nvPr/>
        </p:nvGrpSpPr>
        <p:grpSpPr>
          <a:xfrm>
            <a:off x="5004048" y="928385"/>
            <a:ext cx="4104456" cy="5929615"/>
            <a:chOff x="5004048" y="928385"/>
            <a:chExt cx="4104456" cy="5929615"/>
          </a:xfrm>
        </p:grpSpPr>
        <p:pic>
          <p:nvPicPr>
            <p:cNvPr id="6" name="Picture 5" descr="13598357_l.jpg"/>
            <p:cNvPicPr>
              <a:picLocks noChangeAspect="1"/>
            </p:cNvPicPr>
            <p:nvPr/>
          </p:nvPicPr>
          <p:blipFill>
            <a:blip r:embed="rId4" cstate="email"/>
            <a:srcRect/>
            <a:stretch>
              <a:fillRect/>
            </a:stretch>
          </p:blipFill>
          <p:spPr>
            <a:xfrm flipH="1">
              <a:off x="5004048" y="928385"/>
              <a:ext cx="4104456" cy="5929615"/>
            </a:xfrm>
            <a:prstGeom prst="rect">
              <a:avLst/>
            </a:prstGeom>
          </p:spPr>
        </p:pic>
        <p:sp>
          <p:nvSpPr>
            <p:cNvPr id="9" name="TextBox 8"/>
            <p:cNvSpPr txBox="1"/>
            <p:nvPr/>
          </p:nvSpPr>
          <p:spPr>
            <a:xfrm>
              <a:off x="5652120" y="980728"/>
              <a:ext cx="1800200" cy="707886"/>
            </a:xfrm>
            <a:prstGeom prst="rect">
              <a:avLst/>
            </a:prstGeom>
            <a:noFill/>
          </p:spPr>
          <p:txBody>
            <a:bodyPr wrap="square" rtlCol="0">
              <a:spAutoFit/>
            </a:bodyPr>
            <a:lstStyle/>
            <a:p>
              <a:pPr algn="ctr"/>
              <a:r>
                <a:rPr lang="en-IN" sz="2000" b="1" dirty="0" smtClean="0"/>
                <a:t>Course Coordinator</a:t>
              </a:r>
              <a:endParaRPr lang="en-IN" sz="2000" b="1" dirty="0"/>
            </a:p>
          </p:txBody>
        </p:sp>
      </p:grpSp>
      <p:sp>
        <p:nvSpPr>
          <p:cNvPr id="12" name="Rectangular Callout 11"/>
          <p:cNvSpPr/>
          <p:nvPr/>
        </p:nvSpPr>
        <p:spPr>
          <a:xfrm>
            <a:off x="2339752" y="1484784"/>
            <a:ext cx="2808312" cy="1368152"/>
          </a:xfrm>
          <a:prstGeom prst="wedgeRectCallout">
            <a:avLst>
              <a:gd name="adj1" fmla="val -71802"/>
              <a:gd name="adj2" fmla="val 358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IN" sz="2000" dirty="0" smtClean="0"/>
              <a:t>They might be, but I want a refund because the course was not up to standard.</a:t>
            </a:r>
            <a:endParaRPr lang="en-IN" sz="2000" dirty="0"/>
          </a:p>
        </p:txBody>
      </p:sp>
      <p:sp>
        <p:nvSpPr>
          <p:cNvPr id="13" name="Rectangular Callout 12"/>
          <p:cNvSpPr/>
          <p:nvPr/>
        </p:nvSpPr>
        <p:spPr>
          <a:xfrm>
            <a:off x="2843808" y="3933056"/>
            <a:ext cx="3744416" cy="1224136"/>
          </a:xfrm>
          <a:prstGeom prst="wedgeRectCallout">
            <a:avLst>
              <a:gd name="adj1" fmla="val 76849"/>
              <a:gd name="adj2" fmla="val -14913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sz="2000" dirty="0" smtClean="0"/>
              <a:t>In my opinion as a course coordinator, the course was up to standard.</a:t>
            </a:r>
            <a:endParaRPr lang="en-IN" sz="2000" dirty="0"/>
          </a:p>
        </p:txBody>
      </p:sp>
      <p:sp>
        <p:nvSpPr>
          <p:cNvPr id="14" name="Footer Placeholder 13"/>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Real Life Example</a:t>
              </a:r>
              <a:endParaRPr lang="en-IN" sz="3200" dirty="0"/>
            </a:p>
          </p:txBody>
        </p:sp>
      </p:grpSp>
      <p:grpSp>
        <p:nvGrpSpPr>
          <p:cNvPr id="10" name="Group 9"/>
          <p:cNvGrpSpPr/>
          <p:nvPr/>
        </p:nvGrpSpPr>
        <p:grpSpPr>
          <a:xfrm>
            <a:off x="0" y="867873"/>
            <a:ext cx="2987824" cy="5990128"/>
            <a:chOff x="0" y="867873"/>
            <a:chExt cx="2987824" cy="5990128"/>
          </a:xfrm>
        </p:grpSpPr>
        <p:pic>
          <p:nvPicPr>
            <p:cNvPr id="7" name="Picture 6" descr="15195958_l.jpg"/>
            <p:cNvPicPr>
              <a:picLocks noChangeAspect="1"/>
            </p:cNvPicPr>
            <p:nvPr/>
          </p:nvPicPr>
          <p:blipFill>
            <a:blip r:embed="rId3" cstate="email"/>
            <a:srcRect/>
            <a:stretch>
              <a:fillRect/>
            </a:stretch>
          </p:blipFill>
          <p:spPr>
            <a:xfrm>
              <a:off x="0" y="867873"/>
              <a:ext cx="2987824" cy="5990128"/>
            </a:xfrm>
            <a:prstGeom prst="rect">
              <a:avLst/>
            </a:prstGeom>
          </p:spPr>
        </p:pic>
        <p:sp>
          <p:nvSpPr>
            <p:cNvPr id="8" name="TextBox 7"/>
            <p:cNvSpPr txBox="1"/>
            <p:nvPr/>
          </p:nvSpPr>
          <p:spPr>
            <a:xfrm>
              <a:off x="0" y="868650"/>
              <a:ext cx="1800200" cy="400110"/>
            </a:xfrm>
            <a:prstGeom prst="rect">
              <a:avLst/>
            </a:prstGeom>
            <a:noFill/>
          </p:spPr>
          <p:txBody>
            <a:bodyPr wrap="square" rtlCol="0">
              <a:spAutoFit/>
            </a:bodyPr>
            <a:lstStyle/>
            <a:p>
              <a:pPr algn="ctr"/>
              <a:r>
                <a:rPr lang="en-IN" sz="2000" b="1" dirty="0" smtClean="0"/>
                <a:t>George </a:t>
              </a:r>
              <a:endParaRPr lang="en-IN" sz="2000" b="1" dirty="0"/>
            </a:p>
          </p:txBody>
        </p:sp>
      </p:grpSp>
      <p:grpSp>
        <p:nvGrpSpPr>
          <p:cNvPr id="11" name="Group 10"/>
          <p:cNvGrpSpPr/>
          <p:nvPr/>
        </p:nvGrpSpPr>
        <p:grpSpPr>
          <a:xfrm>
            <a:off x="5004048" y="928385"/>
            <a:ext cx="4104456" cy="5929615"/>
            <a:chOff x="5004048" y="928385"/>
            <a:chExt cx="4104456" cy="5929615"/>
          </a:xfrm>
        </p:grpSpPr>
        <p:pic>
          <p:nvPicPr>
            <p:cNvPr id="6" name="Picture 5" descr="13598357_l.jpg"/>
            <p:cNvPicPr>
              <a:picLocks noChangeAspect="1"/>
            </p:cNvPicPr>
            <p:nvPr/>
          </p:nvPicPr>
          <p:blipFill>
            <a:blip r:embed="rId4" cstate="email"/>
            <a:srcRect/>
            <a:stretch>
              <a:fillRect/>
            </a:stretch>
          </p:blipFill>
          <p:spPr>
            <a:xfrm flipH="1">
              <a:off x="5004048" y="928385"/>
              <a:ext cx="4104456" cy="5929615"/>
            </a:xfrm>
            <a:prstGeom prst="rect">
              <a:avLst/>
            </a:prstGeom>
          </p:spPr>
        </p:pic>
        <p:sp>
          <p:nvSpPr>
            <p:cNvPr id="9" name="TextBox 8"/>
            <p:cNvSpPr txBox="1"/>
            <p:nvPr/>
          </p:nvSpPr>
          <p:spPr>
            <a:xfrm>
              <a:off x="5652120" y="980728"/>
              <a:ext cx="1800200" cy="707886"/>
            </a:xfrm>
            <a:prstGeom prst="rect">
              <a:avLst/>
            </a:prstGeom>
            <a:noFill/>
          </p:spPr>
          <p:txBody>
            <a:bodyPr wrap="square" rtlCol="0">
              <a:spAutoFit/>
            </a:bodyPr>
            <a:lstStyle/>
            <a:p>
              <a:pPr algn="ctr"/>
              <a:r>
                <a:rPr lang="en-IN" sz="2000" b="1" dirty="0" smtClean="0"/>
                <a:t>Course Coordinator</a:t>
              </a:r>
              <a:endParaRPr lang="en-IN" sz="2000" b="1" dirty="0"/>
            </a:p>
          </p:txBody>
        </p:sp>
      </p:grpSp>
      <p:sp>
        <p:nvSpPr>
          <p:cNvPr id="12" name="Rectangular Callout 11"/>
          <p:cNvSpPr/>
          <p:nvPr/>
        </p:nvSpPr>
        <p:spPr>
          <a:xfrm>
            <a:off x="2339752" y="1484784"/>
            <a:ext cx="2808312" cy="1152128"/>
          </a:xfrm>
          <a:prstGeom prst="wedgeRectCallout">
            <a:avLst>
              <a:gd name="adj1" fmla="val -71802"/>
              <a:gd name="adj2" fmla="val 358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IN" sz="2000" dirty="0" smtClean="0"/>
              <a:t>I can appreciate that is your opinion but I want a refund.</a:t>
            </a:r>
            <a:endParaRPr lang="en-IN" sz="2000" dirty="0"/>
          </a:p>
        </p:txBody>
      </p:sp>
      <p:sp>
        <p:nvSpPr>
          <p:cNvPr id="13" name="Rectangular Callout 12"/>
          <p:cNvSpPr/>
          <p:nvPr/>
        </p:nvSpPr>
        <p:spPr>
          <a:xfrm>
            <a:off x="3347864" y="3933056"/>
            <a:ext cx="3168352" cy="1080120"/>
          </a:xfrm>
          <a:prstGeom prst="wedgeRectCallout">
            <a:avLst>
              <a:gd name="adj1" fmla="val 84841"/>
              <a:gd name="adj2" fmla="val -16866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sz="2000" dirty="0" smtClean="0"/>
              <a:t>It is not our policy to give refunds.</a:t>
            </a:r>
            <a:endParaRPr lang="en-IN" sz="2000" dirty="0"/>
          </a:p>
        </p:txBody>
      </p:sp>
      <p:sp>
        <p:nvSpPr>
          <p:cNvPr id="14" name="Footer Placeholder 13"/>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175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Real Life Example</a:t>
              </a:r>
              <a:endParaRPr lang="en-IN" sz="3200" dirty="0"/>
            </a:p>
          </p:txBody>
        </p:sp>
      </p:grpSp>
      <p:grpSp>
        <p:nvGrpSpPr>
          <p:cNvPr id="10" name="Group 9"/>
          <p:cNvGrpSpPr/>
          <p:nvPr/>
        </p:nvGrpSpPr>
        <p:grpSpPr>
          <a:xfrm>
            <a:off x="0" y="867873"/>
            <a:ext cx="2987824" cy="5990128"/>
            <a:chOff x="0" y="867873"/>
            <a:chExt cx="2987824" cy="5990128"/>
          </a:xfrm>
        </p:grpSpPr>
        <p:pic>
          <p:nvPicPr>
            <p:cNvPr id="7" name="Picture 6" descr="15195958_l.jpg"/>
            <p:cNvPicPr>
              <a:picLocks noChangeAspect="1"/>
            </p:cNvPicPr>
            <p:nvPr/>
          </p:nvPicPr>
          <p:blipFill>
            <a:blip r:embed="rId3" cstate="email"/>
            <a:srcRect/>
            <a:stretch>
              <a:fillRect/>
            </a:stretch>
          </p:blipFill>
          <p:spPr>
            <a:xfrm>
              <a:off x="0" y="867873"/>
              <a:ext cx="2987824" cy="5990128"/>
            </a:xfrm>
            <a:prstGeom prst="rect">
              <a:avLst/>
            </a:prstGeom>
          </p:spPr>
        </p:pic>
        <p:sp>
          <p:nvSpPr>
            <p:cNvPr id="8" name="TextBox 7"/>
            <p:cNvSpPr txBox="1"/>
            <p:nvPr/>
          </p:nvSpPr>
          <p:spPr>
            <a:xfrm>
              <a:off x="0" y="868650"/>
              <a:ext cx="1800200" cy="400110"/>
            </a:xfrm>
            <a:prstGeom prst="rect">
              <a:avLst/>
            </a:prstGeom>
            <a:noFill/>
          </p:spPr>
          <p:txBody>
            <a:bodyPr wrap="square" rtlCol="0">
              <a:spAutoFit/>
            </a:bodyPr>
            <a:lstStyle/>
            <a:p>
              <a:pPr algn="ctr"/>
              <a:r>
                <a:rPr lang="en-IN" sz="2000" b="1" dirty="0" smtClean="0"/>
                <a:t>George </a:t>
              </a:r>
              <a:endParaRPr lang="en-IN" sz="2000" b="1" dirty="0"/>
            </a:p>
          </p:txBody>
        </p:sp>
      </p:grpSp>
      <p:grpSp>
        <p:nvGrpSpPr>
          <p:cNvPr id="11" name="Group 10"/>
          <p:cNvGrpSpPr/>
          <p:nvPr/>
        </p:nvGrpSpPr>
        <p:grpSpPr>
          <a:xfrm>
            <a:off x="5004048" y="928385"/>
            <a:ext cx="4104456" cy="5929615"/>
            <a:chOff x="5004048" y="928385"/>
            <a:chExt cx="4104456" cy="5929615"/>
          </a:xfrm>
        </p:grpSpPr>
        <p:pic>
          <p:nvPicPr>
            <p:cNvPr id="6" name="Picture 5" descr="13598357_l.jpg"/>
            <p:cNvPicPr>
              <a:picLocks noChangeAspect="1"/>
            </p:cNvPicPr>
            <p:nvPr/>
          </p:nvPicPr>
          <p:blipFill>
            <a:blip r:embed="rId4" cstate="email"/>
            <a:srcRect/>
            <a:stretch>
              <a:fillRect/>
            </a:stretch>
          </p:blipFill>
          <p:spPr>
            <a:xfrm flipH="1">
              <a:off x="5004048" y="928385"/>
              <a:ext cx="4104456" cy="5929615"/>
            </a:xfrm>
            <a:prstGeom prst="rect">
              <a:avLst/>
            </a:prstGeom>
          </p:spPr>
        </p:pic>
        <p:sp>
          <p:nvSpPr>
            <p:cNvPr id="9" name="TextBox 8"/>
            <p:cNvSpPr txBox="1"/>
            <p:nvPr/>
          </p:nvSpPr>
          <p:spPr>
            <a:xfrm>
              <a:off x="5652120" y="980728"/>
              <a:ext cx="1800200" cy="707886"/>
            </a:xfrm>
            <a:prstGeom prst="rect">
              <a:avLst/>
            </a:prstGeom>
            <a:noFill/>
          </p:spPr>
          <p:txBody>
            <a:bodyPr wrap="square" rtlCol="0">
              <a:spAutoFit/>
            </a:bodyPr>
            <a:lstStyle/>
            <a:p>
              <a:pPr algn="ctr"/>
              <a:r>
                <a:rPr lang="en-IN" sz="2000" b="1" dirty="0" smtClean="0"/>
                <a:t>Course Coordinator</a:t>
              </a:r>
              <a:endParaRPr lang="en-IN" sz="2000" b="1" dirty="0"/>
            </a:p>
          </p:txBody>
        </p:sp>
      </p:grpSp>
      <p:sp>
        <p:nvSpPr>
          <p:cNvPr id="12" name="Rectangular Callout 11"/>
          <p:cNvSpPr/>
          <p:nvPr/>
        </p:nvSpPr>
        <p:spPr>
          <a:xfrm>
            <a:off x="2339752" y="1484784"/>
            <a:ext cx="2808312" cy="1152128"/>
          </a:xfrm>
          <a:prstGeom prst="wedgeRectCallout">
            <a:avLst>
              <a:gd name="adj1" fmla="val -71802"/>
              <a:gd name="adj2" fmla="val 358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IN" sz="2000" dirty="0" smtClean="0"/>
              <a:t>That may be your policy but I want a partial refund.</a:t>
            </a:r>
            <a:endParaRPr lang="en-IN" sz="2000" dirty="0"/>
          </a:p>
        </p:txBody>
      </p:sp>
      <p:sp>
        <p:nvSpPr>
          <p:cNvPr id="13" name="Rectangular Callout 12"/>
          <p:cNvSpPr/>
          <p:nvPr/>
        </p:nvSpPr>
        <p:spPr>
          <a:xfrm>
            <a:off x="2915816" y="3933056"/>
            <a:ext cx="3600400" cy="1368152"/>
          </a:xfrm>
          <a:prstGeom prst="wedgeRectCallout">
            <a:avLst>
              <a:gd name="adj1" fmla="val 80543"/>
              <a:gd name="adj2" fmla="val -14501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sz="2000" dirty="0" smtClean="0"/>
              <a:t>Alright let me talk to my manager. However, we could only refund 20% of your fees if the manager agrees.</a:t>
            </a:r>
            <a:endParaRPr lang="en-IN" sz="2000" dirty="0"/>
          </a:p>
        </p:txBody>
      </p:sp>
      <p:sp>
        <p:nvSpPr>
          <p:cNvPr id="14" name="Rectangular Callout 13"/>
          <p:cNvSpPr/>
          <p:nvPr/>
        </p:nvSpPr>
        <p:spPr>
          <a:xfrm>
            <a:off x="2555776" y="5517232"/>
            <a:ext cx="2808312" cy="1152128"/>
          </a:xfrm>
          <a:prstGeom prst="wedgeRectCallout">
            <a:avLst>
              <a:gd name="adj1" fmla="val -80819"/>
              <a:gd name="adj2" fmla="val -6723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IN" sz="2000" dirty="0" smtClean="0"/>
              <a:t>Sure, that’s fine. I appreciate your help in this regard.</a:t>
            </a:r>
            <a:endParaRPr lang="en-IN" sz="2000" dirty="0"/>
          </a:p>
        </p:txBody>
      </p:sp>
      <p:sp>
        <p:nvSpPr>
          <p:cNvPr id="15" name="Footer Placeholder 14"/>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1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2500"/>
                            </p:stCondLst>
                            <p:childTnLst>
                              <p:par>
                                <p:cTn id="13" presetID="10" presetClass="entr" presetSubtype="0" fill="hold" grpId="0" nodeType="afterEffect">
                                  <p:stCondLst>
                                    <p:cond delay="225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9" name="Picture 8" descr="19755042_l.jpg"/>
          <p:cNvPicPr>
            <a:picLocks noChangeAspect="1"/>
          </p:cNvPicPr>
          <p:nvPr/>
        </p:nvPicPr>
        <p:blipFill>
          <a:blip r:embed="rId3" cstate="email">
            <a:lum bright="40000" contrast="-40000"/>
          </a:blip>
          <a:stretch>
            <a:fillRect/>
          </a:stretch>
        </p:blipFill>
        <p:spPr>
          <a:xfrm>
            <a:off x="298765" y="1249886"/>
            <a:ext cx="4201227" cy="28271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6641889_l.jpg"/>
          <p:cNvPicPr>
            <a:picLocks noChangeAspect="1"/>
          </p:cNvPicPr>
          <p:nvPr/>
        </p:nvPicPr>
        <p:blipFill>
          <a:blip r:embed="rId4" cstate="email">
            <a:lum bright="40000" contrast="-40000"/>
          </a:blip>
          <a:stretch>
            <a:fillRect/>
          </a:stretch>
        </p:blipFill>
        <p:spPr>
          <a:xfrm rot="849067">
            <a:off x="4683529" y="1268039"/>
            <a:ext cx="4213616" cy="28411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Rounded Rectangle 12"/>
          <p:cNvSpPr/>
          <p:nvPr/>
        </p:nvSpPr>
        <p:spPr>
          <a:xfrm>
            <a:off x="251520" y="1196752"/>
            <a:ext cx="7236000" cy="2088232"/>
          </a:xfrm>
          <a:prstGeom prst="roundRect">
            <a:avLst>
              <a:gd name="adj" fmla="val 3111"/>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Hence, you can see that Howard faces a lot of problem in his interactions at his workplace with his subordinates and boss as well in his personal relationships. All these problems arise because Howard is not assertive. Howard is not able to voice his ideas, opinions and views in a strong, confident and assertive manner.</a:t>
            </a:r>
          </a:p>
        </p:txBody>
      </p:sp>
      <p:pic>
        <p:nvPicPr>
          <p:cNvPr id="10" name="Picture 9" descr="11752640_l.jpg"/>
          <p:cNvPicPr>
            <a:picLocks noChangeAspect="1"/>
          </p:cNvPicPr>
          <p:nvPr/>
        </p:nvPicPr>
        <p:blipFill>
          <a:blip r:embed="rId5" cstate="email">
            <a:lum bright="40000" contrast="-40000"/>
          </a:blip>
          <a:stretch>
            <a:fillRect/>
          </a:stretch>
        </p:blipFill>
        <p:spPr>
          <a:xfrm rot="688192">
            <a:off x="210727" y="3860536"/>
            <a:ext cx="4429606" cy="26545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17798221_l.jpg"/>
          <p:cNvPicPr>
            <a:picLocks noChangeAspect="1"/>
          </p:cNvPicPr>
          <p:nvPr/>
        </p:nvPicPr>
        <p:blipFill>
          <a:blip r:embed="rId6" cstate="email"/>
          <a:stretch>
            <a:fillRect/>
          </a:stretch>
        </p:blipFill>
        <p:spPr>
          <a:xfrm rot="20976583">
            <a:off x="5031622" y="3523149"/>
            <a:ext cx="2910774" cy="296601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ooter Placeholder 5"/>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fltVal val="0"/>
                                          </p:val>
                                        </p:tav>
                                        <p:tav tm="100000">
                                          <p:val>
                                            <p:strVal val="#ppt_w"/>
                                          </p:val>
                                        </p:tav>
                                      </p:tavLst>
                                    </p:anim>
                                    <p:anim calcmode="lin" valueType="num">
                                      <p:cBhvr>
                                        <p:cTn id="8" dur="250" fill="hold"/>
                                        <p:tgtEl>
                                          <p:spTgt spid="11"/>
                                        </p:tgtEl>
                                        <p:attrNameLst>
                                          <p:attrName>ppt_h</p:attrName>
                                        </p:attrNameLst>
                                      </p:cBhvr>
                                      <p:tavLst>
                                        <p:tav tm="0">
                                          <p:val>
                                            <p:fltVal val="0"/>
                                          </p:val>
                                        </p:tav>
                                        <p:tav tm="100000">
                                          <p:val>
                                            <p:strVal val="#ppt_h"/>
                                          </p:val>
                                        </p:tav>
                                      </p:tavLst>
                                    </p:anim>
                                    <p:animEffect transition="in" filter="fade">
                                      <p:cBhvr>
                                        <p:cTn id="9" dur="250"/>
                                        <p:tgtEl>
                                          <p:spTgt spid="11"/>
                                        </p:tgtEl>
                                      </p:cBhvr>
                                    </p:animEffect>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anim calcmode="lin" valueType="num">
                                      <p:cBhvr>
                                        <p:cTn id="14" dur="250" fill="hold"/>
                                        <p:tgtEl>
                                          <p:spTgt spid="13"/>
                                        </p:tgtEl>
                                        <p:attrNameLst>
                                          <p:attrName>ppt_x</p:attrName>
                                        </p:attrNameLst>
                                      </p:cBhvr>
                                      <p:tavLst>
                                        <p:tav tm="0">
                                          <p:val>
                                            <p:strVal val="#ppt_x"/>
                                          </p:val>
                                        </p:tav>
                                        <p:tav tm="100000">
                                          <p:val>
                                            <p:strVal val="#ppt_x"/>
                                          </p:val>
                                        </p:tav>
                                      </p:tavLst>
                                    </p:anim>
                                    <p:anim calcmode="lin" valueType="num">
                                      <p:cBhvr>
                                        <p:cTn id="15" dur="2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Real Life Example</a:t>
              </a:r>
              <a:endParaRPr lang="en-IN" sz="3200" dirty="0"/>
            </a:p>
          </p:txBody>
        </p:sp>
      </p:grpSp>
      <p:grpSp>
        <p:nvGrpSpPr>
          <p:cNvPr id="6" name="Group 9"/>
          <p:cNvGrpSpPr/>
          <p:nvPr/>
        </p:nvGrpSpPr>
        <p:grpSpPr>
          <a:xfrm>
            <a:off x="0" y="867873"/>
            <a:ext cx="2987824" cy="5990128"/>
            <a:chOff x="0" y="867873"/>
            <a:chExt cx="2987824" cy="5990128"/>
          </a:xfrm>
        </p:grpSpPr>
        <p:pic>
          <p:nvPicPr>
            <p:cNvPr id="7" name="Picture 6" descr="15195958_l.jpg"/>
            <p:cNvPicPr>
              <a:picLocks noChangeAspect="1"/>
            </p:cNvPicPr>
            <p:nvPr/>
          </p:nvPicPr>
          <p:blipFill>
            <a:blip r:embed="rId3" cstate="email"/>
            <a:srcRect/>
            <a:stretch>
              <a:fillRect/>
            </a:stretch>
          </p:blipFill>
          <p:spPr>
            <a:xfrm>
              <a:off x="0" y="867873"/>
              <a:ext cx="2987824" cy="5990128"/>
            </a:xfrm>
            <a:prstGeom prst="rect">
              <a:avLst/>
            </a:prstGeom>
          </p:spPr>
        </p:pic>
        <p:sp>
          <p:nvSpPr>
            <p:cNvPr id="8" name="TextBox 7"/>
            <p:cNvSpPr txBox="1"/>
            <p:nvPr/>
          </p:nvSpPr>
          <p:spPr>
            <a:xfrm>
              <a:off x="0" y="868650"/>
              <a:ext cx="1800200" cy="400110"/>
            </a:xfrm>
            <a:prstGeom prst="rect">
              <a:avLst/>
            </a:prstGeom>
            <a:noFill/>
          </p:spPr>
          <p:txBody>
            <a:bodyPr wrap="square" rtlCol="0">
              <a:spAutoFit/>
            </a:bodyPr>
            <a:lstStyle/>
            <a:p>
              <a:pPr algn="ctr"/>
              <a:r>
                <a:rPr lang="en-IN" sz="2000" b="1" dirty="0" smtClean="0"/>
                <a:t>George </a:t>
              </a:r>
              <a:endParaRPr lang="en-IN" sz="2000" b="1" dirty="0"/>
            </a:p>
          </p:txBody>
        </p:sp>
      </p:grpSp>
      <p:sp>
        <p:nvSpPr>
          <p:cNvPr id="15" name="Rounded Rectangle 14"/>
          <p:cNvSpPr/>
          <p:nvPr/>
        </p:nvSpPr>
        <p:spPr>
          <a:xfrm>
            <a:off x="3203848" y="1268864"/>
            <a:ext cx="5507648" cy="863992"/>
          </a:xfrm>
          <a:prstGeom prst="roundRect">
            <a:avLst>
              <a:gd name="adj" fmla="val 3111"/>
            </a:avLst>
          </a:prstGeom>
          <a:ln/>
        </p:spPr>
        <p:style>
          <a:lnRef idx="2">
            <a:schemeClr val="accent5"/>
          </a:lnRef>
          <a:fillRef idx="1">
            <a:schemeClr val="lt1"/>
          </a:fillRef>
          <a:effectRef idx="0">
            <a:schemeClr val="accent5"/>
          </a:effectRef>
          <a:fontRef idx="minor">
            <a:schemeClr val="dk1"/>
          </a:fontRef>
        </p:style>
        <p:txBody>
          <a:bodyPr rtlCol="0" anchor="ctr"/>
          <a:lstStyle/>
          <a:p>
            <a:pPr marL="457200" indent="-457200">
              <a:buFont typeface="Arial" pitchFamily="34" charset="0"/>
              <a:buChar char="•"/>
            </a:pPr>
            <a:r>
              <a:rPr lang="en-IN" sz="2000" dirty="0" smtClean="0">
                <a:solidFill>
                  <a:schemeClr val="tx1"/>
                </a:solidFill>
              </a:rPr>
              <a:t>George got the partial refund for the course.</a:t>
            </a:r>
          </a:p>
        </p:txBody>
      </p:sp>
      <p:sp>
        <p:nvSpPr>
          <p:cNvPr id="16" name="Rounded Rectangle 15"/>
          <p:cNvSpPr/>
          <p:nvPr/>
        </p:nvSpPr>
        <p:spPr>
          <a:xfrm>
            <a:off x="3203848" y="2348880"/>
            <a:ext cx="5507648" cy="1656184"/>
          </a:xfrm>
          <a:prstGeom prst="roundRect">
            <a:avLst>
              <a:gd name="adj" fmla="val 3111"/>
            </a:avLst>
          </a:prstGeom>
          <a:ln/>
        </p:spPr>
        <p:style>
          <a:lnRef idx="2">
            <a:schemeClr val="accent5"/>
          </a:lnRef>
          <a:fillRef idx="1">
            <a:schemeClr val="lt1"/>
          </a:fillRef>
          <a:effectRef idx="0">
            <a:schemeClr val="accent5"/>
          </a:effectRef>
          <a:fontRef idx="minor">
            <a:schemeClr val="dk1"/>
          </a:fontRef>
        </p:style>
        <p:txBody>
          <a:bodyPr rtlCol="0" anchor="ctr"/>
          <a:lstStyle/>
          <a:p>
            <a:pPr marL="457200" indent="-457200">
              <a:buFont typeface="Arial" pitchFamily="34" charset="0"/>
              <a:buChar char="•"/>
            </a:pPr>
            <a:r>
              <a:rPr lang="en-IN" sz="2000" dirty="0" smtClean="0">
                <a:solidFill>
                  <a:schemeClr val="tx1"/>
                </a:solidFill>
              </a:rPr>
              <a:t>Hence, you can see that by continuously repeating the same thing confidently, strongly and assertively, one can use the ‘broken record’ technique to be assertive.</a:t>
            </a:r>
          </a:p>
        </p:txBody>
      </p:sp>
      <p:sp>
        <p:nvSpPr>
          <p:cNvPr id="9" name="Footer Placeholder 8"/>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Right)">
                                      <p:cBhvr>
                                        <p:cTn id="7" dur="500"/>
                                        <p:tgtEl>
                                          <p:spTgt spid="15"/>
                                        </p:tgtEl>
                                      </p:cBhvr>
                                    </p:animEffect>
                                  </p:childTnLst>
                                </p:cTn>
                              </p:par>
                            </p:childTnLst>
                          </p:cTn>
                        </p:par>
                        <p:par>
                          <p:cTn id="8" fill="hold">
                            <p:stCondLst>
                              <p:cond delay="500"/>
                            </p:stCondLst>
                            <p:childTnLst>
                              <p:par>
                                <p:cTn id="9" presetID="12" presetClass="entr" presetSubtype="2" fill="hold" grpId="0"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slide(from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ogging.jpg"/>
          <p:cNvPicPr>
            <a:picLocks noChangeAspect="1"/>
          </p:cNvPicPr>
          <p:nvPr/>
        </p:nvPicPr>
        <p:blipFill>
          <a:blip r:embed="rId2" cstate="email"/>
          <a:srcRect/>
          <a:stretch>
            <a:fillRect/>
          </a:stretch>
        </p:blipFill>
        <p:spPr>
          <a:xfrm>
            <a:off x="4860032" y="1340768"/>
            <a:ext cx="4284000" cy="5560359"/>
          </a:xfrm>
          <a:prstGeom prst="rect">
            <a:avLst/>
          </a:prstGeom>
        </p:spPr>
      </p:pic>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3"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Skills for Assertiveness</a:t>
              </a:r>
              <a:endParaRPr lang="en-IN" sz="3200" dirty="0"/>
            </a:p>
          </p:txBody>
        </p:sp>
      </p:grpSp>
      <p:sp>
        <p:nvSpPr>
          <p:cNvPr id="6" name="Rectangle 5"/>
          <p:cNvSpPr/>
          <p:nvPr/>
        </p:nvSpPr>
        <p:spPr>
          <a:xfrm>
            <a:off x="-36512" y="1340768"/>
            <a:ext cx="4932000" cy="5517232"/>
          </a:xfrm>
          <a:prstGeom prst="rect">
            <a:avLst/>
          </a:prstGeom>
          <a:solidFill>
            <a:srgbClr val="FF4343">
              <a:alpha val="6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Aft>
                <a:spcPts val="1200"/>
              </a:spcAft>
              <a:buFont typeface="Arial" pitchFamily="34" charset="0"/>
              <a:buChar char="•"/>
            </a:pPr>
            <a:r>
              <a:rPr lang="en-IN" sz="2000" dirty="0" smtClean="0">
                <a:solidFill>
                  <a:schemeClr val="bg1"/>
                </a:solidFill>
              </a:rPr>
              <a:t>Fogging is an especially useful skill to use when someone is putting pressure on you to do something. </a:t>
            </a:r>
          </a:p>
          <a:p>
            <a:pPr marL="457200" indent="-457200">
              <a:spcAft>
                <a:spcPts val="1200"/>
              </a:spcAft>
              <a:buFont typeface="Arial" pitchFamily="34" charset="0"/>
              <a:buChar char="•"/>
            </a:pPr>
            <a:r>
              <a:rPr lang="en-IN" sz="2000" dirty="0" smtClean="0">
                <a:solidFill>
                  <a:schemeClr val="bg1"/>
                </a:solidFill>
              </a:rPr>
              <a:t>So, your response to the pressure is to put up a fog. This involves listening to what the other person says and then deciding whether or not you wish to comply with their request.</a:t>
            </a:r>
          </a:p>
          <a:p>
            <a:pPr marL="457200" indent="-457200">
              <a:spcAft>
                <a:spcPts val="1200"/>
              </a:spcAft>
              <a:buFont typeface="Arial" pitchFamily="34" charset="0"/>
              <a:buChar char="•"/>
            </a:pPr>
            <a:r>
              <a:rPr lang="en-IN" sz="2000" dirty="0" smtClean="0">
                <a:solidFill>
                  <a:schemeClr val="bg1"/>
                </a:solidFill>
              </a:rPr>
              <a:t> If not, then using their words, or similar words to theirs, acknowledge their need but state your case.</a:t>
            </a:r>
          </a:p>
          <a:p>
            <a:pPr marL="457200" indent="-457200">
              <a:spcAft>
                <a:spcPts val="1200"/>
              </a:spcAft>
              <a:buFont typeface="Arial" pitchFamily="34" charset="0"/>
              <a:buChar char="•"/>
            </a:pPr>
            <a:r>
              <a:rPr lang="en-IN" sz="2000" dirty="0" smtClean="0">
                <a:solidFill>
                  <a:schemeClr val="bg1"/>
                </a:solidFill>
              </a:rPr>
              <a:t>This method is a very polite method of saying ‘No’.</a:t>
            </a:r>
            <a:endParaRPr lang="en-IN" sz="2000" dirty="0">
              <a:solidFill>
                <a:schemeClr val="bg1"/>
              </a:solidFill>
            </a:endParaRPr>
          </a:p>
        </p:txBody>
      </p:sp>
      <p:grpSp>
        <p:nvGrpSpPr>
          <p:cNvPr id="7" name="Group 6"/>
          <p:cNvGrpSpPr/>
          <p:nvPr/>
        </p:nvGrpSpPr>
        <p:grpSpPr>
          <a:xfrm>
            <a:off x="-13586" y="872717"/>
            <a:ext cx="9120058" cy="540059"/>
            <a:chOff x="23942" y="3721861"/>
            <a:chExt cx="9120058" cy="404210"/>
          </a:xfrm>
        </p:grpSpPr>
        <p:pic>
          <p:nvPicPr>
            <p:cNvPr id="8" name="Picture 7" descr="color-pencils-preview.png"/>
            <p:cNvPicPr>
              <a:picLocks noChangeAspect="1"/>
            </p:cNvPicPr>
            <p:nvPr/>
          </p:nvPicPr>
          <p:blipFill>
            <a:blip r:embed="rId4" cstate="print"/>
            <a:srcRect/>
            <a:stretch>
              <a:fillRect/>
            </a:stretch>
          </p:blipFill>
          <p:spPr>
            <a:xfrm rot="5400000">
              <a:off x="4381866" y="-636063"/>
              <a:ext cx="404210" cy="9120058"/>
            </a:xfrm>
            <a:prstGeom prst="rect">
              <a:avLst/>
            </a:prstGeom>
          </p:spPr>
        </p:pic>
        <p:sp>
          <p:nvSpPr>
            <p:cNvPr id="9" name="TextBox 8"/>
            <p:cNvSpPr txBox="1"/>
            <p:nvPr/>
          </p:nvSpPr>
          <p:spPr>
            <a:xfrm>
              <a:off x="1547664" y="3723129"/>
              <a:ext cx="6408712" cy="299464"/>
            </a:xfrm>
            <a:prstGeom prst="rect">
              <a:avLst/>
            </a:prstGeom>
            <a:noFill/>
          </p:spPr>
          <p:txBody>
            <a:bodyPr wrap="square" rtlCol="0">
              <a:spAutoFit/>
            </a:bodyPr>
            <a:lstStyle/>
            <a:p>
              <a:pPr algn="ctr"/>
              <a:r>
                <a:rPr lang="en-IN" sz="2000" b="1" dirty="0" smtClean="0">
                  <a:solidFill>
                    <a:schemeClr val="bg1"/>
                  </a:solidFill>
                </a:rPr>
                <a:t>Fogging</a:t>
              </a:r>
              <a:endParaRPr lang="en-IN" sz="2000" b="1" dirty="0">
                <a:solidFill>
                  <a:schemeClr val="bg1"/>
                </a:solidFill>
              </a:endParaRPr>
            </a:p>
          </p:txBody>
        </p:sp>
      </p:grpSp>
      <p:sp>
        <p:nvSpPr>
          <p:cNvPr id="10" name="Footer Placeholder 9"/>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Right)">
                                      <p:cBhvr>
                                        <p:cTn id="11" dur="500"/>
                                        <p:tgtEl>
                                          <p:spTgt spid="6"/>
                                        </p:tgtEl>
                                      </p:cBhvr>
                                    </p:animEffect>
                                  </p:childTnLst>
                                </p:cTn>
                              </p:par>
                              <p:par>
                                <p:cTn id="12" presetID="12" presetClass="entr" presetSubtype="8"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lide(from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Skills for Assertiveness</a:t>
              </a:r>
              <a:endParaRPr lang="en-IN" sz="3200" dirty="0"/>
            </a:p>
          </p:txBody>
        </p:sp>
      </p:grpSp>
      <p:sp>
        <p:nvSpPr>
          <p:cNvPr id="6" name="Rectangle 5"/>
          <p:cNvSpPr/>
          <p:nvPr/>
        </p:nvSpPr>
        <p:spPr>
          <a:xfrm>
            <a:off x="-36512" y="1340768"/>
            <a:ext cx="4932000" cy="5517232"/>
          </a:xfrm>
          <a:prstGeom prst="rect">
            <a:avLst/>
          </a:prstGeom>
          <a:solidFill>
            <a:srgbClr val="92D050">
              <a:alpha val="6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Aft>
                <a:spcPts val="1200"/>
              </a:spcAft>
              <a:buFont typeface="Arial" pitchFamily="34" charset="0"/>
              <a:buChar char="•"/>
            </a:pPr>
            <a:r>
              <a:rPr lang="en-IN" sz="2000" dirty="0" smtClean="0">
                <a:solidFill>
                  <a:schemeClr val="tx1"/>
                </a:solidFill>
              </a:rPr>
              <a:t>‘Negative Enquiry’ is a very interesting skill to use for assertiveness.</a:t>
            </a:r>
          </a:p>
          <a:p>
            <a:pPr marL="457200" indent="-457200">
              <a:spcAft>
                <a:spcPts val="1200"/>
              </a:spcAft>
              <a:buFont typeface="Arial" pitchFamily="34" charset="0"/>
              <a:buChar char="•"/>
            </a:pPr>
            <a:r>
              <a:rPr lang="en-IN" sz="2000" dirty="0" smtClean="0">
                <a:solidFill>
                  <a:schemeClr val="tx1"/>
                </a:solidFill>
              </a:rPr>
              <a:t>Negative Enquiry involves inviting extra criticism and/or examples so that you have the benefit of gaining additional feedback from the other person.</a:t>
            </a:r>
          </a:p>
          <a:p>
            <a:pPr marL="457200" indent="-457200">
              <a:spcAft>
                <a:spcPts val="1200"/>
              </a:spcAft>
              <a:buFont typeface="Arial" pitchFamily="34" charset="0"/>
              <a:buChar char="•"/>
            </a:pPr>
            <a:r>
              <a:rPr lang="en-IN" sz="2000" dirty="0" smtClean="0">
                <a:solidFill>
                  <a:schemeClr val="tx1"/>
                </a:solidFill>
              </a:rPr>
              <a:t>It helps you understand the other person’s point of view and also helps you to probe further into their dislike or aversion towards you or your ideas and opinions.</a:t>
            </a:r>
            <a:endParaRPr lang="en-IN" sz="2000" dirty="0">
              <a:solidFill>
                <a:schemeClr val="tx1"/>
              </a:solidFill>
            </a:endParaRPr>
          </a:p>
        </p:txBody>
      </p:sp>
      <p:grpSp>
        <p:nvGrpSpPr>
          <p:cNvPr id="7" name="Group 23"/>
          <p:cNvGrpSpPr/>
          <p:nvPr/>
        </p:nvGrpSpPr>
        <p:grpSpPr>
          <a:xfrm>
            <a:off x="-13586" y="872717"/>
            <a:ext cx="9120058" cy="540059"/>
            <a:chOff x="23942" y="4126072"/>
            <a:chExt cx="9120058" cy="404210"/>
          </a:xfrm>
        </p:grpSpPr>
        <p:pic>
          <p:nvPicPr>
            <p:cNvPr id="8" name="Picture 7" descr="color-pencils-preview.png"/>
            <p:cNvPicPr>
              <a:picLocks noChangeAspect="1"/>
            </p:cNvPicPr>
            <p:nvPr/>
          </p:nvPicPr>
          <p:blipFill>
            <a:blip r:embed="rId3" cstate="print"/>
            <a:srcRect/>
            <a:stretch>
              <a:fillRect/>
            </a:stretch>
          </p:blipFill>
          <p:spPr>
            <a:xfrm rot="5400000">
              <a:off x="4381866" y="-231852"/>
              <a:ext cx="404210" cy="9120058"/>
            </a:xfrm>
            <a:prstGeom prst="rect">
              <a:avLst/>
            </a:prstGeom>
          </p:spPr>
        </p:pic>
        <p:sp>
          <p:nvSpPr>
            <p:cNvPr id="9" name="TextBox 8"/>
            <p:cNvSpPr txBox="1"/>
            <p:nvPr/>
          </p:nvSpPr>
          <p:spPr>
            <a:xfrm>
              <a:off x="1547664" y="4149080"/>
              <a:ext cx="6408712" cy="299464"/>
            </a:xfrm>
            <a:prstGeom prst="rect">
              <a:avLst/>
            </a:prstGeom>
            <a:noFill/>
          </p:spPr>
          <p:txBody>
            <a:bodyPr wrap="square" rtlCol="0">
              <a:spAutoFit/>
            </a:bodyPr>
            <a:lstStyle/>
            <a:p>
              <a:pPr algn="ctr"/>
              <a:r>
                <a:rPr lang="en-IN" sz="2000" b="1" dirty="0" smtClean="0">
                  <a:solidFill>
                    <a:schemeClr val="bg1"/>
                  </a:solidFill>
                </a:rPr>
                <a:t>Negative Enquiry</a:t>
              </a:r>
              <a:endParaRPr lang="en-IN" sz="2000" b="1" dirty="0">
                <a:solidFill>
                  <a:schemeClr val="bg1"/>
                </a:solidFill>
              </a:endParaRPr>
            </a:p>
          </p:txBody>
        </p:sp>
      </p:grpSp>
      <p:pic>
        <p:nvPicPr>
          <p:cNvPr id="11" name="Picture 10" descr="Negative Enquiry.jpg"/>
          <p:cNvPicPr>
            <a:picLocks noChangeAspect="1"/>
          </p:cNvPicPr>
          <p:nvPr/>
        </p:nvPicPr>
        <p:blipFill>
          <a:blip r:embed="rId4" cstate="email"/>
          <a:srcRect/>
          <a:stretch>
            <a:fillRect/>
          </a:stretch>
        </p:blipFill>
        <p:spPr>
          <a:xfrm>
            <a:off x="4860032" y="1412776"/>
            <a:ext cx="4283968" cy="5445224"/>
          </a:xfrm>
          <a:prstGeom prst="rect">
            <a:avLst/>
          </a:prstGeom>
        </p:spPr>
      </p:pic>
      <p:sp>
        <p:nvSpPr>
          <p:cNvPr id="10" name="Footer Placeholder 9"/>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Right)">
                                      <p:cBhvr>
                                        <p:cTn id="11" dur="500"/>
                                        <p:tgtEl>
                                          <p:spTgt spid="6"/>
                                        </p:tgtEl>
                                      </p:cBhvr>
                                    </p:animEffect>
                                  </p:childTnLst>
                                </p:cTn>
                              </p:par>
                              <p:par>
                                <p:cTn id="12" presetID="12" presetClass="entr" presetSubtype="8"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lide(from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Skills for Assertiveness</a:t>
              </a:r>
              <a:endParaRPr lang="en-IN" sz="3200" dirty="0"/>
            </a:p>
          </p:txBody>
        </p:sp>
      </p:grpSp>
      <p:sp>
        <p:nvSpPr>
          <p:cNvPr id="6" name="Rectangle 5"/>
          <p:cNvSpPr/>
          <p:nvPr/>
        </p:nvSpPr>
        <p:spPr>
          <a:xfrm>
            <a:off x="-36512" y="1340768"/>
            <a:ext cx="4932000" cy="5517232"/>
          </a:xfrm>
          <a:prstGeom prst="rect">
            <a:avLst/>
          </a:prstGeom>
          <a:solidFill>
            <a:srgbClr val="007635">
              <a:alpha val="69804"/>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Aft>
                <a:spcPts val="1200"/>
              </a:spcAft>
              <a:buFont typeface="Arial" pitchFamily="34" charset="0"/>
              <a:buChar char="•"/>
            </a:pPr>
            <a:r>
              <a:rPr lang="en-IN" sz="2000" dirty="0" smtClean="0">
                <a:solidFill>
                  <a:schemeClr val="bg1"/>
                </a:solidFill>
              </a:rPr>
              <a:t>It is a natural human tendency that when people call us names, criticize us or give us negative labels, we usually wish to defend ourselves.</a:t>
            </a:r>
          </a:p>
          <a:p>
            <a:pPr marL="457200" indent="-457200">
              <a:spcAft>
                <a:spcPts val="1200"/>
              </a:spcAft>
              <a:buFont typeface="Arial" pitchFamily="34" charset="0"/>
              <a:buChar char="•"/>
            </a:pPr>
            <a:r>
              <a:rPr lang="en-IN" sz="2000" dirty="0" smtClean="0">
                <a:solidFill>
                  <a:schemeClr val="bg1"/>
                </a:solidFill>
              </a:rPr>
              <a:t>However, when we try to defend ourselves, aggressive or manipulative people take advantage of our defensiveness and soon find our weak spots.</a:t>
            </a:r>
          </a:p>
        </p:txBody>
      </p:sp>
      <p:grpSp>
        <p:nvGrpSpPr>
          <p:cNvPr id="7" name="Group 26"/>
          <p:cNvGrpSpPr/>
          <p:nvPr/>
        </p:nvGrpSpPr>
        <p:grpSpPr>
          <a:xfrm>
            <a:off x="-13586" y="872719"/>
            <a:ext cx="9120058" cy="540057"/>
            <a:chOff x="23942" y="4530283"/>
            <a:chExt cx="9120058" cy="404208"/>
          </a:xfrm>
        </p:grpSpPr>
        <p:pic>
          <p:nvPicPr>
            <p:cNvPr id="8" name="Picture 7" descr="color-pencils-preview.png"/>
            <p:cNvPicPr>
              <a:picLocks noChangeAspect="1"/>
            </p:cNvPicPr>
            <p:nvPr/>
          </p:nvPicPr>
          <p:blipFill>
            <a:blip r:embed="rId3" cstate="print"/>
            <a:srcRect/>
            <a:stretch>
              <a:fillRect/>
            </a:stretch>
          </p:blipFill>
          <p:spPr>
            <a:xfrm rot="5400000">
              <a:off x="4381867" y="172358"/>
              <a:ext cx="404208" cy="9120058"/>
            </a:xfrm>
            <a:prstGeom prst="rect">
              <a:avLst/>
            </a:prstGeom>
          </p:spPr>
        </p:pic>
        <p:sp>
          <p:nvSpPr>
            <p:cNvPr id="9" name="TextBox 8"/>
            <p:cNvSpPr txBox="1"/>
            <p:nvPr/>
          </p:nvSpPr>
          <p:spPr>
            <a:xfrm>
              <a:off x="1547664" y="4581130"/>
              <a:ext cx="6408712" cy="299464"/>
            </a:xfrm>
            <a:prstGeom prst="rect">
              <a:avLst/>
            </a:prstGeom>
            <a:noFill/>
          </p:spPr>
          <p:txBody>
            <a:bodyPr wrap="square" rtlCol="0">
              <a:spAutoFit/>
            </a:bodyPr>
            <a:lstStyle/>
            <a:p>
              <a:pPr algn="ctr"/>
              <a:r>
                <a:rPr lang="en-IN" sz="2000" b="1" dirty="0" smtClean="0">
                  <a:solidFill>
                    <a:schemeClr val="bg1"/>
                  </a:solidFill>
                </a:rPr>
                <a:t>Negative Assertion</a:t>
              </a:r>
              <a:endParaRPr lang="en-IN" sz="2000" b="1" dirty="0">
                <a:solidFill>
                  <a:schemeClr val="bg1"/>
                </a:solidFill>
              </a:endParaRPr>
            </a:p>
          </p:txBody>
        </p:sp>
      </p:grpSp>
      <p:pic>
        <p:nvPicPr>
          <p:cNvPr id="11" name="Picture 10" descr="Negative Assertion.jpg"/>
          <p:cNvPicPr>
            <a:picLocks noChangeAspect="1"/>
          </p:cNvPicPr>
          <p:nvPr/>
        </p:nvPicPr>
        <p:blipFill>
          <a:blip r:embed="rId4" cstate="email"/>
          <a:srcRect/>
          <a:stretch>
            <a:fillRect/>
          </a:stretch>
        </p:blipFill>
        <p:spPr>
          <a:xfrm>
            <a:off x="4860032" y="1412776"/>
            <a:ext cx="4283968" cy="5445224"/>
          </a:xfrm>
          <a:prstGeom prst="rect">
            <a:avLst/>
          </a:prstGeom>
        </p:spPr>
      </p:pic>
      <p:sp>
        <p:nvSpPr>
          <p:cNvPr id="10" name="Footer Placeholder 9"/>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Right)">
                                      <p:cBhvr>
                                        <p:cTn id="11" dur="500"/>
                                        <p:tgtEl>
                                          <p:spTgt spid="6"/>
                                        </p:tgtEl>
                                      </p:cBhvr>
                                    </p:animEffect>
                                  </p:childTnLst>
                                </p:cTn>
                              </p:par>
                              <p:par>
                                <p:cTn id="12" presetID="12" presetClass="entr" presetSubtype="8"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lide(from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Skills for Assertiveness</a:t>
              </a:r>
              <a:endParaRPr lang="en-IN" sz="3200" dirty="0"/>
            </a:p>
          </p:txBody>
        </p:sp>
      </p:grpSp>
      <p:sp>
        <p:nvSpPr>
          <p:cNvPr id="6" name="Rectangle 5"/>
          <p:cNvSpPr/>
          <p:nvPr/>
        </p:nvSpPr>
        <p:spPr>
          <a:xfrm>
            <a:off x="-36512" y="1340768"/>
            <a:ext cx="4932000" cy="5517232"/>
          </a:xfrm>
          <a:prstGeom prst="rect">
            <a:avLst/>
          </a:prstGeom>
          <a:solidFill>
            <a:schemeClr val="tx1">
              <a:lumMod val="50000"/>
              <a:lumOff val="50000"/>
              <a:alpha val="6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Aft>
                <a:spcPts val="1200"/>
              </a:spcAft>
              <a:buFont typeface="Arial" pitchFamily="34" charset="0"/>
              <a:buChar char="•"/>
            </a:pPr>
            <a:r>
              <a:rPr lang="en-IN" sz="2000" dirty="0" smtClean="0">
                <a:solidFill>
                  <a:schemeClr val="tx1"/>
                </a:solidFill>
              </a:rPr>
              <a:t>It is a natural human tendency that when people call us names, criticize us or give us negative labels, we usually wish to defend ourselves.</a:t>
            </a:r>
          </a:p>
          <a:p>
            <a:pPr marL="457200" indent="-457200">
              <a:spcAft>
                <a:spcPts val="1200"/>
              </a:spcAft>
              <a:buFont typeface="Arial" pitchFamily="34" charset="0"/>
              <a:buChar char="•"/>
            </a:pPr>
            <a:r>
              <a:rPr lang="en-IN" sz="2000" dirty="0" smtClean="0">
                <a:solidFill>
                  <a:schemeClr val="tx1"/>
                </a:solidFill>
              </a:rPr>
              <a:t>However, when we try to defend ourselves, aggressive or manipulative people take advantage of our defensiveness and soon find our weak spots.</a:t>
            </a:r>
          </a:p>
        </p:txBody>
      </p:sp>
      <p:grpSp>
        <p:nvGrpSpPr>
          <p:cNvPr id="7" name="Group 26"/>
          <p:cNvGrpSpPr/>
          <p:nvPr/>
        </p:nvGrpSpPr>
        <p:grpSpPr>
          <a:xfrm>
            <a:off x="-13586" y="872719"/>
            <a:ext cx="9120058" cy="540057"/>
            <a:chOff x="23942" y="4530283"/>
            <a:chExt cx="9120058" cy="404208"/>
          </a:xfrm>
        </p:grpSpPr>
        <p:pic>
          <p:nvPicPr>
            <p:cNvPr id="8" name="Picture 7" descr="color-pencils-preview.png"/>
            <p:cNvPicPr>
              <a:picLocks noChangeAspect="1"/>
            </p:cNvPicPr>
            <p:nvPr/>
          </p:nvPicPr>
          <p:blipFill>
            <a:blip r:embed="rId3" cstate="print">
              <a:grayscl/>
            </a:blip>
            <a:srcRect/>
            <a:stretch>
              <a:fillRect/>
            </a:stretch>
          </p:blipFill>
          <p:spPr>
            <a:xfrm rot="5400000">
              <a:off x="4381867" y="172358"/>
              <a:ext cx="404208" cy="9120058"/>
            </a:xfrm>
            <a:prstGeom prst="rect">
              <a:avLst/>
            </a:prstGeom>
          </p:spPr>
        </p:pic>
        <p:sp>
          <p:nvSpPr>
            <p:cNvPr id="9" name="TextBox 8"/>
            <p:cNvSpPr txBox="1"/>
            <p:nvPr/>
          </p:nvSpPr>
          <p:spPr>
            <a:xfrm>
              <a:off x="1547664" y="4581130"/>
              <a:ext cx="6408712" cy="299464"/>
            </a:xfrm>
            <a:prstGeom prst="rect">
              <a:avLst/>
            </a:prstGeom>
            <a:noFill/>
          </p:spPr>
          <p:txBody>
            <a:bodyPr wrap="square" rtlCol="0">
              <a:spAutoFit/>
            </a:bodyPr>
            <a:lstStyle/>
            <a:p>
              <a:pPr algn="ctr"/>
              <a:r>
                <a:rPr lang="en-IN" sz="2000" b="1" dirty="0" smtClean="0">
                  <a:solidFill>
                    <a:schemeClr val="bg1"/>
                  </a:solidFill>
                </a:rPr>
                <a:t>Negative Assertion</a:t>
              </a:r>
              <a:endParaRPr lang="en-IN" sz="2000" b="1" dirty="0">
                <a:solidFill>
                  <a:schemeClr val="bg1"/>
                </a:solidFill>
              </a:endParaRPr>
            </a:p>
          </p:txBody>
        </p:sp>
      </p:grpSp>
      <p:pic>
        <p:nvPicPr>
          <p:cNvPr id="11" name="Picture 10" descr="Negative Assertion.jpg"/>
          <p:cNvPicPr>
            <a:picLocks noChangeAspect="1"/>
          </p:cNvPicPr>
          <p:nvPr/>
        </p:nvPicPr>
        <p:blipFill>
          <a:blip r:embed="rId4" cstate="email">
            <a:grayscl/>
          </a:blip>
          <a:srcRect/>
          <a:stretch>
            <a:fillRect/>
          </a:stretch>
        </p:blipFill>
        <p:spPr>
          <a:xfrm>
            <a:off x="4860032" y="1412776"/>
            <a:ext cx="4283968" cy="5445224"/>
          </a:xfrm>
          <a:prstGeom prst="rect">
            <a:avLst/>
          </a:prstGeom>
        </p:spPr>
      </p:pic>
      <p:grpSp>
        <p:nvGrpSpPr>
          <p:cNvPr id="12" name="Gruppieren 20"/>
          <p:cNvGrpSpPr/>
          <p:nvPr/>
        </p:nvGrpSpPr>
        <p:grpSpPr>
          <a:xfrm rot="383809">
            <a:off x="990136" y="2363949"/>
            <a:ext cx="6918289" cy="3304570"/>
            <a:chOff x="5008659" y="-387617"/>
            <a:chExt cx="13121185" cy="4087182"/>
          </a:xfrm>
        </p:grpSpPr>
        <p:sp>
          <p:nvSpPr>
            <p:cNvPr id="13" name="Rechteck 21"/>
            <p:cNvSpPr/>
            <p:nvPr/>
          </p:nvSpPr>
          <p:spPr bwMode="auto">
            <a:xfrm>
              <a:off x="5914743" y="-302779"/>
              <a:ext cx="12215101" cy="4002344"/>
            </a:xfrm>
            <a:prstGeom prst="rect">
              <a:avLst/>
            </a:prstGeom>
            <a:gradFill flip="none" rotWithShape="1">
              <a:gsLst>
                <a:gs pos="0">
                  <a:srgbClr val="6EB276">
                    <a:shade val="30000"/>
                    <a:satMod val="115000"/>
                  </a:srgbClr>
                </a:gs>
                <a:gs pos="50000">
                  <a:srgbClr val="6EB276">
                    <a:shade val="67500"/>
                    <a:satMod val="115000"/>
                  </a:srgbClr>
                </a:gs>
                <a:gs pos="100000">
                  <a:srgbClr val="6EB276">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endParaRPr lang="en-IN" sz="2000" b="1" dirty="0" smtClean="0">
                <a:solidFill>
                  <a:schemeClr val="bg1"/>
                </a:solidFill>
                <a:cs typeface="MV Boli" pitchFamily="2" charset="0"/>
              </a:endParaRPr>
            </a:p>
            <a:p>
              <a:pPr>
                <a:spcAft>
                  <a:spcPts val="1200"/>
                </a:spcAft>
              </a:pPr>
              <a:r>
                <a:rPr lang="en-IN" sz="2000" b="1" dirty="0" smtClean="0">
                  <a:solidFill>
                    <a:schemeClr val="bg1"/>
                  </a:solidFill>
                  <a:cs typeface="MV Boli" pitchFamily="2" charset="0"/>
                </a:rPr>
                <a:t>The skill of Negative Assertion is like ‘jujitsu’ where you use the power of your attacker to turn the situation to your advantage.</a:t>
              </a:r>
            </a:p>
            <a:p>
              <a:pPr>
                <a:spcAft>
                  <a:spcPts val="1200"/>
                </a:spcAft>
              </a:pPr>
              <a:r>
                <a:rPr lang="en-IN" sz="2000" b="1" dirty="0" smtClean="0">
                  <a:solidFill>
                    <a:schemeClr val="bg1"/>
                  </a:solidFill>
                  <a:cs typeface="MV Boli" pitchFamily="2" charset="0"/>
                </a:rPr>
                <a:t>No one is perfect, so in negative assertion all you have to do is accept the part of the criticism that is true, in a matter of fact way. </a:t>
              </a:r>
              <a:endParaRPr lang="en-US" sz="2000" dirty="0">
                <a:solidFill>
                  <a:schemeClr val="bg1"/>
                </a:solidFill>
                <a:cs typeface="MV Boli" pitchFamily="2" charset="0"/>
              </a:endParaRPr>
            </a:p>
          </p:txBody>
        </p:sp>
        <p:pic>
          <p:nvPicPr>
            <p:cNvPr id="14" name="Picture 5" descr="Tessafilm_4"/>
            <p:cNvPicPr>
              <a:picLocks noChangeAspect="1" noChangeArrowheads="1"/>
            </p:cNvPicPr>
            <p:nvPr/>
          </p:nvPicPr>
          <p:blipFill>
            <a:blip r:embed="rId5" cstate="email"/>
            <a:srcRect/>
            <a:stretch>
              <a:fillRect/>
            </a:stretch>
          </p:blipFill>
          <p:spPr bwMode="gray">
            <a:xfrm rot="20222041">
              <a:off x="5008659" y="-387617"/>
              <a:ext cx="2229620" cy="525903"/>
            </a:xfrm>
            <a:prstGeom prst="rect">
              <a:avLst/>
            </a:prstGeom>
            <a:noFill/>
          </p:spPr>
        </p:pic>
      </p:grpSp>
      <p:sp>
        <p:nvSpPr>
          <p:cNvPr id="10" name="Footer Placeholder 9"/>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Skills for Assertiveness</a:t>
              </a:r>
              <a:endParaRPr lang="en-IN" sz="3200" dirty="0"/>
            </a:p>
          </p:txBody>
        </p:sp>
      </p:grpSp>
      <p:sp>
        <p:nvSpPr>
          <p:cNvPr id="6" name="Rectangle 5"/>
          <p:cNvSpPr/>
          <p:nvPr/>
        </p:nvSpPr>
        <p:spPr>
          <a:xfrm>
            <a:off x="-36512" y="1340768"/>
            <a:ext cx="4932000" cy="5517232"/>
          </a:xfrm>
          <a:prstGeom prst="rect">
            <a:avLst/>
          </a:prstGeom>
          <a:solidFill>
            <a:schemeClr val="accent5">
              <a:alpha val="6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Aft>
                <a:spcPts val="1200"/>
              </a:spcAft>
              <a:buFont typeface="Arial" pitchFamily="34" charset="0"/>
              <a:buChar char="•"/>
            </a:pPr>
            <a:r>
              <a:rPr lang="en-IN" sz="2000" dirty="0" smtClean="0">
                <a:solidFill>
                  <a:schemeClr val="tx1"/>
                </a:solidFill>
              </a:rPr>
              <a:t>“I” statements are among the most powerful you can make, both for yourself and others.</a:t>
            </a:r>
          </a:p>
          <a:p>
            <a:pPr marL="457200" indent="-457200">
              <a:spcAft>
                <a:spcPts val="1200"/>
              </a:spcAft>
              <a:buFont typeface="Arial" pitchFamily="34" charset="0"/>
              <a:buChar char="•"/>
            </a:pPr>
            <a:r>
              <a:rPr lang="en-IN" sz="2000" dirty="0" smtClean="0">
                <a:solidFill>
                  <a:schemeClr val="tx1"/>
                </a:solidFill>
              </a:rPr>
              <a:t>In “I” statements you are affirming who you are and what you want. </a:t>
            </a:r>
          </a:p>
          <a:p>
            <a:pPr marL="457200" indent="-457200">
              <a:spcAft>
                <a:spcPts val="1200"/>
              </a:spcAft>
              <a:buFont typeface="Arial" pitchFamily="34" charset="0"/>
              <a:buChar char="•"/>
            </a:pPr>
            <a:r>
              <a:rPr lang="en-IN" sz="2000" dirty="0" smtClean="0">
                <a:solidFill>
                  <a:schemeClr val="tx1"/>
                </a:solidFill>
              </a:rPr>
              <a:t>Using “I” statements is the hallmark of assertiveness.</a:t>
            </a:r>
            <a:endParaRPr lang="en-IN" sz="2000" dirty="0">
              <a:solidFill>
                <a:schemeClr val="tx1"/>
              </a:solidFill>
            </a:endParaRPr>
          </a:p>
        </p:txBody>
      </p:sp>
      <p:grpSp>
        <p:nvGrpSpPr>
          <p:cNvPr id="7" name="Group 29"/>
          <p:cNvGrpSpPr/>
          <p:nvPr/>
        </p:nvGrpSpPr>
        <p:grpSpPr>
          <a:xfrm>
            <a:off x="-13586" y="872719"/>
            <a:ext cx="9120058" cy="540057"/>
            <a:chOff x="23942" y="4934492"/>
            <a:chExt cx="9120058" cy="404208"/>
          </a:xfrm>
        </p:grpSpPr>
        <p:pic>
          <p:nvPicPr>
            <p:cNvPr id="8" name="Picture 7" descr="color-pencils-preview.png"/>
            <p:cNvPicPr>
              <a:picLocks noChangeAspect="1"/>
            </p:cNvPicPr>
            <p:nvPr/>
          </p:nvPicPr>
          <p:blipFill>
            <a:blip r:embed="rId3" cstate="print"/>
            <a:srcRect/>
            <a:stretch>
              <a:fillRect/>
            </a:stretch>
          </p:blipFill>
          <p:spPr>
            <a:xfrm rot="5400000">
              <a:off x="4381867" y="576567"/>
              <a:ext cx="404208" cy="9120058"/>
            </a:xfrm>
            <a:prstGeom prst="rect">
              <a:avLst/>
            </a:prstGeom>
          </p:spPr>
        </p:pic>
        <p:sp>
          <p:nvSpPr>
            <p:cNvPr id="9" name="TextBox 8"/>
            <p:cNvSpPr txBox="1"/>
            <p:nvPr/>
          </p:nvSpPr>
          <p:spPr>
            <a:xfrm>
              <a:off x="1547664" y="4941168"/>
              <a:ext cx="6408712" cy="299464"/>
            </a:xfrm>
            <a:prstGeom prst="rect">
              <a:avLst/>
            </a:prstGeom>
            <a:noFill/>
          </p:spPr>
          <p:txBody>
            <a:bodyPr wrap="square" rtlCol="0">
              <a:spAutoFit/>
            </a:bodyPr>
            <a:lstStyle/>
            <a:p>
              <a:pPr algn="ctr"/>
              <a:r>
                <a:rPr lang="en-IN" sz="2000" b="1" dirty="0" smtClean="0">
                  <a:solidFill>
                    <a:schemeClr val="bg1"/>
                  </a:solidFill>
                </a:rPr>
                <a:t>“I” Statements</a:t>
              </a:r>
              <a:endParaRPr lang="en-IN" sz="2000" b="1" dirty="0">
                <a:solidFill>
                  <a:schemeClr val="bg1"/>
                </a:solidFill>
              </a:endParaRPr>
            </a:p>
          </p:txBody>
        </p:sp>
      </p:grpSp>
      <p:pic>
        <p:nvPicPr>
          <p:cNvPr id="11" name="Picture 10" descr="10163144_xxl.jpg"/>
          <p:cNvPicPr>
            <a:picLocks noChangeAspect="1"/>
          </p:cNvPicPr>
          <p:nvPr/>
        </p:nvPicPr>
        <p:blipFill>
          <a:blip r:embed="rId4" cstate="email"/>
          <a:srcRect/>
          <a:stretch>
            <a:fillRect/>
          </a:stretch>
        </p:blipFill>
        <p:spPr>
          <a:xfrm>
            <a:off x="4860032" y="1412776"/>
            <a:ext cx="4283968" cy="5445224"/>
          </a:xfrm>
          <a:prstGeom prst="rect">
            <a:avLst/>
          </a:prstGeom>
        </p:spPr>
      </p:pic>
      <p:sp>
        <p:nvSpPr>
          <p:cNvPr id="10" name="Footer Placeholder 9"/>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Left)">
                                      <p:cBhvr>
                                        <p:cTn id="7" dur="500"/>
                                        <p:tgtEl>
                                          <p:spTgt spid="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Right)">
                                      <p:cBhvr>
                                        <p:cTn id="11" dur="500"/>
                                        <p:tgtEl>
                                          <p:spTgt spid="6"/>
                                        </p:tgtEl>
                                      </p:cBhvr>
                                    </p:animEffect>
                                  </p:childTnLst>
                                </p:cTn>
                              </p:par>
                              <p:par>
                                <p:cTn id="12" presetID="12" presetClass="entr" presetSubtype="8"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lide(from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Skills for Assertiveness</a:t>
              </a:r>
              <a:endParaRPr lang="en-IN" sz="3200" dirty="0"/>
            </a:p>
          </p:txBody>
        </p:sp>
      </p:grpSp>
      <p:sp>
        <p:nvSpPr>
          <p:cNvPr id="6" name="Rectangle 5"/>
          <p:cNvSpPr/>
          <p:nvPr/>
        </p:nvSpPr>
        <p:spPr>
          <a:xfrm>
            <a:off x="-36512" y="1340768"/>
            <a:ext cx="4932000" cy="5517232"/>
          </a:xfrm>
          <a:prstGeom prst="rect">
            <a:avLst/>
          </a:prstGeom>
          <a:solidFill>
            <a:schemeClr val="tx1">
              <a:lumMod val="50000"/>
              <a:lumOff val="50000"/>
              <a:alpha val="69804"/>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en-IN" sz="2000" dirty="0" smtClean="0">
                <a:solidFill>
                  <a:schemeClr val="tx1"/>
                </a:solidFill>
              </a:rPr>
              <a:t>“I” statements are among the most powerful you can make, both for yourself and others.</a:t>
            </a:r>
          </a:p>
          <a:p>
            <a:pPr marL="457200" indent="-457200">
              <a:buFont typeface="Arial" pitchFamily="34" charset="0"/>
              <a:buChar char="•"/>
            </a:pPr>
            <a:endParaRPr lang="en-IN" sz="2000" dirty="0" smtClean="0">
              <a:solidFill>
                <a:schemeClr val="tx1"/>
              </a:solidFill>
            </a:endParaRPr>
          </a:p>
          <a:p>
            <a:pPr marL="457200" indent="-457200">
              <a:buFont typeface="Arial" pitchFamily="34" charset="0"/>
              <a:buChar char="•"/>
            </a:pPr>
            <a:r>
              <a:rPr lang="en-IN" sz="2000" dirty="0" smtClean="0">
                <a:solidFill>
                  <a:schemeClr val="tx1"/>
                </a:solidFill>
              </a:rPr>
              <a:t>In “I” statements you are affirming who you are and what you want. </a:t>
            </a:r>
          </a:p>
          <a:p>
            <a:pPr marL="457200" indent="-457200">
              <a:buFont typeface="Arial" pitchFamily="34" charset="0"/>
              <a:buChar char="•"/>
            </a:pPr>
            <a:endParaRPr lang="en-IN" sz="2000" dirty="0" smtClean="0">
              <a:solidFill>
                <a:schemeClr val="tx1"/>
              </a:solidFill>
            </a:endParaRPr>
          </a:p>
          <a:p>
            <a:pPr marL="457200" indent="-457200">
              <a:buFont typeface="Arial" pitchFamily="34" charset="0"/>
              <a:buChar char="•"/>
            </a:pPr>
            <a:r>
              <a:rPr lang="en-IN" sz="2000" dirty="0" smtClean="0">
                <a:solidFill>
                  <a:schemeClr val="tx1"/>
                </a:solidFill>
              </a:rPr>
              <a:t>Using “I” statements is the hallmark of assertiveness.</a:t>
            </a:r>
            <a:endParaRPr lang="en-IN" sz="2000" dirty="0">
              <a:solidFill>
                <a:schemeClr val="tx1"/>
              </a:solidFill>
            </a:endParaRPr>
          </a:p>
        </p:txBody>
      </p:sp>
      <p:grpSp>
        <p:nvGrpSpPr>
          <p:cNvPr id="7" name="Group 29"/>
          <p:cNvGrpSpPr/>
          <p:nvPr/>
        </p:nvGrpSpPr>
        <p:grpSpPr>
          <a:xfrm>
            <a:off x="-13586" y="872719"/>
            <a:ext cx="9120058" cy="540057"/>
            <a:chOff x="23942" y="4934492"/>
            <a:chExt cx="9120058" cy="404208"/>
          </a:xfrm>
        </p:grpSpPr>
        <p:pic>
          <p:nvPicPr>
            <p:cNvPr id="8" name="Picture 7" descr="color-pencils-preview.png"/>
            <p:cNvPicPr>
              <a:picLocks noChangeAspect="1"/>
            </p:cNvPicPr>
            <p:nvPr/>
          </p:nvPicPr>
          <p:blipFill>
            <a:blip r:embed="rId3" cstate="print">
              <a:grayscl/>
            </a:blip>
            <a:srcRect/>
            <a:stretch>
              <a:fillRect/>
            </a:stretch>
          </p:blipFill>
          <p:spPr>
            <a:xfrm rot="5400000">
              <a:off x="4381867" y="576567"/>
              <a:ext cx="404208" cy="9120058"/>
            </a:xfrm>
            <a:prstGeom prst="rect">
              <a:avLst/>
            </a:prstGeom>
          </p:spPr>
        </p:pic>
        <p:sp>
          <p:nvSpPr>
            <p:cNvPr id="9" name="TextBox 8"/>
            <p:cNvSpPr txBox="1"/>
            <p:nvPr/>
          </p:nvSpPr>
          <p:spPr>
            <a:xfrm>
              <a:off x="1547664" y="4941168"/>
              <a:ext cx="6408712" cy="299464"/>
            </a:xfrm>
            <a:prstGeom prst="rect">
              <a:avLst/>
            </a:prstGeom>
            <a:noFill/>
          </p:spPr>
          <p:txBody>
            <a:bodyPr wrap="square" rtlCol="0">
              <a:spAutoFit/>
            </a:bodyPr>
            <a:lstStyle/>
            <a:p>
              <a:pPr algn="ctr"/>
              <a:r>
                <a:rPr lang="en-IN" sz="2000" b="1" dirty="0" smtClean="0">
                  <a:solidFill>
                    <a:schemeClr val="bg1"/>
                  </a:solidFill>
                </a:rPr>
                <a:t>“I” Statements</a:t>
              </a:r>
              <a:endParaRPr lang="en-IN" sz="2000" b="1" dirty="0">
                <a:solidFill>
                  <a:schemeClr val="bg1"/>
                </a:solidFill>
              </a:endParaRPr>
            </a:p>
          </p:txBody>
        </p:sp>
      </p:grpSp>
      <p:pic>
        <p:nvPicPr>
          <p:cNvPr id="11" name="Picture 10" descr="10163144_xxl.jpg"/>
          <p:cNvPicPr>
            <a:picLocks noChangeAspect="1"/>
          </p:cNvPicPr>
          <p:nvPr/>
        </p:nvPicPr>
        <p:blipFill>
          <a:blip r:embed="rId4" cstate="email">
            <a:grayscl/>
          </a:blip>
          <a:srcRect/>
          <a:stretch>
            <a:fillRect/>
          </a:stretch>
        </p:blipFill>
        <p:spPr>
          <a:xfrm>
            <a:off x="4860032" y="1412776"/>
            <a:ext cx="4283968" cy="5445224"/>
          </a:xfrm>
          <a:prstGeom prst="rect">
            <a:avLst/>
          </a:prstGeom>
        </p:spPr>
      </p:pic>
      <p:grpSp>
        <p:nvGrpSpPr>
          <p:cNvPr id="12" name="Gruppieren 20"/>
          <p:cNvGrpSpPr/>
          <p:nvPr/>
        </p:nvGrpSpPr>
        <p:grpSpPr>
          <a:xfrm rot="383809">
            <a:off x="950669" y="2361744"/>
            <a:ext cx="6918289" cy="4013051"/>
            <a:chOff x="5008659" y="-387617"/>
            <a:chExt cx="13121185" cy="4963451"/>
          </a:xfrm>
        </p:grpSpPr>
        <p:sp>
          <p:nvSpPr>
            <p:cNvPr id="13" name="Rechteck 21"/>
            <p:cNvSpPr/>
            <p:nvPr/>
          </p:nvSpPr>
          <p:spPr bwMode="auto">
            <a:xfrm>
              <a:off x="5914743" y="-302779"/>
              <a:ext cx="12215101" cy="4878613"/>
            </a:xfrm>
            <a:prstGeom prst="rect">
              <a:avLst/>
            </a:prstGeom>
            <a:gradFill flip="none" rotWithShape="1">
              <a:gsLst>
                <a:gs pos="0">
                  <a:srgbClr val="4BACC6">
                    <a:shade val="30000"/>
                    <a:satMod val="115000"/>
                  </a:srgbClr>
                </a:gs>
                <a:gs pos="50000">
                  <a:srgbClr val="4BACC6">
                    <a:shade val="67500"/>
                    <a:satMod val="115000"/>
                  </a:srgbClr>
                </a:gs>
                <a:gs pos="100000">
                  <a:srgbClr val="4BACC6">
                    <a:shade val="100000"/>
                    <a:satMod val="115000"/>
                  </a:srgb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IN" sz="2000" b="1" dirty="0" smtClean="0">
                  <a:solidFill>
                    <a:schemeClr val="bg1"/>
                  </a:solidFill>
                  <a:cs typeface="MV Boli" pitchFamily="2" charset="0"/>
                </a:rPr>
                <a:t>“I” statements can be used in a variety of ways:</a:t>
              </a:r>
            </a:p>
            <a:p>
              <a:pPr marL="457200" indent="-457200">
                <a:spcAft>
                  <a:spcPts val="1200"/>
                </a:spcAft>
                <a:buFont typeface="Arial" pitchFamily="34" charset="0"/>
                <a:buChar char="•"/>
              </a:pPr>
              <a:r>
                <a:rPr lang="en-IN" sz="2000" b="1" dirty="0" smtClean="0">
                  <a:solidFill>
                    <a:schemeClr val="bg1"/>
                  </a:solidFill>
                  <a:cs typeface="MV Boli" pitchFamily="2" charset="0"/>
                </a:rPr>
                <a:t>Situation</a:t>
              </a:r>
            </a:p>
            <a:p>
              <a:pPr marL="457200" indent="-457200">
                <a:spcAft>
                  <a:spcPts val="1200"/>
                </a:spcAft>
                <a:buFont typeface="Arial" pitchFamily="34" charset="0"/>
                <a:buChar char="•"/>
              </a:pPr>
              <a:r>
                <a:rPr lang="en-IN" sz="2000" b="1" dirty="0" smtClean="0">
                  <a:solidFill>
                    <a:schemeClr val="bg1"/>
                  </a:solidFill>
                  <a:cs typeface="MV Boli" pitchFamily="2" charset="0"/>
                </a:rPr>
                <a:t>Interpretation and Understanding</a:t>
              </a:r>
            </a:p>
            <a:p>
              <a:pPr marL="457200" indent="-457200">
                <a:spcAft>
                  <a:spcPts val="1200"/>
                </a:spcAft>
                <a:buFont typeface="Arial" pitchFamily="34" charset="0"/>
                <a:buChar char="•"/>
              </a:pPr>
              <a:r>
                <a:rPr lang="en-IN" sz="2000" b="1" dirty="0" smtClean="0">
                  <a:solidFill>
                    <a:schemeClr val="bg1"/>
                  </a:solidFill>
                  <a:cs typeface="MV Boli" pitchFamily="2" charset="0"/>
                </a:rPr>
                <a:t>Feelings and Emotions</a:t>
              </a:r>
            </a:p>
            <a:p>
              <a:pPr marL="457200" indent="-457200">
                <a:spcAft>
                  <a:spcPts val="1200"/>
                </a:spcAft>
                <a:buFont typeface="Arial" pitchFamily="34" charset="0"/>
                <a:buChar char="•"/>
              </a:pPr>
              <a:r>
                <a:rPr lang="en-IN" sz="2000" b="1" dirty="0" smtClean="0">
                  <a:solidFill>
                    <a:schemeClr val="bg1"/>
                  </a:solidFill>
                  <a:cs typeface="MV Boli" pitchFamily="2" charset="0"/>
                </a:rPr>
                <a:t>Wants and Needs</a:t>
              </a:r>
            </a:p>
            <a:p>
              <a:pPr marL="457200" indent="-457200">
                <a:spcAft>
                  <a:spcPts val="1200"/>
                </a:spcAft>
                <a:buFont typeface="Arial" pitchFamily="34" charset="0"/>
                <a:buChar char="•"/>
              </a:pPr>
              <a:r>
                <a:rPr lang="en-IN" sz="2000" b="1" dirty="0" smtClean="0">
                  <a:solidFill>
                    <a:schemeClr val="bg1"/>
                  </a:solidFill>
                  <a:cs typeface="MV Boli" pitchFamily="2" charset="0"/>
                </a:rPr>
                <a:t>Future Actions</a:t>
              </a:r>
            </a:p>
            <a:p>
              <a:pPr>
                <a:spcAft>
                  <a:spcPts val="1200"/>
                </a:spcAft>
              </a:pPr>
              <a:endParaRPr lang="en-IN" sz="2000" b="1" dirty="0" smtClean="0">
                <a:solidFill>
                  <a:schemeClr val="bg1"/>
                </a:solidFill>
                <a:cs typeface="MV Boli" pitchFamily="2" charset="0"/>
              </a:endParaRPr>
            </a:p>
            <a:p>
              <a:pPr>
                <a:spcAft>
                  <a:spcPts val="1200"/>
                </a:spcAft>
              </a:pPr>
              <a:r>
                <a:rPr lang="en-IN" sz="2000" b="1" dirty="0" smtClean="0">
                  <a:solidFill>
                    <a:schemeClr val="bg1"/>
                  </a:solidFill>
                  <a:cs typeface="MV Boli" pitchFamily="2" charset="0"/>
                </a:rPr>
                <a:t>Let us look at each in detail.</a:t>
              </a:r>
              <a:endParaRPr lang="en-US" sz="2000" dirty="0">
                <a:solidFill>
                  <a:schemeClr val="bg1"/>
                </a:solidFill>
                <a:cs typeface="MV Boli" pitchFamily="2" charset="0"/>
              </a:endParaRPr>
            </a:p>
          </p:txBody>
        </p:sp>
        <p:pic>
          <p:nvPicPr>
            <p:cNvPr id="14" name="Picture 5" descr="Tessafilm_4"/>
            <p:cNvPicPr>
              <a:picLocks noChangeAspect="1" noChangeArrowheads="1"/>
            </p:cNvPicPr>
            <p:nvPr/>
          </p:nvPicPr>
          <p:blipFill>
            <a:blip r:embed="rId5" cstate="email"/>
            <a:srcRect/>
            <a:stretch>
              <a:fillRect/>
            </a:stretch>
          </p:blipFill>
          <p:spPr bwMode="gray">
            <a:xfrm rot="20222041">
              <a:off x="5008659" y="-387617"/>
              <a:ext cx="2229620" cy="525903"/>
            </a:xfrm>
            <a:prstGeom prst="rect">
              <a:avLst/>
            </a:prstGeom>
            <a:noFill/>
          </p:spPr>
        </p:pic>
      </p:grpSp>
      <p:sp>
        <p:nvSpPr>
          <p:cNvPr id="10" name="Footer Placeholder 9"/>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0" y="908720"/>
            <a:ext cx="9144000" cy="5949280"/>
            <a:chOff x="0" y="908720"/>
            <a:chExt cx="9144000" cy="5949280"/>
          </a:xfrm>
        </p:grpSpPr>
        <p:pic>
          <p:nvPicPr>
            <p:cNvPr id="31" name="Picture 30" descr="10163144_xxl.jpg"/>
            <p:cNvPicPr>
              <a:picLocks noChangeAspect="1"/>
            </p:cNvPicPr>
            <p:nvPr/>
          </p:nvPicPr>
          <p:blipFill>
            <a:blip r:embed="rId2" cstate="email"/>
            <a:srcRect/>
            <a:stretch>
              <a:fillRect/>
            </a:stretch>
          </p:blipFill>
          <p:spPr>
            <a:xfrm>
              <a:off x="1584176" y="908720"/>
              <a:ext cx="6372200" cy="5949280"/>
            </a:xfrm>
            <a:prstGeom prst="rect">
              <a:avLst/>
            </a:prstGeom>
          </p:spPr>
        </p:pic>
        <p:pic>
          <p:nvPicPr>
            <p:cNvPr id="32" name="Picture 31" descr="10163144_xxl.jpg"/>
            <p:cNvPicPr>
              <a:picLocks noChangeAspect="1"/>
            </p:cNvPicPr>
            <p:nvPr/>
          </p:nvPicPr>
          <p:blipFill>
            <a:blip r:embed="rId3" cstate="print"/>
            <a:srcRect/>
            <a:stretch>
              <a:fillRect/>
            </a:stretch>
          </p:blipFill>
          <p:spPr>
            <a:xfrm>
              <a:off x="0" y="908720"/>
              <a:ext cx="1619672" cy="5949280"/>
            </a:xfrm>
            <a:prstGeom prst="rect">
              <a:avLst/>
            </a:prstGeom>
          </p:spPr>
        </p:pic>
        <p:pic>
          <p:nvPicPr>
            <p:cNvPr id="33" name="Picture 32" descr="10163144_xxl.jpg"/>
            <p:cNvPicPr>
              <a:picLocks noChangeAspect="1"/>
            </p:cNvPicPr>
            <p:nvPr/>
          </p:nvPicPr>
          <p:blipFill>
            <a:blip r:embed="rId4" cstate="print"/>
            <a:srcRect/>
            <a:stretch>
              <a:fillRect/>
            </a:stretch>
          </p:blipFill>
          <p:spPr>
            <a:xfrm>
              <a:off x="7884368" y="980728"/>
              <a:ext cx="1259632" cy="5877272"/>
            </a:xfrm>
            <a:prstGeom prst="rect">
              <a:avLst/>
            </a:prstGeom>
          </p:spPr>
        </p:pic>
      </p:grpSp>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5"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 Statements</a:t>
              </a:r>
              <a:endParaRPr lang="en-IN" sz="3200" dirty="0"/>
            </a:p>
          </p:txBody>
        </p:sp>
      </p:grpSp>
      <p:grpSp>
        <p:nvGrpSpPr>
          <p:cNvPr id="34" name="Group 33"/>
          <p:cNvGrpSpPr/>
          <p:nvPr/>
        </p:nvGrpSpPr>
        <p:grpSpPr>
          <a:xfrm>
            <a:off x="-36512" y="1976474"/>
            <a:ext cx="1404000" cy="1386256"/>
            <a:chOff x="-36512" y="1976474"/>
            <a:chExt cx="1404000" cy="1386256"/>
          </a:xfrm>
        </p:grpSpPr>
        <p:grpSp>
          <p:nvGrpSpPr>
            <p:cNvPr id="35" name="Group 24"/>
            <p:cNvGrpSpPr/>
            <p:nvPr/>
          </p:nvGrpSpPr>
          <p:grpSpPr>
            <a:xfrm>
              <a:off x="-36512" y="1976474"/>
              <a:ext cx="1404000" cy="1386256"/>
              <a:chOff x="3851920" y="2276872"/>
              <a:chExt cx="1368152" cy="1313715"/>
            </a:xfrm>
          </p:grpSpPr>
          <p:sp>
            <p:nvSpPr>
              <p:cNvPr id="37" name="Oval 36"/>
              <p:cNvSpPr/>
              <p:nvPr/>
            </p:nvSpPr>
            <p:spPr>
              <a:xfrm>
                <a:off x="3949772" y="2363207"/>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8" name="Picture 37" descr="Mauve.png"/>
              <p:cNvPicPr>
                <a:picLocks noChangeAspect="1"/>
              </p:cNvPicPr>
              <p:nvPr/>
            </p:nvPicPr>
            <p:blipFill>
              <a:blip r:embed="rId6" cstate="print"/>
              <a:stretch>
                <a:fillRect/>
              </a:stretch>
            </p:blipFill>
            <p:spPr>
              <a:xfrm>
                <a:off x="3851920" y="2276872"/>
                <a:ext cx="1368152" cy="1313715"/>
              </a:xfrm>
              <a:prstGeom prst="rect">
                <a:avLst/>
              </a:prstGeom>
            </p:spPr>
          </p:pic>
        </p:grpSp>
        <p:sp>
          <p:nvSpPr>
            <p:cNvPr id="36" name="TextBox 35"/>
            <p:cNvSpPr txBox="1"/>
            <p:nvPr/>
          </p:nvSpPr>
          <p:spPr>
            <a:xfrm>
              <a:off x="-36512" y="2340169"/>
              <a:ext cx="1330105" cy="584775"/>
            </a:xfrm>
            <a:prstGeom prst="rect">
              <a:avLst/>
            </a:prstGeom>
            <a:noFill/>
          </p:spPr>
          <p:txBody>
            <a:bodyPr wrap="square" rtlCol="0">
              <a:spAutoFit/>
            </a:bodyPr>
            <a:lstStyle/>
            <a:p>
              <a:pPr algn="ctr"/>
              <a:r>
                <a:rPr lang="en-IN" sz="3200" b="1" dirty="0" smtClean="0"/>
                <a:t>2</a:t>
              </a:r>
              <a:endParaRPr lang="en-IN" sz="3200" b="1" dirty="0"/>
            </a:p>
          </p:txBody>
        </p:sp>
      </p:grpSp>
      <p:grpSp>
        <p:nvGrpSpPr>
          <p:cNvPr id="39" name="Group 38"/>
          <p:cNvGrpSpPr/>
          <p:nvPr/>
        </p:nvGrpSpPr>
        <p:grpSpPr>
          <a:xfrm>
            <a:off x="-36512" y="3116236"/>
            <a:ext cx="1404000" cy="1386256"/>
            <a:chOff x="-36512" y="3116236"/>
            <a:chExt cx="1404000" cy="1386256"/>
          </a:xfrm>
        </p:grpSpPr>
        <p:grpSp>
          <p:nvGrpSpPr>
            <p:cNvPr id="40" name="Group 21"/>
            <p:cNvGrpSpPr/>
            <p:nvPr/>
          </p:nvGrpSpPr>
          <p:grpSpPr>
            <a:xfrm>
              <a:off x="-36512" y="3116236"/>
              <a:ext cx="1404000" cy="1386256"/>
              <a:chOff x="3851920" y="3356992"/>
              <a:chExt cx="1368152" cy="1313715"/>
            </a:xfrm>
          </p:grpSpPr>
          <p:sp>
            <p:nvSpPr>
              <p:cNvPr id="42" name="Oval 41"/>
              <p:cNvSpPr/>
              <p:nvPr/>
            </p:nvSpPr>
            <p:spPr>
              <a:xfrm>
                <a:off x="3949772" y="3417216"/>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3" name="Picture 42" descr="Blue1.png"/>
              <p:cNvPicPr>
                <a:picLocks noChangeAspect="1"/>
              </p:cNvPicPr>
              <p:nvPr/>
            </p:nvPicPr>
            <p:blipFill>
              <a:blip r:embed="rId7" cstate="print"/>
              <a:stretch>
                <a:fillRect/>
              </a:stretch>
            </p:blipFill>
            <p:spPr>
              <a:xfrm>
                <a:off x="3851920" y="3356992"/>
                <a:ext cx="1368152" cy="1313715"/>
              </a:xfrm>
              <a:prstGeom prst="rect">
                <a:avLst/>
              </a:prstGeom>
            </p:spPr>
          </p:pic>
        </p:grpSp>
        <p:sp>
          <p:nvSpPr>
            <p:cNvPr id="41" name="TextBox 40"/>
            <p:cNvSpPr txBox="1"/>
            <p:nvPr/>
          </p:nvSpPr>
          <p:spPr>
            <a:xfrm>
              <a:off x="-36512" y="3492297"/>
              <a:ext cx="1330105" cy="584775"/>
            </a:xfrm>
            <a:prstGeom prst="rect">
              <a:avLst/>
            </a:prstGeom>
            <a:noFill/>
          </p:spPr>
          <p:txBody>
            <a:bodyPr wrap="square" rtlCol="0">
              <a:spAutoFit/>
            </a:bodyPr>
            <a:lstStyle/>
            <a:p>
              <a:pPr algn="ctr"/>
              <a:r>
                <a:rPr lang="en-IN" sz="3200" b="1" dirty="0" smtClean="0"/>
                <a:t>3</a:t>
              </a:r>
              <a:endParaRPr lang="en-IN" sz="3200" b="1" dirty="0"/>
            </a:p>
          </p:txBody>
        </p:sp>
      </p:grpSp>
      <p:grpSp>
        <p:nvGrpSpPr>
          <p:cNvPr id="44" name="Group 43"/>
          <p:cNvGrpSpPr/>
          <p:nvPr/>
        </p:nvGrpSpPr>
        <p:grpSpPr>
          <a:xfrm>
            <a:off x="-36512" y="4320513"/>
            <a:ext cx="1396839" cy="1379184"/>
            <a:chOff x="-36512" y="4320513"/>
            <a:chExt cx="1396839" cy="1379184"/>
          </a:xfrm>
        </p:grpSpPr>
        <p:grpSp>
          <p:nvGrpSpPr>
            <p:cNvPr id="45" name="Group 18"/>
            <p:cNvGrpSpPr/>
            <p:nvPr/>
          </p:nvGrpSpPr>
          <p:grpSpPr>
            <a:xfrm>
              <a:off x="-36511" y="4320513"/>
              <a:ext cx="1396838" cy="1379184"/>
              <a:chOff x="3851921" y="4498251"/>
              <a:chExt cx="1361173" cy="1307013"/>
            </a:xfrm>
          </p:grpSpPr>
          <p:sp>
            <p:nvSpPr>
              <p:cNvPr id="47" name="Oval 46"/>
              <p:cNvSpPr/>
              <p:nvPr/>
            </p:nvSpPr>
            <p:spPr>
              <a:xfrm>
                <a:off x="3949772" y="4558433"/>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8" name="Picture 47" descr="Green2.png"/>
              <p:cNvPicPr>
                <a:picLocks noChangeAspect="1"/>
              </p:cNvPicPr>
              <p:nvPr/>
            </p:nvPicPr>
            <p:blipFill>
              <a:blip r:embed="rId8" cstate="print"/>
              <a:stretch>
                <a:fillRect/>
              </a:stretch>
            </p:blipFill>
            <p:spPr>
              <a:xfrm>
                <a:off x="3851921" y="4498251"/>
                <a:ext cx="1361173" cy="1307013"/>
              </a:xfrm>
              <a:prstGeom prst="rect">
                <a:avLst/>
              </a:prstGeom>
            </p:spPr>
          </p:pic>
        </p:grpSp>
        <p:sp>
          <p:nvSpPr>
            <p:cNvPr id="46" name="TextBox 45"/>
            <p:cNvSpPr txBox="1"/>
            <p:nvPr/>
          </p:nvSpPr>
          <p:spPr>
            <a:xfrm>
              <a:off x="-36512" y="4644425"/>
              <a:ext cx="1330105" cy="584775"/>
            </a:xfrm>
            <a:prstGeom prst="rect">
              <a:avLst/>
            </a:prstGeom>
            <a:noFill/>
          </p:spPr>
          <p:txBody>
            <a:bodyPr wrap="square" rtlCol="0">
              <a:spAutoFit/>
            </a:bodyPr>
            <a:lstStyle/>
            <a:p>
              <a:pPr algn="ctr"/>
              <a:r>
                <a:rPr lang="en-IN" sz="3200" b="1" dirty="0" smtClean="0"/>
                <a:t>4</a:t>
              </a:r>
              <a:endParaRPr lang="en-IN" sz="3200" b="1" dirty="0"/>
            </a:p>
          </p:txBody>
        </p:sp>
      </p:grpSp>
      <p:grpSp>
        <p:nvGrpSpPr>
          <p:cNvPr id="49" name="Group 48"/>
          <p:cNvGrpSpPr/>
          <p:nvPr/>
        </p:nvGrpSpPr>
        <p:grpSpPr>
          <a:xfrm>
            <a:off x="-36512" y="5471744"/>
            <a:ext cx="1404000" cy="1386256"/>
            <a:chOff x="-36512" y="5471744"/>
            <a:chExt cx="1404000" cy="1386256"/>
          </a:xfrm>
        </p:grpSpPr>
        <p:grpSp>
          <p:nvGrpSpPr>
            <p:cNvPr id="50" name="Group 15"/>
            <p:cNvGrpSpPr/>
            <p:nvPr/>
          </p:nvGrpSpPr>
          <p:grpSpPr>
            <a:xfrm>
              <a:off x="-36512" y="5471744"/>
              <a:ext cx="1404000" cy="1386256"/>
              <a:chOff x="3851920" y="5589240"/>
              <a:chExt cx="1368152" cy="1313715"/>
            </a:xfrm>
          </p:grpSpPr>
          <p:sp>
            <p:nvSpPr>
              <p:cNvPr id="52" name="Oval 51"/>
              <p:cNvSpPr/>
              <p:nvPr/>
            </p:nvSpPr>
            <p:spPr>
              <a:xfrm>
                <a:off x="3949772" y="5662529"/>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3" name="Picture 17" descr="Green1.png"/>
              <p:cNvPicPr>
                <a:picLocks noChangeAspect="1"/>
              </p:cNvPicPr>
              <p:nvPr/>
            </p:nvPicPr>
            <p:blipFill>
              <a:blip r:embed="rId9" cstate="print"/>
              <a:stretch>
                <a:fillRect/>
              </a:stretch>
            </p:blipFill>
            <p:spPr>
              <a:xfrm>
                <a:off x="3851920" y="5589240"/>
                <a:ext cx="1368152" cy="1313715"/>
              </a:xfrm>
              <a:prstGeom prst="rect">
                <a:avLst/>
              </a:prstGeom>
            </p:spPr>
          </p:pic>
        </p:grpSp>
        <p:sp>
          <p:nvSpPr>
            <p:cNvPr id="51" name="TextBox 50"/>
            <p:cNvSpPr txBox="1"/>
            <p:nvPr/>
          </p:nvSpPr>
          <p:spPr>
            <a:xfrm>
              <a:off x="-36512" y="5805264"/>
              <a:ext cx="1330105" cy="584775"/>
            </a:xfrm>
            <a:prstGeom prst="rect">
              <a:avLst/>
            </a:prstGeom>
            <a:noFill/>
          </p:spPr>
          <p:txBody>
            <a:bodyPr wrap="square" rtlCol="0">
              <a:spAutoFit/>
            </a:bodyPr>
            <a:lstStyle/>
            <a:p>
              <a:pPr algn="ctr"/>
              <a:r>
                <a:rPr lang="en-IN" sz="3200" b="1" dirty="0" smtClean="0"/>
                <a:t>5</a:t>
              </a:r>
              <a:endParaRPr lang="en-IN" sz="3200" b="1" dirty="0"/>
            </a:p>
          </p:txBody>
        </p:sp>
      </p:grpSp>
      <p:grpSp>
        <p:nvGrpSpPr>
          <p:cNvPr id="54" name="Group 53"/>
          <p:cNvGrpSpPr/>
          <p:nvPr/>
        </p:nvGrpSpPr>
        <p:grpSpPr>
          <a:xfrm flipH="1">
            <a:off x="1115616" y="836712"/>
            <a:ext cx="2520288" cy="1512000"/>
            <a:chOff x="1547656" y="1124912"/>
            <a:chExt cx="2520288" cy="1512000"/>
          </a:xfrm>
        </p:grpSpPr>
        <p:sp>
          <p:nvSpPr>
            <p:cNvPr id="55" name="Rectangle 54"/>
            <p:cNvSpPr/>
            <p:nvPr/>
          </p:nvSpPr>
          <p:spPr>
            <a:xfrm>
              <a:off x="2987824" y="1556792"/>
              <a:ext cx="1080120" cy="5760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6" name="Oval 55"/>
            <p:cNvSpPr/>
            <p:nvPr/>
          </p:nvSpPr>
          <p:spPr>
            <a:xfrm>
              <a:off x="1547656" y="1124912"/>
              <a:ext cx="1512000" cy="151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57" name="TextBox 56"/>
          <p:cNvSpPr txBox="1"/>
          <p:nvPr/>
        </p:nvSpPr>
        <p:spPr>
          <a:xfrm>
            <a:off x="2123728" y="1340768"/>
            <a:ext cx="1440160" cy="400110"/>
          </a:xfrm>
          <a:prstGeom prst="rect">
            <a:avLst/>
          </a:prstGeom>
          <a:noFill/>
        </p:spPr>
        <p:txBody>
          <a:bodyPr wrap="square" rtlCol="0">
            <a:spAutoFit/>
          </a:bodyPr>
          <a:lstStyle/>
          <a:p>
            <a:pPr algn="ctr"/>
            <a:r>
              <a:rPr lang="en-IN" sz="2000" b="1" dirty="0" smtClean="0"/>
              <a:t>Situation</a:t>
            </a:r>
            <a:endParaRPr lang="en-IN" sz="2000" b="1" dirty="0"/>
          </a:p>
        </p:txBody>
      </p:sp>
      <p:grpSp>
        <p:nvGrpSpPr>
          <p:cNvPr id="58" name="Group 57"/>
          <p:cNvGrpSpPr/>
          <p:nvPr/>
        </p:nvGrpSpPr>
        <p:grpSpPr>
          <a:xfrm>
            <a:off x="-36512" y="836712"/>
            <a:ext cx="1404000" cy="1386256"/>
            <a:chOff x="-36512" y="836712"/>
            <a:chExt cx="1404000" cy="1386256"/>
          </a:xfrm>
        </p:grpSpPr>
        <p:grpSp>
          <p:nvGrpSpPr>
            <p:cNvPr id="59" name="Group 30"/>
            <p:cNvGrpSpPr/>
            <p:nvPr/>
          </p:nvGrpSpPr>
          <p:grpSpPr>
            <a:xfrm>
              <a:off x="-36512" y="836712"/>
              <a:ext cx="1404000" cy="1386256"/>
              <a:chOff x="3851920" y="1196752"/>
              <a:chExt cx="1368152" cy="1313715"/>
            </a:xfrm>
          </p:grpSpPr>
          <p:sp>
            <p:nvSpPr>
              <p:cNvPr id="61" name="Oval 60"/>
              <p:cNvSpPr/>
              <p:nvPr/>
            </p:nvSpPr>
            <p:spPr>
              <a:xfrm>
                <a:off x="3949772" y="1269980"/>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2" name="Picture 61" descr="Magenta.png"/>
              <p:cNvPicPr>
                <a:picLocks noChangeAspect="1"/>
              </p:cNvPicPr>
              <p:nvPr/>
            </p:nvPicPr>
            <p:blipFill>
              <a:blip r:embed="rId10" cstate="print"/>
              <a:stretch>
                <a:fillRect/>
              </a:stretch>
            </p:blipFill>
            <p:spPr>
              <a:xfrm>
                <a:off x="3851920" y="1196752"/>
                <a:ext cx="1368152" cy="1313715"/>
              </a:xfrm>
              <a:prstGeom prst="rect">
                <a:avLst/>
              </a:prstGeom>
            </p:spPr>
          </p:pic>
        </p:grpSp>
        <p:sp>
          <p:nvSpPr>
            <p:cNvPr id="60" name="TextBox 59"/>
            <p:cNvSpPr txBox="1"/>
            <p:nvPr/>
          </p:nvSpPr>
          <p:spPr>
            <a:xfrm>
              <a:off x="-36512" y="1196752"/>
              <a:ext cx="1330105" cy="584775"/>
            </a:xfrm>
            <a:prstGeom prst="rect">
              <a:avLst/>
            </a:prstGeom>
            <a:noFill/>
          </p:spPr>
          <p:txBody>
            <a:bodyPr wrap="square" rtlCol="0">
              <a:spAutoFit/>
            </a:bodyPr>
            <a:lstStyle/>
            <a:p>
              <a:pPr algn="ctr"/>
              <a:r>
                <a:rPr lang="en-IN" sz="3200" b="1" dirty="0" smtClean="0"/>
                <a:t>1</a:t>
              </a:r>
              <a:endParaRPr lang="en-IN" sz="3200" b="1" dirty="0"/>
            </a:p>
          </p:txBody>
        </p:sp>
      </p:grpSp>
      <p:sp>
        <p:nvSpPr>
          <p:cNvPr id="63" name="Rounded Rectangle 62"/>
          <p:cNvSpPr/>
          <p:nvPr/>
        </p:nvSpPr>
        <p:spPr>
          <a:xfrm>
            <a:off x="1584000" y="2420888"/>
            <a:ext cx="7236472" cy="2708920"/>
          </a:xfrm>
          <a:prstGeom prst="roundRect">
            <a:avLst>
              <a:gd name="adj" fmla="val 3111"/>
            </a:avLst>
          </a:prstGeom>
          <a:solidFill>
            <a:srgbClr val="FFB7DB">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Situation statements are powerful because they are factual and, as an observation on your part, they are non-negotiable.</a:t>
            </a:r>
          </a:p>
          <a:p>
            <a:endParaRPr lang="en-IN" sz="2000" b="1" dirty="0" smtClean="0">
              <a:solidFill>
                <a:schemeClr val="tx1"/>
              </a:solidFill>
            </a:endParaRPr>
          </a:p>
          <a:p>
            <a:pPr marL="457200" indent="-457200">
              <a:buFont typeface="Arial" pitchFamily="34" charset="0"/>
              <a:buChar char="•"/>
            </a:pPr>
            <a:r>
              <a:rPr lang="en-IN" sz="2000" b="1" dirty="0" smtClean="0">
                <a:solidFill>
                  <a:schemeClr val="tx1"/>
                </a:solidFill>
              </a:rPr>
              <a:t>‘I have been asked to work late three times this week’</a:t>
            </a:r>
          </a:p>
          <a:p>
            <a:pPr marL="457200" indent="-457200">
              <a:buFont typeface="Arial" pitchFamily="34" charset="0"/>
              <a:buChar char="•"/>
            </a:pPr>
            <a:r>
              <a:rPr lang="en-IN" sz="2000" b="1" dirty="0" smtClean="0">
                <a:solidFill>
                  <a:schemeClr val="tx1"/>
                </a:solidFill>
              </a:rPr>
              <a:t>‘I see that I have been passed over for promotion again’</a:t>
            </a:r>
          </a:p>
          <a:p>
            <a:pPr marL="457200" indent="-457200">
              <a:buFont typeface="Arial" pitchFamily="34" charset="0"/>
              <a:buChar char="•"/>
            </a:pPr>
            <a:r>
              <a:rPr lang="en-IN" sz="2000" b="1" dirty="0" smtClean="0">
                <a:solidFill>
                  <a:schemeClr val="tx1"/>
                </a:solidFill>
              </a:rPr>
              <a:t>‘I notice that you have not spoken to me for three days’</a:t>
            </a:r>
          </a:p>
        </p:txBody>
      </p:sp>
      <p:sp>
        <p:nvSpPr>
          <p:cNvPr id="6" name="Footer Placeholder 5"/>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58"/>
                                        </p:tgtEl>
                                      </p:cBhvr>
                                    </p:animEffect>
                                    <p:animScale>
                                      <p:cBhvr>
                                        <p:cTn id="7" dur="250" autoRev="1" fill="hold"/>
                                        <p:tgtEl>
                                          <p:spTgt spid="58"/>
                                        </p:tgtEl>
                                      </p:cBhvr>
                                      <p:by x="105000" y="105000"/>
                                    </p:animScale>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slide(fromLeft)">
                                      <p:cBhvr>
                                        <p:cTn id="11" dur="500"/>
                                        <p:tgtEl>
                                          <p:spTgt spid="5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anim calcmode="lin" valueType="num">
                                      <p:cBhvr>
                                        <p:cTn id="20" dur="500" fill="hold"/>
                                        <p:tgtEl>
                                          <p:spTgt spid="63"/>
                                        </p:tgtEl>
                                        <p:attrNameLst>
                                          <p:attrName>ppt_x</p:attrName>
                                        </p:attrNameLst>
                                      </p:cBhvr>
                                      <p:tavLst>
                                        <p:tav tm="0">
                                          <p:val>
                                            <p:strVal val="#ppt_x"/>
                                          </p:val>
                                        </p:tav>
                                        <p:tav tm="100000">
                                          <p:val>
                                            <p:strVal val="#ppt_x"/>
                                          </p:val>
                                        </p:tav>
                                      </p:tavLst>
                                    </p:anim>
                                    <p:anim calcmode="lin" valueType="num">
                                      <p:cBhvr>
                                        <p:cTn id="21" dur="5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0" y="908720"/>
            <a:ext cx="9144000" cy="5949280"/>
            <a:chOff x="0" y="908720"/>
            <a:chExt cx="9144000" cy="5949280"/>
          </a:xfrm>
        </p:grpSpPr>
        <p:pic>
          <p:nvPicPr>
            <p:cNvPr id="31" name="Picture 30" descr="10163144_xxl.jpg"/>
            <p:cNvPicPr>
              <a:picLocks noChangeAspect="1"/>
            </p:cNvPicPr>
            <p:nvPr/>
          </p:nvPicPr>
          <p:blipFill>
            <a:blip r:embed="rId2" cstate="email"/>
            <a:srcRect/>
            <a:stretch>
              <a:fillRect/>
            </a:stretch>
          </p:blipFill>
          <p:spPr>
            <a:xfrm>
              <a:off x="1584176" y="908720"/>
              <a:ext cx="6372200" cy="5949280"/>
            </a:xfrm>
            <a:prstGeom prst="rect">
              <a:avLst/>
            </a:prstGeom>
          </p:spPr>
        </p:pic>
        <p:pic>
          <p:nvPicPr>
            <p:cNvPr id="32" name="Picture 31" descr="10163144_xxl.jpg"/>
            <p:cNvPicPr>
              <a:picLocks noChangeAspect="1"/>
            </p:cNvPicPr>
            <p:nvPr/>
          </p:nvPicPr>
          <p:blipFill>
            <a:blip r:embed="rId3" cstate="print"/>
            <a:srcRect/>
            <a:stretch>
              <a:fillRect/>
            </a:stretch>
          </p:blipFill>
          <p:spPr>
            <a:xfrm>
              <a:off x="0" y="908720"/>
              <a:ext cx="1619672" cy="5949280"/>
            </a:xfrm>
            <a:prstGeom prst="rect">
              <a:avLst/>
            </a:prstGeom>
          </p:spPr>
        </p:pic>
        <p:pic>
          <p:nvPicPr>
            <p:cNvPr id="33" name="Picture 32" descr="10163144_xxl.jpg"/>
            <p:cNvPicPr>
              <a:picLocks noChangeAspect="1"/>
            </p:cNvPicPr>
            <p:nvPr/>
          </p:nvPicPr>
          <p:blipFill>
            <a:blip r:embed="rId4" cstate="print"/>
            <a:srcRect/>
            <a:stretch>
              <a:fillRect/>
            </a:stretch>
          </p:blipFill>
          <p:spPr>
            <a:xfrm>
              <a:off x="7884368" y="980728"/>
              <a:ext cx="1259632" cy="5877272"/>
            </a:xfrm>
            <a:prstGeom prst="rect">
              <a:avLst/>
            </a:prstGeom>
          </p:spPr>
        </p:pic>
      </p:grpSp>
      <p:grpSp>
        <p:nvGrpSpPr>
          <p:cNvPr id="6"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5"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 Statements</a:t>
              </a:r>
              <a:endParaRPr lang="en-IN" sz="3200" dirty="0"/>
            </a:p>
          </p:txBody>
        </p:sp>
      </p:grpSp>
      <p:grpSp>
        <p:nvGrpSpPr>
          <p:cNvPr id="9" name="Group 38"/>
          <p:cNvGrpSpPr/>
          <p:nvPr/>
        </p:nvGrpSpPr>
        <p:grpSpPr>
          <a:xfrm>
            <a:off x="-36512" y="3116236"/>
            <a:ext cx="1404000" cy="1386256"/>
            <a:chOff x="-36512" y="3116236"/>
            <a:chExt cx="1404000" cy="1386256"/>
          </a:xfrm>
        </p:grpSpPr>
        <p:grpSp>
          <p:nvGrpSpPr>
            <p:cNvPr id="10" name="Group 21"/>
            <p:cNvGrpSpPr/>
            <p:nvPr/>
          </p:nvGrpSpPr>
          <p:grpSpPr>
            <a:xfrm>
              <a:off x="-36512" y="3116236"/>
              <a:ext cx="1404000" cy="1386256"/>
              <a:chOff x="3851920" y="3356992"/>
              <a:chExt cx="1368152" cy="1313715"/>
            </a:xfrm>
          </p:grpSpPr>
          <p:sp>
            <p:nvSpPr>
              <p:cNvPr id="42" name="Oval 41"/>
              <p:cNvSpPr/>
              <p:nvPr/>
            </p:nvSpPr>
            <p:spPr>
              <a:xfrm>
                <a:off x="3949772" y="3417216"/>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3" name="Picture 42" descr="Blue1.png"/>
              <p:cNvPicPr>
                <a:picLocks noChangeAspect="1"/>
              </p:cNvPicPr>
              <p:nvPr/>
            </p:nvPicPr>
            <p:blipFill>
              <a:blip r:embed="rId6" cstate="print"/>
              <a:stretch>
                <a:fillRect/>
              </a:stretch>
            </p:blipFill>
            <p:spPr>
              <a:xfrm>
                <a:off x="3851920" y="3356992"/>
                <a:ext cx="1368152" cy="1313715"/>
              </a:xfrm>
              <a:prstGeom prst="rect">
                <a:avLst/>
              </a:prstGeom>
            </p:spPr>
          </p:pic>
        </p:grpSp>
        <p:sp>
          <p:nvSpPr>
            <p:cNvPr id="41" name="TextBox 40"/>
            <p:cNvSpPr txBox="1"/>
            <p:nvPr/>
          </p:nvSpPr>
          <p:spPr>
            <a:xfrm>
              <a:off x="-36512" y="3492297"/>
              <a:ext cx="1330105" cy="584775"/>
            </a:xfrm>
            <a:prstGeom prst="rect">
              <a:avLst/>
            </a:prstGeom>
            <a:noFill/>
          </p:spPr>
          <p:txBody>
            <a:bodyPr wrap="square" rtlCol="0">
              <a:spAutoFit/>
            </a:bodyPr>
            <a:lstStyle/>
            <a:p>
              <a:pPr algn="ctr"/>
              <a:r>
                <a:rPr lang="en-IN" sz="3200" b="1" dirty="0" smtClean="0"/>
                <a:t>3</a:t>
              </a:r>
              <a:endParaRPr lang="en-IN" sz="3200" b="1" dirty="0"/>
            </a:p>
          </p:txBody>
        </p:sp>
      </p:grpSp>
      <p:grpSp>
        <p:nvGrpSpPr>
          <p:cNvPr id="11" name="Group 43"/>
          <p:cNvGrpSpPr/>
          <p:nvPr/>
        </p:nvGrpSpPr>
        <p:grpSpPr>
          <a:xfrm>
            <a:off x="-36512" y="4320513"/>
            <a:ext cx="1396839" cy="1379184"/>
            <a:chOff x="-36512" y="4320513"/>
            <a:chExt cx="1396839" cy="1379184"/>
          </a:xfrm>
        </p:grpSpPr>
        <p:grpSp>
          <p:nvGrpSpPr>
            <p:cNvPr id="12" name="Group 18"/>
            <p:cNvGrpSpPr/>
            <p:nvPr/>
          </p:nvGrpSpPr>
          <p:grpSpPr>
            <a:xfrm>
              <a:off x="-36511" y="4320513"/>
              <a:ext cx="1396838" cy="1379184"/>
              <a:chOff x="3851921" y="4498251"/>
              <a:chExt cx="1361173" cy="1307013"/>
            </a:xfrm>
          </p:grpSpPr>
          <p:sp>
            <p:nvSpPr>
              <p:cNvPr id="47" name="Oval 46"/>
              <p:cNvSpPr/>
              <p:nvPr/>
            </p:nvSpPr>
            <p:spPr>
              <a:xfrm>
                <a:off x="3949772" y="4558433"/>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8" name="Picture 47" descr="Green2.png"/>
              <p:cNvPicPr>
                <a:picLocks noChangeAspect="1"/>
              </p:cNvPicPr>
              <p:nvPr/>
            </p:nvPicPr>
            <p:blipFill>
              <a:blip r:embed="rId7" cstate="print"/>
              <a:stretch>
                <a:fillRect/>
              </a:stretch>
            </p:blipFill>
            <p:spPr>
              <a:xfrm>
                <a:off x="3851921" y="4498251"/>
                <a:ext cx="1361173" cy="1307013"/>
              </a:xfrm>
              <a:prstGeom prst="rect">
                <a:avLst/>
              </a:prstGeom>
            </p:spPr>
          </p:pic>
        </p:grpSp>
        <p:sp>
          <p:nvSpPr>
            <p:cNvPr id="46" name="TextBox 45"/>
            <p:cNvSpPr txBox="1"/>
            <p:nvPr/>
          </p:nvSpPr>
          <p:spPr>
            <a:xfrm>
              <a:off x="-36512" y="4644425"/>
              <a:ext cx="1330105" cy="584775"/>
            </a:xfrm>
            <a:prstGeom prst="rect">
              <a:avLst/>
            </a:prstGeom>
            <a:noFill/>
          </p:spPr>
          <p:txBody>
            <a:bodyPr wrap="square" rtlCol="0">
              <a:spAutoFit/>
            </a:bodyPr>
            <a:lstStyle/>
            <a:p>
              <a:pPr algn="ctr"/>
              <a:r>
                <a:rPr lang="en-IN" sz="3200" b="1" dirty="0" smtClean="0"/>
                <a:t>4</a:t>
              </a:r>
              <a:endParaRPr lang="en-IN" sz="3200" b="1" dirty="0"/>
            </a:p>
          </p:txBody>
        </p:sp>
      </p:grpSp>
      <p:grpSp>
        <p:nvGrpSpPr>
          <p:cNvPr id="13" name="Group 48"/>
          <p:cNvGrpSpPr/>
          <p:nvPr/>
        </p:nvGrpSpPr>
        <p:grpSpPr>
          <a:xfrm>
            <a:off x="-36512" y="5471744"/>
            <a:ext cx="1404000" cy="1386256"/>
            <a:chOff x="-36512" y="5471744"/>
            <a:chExt cx="1404000" cy="1386256"/>
          </a:xfrm>
        </p:grpSpPr>
        <p:grpSp>
          <p:nvGrpSpPr>
            <p:cNvPr id="14" name="Group 15"/>
            <p:cNvGrpSpPr/>
            <p:nvPr/>
          </p:nvGrpSpPr>
          <p:grpSpPr>
            <a:xfrm>
              <a:off x="-36512" y="5471744"/>
              <a:ext cx="1404000" cy="1386256"/>
              <a:chOff x="3851920" y="5589240"/>
              <a:chExt cx="1368152" cy="1313715"/>
            </a:xfrm>
          </p:grpSpPr>
          <p:sp>
            <p:nvSpPr>
              <p:cNvPr id="52" name="Oval 51"/>
              <p:cNvSpPr/>
              <p:nvPr/>
            </p:nvSpPr>
            <p:spPr>
              <a:xfrm>
                <a:off x="3949772" y="5662529"/>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3" name="Picture 17" descr="Green1.png"/>
              <p:cNvPicPr>
                <a:picLocks noChangeAspect="1"/>
              </p:cNvPicPr>
              <p:nvPr/>
            </p:nvPicPr>
            <p:blipFill>
              <a:blip r:embed="rId8" cstate="print"/>
              <a:stretch>
                <a:fillRect/>
              </a:stretch>
            </p:blipFill>
            <p:spPr>
              <a:xfrm>
                <a:off x="3851920" y="5589240"/>
                <a:ext cx="1368152" cy="1313715"/>
              </a:xfrm>
              <a:prstGeom prst="rect">
                <a:avLst/>
              </a:prstGeom>
            </p:spPr>
          </p:pic>
        </p:grpSp>
        <p:sp>
          <p:nvSpPr>
            <p:cNvPr id="51" name="TextBox 50"/>
            <p:cNvSpPr txBox="1"/>
            <p:nvPr/>
          </p:nvSpPr>
          <p:spPr>
            <a:xfrm>
              <a:off x="-36512" y="5805264"/>
              <a:ext cx="1330105" cy="584775"/>
            </a:xfrm>
            <a:prstGeom prst="rect">
              <a:avLst/>
            </a:prstGeom>
            <a:noFill/>
          </p:spPr>
          <p:txBody>
            <a:bodyPr wrap="square" rtlCol="0">
              <a:spAutoFit/>
            </a:bodyPr>
            <a:lstStyle/>
            <a:p>
              <a:pPr algn="ctr"/>
              <a:r>
                <a:rPr lang="en-IN" sz="3200" b="1" dirty="0" smtClean="0"/>
                <a:t>5</a:t>
              </a:r>
              <a:endParaRPr lang="en-IN" sz="3200" b="1" dirty="0"/>
            </a:p>
          </p:txBody>
        </p:sp>
      </p:grpSp>
      <p:grpSp>
        <p:nvGrpSpPr>
          <p:cNvPr id="16" name="Group 57"/>
          <p:cNvGrpSpPr/>
          <p:nvPr/>
        </p:nvGrpSpPr>
        <p:grpSpPr>
          <a:xfrm>
            <a:off x="-36512" y="836712"/>
            <a:ext cx="1404000" cy="1386256"/>
            <a:chOff x="-36512" y="836712"/>
            <a:chExt cx="1404000" cy="1386256"/>
          </a:xfrm>
        </p:grpSpPr>
        <p:grpSp>
          <p:nvGrpSpPr>
            <p:cNvPr id="17" name="Group 30"/>
            <p:cNvGrpSpPr/>
            <p:nvPr/>
          </p:nvGrpSpPr>
          <p:grpSpPr>
            <a:xfrm>
              <a:off x="-36512" y="836712"/>
              <a:ext cx="1404000" cy="1386256"/>
              <a:chOff x="3851920" y="1196752"/>
              <a:chExt cx="1368152" cy="1313715"/>
            </a:xfrm>
          </p:grpSpPr>
          <p:sp>
            <p:nvSpPr>
              <p:cNvPr id="61" name="Oval 60"/>
              <p:cNvSpPr/>
              <p:nvPr/>
            </p:nvSpPr>
            <p:spPr>
              <a:xfrm>
                <a:off x="3949772" y="1269980"/>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2" name="Picture 61" descr="Magenta.png"/>
              <p:cNvPicPr>
                <a:picLocks noChangeAspect="1"/>
              </p:cNvPicPr>
              <p:nvPr/>
            </p:nvPicPr>
            <p:blipFill>
              <a:blip r:embed="rId9" cstate="print"/>
              <a:stretch>
                <a:fillRect/>
              </a:stretch>
            </p:blipFill>
            <p:spPr>
              <a:xfrm>
                <a:off x="3851920" y="1196752"/>
                <a:ext cx="1368152" cy="1313715"/>
              </a:xfrm>
              <a:prstGeom prst="rect">
                <a:avLst/>
              </a:prstGeom>
            </p:spPr>
          </p:pic>
        </p:grpSp>
        <p:sp>
          <p:nvSpPr>
            <p:cNvPr id="60" name="TextBox 59"/>
            <p:cNvSpPr txBox="1"/>
            <p:nvPr/>
          </p:nvSpPr>
          <p:spPr>
            <a:xfrm>
              <a:off x="-36512" y="1196752"/>
              <a:ext cx="1330105" cy="584775"/>
            </a:xfrm>
            <a:prstGeom prst="rect">
              <a:avLst/>
            </a:prstGeom>
            <a:noFill/>
          </p:spPr>
          <p:txBody>
            <a:bodyPr wrap="square" rtlCol="0">
              <a:spAutoFit/>
            </a:bodyPr>
            <a:lstStyle/>
            <a:p>
              <a:pPr algn="ctr"/>
              <a:r>
                <a:rPr lang="en-IN" sz="3200" b="1" dirty="0" smtClean="0"/>
                <a:t>1</a:t>
              </a:r>
              <a:endParaRPr lang="en-IN" sz="3200" b="1" dirty="0"/>
            </a:p>
          </p:txBody>
        </p:sp>
      </p:grpSp>
      <p:grpSp>
        <p:nvGrpSpPr>
          <p:cNvPr id="50" name="Group 49"/>
          <p:cNvGrpSpPr/>
          <p:nvPr/>
        </p:nvGrpSpPr>
        <p:grpSpPr>
          <a:xfrm flipH="1">
            <a:off x="1115616" y="1916832"/>
            <a:ext cx="2520288" cy="1512000"/>
            <a:chOff x="1547656" y="1124912"/>
            <a:chExt cx="2520288" cy="1512000"/>
          </a:xfrm>
        </p:grpSpPr>
        <p:sp>
          <p:nvSpPr>
            <p:cNvPr id="54" name="Rectangle 53"/>
            <p:cNvSpPr/>
            <p:nvPr/>
          </p:nvSpPr>
          <p:spPr>
            <a:xfrm>
              <a:off x="2987824" y="1556792"/>
              <a:ext cx="1080120" cy="5760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8" name="Oval 57"/>
            <p:cNvSpPr/>
            <p:nvPr/>
          </p:nvSpPr>
          <p:spPr>
            <a:xfrm>
              <a:off x="1547656" y="1124912"/>
              <a:ext cx="1512000" cy="151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59" name="TextBox 58"/>
          <p:cNvSpPr txBox="1"/>
          <p:nvPr/>
        </p:nvSpPr>
        <p:spPr>
          <a:xfrm>
            <a:off x="1259632" y="2276872"/>
            <a:ext cx="2520280" cy="707886"/>
          </a:xfrm>
          <a:prstGeom prst="rect">
            <a:avLst/>
          </a:prstGeom>
          <a:noFill/>
        </p:spPr>
        <p:txBody>
          <a:bodyPr wrap="square" rtlCol="0">
            <a:spAutoFit/>
          </a:bodyPr>
          <a:lstStyle/>
          <a:p>
            <a:pPr algn="ctr"/>
            <a:r>
              <a:rPr lang="en-IN" sz="2000" b="1" dirty="0" smtClean="0"/>
              <a:t>Interpretation &amp; </a:t>
            </a:r>
          </a:p>
          <a:p>
            <a:pPr algn="ctr"/>
            <a:r>
              <a:rPr lang="en-IN" sz="2000" b="1" dirty="0" smtClean="0"/>
              <a:t>Understanding</a:t>
            </a:r>
            <a:endParaRPr lang="en-IN" sz="2000" b="1" dirty="0"/>
          </a:p>
        </p:txBody>
      </p:sp>
      <p:sp>
        <p:nvSpPr>
          <p:cNvPr id="64" name="Rounded Rectangle 63"/>
          <p:cNvSpPr/>
          <p:nvPr/>
        </p:nvSpPr>
        <p:spPr>
          <a:xfrm>
            <a:off x="1547664" y="3501008"/>
            <a:ext cx="7236000" cy="2808312"/>
          </a:xfrm>
          <a:prstGeom prst="roundRect">
            <a:avLst>
              <a:gd name="adj" fmla="val 3111"/>
            </a:avLst>
          </a:prstGeom>
          <a:solidFill>
            <a:schemeClr val="accent4">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These statements are powerful because you’re describing your interpretation of a situation, not just the situation itself.</a:t>
            </a:r>
          </a:p>
          <a:p>
            <a:endParaRPr lang="en-IN" sz="2000" b="1" dirty="0" smtClean="0">
              <a:solidFill>
                <a:schemeClr val="tx1"/>
              </a:solidFill>
            </a:endParaRPr>
          </a:p>
          <a:p>
            <a:pPr marL="457200" indent="-457200">
              <a:buFont typeface="Arial" pitchFamily="34" charset="0"/>
              <a:buChar char="•"/>
            </a:pPr>
            <a:r>
              <a:rPr lang="en-IN" sz="2000" b="1" dirty="0" smtClean="0">
                <a:solidFill>
                  <a:schemeClr val="tx1"/>
                </a:solidFill>
              </a:rPr>
              <a:t>‘I get the impression you are not interested’</a:t>
            </a:r>
          </a:p>
          <a:p>
            <a:pPr marL="457200" indent="-457200">
              <a:buFont typeface="Arial" pitchFamily="34" charset="0"/>
              <a:buChar char="•"/>
            </a:pPr>
            <a:r>
              <a:rPr lang="en-IN" sz="2000" b="1" dirty="0" smtClean="0">
                <a:solidFill>
                  <a:schemeClr val="tx1"/>
                </a:solidFill>
              </a:rPr>
              <a:t>‘I have the feeling you don’t want my ideas’</a:t>
            </a:r>
          </a:p>
          <a:p>
            <a:pPr marL="457200" indent="-457200">
              <a:buFont typeface="Arial" pitchFamily="34" charset="0"/>
              <a:buChar char="•"/>
            </a:pPr>
            <a:r>
              <a:rPr lang="en-IN" sz="2000" b="1" dirty="0" smtClean="0">
                <a:solidFill>
                  <a:schemeClr val="tx1"/>
                </a:solidFill>
              </a:rPr>
              <a:t>‘I think you are ignoring me’</a:t>
            </a:r>
          </a:p>
        </p:txBody>
      </p:sp>
      <p:grpSp>
        <p:nvGrpSpPr>
          <p:cNvPr id="7" name="Group 33"/>
          <p:cNvGrpSpPr/>
          <p:nvPr/>
        </p:nvGrpSpPr>
        <p:grpSpPr>
          <a:xfrm>
            <a:off x="-36512" y="1976474"/>
            <a:ext cx="1404000" cy="1386256"/>
            <a:chOff x="-36512" y="1976474"/>
            <a:chExt cx="1404000" cy="1386256"/>
          </a:xfrm>
        </p:grpSpPr>
        <p:grpSp>
          <p:nvGrpSpPr>
            <p:cNvPr id="8" name="Group 24"/>
            <p:cNvGrpSpPr/>
            <p:nvPr/>
          </p:nvGrpSpPr>
          <p:grpSpPr>
            <a:xfrm>
              <a:off x="-36512" y="1976474"/>
              <a:ext cx="1404000" cy="1386256"/>
              <a:chOff x="3851920" y="2276872"/>
              <a:chExt cx="1368152" cy="1313715"/>
            </a:xfrm>
          </p:grpSpPr>
          <p:sp>
            <p:nvSpPr>
              <p:cNvPr id="37" name="Oval 36"/>
              <p:cNvSpPr/>
              <p:nvPr/>
            </p:nvSpPr>
            <p:spPr>
              <a:xfrm>
                <a:off x="3949772" y="2363207"/>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8" name="Picture 37" descr="Mauve.png"/>
              <p:cNvPicPr>
                <a:picLocks noChangeAspect="1"/>
              </p:cNvPicPr>
              <p:nvPr/>
            </p:nvPicPr>
            <p:blipFill>
              <a:blip r:embed="rId10" cstate="print"/>
              <a:stretch>
                <a:fillRect/>
              </a:stretch>
            </p:blipFill>
            <p:spPr>
              <a:xfrm>
                <a:off x="3851920" y="2276872"/>
                <a:ext cx="1368152" cy="1313715"/>
              </a:xfrm>
              <a:prstGeom prst="rect">
                <a:avLst/>
              </a:prstGeom>
            </p:spPr>
          </p:pic>
        </p:grpSp>
        <p:sp>
          <p:nvSpPr>
            <p:cNvPr id="36" name="TextBox 35"/>
            <p:cNvSpPr txBox="1"/>
            <p:nvPr/>
          </p:nvSpPr>
          <p:spPr>
            <a:xfrm>
              <a:off x="-36512" y="2340169"/>
              <a:ext cx="1330105" cy="584775"/>
            </a:xfrm>
            <a:prstGeom prst="rect">
              <a:avLst/>
            </a:prstGeom>
            <a:noFill/>
          </p:spPr>
          <p:txBody>
            <a:bodyPr wrap="square" rtlCol="0">
              <a:spAutoFit/>
            </a:bodyPr>
            <a:lstStyle/>
            <a:p>
              <a:pPr algn="ctr"/>
              <a:r>
                <a:rPr lang="en-IN" sz="3200" b="1" dirty="0" smtClean="0"/>
                <a:t>2</a:t>
              </a:r>
              <a:endParaRPr lang="en-IN" sz="3200" b="1" dirty="0"/>
            </a:p>
          </p:txBody>
        </p:sp>
      </p:grpSp>
      <p:sp>
        <p:nvSpPr>
          <p:cNvPr id="15" name="Footer Placeholder 14"/>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slide(fromLeft)">
                                      <p:cBhvr>
                                        <p:cTn id="11" dur="500"/>
                                        <p:tgtEl>
                                          <p:spTgt spid="5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500"/>
                                        <p:tgtEl>
                                          <p:spTgt spid="64"/>
                                        </p:tgtEl>
                                      </p:cBhvr>
                                    </p:animEffect>
                                    <p:anim calcmode="lin" valueType="num">
                                      <p:cBhvr>
                                        <p:cTn id="20" dur="500" fill="hold"/>
                                        <p:tgtEl>
                                          <p:spTgt spid="64"/>
                                        </p:tgtEl>
                                        <p:attrNameLst>
                                          <p:attrName>ppt_x</p:attrName>
                                        </p:attrNameLst>
                                      </p:cBhvr>
                                      <p:tavLst>
                                        <p:tav tm="0">
                                          <p:val>
                                            <p:strVal val="#ppt_x"/>
                                          </p:val>
                                        </p:tav>
                                        <p:tav tm="100000">
                                          <p:val>
                                            <p:strVal val="#ppt_x"/>
                                          </p:val>
                                        </p:tav>
                                      </p:tavLst>
                                    </p:anim>
                                    <p:anim calcmode="lin" valueType="num">
                                      <p:cBhvr>
                                        <p:cTn id="21" dur="5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0" y="908720"/>
            <a:ext cx="9144000" cy="5949280"/>
            <a:chOff x="0" y="908720"/>
            <a:chExt cx="9144000" cy="5949280"/>
          </a:xfrm>
        </p:grpSpPr>
        <p:pic>
          <p:nvPicPr>
            <p:cNvPr id="31" name="Picture 30" descr="10163144_xxl.jpg"/>
            <p:cNvPicPr>
              <a:picLocks noChangeAspect="1"/>
            </p:cNvPicPr>
            <p:nvPr/>
          </p:nvPicPr>
          <p:blipFill>
            <a:blip r:embed="rId2" cstate="email"/>
            <a:srcRect/>
            <a:stretch>
              <a:fillRect/>
            </a:stretch>
          </p:blipFill>
          <p:spPr>
            <a:xfrm>
              <a:off x="1584176" y="908720"/>
              <a:ext cx="6372200" cy="5949280"/>
            </a:xfrm>
            <a:prstGeom prst="rect">
              <a:avLst/>
            </a:prstGeom>
          </p:spPr>
        </p:pic>
        <p:pic>
          <p:nvPicPr>
            <p:cNvPr id="32" name="Picture 31" descr="10163144_xxl.jpg"/>
            <p:cNvPicPr>
              <a:picLocks noChangeAspect="1"/>
            </p:cNvPicPr>
            <p:nvPr/>
          </p:nvPicPr>
          <p:blipFill>
            <a:blip r:embed="rId3" cstate="print"/>
            <a:srcRect/>
            <a:stretch>
              <a:fillRect/>
            </a:stretch>
          </p:blipFill>
          <p:spPr>
            <a:xfrm>
              <a:off x="0" y="908720"/>
              <a:ext cx="1619672" cy="5949280"/>
            </a:xfrm>
            <a:prstGeom prst="rect">
              <a:avLst/>
            </a:prstGeom>
          </p:spPr>
        </p:pic>
        <p:pic>
          <p:nvPicPr>
            <p:cNvPr id="33" name="Picture 32" descr="10163144_xxl.jpg"/>
            <p:cNvPicPr>
              <a:picLocks noChangeAspect="1"/>
            </p:cNvPicPr>
            <p:nvPr/>
          </p:nvPicPr>
          <p:blipFill>
            <a:blip r:embed="rId4" cstate="print"/>
            <a:srcRect/>
            <a:stretch>
              <a:fillRect/>
            </a:stretch>
          </p:blipFill>
          <p:spPr>
            <a:xfrm>
              <a:off x="7884368" y="980728"/>
              <a:ext cx="1259632" cy="5877272"/>
            </a:xfrm>
            <a:prstGeom prst="rect">
              <a:avLst/>
            </a:prstGeom>
          </p:spPr>
        </p:pic>
      </p:grpSp>
      <p:grpSp>
        <p:nvGrpSpPr>
          <p:cNvPr id="6"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5"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 Statements</a:t>
              </a:r>
              <a:endParaRPr lang="en-IN" sz="3200" dirty="0"/>
            </a:p>
          </p:txBody>
        </p:sp>
      </p:grpSp>
      <p:grpSp>
        <p:nvGrpSpPr>
          <p:cNvPr id="7" name="Group 33"/>
          <p:cNvGrpSpPr/>
          <p:nvPr/>
        </p:nvGrpSpPr>
        <p:grpSpPr>
          <a:xfrm>
            <a:off x="-36512" y="1976474"/>
            <a:ext cx="1404000" cy="1386256"/>
            <a:chOff x="-36512" y="1976474"/>
            <a:chExt cx="1404000" cy="1386256"/>
          </a:xfrm>
        </p:grpSpPr>
        <p:grpSp>
          <p:nvGrpSpPr>
            <p:cNvPr id="8" name="Group 24"/>
            <p:cNvGrpSpPr/>
            <p:nvPr/>
          </p:nvGrpSpPr>
          <p:grpSpPr>
            <a:xfrm>
              <a:off x="-36512" y="1976474"/>
              <a:ext cx="1404000" cy="1386256"/>
              <a:chOff x="3851920" y="2276872"/>
              <a:chExt cx="1368152" cy="1313715"/>
            </a:xfrm>
          </p:grpSpPr>
          <p:sp>
            <p:nvSpPr>
              <p:cNvPr id="37" name="Oval 36"/>
              <p:cNvSpPr/>
              <p:nvPr/>
            </p:nvSpPr>
            <p:spPr>
              <a:xfrm>
                <a:off x="3949772" y="2363207"/>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8" name="Picture 37" descr="Mauve.png"/>
              <p:cNvPicPr>
                <a:picLocks noChangeAspect="1"/>
              </p:cNvPicPr>
              <p:nvPr/>
            </p:nvPicPr>
            <p:blipFill>
              <a:blip r:embed="rId6" cstate="print"/>
              <a:stretch>
                <a:fillRect/>
              </a:stretch>
            </p:blipFill>
            <p:spPr>
              <a:xfrm>
                <a:off x="3851920" y="2276872"/>
                <a:ext cx="1368152" cy="1313715"/>
              </a:xfrm>
              <a:prstGeom prst="rect">
                <a:avLst/>
              </a:prstGeom>
            </p:spPr>
          </p:pic>
        </p:grpSp>
        <p:sp>
          <p:nvSpPr>
            <p:cNvPr id="36" name="TextBox 35"/>
            <p:cNvSpPr txBox="1"/>
            <p:nvPr/>
          </p:nvSpPr>
          <p:spPr>
            <a:xfrm>
              <a:off x="-36512" y="2340169"/>
              <a:ext cx="1330105" cy="584775"/>
            </a:xfrm>
            <a:prstGeom prst="rect">
              <a:avLst/>
            </a:prstGeom>
            <a:noFill/>
          </p:spPr>
          <p:txBody>
            <a:bodyPr wrap="square" rtlCol="0">
              <a:spAutoFit/>
            </a:bodyPr>
            <a:lstStyle/>
            <a:p>
              <a:pPr algn="ctr"/>
              <a:r>
                <a:rPr lang="en-IN" sz="3200" b="1" dirty="0" smtClean="0"/>
                <a:t>2</a:t>
              </a:r>
              <a:endParaRPr lang="en-IN" sz="3200" b="1" dirty="0"/>
            </a:p>
          </p:txBody>
        </p:sp>
      </p:grpSp>
      <p:grpSp>
        <p:nvGrpSpPr>
          <p:cNvPr id="11" name="Group 43"/>
          <p:cNvGrpSpPr/>
          <p:nvPr/>
        </p:nvGrpSpPr>
        <p:grpSpPr>
          <a:xfrm>
            <a:off x="-36512" y="4320513"/>
            <a:ext cx="1396839" cy="1379184"/>
            <a:chOff x="-36512" y="4320513"/>
            <a:chExt cx="1396839" cy="1379184"/>
          </a:xfrm>
        </p:grpSpPr>
        <p:grpSp>
          <p:nvGrpSpPr>
            <p:cNvPr id="12" name="Group 18"/>
            <p:cNvGrpSpPr/>
            <p:nvPr/>
          </p:nvGrpSpPr>
          <p:grpSpPr>
            <a:xfrm>
              <a:off x="-36511" y="4320513"/>
              <a:ext cx="1396838" cy="1379184"/>
              <a:chOff x="3851921" y="4498251"/>
              <a:chExt cx="1361173" cy="1307013"/>
            </a:xfrm>
          </p:grpSpPr>
          <p:sp>
            <p:nvSpPr>
              <p:cNvPr id="47" name="Oval 46"/>
              <p:cNvSpPr/>
              <p:nvPr/>
            </p:nvSpPr>
            <p:spPr>
              <a:xfrm>
                <a:off x="3949772" y="4558433"/>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8" name="Picture 47" descr="Green2.png"/>
              <p:cNvPicPr>
                <a:picLocks noChangeAspect="1"/>
              </p:cNvPicPr>
              <p:nvPr/>
            </p:nvPicPr>
            <p:blipFill>
              <a:blip r:embed="rId7" cstate="print"/>
              <a:stretch>
                <a:fillRect/>
              </a:stretch>
            </p:blipFill>
            <p:spPr>
              <a:xfrm>
                <a:off x="3851921" y="4498251"/>
                <a:ext cx="1361173" cy="1307013"/>
              </a:xfrm>
              <a:prstGeom prst="rect">
                <a:avLst/>
              </a:prstGeom>
            </p:spPr>
          </p:pic>
        </p:grpSp>
        <p:sp>
          <p:nvSpPr>
            <p:cNvPr id="46" name="TextBox 45"/>
            <p:cNvSpPr txBox="1"/>
            <p:nvPr/>
          </p:nvSpPr>
          <p:spPr>
            <a:xfrm>
              <a:off x="-36512" y="4644425"/>
              <a:ext cx="1330105" cy="584775"/>
            </a:xfrm>
            <a:prstGeom prst="rect">
              <a:avLst/>
            </a:prstGeom>
            <a:noFill/>
          </p:spPr>
          <p:txBody>
            <a:bodyPr wrap="square" rtlCol="0">
              <a:spAutoFit/>
            </a:bodyPr>
            <a:lstStyle/>
            <a:p>
              <a:pPr algn="ctr"/>
              <a:r>
                <a:rPr lang="en-IN" sz="3200" b="1" dirty="0" smtClean="0"/>
                <a:t>4</a:t>
              </a:r>
              <a:endParaRPr lang="en-IN" sz="3200" b="1" dirty="0"/>
            </a:p>
          </p:txBody>
        </p:sp>
      </p:grpSp>
      <p:grpSp>
        <p:nvGrpSpPr>
          <p:cNvPr id="13" name="Group 48"/>
          <p:cNvGrpSpPr/>
          <p:nvPr/>
        </p:nvGrpSpPr>
        <p:grpSpPr>
          <a:xfrm>
            <a:off x="-36512" y="5471744"/>
            <a:ext cx="1404000" cy="1386256"/>
            <a:chOff x="-36512" y="5471744"/>
            <a:chExt cx="1404000" cy="1386256"/>
          </a:xfrm>
        </p:grpSpPr>
        <p:grpSp>
          <p:nvGrpSpPr>
            <p:cNvPr id="14" name="Group 15"/>
            <p:cNvGrpSpPr/>
            <p:nvPr/>
          </p:nvGrpSpPr>
          <p:grpSpPr>
            <a:xfrm>
              <a:off x="-36512" y="5471744"/>
              <a:ext cx="1404000" cy="1386256"/>
              <a:chOff x="3851920" y="5589240"/>
              <a:chExt cx="1368152" cy="1313715"/>
            </a:xfrm>
          </p:grpSpPr>
          <p:sp>
            <p:nvSpPr>
              <p:cNvPr id="52" name="Oval 51"/>
              <p:cNvSpPr/>
              <p:nvPr/>
            </p:nvSpPr>
            <p:spPr>
              <a:xfrm>
                <a:off x="3949772" y="5662529"/>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3" name="Picture 17" descr="Green1.png"/>
              <p:cNvPicPr>
                <a:picLocks noChangeAspect="1"/>
              </p:cNvPicPr>
              <p:nvPr/>
            </p:nvPicPr>
            <p:blipFill>
              <a:blip r:embed="rId8" cstate="print"/>
              <a:stretch>
                <a:fillRect/>
              </a:stretch>
            </p:blipFill>
            <p:spPr>
              <a:xfrm>
                <a:off x="3851920" y="5589240"/>
                <a:ext cx="1368152" cy="1313715"/>
              </a:xfrm>
              <a:prstGeom prst="rect">
                <a:avLst/>
              </a:prstGeom>
            </p:spPr>
          </p:pic>
        </p:grpSp>
        <p:sp>
          <p:nvSpPr>
            <p:cNvPr id="51" name="TextBox 50"/>
            <p:cNvSpPr txBox="1"/>
            <p:nvPr/>
          </p:nvSpPr>
          <p:spPr>
            <a:xfrm>
              <a:off x="-36512" y="5805264"/>
              <a:ext cx="1330105" cy="584775"/>
            </a:xfrm>
            <a:prstGeom prst="rect">
              <a:avLst/>
            </a:prstGeom>
            <a:noFill/>
          </p:spPr>
          <p:txBody>
            <a:bodyPr wrap="square" rtlCol="0">
              <a:spAutoFit/>
            </a:bodyPr>
            <a:lstStyle/>
            <a:p>
              <a:pPr algn="ctr"/>
              <a:r>
                <a:rPr lang="en-IN" sz="3200" b="1" dirty="0" smtClean="0"/>
                <a:t>5</a:t>
              </a:r>
              <a:endParaRPr lang="en-IN" sz="3200" b="1" dirty="0"/>
            </a:p>
          </p:txBody>
        </p:sp>
      </p:grpSp>
      <p:grpSp>
        <p:nvGrpSpPr>
          <p:cNvPr id="15" name="Group 57"/>
          <p:cNvGrpSpPr/>
          <p:nvPr/>
        </p:nvGrpSpPr>
        <p:grpSpPr>
          <a:xfrm>
            <a:off x="-36512" y="836712"/>
            <a:ext cx="1404000" cy="1386256"/>
            <a:chOff x="-36512" y="836712"/>
            <a:chExt cx="1404000" cy="1386256"/>
          </a:xfrm>
        </p:grpSpPr>
        <p:grpSp>
          <p:nvGrpSpPr>
            <p:cNvPr id="16" name="Group 30"/>
            <p:cNvGrpSpPr/>
            <p:nvPr/>
          </p:nvGrpSpPr>
          <p:grpSpPr>
            <a:xfrm>
              <a:off x="-36512" y="836712"/>
              <a:ext cx="1404000" cy="1386256"/>
              <a:chOff x="3851920" y="1196752"/>
              <a:chExt cx="1368152" cy="1313715"/>
            </a:xfrm>
          </p:grpSpPr>
          <p:sp>
            <p:nvSpPr>
              <p:cNvPr id="61" name="Oval 60"/>
              <p:cNvSpPr/>
              <p:nvPr/>
            </p:nvSpPr>
            <p:spPr>
              <a:xfrm>
                <a:off x="3949772" y="1269980"/>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2" name="Picture 61" descr="Magenta.png"/>
              <p:cNvPicPr>
                <a:picLocks noChangeAspect="1"/>
              </p:cNvPicPr>
              <p:nvPr/>
            </p:nvPicPr>
            <p:blipFill>
              <a:blip r:embed="rId9" cstate="print"/>
              <a:stretch>
                <a:fillRect/>
              </a:stretch>
            </p:blipFill>
            <p:spPr>
              <a:xfrm>
                <a:off x="3851920" y="1196752"/>
                <a:ext cx="1368152" cy="1313715"/>
              </a:xfrm>
              <a:prstGeom prst="rect">
                <a:avLst/>
              </a:prstGeom>
            </p:spPr>
          </p:pic>
        </p:grpSp>
        <p:sp>
          <p:nvSpPr>
            <p:cNvPr id="60" name="TextBox 59"/>
            <p:cNvSpPr txBox="1"/>
            <p:nvPr/>
          </p:nvSpPr>
          <p:spPr>
            <a:xfrm>
              <a:off x="-36512" y="1196752"/>
              <a:ext cx="1330105" cy="584775"/>
            </a:xfrm>
            <a:prstGeom prst="rect">
              <a:avLst/>
            </a:prstGeom>
            <a:noFill/>
          </p:spPr>
          <p:txBody>
            <a:bodyPr wrap="square" rtlCol="0">
              <a:spAutoFit/>
            </a:bodyPr>
            <a:lstStyle/>
            <a:p>
              <a:pPr algn="ctr"/>
              <a:r>
                <a:rPr lang="en-IN" sz="3200" b="1" dirty="0" smtClean="0"/>
                <a:t>1</a:t>
              </a:r>
              <a:endParaRPr lang="en-IN" sz="3200" b="1" dirty="0"/>
            </a:p>
          </p:txBody>
        </p:sp>
      </p:grpSp>
      <p:grpSp>
        <p:nvGrpSpPr>
          <p:cNvPr id="35" name="Group 49"/>
          <p:cNvGrpSpPr/>
          <p:nvPr/>
        </p:nvGrpSpPr>
        <p:grpSpPr>
          <a:xfrm flipH="1">
            <a:off x="1115616" y="3069128"/>
            <a:ext cx="2520288" cy="1512000"/>
            <a:chOff x="1547656" y="1124912"/>
            <a:chExt cx="2520288" cy="1512000"/>
          </a:xfrm>
        </p:grpSpPr>
        <p:sp>
          <p:nvSpPr>
            <p:cNvPr id="39" name="Rectangle 38"/>
            <p:cNvSpPr/>
            <p:nvPr/>
          </p:nvSpPr>
          <p:spPr>
            <a:xfrm>
              <a:off x="2987824" y="1556792"/>
              <a:ext cx="1080120" cy="5760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 name="Oval 39"/>
            <p:cNvSpPr/>
            <p:nvPr/>
          </p:nvSpPr>
          <p:spPr>
            <a:xfrm>
              <a:off x="1547656" y="1124912"/>
              <a:ext cx="1512000" cy="151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4" name="TextBox 43"/>
          <p:cNvSpPr txBox="1"/>
          <p:nvPr/>
        </p:nvSpPr>
        <p:spPr>
          <a:xfrm>
            <a:off x="2123728" y="3501008"/>
            <a:ext cx="1440160" cy="707886"/>
          </a:xfrm>
          <a:prstGeom prst="rect">
            <a:avLst/>
          </a:prstGeom>
          <a:noFill/>
        </p:spPr>
        <p:txBody>
          <a:bodyPr wrap="square" rtlCol="0">
            <a:spAutoFit/>
          </a:bodyPr>
          <a:lstStyle/>
          <a:p>
            <a:pPr algn="ctr"/>
            <a:r>
              <a:rPr lang="en-IN" sz="2000" b="1" dirty="0" smtClean="0"/>
              <a:t>Feelings &amp; Emotions</a:t>
            </a:r>
            <a:endParaRPr lang="en-IN" sz="2000" b="1" dirty="0"/>
          </a:p>
        </p:txBody>
      </p:sp>
      <p:sp>
        <p:nvSpPr>
          <p:cNvPr id="45" name="Rounded Rectangle 44"/>
          <p:cNvSpPr/>
          <p:nvPr/>
        </p:nvSpPr>
        <p:spPr>
          <a:xfrm>
            <a:off x="1547664" y="4653136"/>
            <a:ext cx="7236000" cy="2124000"/>
          </a:xfrm>
          <a:prstGeom prst="roundRect">
            <a:avLst>
              <a:gd name="adj" fmla="val 3111"/>
            </a:avLst>
          </a:prstGeom>
          <a:solidFill>
            <a:schemeClr val="accent1">
              <a:lumMod val="60000"/>
              <a:lumOff val="40000"/>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The strength of these statements is that they let the other person know your exact position and what you expect.</a:t>
            </a:r>
          </a:p>
          <a:p>
            <a:endParaRPr lang="en-IN" sz="2000" b="1" dirty="0" smtClean="0">
              <a:solidFill>
                <a:schemeClr val="tx1"/>
              </a:solidFill>
            </a:endParaRPr>
          </a:p>
          <a:p>
            <a:pPr marL="457200" indent="-457200">
              <a:buFont typeface="Arial" pitchFamily="34" charset="0"/>
              <a:buChar char="•"/>
            </a:pPr>
            <a:r>
              <a:rPr lang="en-IN" sz="2000" b="1" dirty="0" smtClean="0">
                <a:solidFill>
                  <a:schemeClr val="tx1"/>
                </a:solidFill>
              </a:rPr>
              <a:t>‘I want you to pay attention’</a:t>
            </a:r>
          </a:p>
          <a:p>
            <a:pPr marL="457200" indent="-457200">
              <a:buFont typeface="Arial" pitchFamily="34" charset="0"/>
              <a:buChar char="•"/>
            </a:pPr>
            <a:r>
              <a:rPr lang="en-IN" sz="2000" b="1" dirty="0" smtClean="0">
                <a:solidFill>
                  <a:schemeClr val="tx1"/>
                </a:solidFill>
              </a:rPr>
              <a:t>‘I want your full co-operation’</a:t>
            </a:r>
          </a:p>
          <a:p>
            <a:pPr marL="457200" indent="-457200">
              <a:buFont typeface="Arial" pitchFamily="34" charset="0"/>
              <a:buChar char="•"/>
            </a:pPr>
            <a:r>
              <a:rPr lang="en-IN" sz="2000" b="1" dirty="0" smtClean="0">
                <a:solidFill>
                  <a:schemeClr val="tx1"/>
                </a:solidFill>
              </a:rPr>
              <a:t>‘I want you to be on time’</a:t>
            </a:r>
          </a:p>
        </p:txBody>
      </p:sp>
      <p:grpSp>
        <p:nvGrpSpPr>
          <p:cNvPr id="9" name="Group 38"/>
          <p:cNvGrpSpPr/>
          <p:nvPr/>
        </p:nvGrpSpPr>
        <p:grpSpPr>
          <a:xfrm>
            <a:off x="-36512" y="3116236"/>
            <a:ext cx="1404000" cy="1386256"/>
            <a:chOff x="-36512" y="3116236"/>
            <a:chExt cx="1404000" cy="1386256"/>
          </a:xfrm>
        </p:grpSpPr>
        <p:grpSp>
          <p:nvGrpSpPr>
            <p:cNvPr id="10" name="Group 21"/>
            <p:cNvGrpSpPr/>
            <p:nvPr/>
          </p:nvGrpSpPr>
          <p:grpSpPr>
            <a:xfrm>
              <a:off x="-36512" y="3116236"/>
              <a:ext cx="1404000" cy="1386256"/>
              <a:chOff x="3851920" y="3356992"/>
              <a:chExt cx="1368152" cy="1313715"/>
            </a:xfrm>
          </p:grpSpPr>
          <p:sp>
            <p:nvSpPr>
              <p:cNvPr id="42" name="Oval 41"/>
              <p:cNvSpPr/>
              <p:nvPr/>
            </p:nvSpPr>
            <p:spPr>
              <a:xfrm>
                <a:off x="3949772" y="3417216"/>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3" name="Picture 42" descr="Blue1.png"/>
              <p:cNvPicPr>
                <a:picLocks noChangeAspect="1"/>
              </p:cNvPicPr>
              <p:nvPr/>
            </p:nvPicPr>
            <p:blipFill>
              <a:blip r:embed="rId10" cstate="print"/>
              <a:stretch>
                <a:fillRect/>
              </a:stretch>
            </p:blipFill>
            <p:spPr>
              <a:xfrm>
                <a:off x="3851920" y="3356992"/>
                <a:ext cx="1368152" cy="1313715"/>
              </a:xfrm>
              <a:prstGeom prst="rect">
                <a:avLst/>
              </a:prstGeom>
            </p:spPr>
          </p:pic>
        </p:grpSp>
        <p:sp>
          <p:nvSpPr>
            <p:cNvPr id="41" name="TextBox 40"/>
            <p:cNvSpPr txBox="1"/>
            <p:nvPr/>
          </p:nvSpPr>
          <p:spPr>
            <a:xfrm>
              <a:off x="-36512" y="3492297"/>
              <a:ext cx="1330105" cy="584775"/>
            </a:xfrm>
            <a:prstGeom prst="rect">
              <a:avLst/>
            </a:prstGeom>
            <a:noFill/>
          </p:spPr>
          <p:txBody>
            <a:bodyPr wrap="square" rtlCol="0">
              <a:spAutoFit/>
            </a:bodyPr>
            <a:lstStyle/>
            <a:p>
              <a:pPr algn="ctr"/>
              <a:r>
                <a:rPr lang="en-IN" sz="3200" b="1" dirty="0" smtClean="0"/>
                <a:t>3</a:t>
              </a:r>
              <a:endParaRPr lang="en-IN" sz="3200" b="1" dirty="0"/>
            </a:p>
          </p:txBody>
        </p:sp>
      </p:grpSp>
      <p:sp>
        <p:nvSpPr>
          <p:cNvPr id="17" name="Footer Placeholder 16"/>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lide(fromLeft)">
                                      <p:cBhvr>
                                        <p:cTn id="11" dur="5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1000"/>
                                        <p:tgtEl>
                                          <p:spTgt spid="45"/>
                                        </p:tgtEl>
                                      </p:cBhvr>
                                    </p:animEffect>
                                    <p:anim calcmode="lin" valueType="num">
                                      <p:cBhvr>
                                        <p:cTn id="20" dur="1000" fill="hold"/>
                                        <p:tgtEl>
                                          <p:spTgt spid="45"/>
                                        </p:tgtEl>
                                        <p:attrNameLst>
                                          <p:attrName>ppt_x</p:attrName>
                                        </p:attrNameLst>
                                      </p:cBhvr>
                                      <p:tavLst>
                                        <p:tav tm="0">
                                          <p:val>
                                            <p:strVal val="#ppt_x"/>
                                          </p:val>
                                        </p:tav>
                                        <p:tav tm="100000">
                                          <p:val>
                                            <p:strVal val="#ppt_x"/>
                                          </p:val>
                                        </p:tav>
                                      </p:tavLst>
                                    </p:anim>
                                    <p:anim calcmode="lin" valueType="num">
                                      <p:cBhvr>
                                        <p:cTn id="2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Introduction</a:t>
              </a:r>
              <a:endParaRPr lang="en-IN" sz="3200" dirty="0"/>
            </a:p>
          </p:txBody>
        </p:sp>
      </p:grpSp>
      <p:pic>
        <p:nvPicPr>
          <p:cNvPr id="9" name="Picture 8" descr="19755042_l.jpg"/>
          <p:cNvPicPr>
            <a:picLocks noChangeAspect="1"/>
          </p:cNvPicPr>
          <p:nvPr/>
        </p:nvPicPr>
        <p:blipFill>
          <a:blip r:embed="rId3" cstate="email">
            <a:lum bright="40000" contrast="-40000"/>
          </a:blip>
          <a:stretch>
            <a:fillRect/>
          </a:stretch>
        </p:blipFill>
        <p:spPr>
          <a:xfrm>
            <a:off x="298765" y="1249886"/>
            <a:ext cx="4201227" cy="28271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6641889_l.jpg"/>
          <p:cNvPicPr>
            <a:picLocks noChangeAspect="1"/>
          </p:cNvPicPr>
          <p:nvPr/>
        </p:nvPicPr>
        <p:blipFill>
          <a:blip r:embed="rId4" cstate="email">
            <a:lum bright="40000" contrast="-40000"/>
          </a:blip>
          <a:stretch>
            <a:fillRect/>
          </a:stretch>
        </p:blipFill>
        <p:spPr>
          <a:xfrm rot="849067">
            <a:off x="4683529" y="1268039"/>
            <a:ext cx="4213616" cy="28411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descr="11752640_l.jpg"/>
          <p:cNvPicPr>
            <a:picLocks noChangeAspect="1"/>
          </p:cNvPicPr>
          <p:nvPr/>
        </p:nvPicPr>
        <p:blipFill>
          <a:blip r:embed="rId5" cstate="email">
            <a:lum bright="40000" contrast="-40000"/>
          </a:blip>
          <a:stretch>
            <a:fillRect/>
          </a:stretch>
        </p:blipFill>
        <p:spPr>
          <a:xfrm rot="688192">
            <a:off x="210727" y="3860536"/>
            <a:ext cx="4429606" cy="26545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17798221_l.jpg"/>
          <p:cNvPicPr>
            <a:picLocks noChangeAspect="1"/>
          </p:cNvPicPr>
          <p:nvPr/>
        </p:nvPicPr>
        <p:blipFill>
          <a:blip r:embed="rId6" cstate="email">
            <a:lum bright="40000" contrast="-40000"/>
          </a:blip>
          <a:stretch>
            <a:fillRect/>
          </a:stretch>
        </p:blipFill>
        <p:spPr>
          <a:xfrm rot="20976583">
            <a:off x="5031622" y="3523149"/>
            <a:ext cx="2910774" cy="296601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11753097_l.jpg"/>
          <p:cNvPicPr>
            <a:picLocks noChangeAspect="1"/>
          </p:cNvPicPr>
          <p:nvPr/>
        </p:nvPicPr>
        <p:blipFill>
          <a:blip r:embed="rId7" cstate="email"/>
          <a:stretch>
            <a:fillRect/>
          </a:stretch>
        </p:blipFill>
        <p:spPr>
          <a:xfrm rot="350980">
            <a:off x="2790056" y="1152128"/>
            <a:ext cx="3582144" cy="53732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Rounded Rectangle 12"/>
          <p:cNvSpPr/>
          <p:nvPr/>
        </p:nvSpPr>
        <p:spPr>
          <a:xfrm>
            <a:off x="251520" y="1196752"/>
            <a:ext cx="2304256" cy="5400600"/>
          </a:xfrm>
          <a:prstGeom prst="roundRect">
            <a:avLst>
              <a:gd name="adj" fmla="val 3111"/>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Thus, you can see that it is very important for you to develop ‘assertiveness skills’ and practice being ‘assertive’ in your interactions with everyone. Let us now learn about ‘assertiveness skills’ in detail.</a:t>
            </a:r>
          </a:p>
        </p:txBody>
      </p:sp>
      <p:sp>
        <p:nvSpPr>
          <p:cNvPr id="6" name="Footer Placeholder 5"/>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par>
                          <p:cTn id="10" fill="hold">
                            <p:stCondLst>
                              <p:cond delay="250"/>
                            </p:stCondLst>
                            <p:childTnLst>
                              <p:par>
                                <p:cTn id="11" presetID="55"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250" fill="hold"/>
                                        <p:tgtEl>
                                          <p:spTgt spid="13"/>
                                        </p:tgtEl>
                                        <p:attrNameLst>
                                          <p:attrName>ppt_w</p:attrName>
                                        </p:attrNameLst>
                                      </p:cBhvr>
                                      <p:tavLst>
                                        <p:tav tm="0">
                                          <p:val>
                                            <p:strVal val="#ppt_w*0.70"/>
                                          </p:val>
                                        </p:tav>
                                        <p:tav tm="100000">
                                          <p:val>
                                            <p:strVal val="#ppt_w"/>
                                          </p:val>
                                        </p:tav>
                                      </p:tavLst>
                                    </p:anim>
                                    <p:anim calcmode="lin" valueType="num">
                                      <p:cBhvr>
                                        <p:cTn id="14" dur="250" fill="hold"/>
                                        <p:tgtEl>
                                          <p:spTgt spid="13"/>
                                        </p:tgtEl>
                                        <p:attrNameLst>
                                          <p:attrName>ppt_h</p:attrName>
                                        </p:attrNameLst>
                                      </p:cBhvr>
                                      <p:tavLst>
                                        <p:tav tm="0">
                                          <p:val>
                                            <p:strVal val="#ppt_h"/>
                                          </p:val>
                                        </p:tav>
                                        <p:tav tm="100000">
                                          <p:val>
                                            <p:strVal val="#ppt_h"/>
                                          </p:val>
                                        </p:tav>
                                      </p:tavLst>
                                    </p:anim>
                                    <p:animEffect transition="in" filter="fade">
                                      <p:cBhvr>
                                        <p:cTn id="15"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0" y="908720"/>
            <a:ext cx="9144000" cy="5949280"/>
            <a:chOff x="0" y="908720"/>
            <a:chExt cx="9144000" cy="5949280"/>
          </a:xfrm>
        </p:grpSpPr>
        <p:pic>
          <p:nvPicPr>
            <p:cNvPr id="31" name="Picture 30" descr="10163144_xxl.jpg"/>
            <p:cNvPicPr>
              <a:picLocks noChangeAspect="1"/>
            </p:cNvPicPr>
            <p:nvPr/>
          </p:nvPicPr>
          <p:blipFill>
            <a:blip r:embed="rId2" cstate="email"/>
            <a:srcRect/>
            <a:stretch>
              <a:fillRect/>
            </a:stretch>
          </p:blipFill>
          <p:spPr>
            <a:xfrm>
              <a:off x="1584176" y="908720"/>
              <a:ext cx="6372200" cy="5949280"/>
            </a:xfrm>
            <a:prstGeom prst="rect">
              <a:avLst/>
            </a:prstGeom>
          </p:spPr>
        </p:pic>
        <p:pic>
          <p:nvPicPr>
            <p:cNvPr id="32" name="Picture 31" descr="10163144_xxl.jpg"/>
            <p:cNvPicPr>
              <a:picLocks noChangeAspect="1"/>
            </p:cNvPicPr>
            <p:nvPr/>
          </p:nvPicPr>
          <p:blipFill>
            <a:blip r:embed="rId3" cstate="print"/>
            <a:srcRect/>
            <a:stretch>
              <a:fillRect/>
            </a:stretch>
          </p:blipFill>
          <p:spPr>
            <a:xfrm>
              <a:off x="0" y="908720"/>
              <a:ext cx="1619672" cy="5949280"/>
            </a:xfrm>
            <a:prstGeom prst="rect">
              <a:avLst/>
            </a:prstGeom>
          </p:spPr>
        </p:pic>
        <p:pic>
          <p:nvPicPr>
            <p:cNvPr id="33" name="Picture 32" descr="10163144_xxl.jpg"/>
            <p:cNvPicPr>
              <a:picLocks noChangeAspect="1"/>
            </p:cNvPicPr>
            <p:nvPr/>
          </p:nvPicPr>
          <p:blipFill>
            <a:blip r:embed="rId4" cstate="print"/>
            <a:srcRect/>
            <a:stretch>
              <a:fillRect/>
            </a:stretch>
          </p:blipFill>
          <p:spPr>
            <a:xfrm>
              <a:off x="7884368" y="980728"/>
              <a:ext cx="1259632" cy="5877272"/>
            </a:xfrm>
            <a:prstGeom prst="rect">
              <a:avLst/>
            </a:prstGeom>
          </p:spPr>
        </p:pic>
      </p:grpSp>
      <p:grpSp>
        <p:nvGrpSpPr>
          <p:cNvPr id="6"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5"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 Statements</a:t>
              </a:r>
              <a:endParaRPr lang="en-IN" sz="3200" dirty="0"/>
            </a:p>
          </p:txBody>
        </p:sp>
      </p:grpSp>
      <p:grpSp>
        <p:nvGrpSpPr>
          <p:cNvPr id="7" name="Group 33"/>
          <p:cNvGrpSpPr/>
          <p:nvPr/>
        </p:nvGrpSpPr>
        <p:grpSpPr>
          <a:xfrm>
            <a:off x="-36512" y="1976474"/>
            <a:ext cx="1404000" cy="1386256"/>
            <a:chOff x="-36512" y="1976474"/>
            <a:chExt cx="1404000" cy="1386256"/>
          </a:xfrm>
        </p:grpSpPr>
        <p:grpSp>
          <p:nvGrpSpPr>
            <p:cNvPr id="8" name="Group 24"/>
            <p:cNvGrpSpPr/>
            <p:nvPr/>
          </p:nvGrpSpPr>
          <p:grpSpPr>
            <a:xfrm>
              <a:off x="-36512" y="1976474"/>
              <a:ext cx="1404000" cy="1386256"/>
              <a:chOff x="3851920" y="2276872"/>
              <a:chExt cx="1368152" cy="1313715"/>
            </a:xfrm>
          </p:grpSpPr>
          <p:sp>
            <p:nvSpPr>
              <p:cNvPr id="37" name="Oval 36"/>
              <p:cNvSpPr/>
              <p:nvPr/>
            </p:nvSpPr>
            <p:spPr>
              <a:xfrm>
                <a:off x="3949772" y="2363207"/>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8" name="Picture 37" descr="Mauve.png"/>
              <p:cNvPicPr>
                <a:picLocks noChangeAspect="1"/>
              </p:cNvPicPr>
              <p:nvPr/>
            </p:nvPicPr>
            <p:blipFill>
              <a:blip r:embed="rId6" cstate="print"/>
              <a:stretch>
                <a:fillRect/>
              </a:stretch>
            </p:blipFill>
            <p:spPr>
              <a:xfrm>
                <a:off x="3851920" y="2276872"/>
                <a:ext cx="1368152" cy="1313715"/>
              </a:xfrm>
              <a:prstGeom prst="rect">
                <a:avLst/>
              </a:prstGeom>
            </p:spPr>
          </p:pic>
        </p:grpSp>
        <p:sp>
          <p:nvSpPr>
            <p:cNvPr id="36" name="TextBox 35"/>
            <p:cNvSpPr txBox="1"/>
            <p:nvPr/>
          </p:nvSpPr>
          <p:spPr>
            <a:xfrm>
              <a:off x="-36512" y="2340169"/>
              <a:ext cx="1330105" cy="584775"/>
            </a:xfrm>
            <a:prstGeom prst="rect">
              <a:avLst/>
            </a:prstGeom>
            <a:noFill/>
          </p:spPr>
          <p:txBody>
            <a:bodyPr wrap="square" rtlCol="0">
              <a:spAutoFit/>
            </a:bodyPr>
            <a:lstStyle/>
            <a:p>
              <a:pPr algn="ctr"/>
              <a:r>
                <a:rPr lang="en-IN" sz="3200" b="1" dirty="0" smtClean="0"/>
                <a:t>2</a:t>
              </a:r>
              <a:endParaRPr lang="en-IN" sz="3200" b="1" dirty="0"/>
            </a:p>
          </p:txBody>
        </p:sp>
      </p:grpSp>
      <p:grpSp>
        <p:nvGrpSpPr>
          <p:cNvPr id="9" name="Group 38"/>
          <p:cNvGrpSpPr/>
          <p:nvPr/>
        </p:nvGrpSpPr>
        <p:grpSpPr>
          <a:xfrm>
            <a:off x="-36512" y="3116236"/>
            <a:ext cx="1404000" cy="1386256"/>
            <a:chOff x="-36512" y="3116236"/>
            <a:chExt cx="1404000" cy="1386256"/>
          </a:xfrm>
        </p:grpSpPr>
        <p:grpSp>
          <p:nvGrpSpPr>
            <p:cNvPr id="10" name="Group 21"/>
            <p:cNvGrpSpPr/>
            <p:nvPr/>
          </p:nvGrpSpPr>
          <p:grpSpPr>
            <a:xfrm>
              <a:off x="-36512" y="3116236"/>
              <a:ext cx="1404000" cy="1386256"/>
              <a:chOff x="3851920" y="3356992"/>
              <a:chExt cx="1368152" cy="1313715"/>
            </a:xfrm>
          </p:grpSpPr>
          <p:sp>
            <p:nvSpPr>
              <p:cNvPr id="42" name="Oval 41"/>
              <p:cNvSpPr/>
              <p:nvPr/>
            </p:nvSpPr>
            <p:spPr>
              <a:xfrm>
                <a:off x="3949772" y="3417216"/>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3" name="Picture 42" descr="Blue1.png"/>
              <p:cNvPicPr>
                <a:picLocks noChangeAspect="1"/>
              </p:cNvPicPr>
              <p:nvPr/>
            </p:nvPicPr>
            <p:blipFill>
              <a:blip r:embed="rId7" cstate="print"/>
              <a:stretch>
                <a:fillRect/>
              </a:stretch>
            </p:blipFill>
            <p:spPr>
              <a:xfrm>
                <a:off x="3851920" y="3356992"/>
                <a:ext cx="1368152" cy="1313715"/>
              </a:xfrm>
              <a:prstGeom prst="rect">
                <a:avLst/>
              </a:prstGeom>
            </p:spPr>
          </p:pic>
        </p:grpSp>
        <p:sp>
          <p:nvSpPr>
            <p:cNvPr id="41" name="TextBox 40"/>
            <p:cNvSpPr txBox="1"/>
            <p:nvPr/>
          </p:nvSpPr>
          <p:spPr>
            <a:xfrm>
              <a:off x="-36512" y="3492297"/>
              <a:ext cx="1330105" cy="584775"/>
            </a:xfrm>
            <a:prstGeom prst="rect">
              <a:avLst/>
            </a:prstGeom>
            <a:noFill/>
          </p:spPr>
          <p:txBody>
            <a:bodyPr wrap="square" rtlCol="0">
              <a:spAutoFit/>
            </a:bodyPr>
            <a:lstStyle/>
            <a:p>
              <a:pPr algn="ctr"/>
              <a:r>
                <a:rPr lang="en-IN" sz="3200" b="1" dirty="0" smtClean="0"/>
                <a:t>3</a:t>
              </a:r>
              <a:endParaRPr lang="en-IN" sz="3200" b="1" dirty="0"/>
            </a:p>
          </p:txBody>
        </p:sp>
      </p:grpSp>
      <p:grpSp>
        <p:nvGrpSpPr>
          <p:cNvPr id="13" name="Group 48"/>
          <p:cNvGrpSpPr/>
          <p:nvPr/>
        </p:nvGrpSpPr>
        <p:grpSpPr>
          <a:xfrm>
            <a:off x="-36512" y="5471744"/>
            <a:ext cx="1404000" cy="1386256"/>
            <a:chOff x="-36512" y="5471744"/>
            <a:chExt cx="1404000" cy="1386256"/>
          </a:xfrm>
        </p:grpSpPr>
        <p:grpSp>
          <p:nvGrpSpPr>
            <p:cNvPr id="14" name="Group 15"/>
            <p:cNvGrpSpPr/>
            <p:nvPr/>
          </p:nvGrpSpPr>
          <p:grpSpPr>
            <a:xfrm>
              <a:off x="-36512" y="5471744"/>
              <a:ext cx="1404000" cy="1386256"/>
              <a:chOff x="3851920" y="5589240"/>
              <a:chExt cx="1368152" cy="1313715"/>
            </a:xfrm>
          </p:grpSpPr>
          <p:sp>
            <p:nvSpPr>
              <p:cNvPr id="52" name="Oval 51"/>
              <p:cNvSpPr/>
              <p:nvPr/>
            </p:nvSpPr>
            <p:spPr>
              <a:xfrm>
                <a:off x="3949772" y="5662529"/>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3" name="Picture 17" descr="Green1.png"/>
              <p:cNvPicPr>
                <a:picLocks noChangeAspect="1"/>
              </p:cNvPicPr>
              <p:nvPr/>
            </p:nvPicPr>
            <p:blipFill>
              <a:blip r:embed="rId8" cstate="print"/>
              <a:stretch>
                <a:fillRect/>
              </a:stretch>
            </p:blipFill>
            <p:spPr>
              <a:xfrm>
                <a:off x="3851920" y="5589240"/>
                <a:ext cx="1368152" cy="1313715"/>
              </a:xfrm>
              <a:prstGeom prst="rect">
                <a:avLst/>
              </a:prstGeom>
            </p:spPr>
          </p:pic>
        </p:grpSp>
        <p:sp>
          <p:nvSpPr>
            <p:cNvPr id="51" name="TextBox 50"/>
            <p:cNvSpPr txBox="1"/>
            <p:nvPr/>
          </p:nvSpPr>
          <p:spPr>
            <a:xfrm>
              <a:off x="-36512" y="5805264"/>
              <a:ext cx="1330105" cy="584775"/>
            </a:xfrm>
            <a:prstGeom prst="rect">
              <a:avLst/>
            </a:prstGeom>
            <a:noFill/>
          </p:spPr>
          <p:txBody>
            <a:bodyPr wrap="square" rtlCol="0">
              <a:spAutoFit/>
            </a:bodyPr>
            <a:lstStyle/>
            <a:p>
              <a:pPr algn="ctr"/>
              <a:r>
                <a:rPr lang="en-IN" sz="3200" b="1" dirty="0" smtClean="0"/>
                <a:t>5</a:t>
              </a:r>
              <a:endParaRPr lang="en-IN" sz="3200" b="1" dirty="0"/>
            </a:p>
          </p:txBody>
        </p:sp>
      </p:grpSp>
      <p:grpSp>
        <p:nvGrpSpPr>
          <p:cNvPr id="15" name="Group 57"/>
          <p:cNvGrpSpPr/>
          <p:nvPr/>
        </p:nvGrpSpPr>
        <p:grpSpPr>
          <a:xfrm>
            <a:off x="-36512" y="836712"/>
            <a:ext cx="1404000" cy="1386256"/>
            <a:chOff x="-36512" y="836712"/>
            <a:chExt cx="1404000" cy="1386256"/>
          </a:xfrm>
        </p:grpSpPr>
        <p:grpSp>
          <p:nvGrpSpPr>
            <p:cNvPr id="16" name="Group 30"/>
            <p:cNvGrpSpPr/>
            <p:nvPr/>
          </p:nvGrpSpPr>
          <p:grpSpPr>
            <a:xfrm>
              <a:off x="-36512" y="836712"/>
              <a:ext cx="1404000" cy="1386256"/>
              <a:chOff x="3851920" y="1196752"/>
              <a:chExt cx="1368152" cy="1313715"/>
            </a:xfrm>
          </p:grpSpPr>
          <p:sp>
            <p:nvSpPr>
              <p:cNvPr id="61" name="Oval 60"/>
              <p:cNvSpPr/>
              <p:nvPr/>
            </p:nvSpPr>
            <p:spPr>
              <a:xfrm>
                <a:off x="3949772" y="1269980"/>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2" name="Picture 61" descr="Magenta.png"/>
              <p:cNvPicPr>
                <a:picLocks noChangeAspect="1"/>
              </p:cNvPicPr>
              <p:nvPr/>
            </p:nvPicPr>
            <p:blipFill>
              <a:blip r:embed="rId9" cstate="print"/>
              <a:stretch>
                <a:fillRect/>
              </a:stretch>
            </p:blipFill>
            <p:spPr>
              <a:xfrm>
                <a:off x="3851920" y="1196752"/>
                <a:ext cx="1368152" cy="1313715"/>
              </a:xfrm>
              <a:prstGeom prst="rect">
                <a:avLst/>
              </a:prstGeom>
            </p:spPr>
          </p:pic>
        </p:grpSp>
        <p:sp>
          <p:nvSpPr>
            <p:cNvPr id="60" name="TextBox 59"/>
            <p:cNvSpPr txBox="1"/>
            <p:nvPr/>
          </p:nvSpPr>
          <p:spPr>
            <a:xfrm>
              <a:off x="-36512" y="1196752"/>
              <a:ext cx="1330105" cy="584775"/>
            </a:xfrm>
            <a:prstGeom prst="rect">
              <a:avLst/>
            </a:prstGeom>
            <a:noFill/>
          </p:spPr>
          <p:txBody>
            <a:bodyPr wrap="square" rtlCol="0">
              <a:spAutoFit/>
            </a:bodyPr>
            <a:lstStyle/>
            <a:p>
              <a:pPr algn="ctr"/>
              <a:r>
                <a:rPr lang="en-IN" sz="3200" b="1" dirty="0" smtClean="0"/>
                <a:t>1</a:t>
              </a:r>
              <a:endParaRPr lang="en-IN" sz="3200" b="1" dirty="0"/>
            </a:p>
          </p:txBody>
        </p:sp>
      </p:grpSp>
      <p:grpSp>
        <p:nvGrpSpPr>
          <p:cNvPr id="35" name="Group 49"/>
          <p:cNvGrpSpPr/>
          <p:nvPr/>
        </p:nvGrpSpPr>
        <p:grpSpPr>
          <a:xfrm flipH="1">
            <a:off x="1115616" y="4293096"/>
            <a:ext cx="2520288" cy="1512000"/>
            <a:chOff x="1547656" y="1124912"/>
            <a:chExt cx="2520288" cy="1512000"/>
          </a:xfrm>
        </p:grpSpPr>
        <p:sp>
          <p:nvSpPr>
            <p:cNvPr id="39" name="Rectangle 38"/>
            <p:cNvSpPr/>
            <p:nvPr/>
          </p:nvSpPr>
          <p:spPr>
            <a:xfrm>
              <a:off x="2987824" y="1556792"/>
              <a:ext cx="1080120" cy="5760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 name="Oval 39"/>
            <p:cNvSpPr/>
            <p:nvPr/>
          </p:nvSpPr>
          <p:spPr>
            <a:xfrm>
              <a:off x="1547656" y="1124912"/>
              <a:ext cx="1512000" cy="151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4" name="TextBox 43"/>
          <p:cNvSpPr txBox="1"/>
          <p:nvPr/>
        </p:nvSpPr>
        <p:spPr>
          <a:xfrm>
            <a:off x="2051720" y="4725144"/>
            <a:ext cx="1728192" cy="707886"/>
          </a:xfrm>
          <a:prstGeom prst="rect">
            <a:avLst/>
          </a:prstGeom>
          <a:noFill/>
        </p:spPr>
        <p:txBody>
          <a:bodyPr wrap="square" rtlCol="0">
            <a:spAutoFit/>
          </a:bodyPr>
          <a:lstStyle/>
          <a:p>
            <a:pPr algn="ctr"/>
            <a:r>
              <a:rPr lang="en-IN" sz="2000" b="1" dirty="0" smtClean="0"/>
              <a:t>Wants &amp; Needs</a:t>
            </a:r>
            <a:endParaRPr lang="en-IN" sz="2000" b="1" dirty="0"/>
          </a:p>
        </p:txBody>
      </p:sp>
      <p:sp>
        <p:nvSpPr>
          <p:cNvPr id="45" name="Rounded Rectangle 44"/>
          <p:cNvSpPr/>
          <p:nvPr/>
        </p:nvSpPr>
        <p:spPr>
          <a:xfrm>
            <a:off x="1547664" y="1484784"/>
            <a:ext cx="7236000" cy="2736304"/>
          </a:xfrm>
          <a:prstGeom prst="roundRect">
            <a:avLst>
              <a:gd name="adj" fmla="val 3111"/>
            </a:avLst>
          </a:prstGeom>
          <a:solidFill>
            <a:srgbClr val="81C1B2">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This is not about feelings, but really a way to express your opinion more strongly. Again, these statements are powerful because they are non-negotiable or irrefutable.</a:t>
            </a:r>
          </a:p>
          <a:p>
            <a:endParaRPr lang="en-IN" sz="2000" b="1" dirty="0" smtClean="0">
              <a:solidFill>
                <a:schemeClr val="tx1"/>
              </a:solidFill>
            </a:endParaRPr>
          </a:p>
          <a:p>
            <a:pPr marL="457200" indent="-457200">
              <a:buFont typeface="Arial" pitchFamily="34" charset="0"/>
              <a:buChar char="•"/>
            </a:pPr>
            <a:r>
              <a:rPr lang="en-IN" sz="2000" b="1" dirty="0" smtClean="0">
                <a:solidFill>
                  <a:schemeClr val="tx1"/>
                </a:solidFill>
              </a:rPr>
              <a:t>‘I feel betrayed’</a:t>
            </a:r>
          </a:p>
          <a:p>
            <a:pPr marL="457200" indent="-457200">
              <a:buFont typeface="Arial" pitchFamily="34" charset="0"/>
              <a:buChar char="•"/>
            </a:pPr>
            <a:r>
              <a:rPr lang="en-IN" sz="2000" b="1" dirty="0" smtClean="0">
                <a:solidFill>
                  <a:schemeClr val="tx1"/>
                </a:solidFill>
              </a:rPr>
              <a:t>‘I feel taken advantage of’</a:t>
            </a:r>
          </a:p>
          <a:p>
            <a:pPr marL="457200" indent="-457200">
              <a:buFont typeface="Arial" pitchFamily="34" charset="0"/>
              <a:buChar char="•"/>
            </a:pPr>
            <a:r>
              <a:rPr lang="en-IN" sz="2000" b="1" dirty="0" smtClean="0">
                <a:solidFill>
                  <a:schemeClr val="tx1"/>
                </a:solidFill>
              </a:rPr>
              <a:t>‘I feel angry, disappointed, cross, annoyed’</a:t>
            </a:r>
          </a:p>
        </p:txBody>
      </p:sp>
      <p:grpSp>
        <p:nvGrpSpPr>
          <p:cNvPr id="11" name="Group 43"/>
          <p:cNvGrpSpPr/>
          <p:nvPr/>
        </p:nvGrpSpPr>
        <p:grpSpPr>
          <a:xfrm>
            <a:off x="-36512" y="4320513"/>
            <a:ext cx="1396839" cy="1379184"/>
            <a:chOff x="-36512" y="4320513"/>
            <a:chExt cx="1396839" cy="1379184"/>
          </a:xfrm>
        </p:grpSpPr>
        <p:grpSp>
          <p:nvGrpSpPr>
            <p:cNvPr id="12" name="Group 18"/>
            <p:cNvGrpSpPr/>
            <p:nvPr/>
          </p:nvGrpSpPr>
          <p:grpSpPr>
            <a:xfrm>
              <a:off x="-36511" y="4320513"/>
              <a:ext cx="1396838" cy="1379184"/>
              <a:chOff x="3851921" y="4498251"/>
              <a:chExt cx="1361173" cy="1307013"/>
            </a:xfrm>
          </p:grpSpPr>
          <p:sp>
            <p:nvSpPr>
              <p:cNvPr id="47" name="Oval 46"/>
              <p:cNvSpPr/>
              <p:nvPr/>
            </p:nvSpPr>
            <p:spPr>
              <a:xfrm>
                <a:off x="3949772" y="4558433"/>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8" name="Picture 47" descr="Green2.png"/>
              <p:cNvPicPr>
                <a:picLocks noChangeAspect="1"/>
              </p:cNvPicPr>
              <p:nvPr/>
            </p:nvPicPr>
            <p:blipFill>
              <a:blip r:embed="rId10" cstate="print"/>
              <a:stretch>
                <a:fillRect/>
              </a:stretch>
            </p:blipFill>
            <p:spPr>
              <a:xfrm>
                <a:off x="3851921" y="4498251"/>
                <a:ext cx="1361173" cy="1307013"/>
              </a:xfrm>
              <a:prstGeom prst="rect">
                <a:avLst/>
              </a:prstGeom>
            </p:spPr>
          </p:pic>
        </p:grpSp>
        <p:sp>
          <p:nvSpPr>
            <p:cNvPr id="46" name="TextBox 45"/>
            <p:cNvSpPr txBox="1"/>
            <p:nvPr/>
          </p:nvSpPr>
          <p:spPr>
            <a:xfrm>
              <a:off x="-36512" y="4644425"/>
              <a:ext cx="1330105" cy="584775"/>
            </a:xfrm>
            <a:prstGeom prst="rect">
              <a:avLst/>
            </a:prstGeom>
            <a:noFill/>
          </p:spPr>
          <p:txBody>
            <a:bodyPr wrap="square" rtlCol="0">
              <a:spAutoFit/>
            </a:bodyPr>
            <a:lstStyle/>
            <a:p>
              <a:pPr algn="ctr"/>
              <a:r>
                <a:rPr lang="en-IN" sz="3200" b="1" dirty="0" smtClean="0"/>
                <a:t>4</a:t>
              </a:r>
              <a:endParaRPr lang="en-IN" sz="3200" b="1" dirty="0"/>
            </a:p>
          </p:txBody>
        </p:sp>
      </p:grpSp>
      <p:sp>
        <p:nvSpPr>
          <p:cNvPr id="17" name="Footer Placeholder 16"/>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lide(fromLeft)">
                                      <p:cBhvr>
                                        <p:cTn id="11" dur="5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anim calcmode="lin" valueType="num">
                                      <p:cBhvr>
                                        <p:cTn id="20" dur="500" fill="hold"/>
                                        <p:tgtEl>
                                          <p:spTgt spid="45"/>
                                        </p:tgtEl>
                                        <p:attrNameLst>
                                          <p:attrName>ppt_x</p:attrName>
                                        </p:attrNameLst>
                                      </p:cBhvr>
                                      <p:tavLst>
                                        <p:tav tm="0">
                                          <p:val>
                                            <p:strVal val="#ppt_x"/>
                                          </p:val>
                                        </p:tav>
                                        <p:tav tm="100000">
                                          <p:val>
                                            <p:strVal val="#ppt_x"/>
                                          </p:val>
                                        </p:tav>
                                      </p:tavLst>
                                    </p:anim>
                                    <p:anim calcmode="lin" valueType="num">
                                      <p:cBhvr>
                                        <p:cTn id="21"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0" y="908720"/>
            <a:ext cx="9144000" cy="5949280"/>
            <a:chOff x="0" y="908720"/>
            <a:chExt cx="9144000" cy="5949280"/>
          </a:xfrm>
        </p:grpSpPr>
        <p:pic>
          <p:nvPicPr>
            <p:cNvPr id="31" name="Picture 30" descr="10163144_xxl.jpg"/>
            <p:cNvPicPr>
              <a:picLocks noChangeAspect="1"/>
            </p:cNvPicPr>
            <p:nvPr/>
          </p:nvPicPr>
          <p:blipFill>
            <a:blip r:embed="rId2" cstate="email"/>
            <a:srcRect/>
            <a:stretch>
              <a:fillRect/>
            </a:stretch>
          </p:blipFill>
          <p:spPr>
            <a:xfrm>
              <a:off x="1584176" y="908720"/>
              <a:ext cx="6372200" cy="5949280"/>
            </a:xfrm>
            <a:prstGeom prst="rect">
              <a:avLst/>
            </a:prstGeom>
          </p:spPr>
        </p:pic>
        <p:pic>
          <p:nvPicPr>
            <p:cNvPr id="32" name="Picture 31" descr="10163144_xxl.jpg"/>
            <p:cNvPicPr>
              <a:picLocks noChangeAspect="1"/>
            </p:cNvPicPr>
            <p:nvPr/>
          </p:nvPicPr>
          <p:blipFill>
            <a:blip r:embed="rId3" cstate="print"/>
            <a:srcRect/>
            <a:stretch>
              <a:fillRect/>
            </a:stretch>
          </p:blipFill>
          <p:spPr>
            <a:xfrm>
              <a:off x="0" y="908720"/>
              <a:ext cx="1619672" cy="5949280"/>
            </a:xfrm>
            <a:prstGeom prst="rect">
              <a:avLst/>
            </a:prstGeom>
          </p:spPr>
        </p:pic>
        <p:pic>
          <p:nvPicPr>
            <p:cNvPr id="33" name="Picture 32" descr="10163144_xxl.jpg"/>
            <p:cNvPicPr>
              <a:picLocks noChangeAspect="1"/>
            </p:cNvPicPr>
            <p:nvPr/>
          </p:nvPicPr>
          <p:blipFill>
            <a:blip r:embed="rId4" cstate="print"/>
            <a:srcRect/>
            <a:stretch>
              <a:fillRect/>
            </a:stretch>
          </p:blipFill>
          <p:spPr>
            <a:xfrm>
              <a:off x="7884368" y="980728"/>
              <a:ext cx="1259632" cy="5877272"/>
            </a:xfrm>
            <a:prstGeom prst="rect">
              <a:avLst/>
            </a:prstGeom>
          </p:spPr>
        </p:pic>
      </p:grpSp>
      <p:grpSp>
        <p:nvGrpSpPr>
          <p:cNvPr id="6"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5"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“I” Statements</a:t>
              </a:r>
              <a:endParaRPr lang="en-IN" sz="3200" dirty="0"/>
            </a:p>
          </p:txBody>
        </p:sp>
      </p:grpSp>
      <p:grpSp>
        <p:nvGrpSpPr>
          <p:cNvPr id="7" name="Group 33"/>
          <p:cNvGrpSpPr/>
          <p:nvPr/>
        </p:nvGrpSpPr>
        <p:grpSpPr>
          <a:xfrm>
            <a:off x="-36512" y="1976474"/>
            <a:ext cx="1404000" cy="1386256"/>
            <a:chOff x="-36512" y="1976474"/>
            <a:chExt cx="1404000" cy="1386256"/>
          </a:xfrm>
        </p:grpSpPr>
        <p:grpSp>
          <p:nvGrpSpPr>
            <p:cNvPr id="8" name="Group 24"/>
            <p:cNvGrpSpPr/>
            <p:nvPr/>
          </p:nvGrpSpPr>
          <p:grpSpPr>
            <a:xfrm>
              <a:off x="-36512" y="1976474"/>
              <a:ext cx="1404000" cy="1386256"/>
              <a:chOff x="3851920" y="2276872"/>
              <a:chExt cx="1368152" cy="1313715"/>
            </a:xfrm>
          </p:grpSpPr>
          <p:sp>
            <p:nvSpPr>
              <p:cNvPr id="37" name="Oval 36"/>
              <p:cNvSpPr/>
              <p:nvPr/>
            </p:nvSpPr>
            <p:spPr>
              <a:xfrm>
                <a:off x="3949772" y="2363207"/>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8" name="Picture 37" descr="Mauve.png"/>
              <p:cNvPicPr>
                <a:picLocks noChangeAspect="1"/>
              </p:cNvPicPr>
              <p:nvPr/>
            </p:nvPicPr>
            <p:blipFill>
              <a:blip r:embed="rId6" cstate="print"/>
              <a:stretch>
                <a:fillRect/>
              </a:stretch>
            </p:blipFill>
            <p:spPr>
              <a:xfrm>
                <a:off x="3851920" y="2276872"/>
                <a:ext cx="1368152" cy="1313715"/>
              </a:xfrm>
              <a:prstGeom prst="rect">
                <a:avLst/>
              </a:prstGeom>
            </p:spPr>
          </p:pic>
        </p:grpSp>
        <p:sp>
          <p:nvSpPr>
            <p:cNvPr id="36" name="TextBox 35"/>
            <p:cNvSpPr txBox="1"/>
            <p:nvPr/>
          </p:nvSpPr>
          <p:spPr>
            <a:xfrm>
              <a:off x="-36512" y="2340169"/>
              <a:ext cx="1330105" cy="584775"/>
            </a:xfrm>
            <a:prstGeom prst="rect">
              <a:avLst/>
            </a:prstGeom>
            <a:noFill/>
          </p:spPr>
          <p:txBody>
            <a:bodyPr wrap="square" rtlCol="0">
              <a:spAutoFit/>
            </a:bodyPr>
            <a:lstStyle/>
            <a:p>
              <a:pPr algn="ctr"/>
              <a:r>
                <a:rPr lang="en-IN" sz="3200" b="1" dirty="0" smtClean="0"/>
                <a:t>2</a:t>
              </a:r>
              <a:endParaRPr lang="en-IN" sz="3200" b="1" dirty="0"/>
            </a:p>
          </p:txBody>
        </p:sp>
      </p:grpSp>
      <p:grpSp>
        <p:nvGrpSpPr>
          <p:cNvPr id="9" name="Group 38"/>
          <p:cNvGrpSpPr/>
          <p:nvPr/>
        </p:nvGrpSpPr>
        <p:grpSpPr>
          <a:xfrm>
            <a:off x="-36512" y="3116236"/>
            <a:ext cx="1404000" cy="1386256"/>
            <a:chOff x="-36512" y="3116236"/>
            <a:chExt cx="1404000" cy="1386256"/>
          </a:xfrm>
        </p:grpSpPr>
        <p:grpSp>
          <p:nvGrpSpPr>
            <p:cNvPr id="10" name="Group 21"/>
            <p:cNvGrpSpPr/>
            <p:nvPr/>
          </p:nvGrpSpPr>
          <p:grpSpPr>
            <a:xfrm>
              <a:off x="-36512" y="3116236"/>
              <a:ext cx="1404000" cy="1386256"/>
              <a:chOff x="3851920" y="3356992"/>
              <a:chExt cx="1368152" cy="1313715"/>
            </a:xfrm>
          </p:grpSpPr>
          <p:sp>
            <p:nvSpPr>
              <p:cNvPr id="42" name="Oval 41"/>
              <p:cNvSpPr/>
              <p:nvPr/>
            </p:nvSpPr>
            <p:spPr>
              <a:xfrm>
                <a:off x="3949772" y="3417216"/>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3" name="Picture 42" descr="Blue1.png"/>
              <p:cNvPicPr>
                <a:picLocks noChangeAspect="1"/>
              </p:cNvPicPr>
              <p:nvPr/>
            </p:nvPicPr>
            <p:blipFill>
              <a:blip r:embed="rId7" cstate="print"/>
              <a:stretch>
                <a:fillRect/>
              </a:stretch>
            </p:blipFill>
            <p:spPr>
              <a:xfrm>
                <a:off x="3851920" y="3356992"/>
                <a:ext cx="1368152" cy="1313715"/>
              </a:xfrm>
              <a:prstGeom prst="rect">
                <a:avLst/>
              </a:prstGeom>
            </p:spPr>
          </p:pic>
        </p:grpSp>
        <p:sp>
          <p:nvSpPr>
            <p:cNvPr id="41" name="TextBox 40"/>
            <p:cNvSpPr txBox="1"/>
            <p:nvPr/>
          </p:nvSpPr>
          <p:spPr>
            <a:xfrm>
              <a:off x="-36512" y="3492297"/>
              <a:ext cx="1330105" cy="584775"/>
            </a:xfrm>
            <a:prstGeom prst="rect">
              <a:avLst/>
            </a:prstGeom>
            <a:noFill/>
          </p:spPr>
          <p:txBody>
            <a:bodyPr wrap="square" rtlCol="0">
              <a:spAutoFit/>
            </a:bodyPr>
            <a:lstStyle/>
            <a:p>
              <a:pPr algn="ctr"/>
              <a:r>
                <a:rPr lang="en-IN" sz="3200" b="1" dirty="0" smtClean="0"/>
                <a:t>3</a:t>
              </a:r>
              <a:endParaRPr lang="en-IN" sz="3200" b="1" dirty="0"/>
            </a:p>
          </p:txBody>
        </p:sp>
      </p:grpSp>
      <p:grpSp>
        <p:nvGrpSpPr>
          <p:cNvPr id="11" name="Group 43"/>
          <p:cNvGrpSpPr/>
          <p:nvPr/>
        </p:nvGrpSpPr>
        <p:grpSpPr>
          <a:xfrm>
            <a:off x="-36512" y="4320513"/>
            <a:ext cx="1396839" cy="1379184"/>
            <a:chOff x="-36512" y="4320513"/>
            <a:chExt cx="1396839" cy="1379184"/>
          </a:xfrm>
        </p:grpSpPr>
        <p:grpSp>
          <p:nvGrpSpPr>
            <p:cNvPr id="12" name="Group 18"/>
            <p:cNvGrpSpPr/>
            <p:nvPr/>
          </p:nvGrpSpPr>
          <p:grpSpPr>
            <a:xfrm>
              <a:off x="-36511" y="4320513"/>
              <a:ext cx="1396838" cy="1379184"/>
              <a:chOff x="3851921" y="4498251"/>
              <a:chExt cx="1361173" cy="1307013"/>
            </a:xfrm>
          </p:grpSpPr>
          <p:sp>
            <p:nvSpPr>
              <p:cNvPr id="47" name="Oval 46"/>
              <p:cNvSpPr/>
              <p:nvPr/>
            </p:nvSpPr>
            <p:spPr>
              <a:xfrm>
                <a:off x="3949772" y="4558433"/>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8" name="Picture 47" descr="Green2.png"/>
              <p:cNvPicPr>
                <a:picLocks noChangeAspect="1"/>
              </p:cNvPicPr>
              <p:nvPr/>
            </p:nvPicPr>
            <p:blipFill>
              <a:blip r:embed="rId8" cstate="print"/>
              <a:stretch>
                <a:fillRect/>
              </a:stretch>
            </p:blipFill>
            <p:spPr>
              <a:xfrm>
                <a:off x="3851921" y="4498251"/>
                <a:ext cx="1361173" cy="1307013"/>
              </a:xfrm>
              <a:prstGeom prst="rect">
                <a:avLst/>
              </a:prstGeom>
            </p:spPr>
          </p:pic>
        </p:grpSp>
        <p:sp>
          <p:nvSpPr>
            <p:cNvPr id="46" name="TextBox 45"/>
            <p:cNvSpPr txBox="1"/>
            <p:nvPr/>
          </p:nvSpPr>
          <p:spPr>
            <a:xfrm>
              <a:off x="-36512" y="4644425"/>
              <a:ext cx="1330105" cy="584775"/>
            </a:xfrm>
            <a:prstGeom prst="rect">
              <a:avLst/>
            </a:prstGeom>
            <a:noFill/>
          </p:spPr>
          <p:txBody>
            <a:bodyPr wrap="square" rtlCol="0">
              <a:spAutoFit/>
            </a:bodyPr>
            <a:lstStyle/>
            <a:p>
              <a:pPr algn="ctr"/>
              <a:r>
                <a:rPr lang="en-IN" sz="3200" b="1" dirty="0" smtClean="0"/>
                <a:t>4</a:t>
              </a:r>
              <a:endParaRPr lang="en-IN" sz="3200" b="1" dirty="0"/>
            </a:p>
          </p:txBody>
        </p:sp>
      </p:grpSp>
      <p:grpSp>
        <p:nvGrpSpPr>
          <p:cNvPr id="15" name="Group 57"/>
          <p:cNvGrpSpPr/>
          <p:nvPr/>
        </p:nvGrpSpPr>
        <p:grpSpPr>
          <a:xfrm>
            <a:off x="-36512" y="836712"/>
            <a:ext cx="1404000" cy="1386256"/>
            <a:chOff x="-36512" y="836712"/>
            <a:chExt cx="1404000" cy="1386256"/>
          </a:xfrm>
        </p:grpSpPr>
        <p:grpSp>
          <p:nvGrpSpPr>
            <p:cNvPr id="16" name="Group 30"/>
            <p:cNvGrpSpPr/>
            <p:nvPr/>
          </p:nvGrpSpPr>
          <p:grpSpPr>
            <a:xfrm>
              <a:off x="-36512" y="836712"/>
              <a:ext cx="1404000" cy="1386256"/>
              <a:chOff x="3851920" y="1196752"/>
              <a:chExt cx="1368152" cy="1313715"/>
            </a:xfrm>
          </p:grpSpPr>
          <p:sp>
            <p:nvSpPr>
              <p:cNvPr id="61" name="Oval 60"/>
              <p:cNvSpPr/>
              <p:nvPr/>
            </p:nvSpPr>
            <p:spPr>
              <a:xfrm>
                <a:off x="3949772" y="1269980"/>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2" name="Picture 61" descr="Magenta.png"/>
              <p:cNvPicPr>
                <a:picLocks noChangeAspect="1"/>
              </p:cNvPicPr>
              <p:nvPr/>
            </p:nvPicPr>
            <p:blipFill>
              <a:blip r:embed="rId9" cstate="print"/>
              <a:stretch>
                <a:fillRect/>
              </a:stretch>
            </p:blipFill>
            <p:spPr>
              <a:xfrm>
                <a:off x="3851920" y="1196752"/>
                <a:ext cx="1368152" cy="1313715"/>
              </a:xfrm>
              <a:prstGeom prst="rect">
                <a:avLst/>
              </a:prstGeom>
            </p:spPr>
          </p:pic>
        </p:grpSp>
        <p:sp>
          <p:nvSpPr>
            <p:cNvPr id="60" name="TextBox 59"/>
            <p:cNvSpPr txBox="1"/>
            <p:nvPr/>
          </p:nvSpPr>
          <p:spPr>
            <a:xfrm>
              <a:off x="-36512" y="1196752"/>
              <a:ext cx="1330105" cy="584775"/>
            </a:xfrm>
            <a:prstGeom prst="rect">
              <a:avLst/>
            </a:prstGeom>
            <a:noFill/>
          </p:spPr>
          <p:txBody>
            <a:bodyPr wrap="square" rtlCol="0">
              <a:spAutoFit/>
            </a:bodyPr>
            <a:lstStyle/>
            <a:p>
              <a:pPr algn="ctr"/>
              <a:r>
                <a:rPr lang="en-IN" sz="3200" b="1" dirty="0" smtClean="0"/>
                <a:t>1</a:t>
              </a:r>
              <a:endParaRPr lang="en-IN" sz="3200" b="1" dirty="0"/>
            </a:p>
          </p:txBody>
        </p:sp>
      </p:grpSp>
      <p:grpSp>
        <p:nvGrpSpPr>
          <p:cNvPr id="35" name="Group 49"/>
          <p:cNvGrpSpPr/>
          <p:nvPr/>
        </p:nvGrpSpPr>
        <p:grpSpPr>
          <a:xfrm flipH="1">
            <a:off x="1115616" y="5373384"/>
            <a:ext cx="2520288" cy="1512000"/>
            <a:chOff x="1547656" y="1124912"/>
            <a:chExt cx="2520288" cy="1512000"/>
          </a:xfrm>
        </p:grpSpPr>
        <p:sp>
          <p:nvSpPr>
            <p:cNvPr id="39" name="Rectangle 38"/>
            <p:cNvSpPr/>
            <p:nvPr/>
          </p:nvSpPr>
          <p:spPr>
            <a:xfrm>
              <a:off x="2987824" y="1556792"/>
              <a:ext cx="1080120" cy="5760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 name="Oval 39"/>
            <p:cNvSpPr/>
            <p:nvPr/>
          </p:nvSpPr>
          <p:spPr>
            <a:xfrm>
              <a:off x="1547656" y="1124912"/>
              <a:ext cx="1512000" cy="151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4" name="TextBox 43"/>
          <p:cNvSpPr txBox="1"/>
          <p:nvPr/>
        </p:nvSpPr>
        <p:spPr>
          <a:xfrm>
            <a:off x="1979712" y="5733256"/>
            <a:ext cx="1800200" cy="707886"/>
          </a:xfrm>
          <a:prstGeom prst="rect">
            <a:avLst/>
          </a:prstGeom>
          <a:noFill/>
        </p:spPr>
        <p:txBody>
          <a:bodyPr wrap="square" rtlCol="0">
            <a:spAutoFit/>
          </a:bodyPr>
          <a:lstStyle/>
          <a:p>
            <a:pPr algn="ctr"/>
            <a:r>
              <a:rPr lang="en-IN" sz="2000" b="1" dirty="0" smtClean="0"/>
              <a:t>Future </a:t>
            </a:r>
          </a:p>
          <a:p>
            <a:pPr algn="ctr"/>
            <a:r>
              <a:rPr lang="en-IN" sz="2000" b="1" dirty="0" smtClean="0"/>
              <a:t>Actions</a:t>
            </a:r>
            <a:endParaRPr lang="en-IN" sz="2000" b="1" dirty="0"/>
          </a:p>
        </p:txBody>
      </p:sp>
      <p:sp>
        <p:nvSpPr>
          <p:cNvPr id="45" name="Rounded Rectangle 44"/>
          <p:cNvSpPr/>
          <p:nvPr/>
        </p:nvSpPr>
        <p:spPr>
          <a:xfrm>
            <a:off x="1547664" y="2852936"/>
            <a:ext cx="7236000" cy="2376264"/>
          </a:xfrm>
          <a:prstGeom prst="roundRect">
            <a:avLst>
              <a:gd name="adj" fmla="val 3111"/>
            </a:avLst>
          </a:prstGeom>
          <a:solidFill>
            <a:srgbClr val="B6DF89">
              <a:alpha val="69804"/>
            </a:srgb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The strength of these statements is that they let the other person know what you expect from him.</a:t>
            </a:r>
          </a:p>
          <a:p>
            <a:endParaRPr lang="en-IN" sz="2000" b="1" dirty="0" smtClean="0">
              <a:solidFill>
                <a:schemeClr val="tx1"/>
              </a:solidFill>
            </a:endParaRPr>
          </a:p>
          <a:p>
            <a:pPr marL="457200" indent="-457200">
              <a:buFont typeface="Arial" pitchFamily="34" charset="0"/>
              <a:buChar char="•"/>
            </a:pPr>
            <a:r>
              <a:rPr lang="en-IN" sz="2000" b="1" dirty="0" smtClean="0">
                <a:solidFill>
                  <a:schemeClr val="tx1"/>
                </a:solidFill>
              </a:rPr>
              <a:t>‘I want you to pay the bill’</a:t>
            </a:r>
          </a:p>
          <a:p>
            <a:pPr marL="457200" indent="-457200">
              <a:buFont typeface="Arial" pitchFamily="34" charset="0"/>
              <a:buChar char="•"/>
            </a:pPr>
            <a:r>
              <a:rPr lang="en-IN" sz="2000" b="1" dirty="0" smtClean="0">
                <a:solidFill>
                  <a:schemeClr val="tx1"/>
                </a:solidFill>
              </a:rPr>
              <a:t>‘I want your full support for the campaign’</a:t>
            </a:r>
          </a:p>
          <a:p>
            <a:pPr marL="457200" indent="-457200">
              <a:buFont typeface="Arial" pitchFamily="34" charset="0"/>
              <a:buChar char="•"/>
            </a:pPr>
            <a:r>
              <a:rPr lang="en-IN" sz="2000" b="1" dirty="0" smtClean="0">
                <a:solidFill>
                  <a:schemeClr val="tx1"/>
                </a:solidFill>
              </a:rPr>
              <a:t>‘I want you to complete this report’</a:t>
            </a:r>
          </a:p>
        </p:txBody>
      </p:sp>
      <p:grpSp>
        <p:nvGrpSpPr>
          <p:cNvPr id="13" name="Group 48"/>
          <p:cNvGrpSpPr/>
          <p:nvPr/>
        </p:nvGrpSpPr>
        <p:grpSpPr>
          <a:xfrm>
            <a:off x="-36512" y="5471744"/>
            <a:ext cx="1404000" cy="1386256"/>
            <a:chOff x="-36512" y="5471744"/>
            <a:chExt cx="1404000" cy="1386256"/>
          </a:xfrm>
        </p:grpSpPr>
        <p:grpSp>
          <p:nvGrpSpPr>
            <p:cNvPr id="14" name="Group 15"/>
            <p:cNvGrpSpPr/>
            <p:nvPr/>
          </p:nvGrpSpPr>
          <p:grpSpPr>
            <a:xfrm>
              <a:off x="-36512" y="5471744"/>
              <a:ext cx="1404000" cy="1386256"/>
              <a:chOff x="3851920" y="5589240"/>
              <a:chExt cx="1368152" cy="1313715"/>
            </a:xfrm>
          </p:grpSpPr>
          <p:sp>
            <p:nvSpPr>
              <p:cNvPr id="52" name="Oval 51"/>
              <p:cNvSpPr/>
              <p:nvPr/>
            </p:nvSpPr>
            <p:spPr>
              <a:xfrm>
                <a:off x="3949772" y="5662529"/>
                <a:ext cx="1140000" cy="11423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3" name="Picture 17" descr="Green1.png"/>
              <p:cNvPicPr>
                <a:picLocks noChangeAspect="1"/>
              </p:cNvPicPr>
              <p:nvPr/>
            </p:nvPicPr>
            <p:blipFill>
              <a:blip r:embed="rId10" cstate="print"/>
              <a:stretch>
                <a:fillRect/>
              </a:stretch>
            </p:blipFill>
            <p:spPr>
              <a:xfrm>
                <a:off x="3851920" y="5589240"/>
                <a:ext cx="1368152" cy="1313715"/>
              </a:xfrm>
              <a:prstGeom prst="rect">
                <a:avLst/>
              </a:prstGeom>
            </p:spPr>
          </p:pic>
        </p:grpSp>
        <p:sp>
          <p:nvSpPr>
            <p:cNvPr id="51" name="TextBox 50"/>
            <p:cNvSpPr txBox="1"/>
            <p:nvPr/>
          </p:nvSpPr>
          <p:spPr>
            <a:xfrm>
              <a:off x="-36512" y="5805264"/>
              <a:ext cx="1330105" cy="584775"/>
            </a:xfrm>
            <a:prstGeom prst="rect">
              <a:avLst/>
            </a:prstGeom>
            <a:noFill/>
          </p:spPr>
          <p:txBody>
            <a:bodyPr wrap="square" rtlCol="0">
              <a:spAutoFit/>
            </a:bodyPr>
            <a:lstStyle/>
            <a:p>
              <a:pPr algn="ctr"/>
              <a:r>
                <a:rPr lang="en-IN" sz="3200" b="1" dirty="0" smtClean="0"/>
                <a:t>5</a:t>
              </a:r>
              <a:endParaRPr lang="en-IN" sz="3200" b="1" dirty="0"/>
            </a:p>
          </p:txBody>
        </p:sp>
      </p:grpSp>
      <p:sp>
        <p:nvSpPr>
          <p:cNvPr id="17" name="Footer Placeholder 16"/>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lide(fromLeft)">
                                      <p:cBhvr>
                                        <p:cTn id="11" dur="500"/>
                                        <p:tgtEl>
                                          <p:spTgt spid="3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anim calcmode="lin" valueType="num">
                                      <p:cBhvr>
                                        <p:cTn id="20" dur="500" fill="hold"/>
                                        <p:tgtEl>
                                          <p:spTgt spid="45"/>
                                        </p:tgtEl>
                                        <p:attrNameLst>
                                          <p:attrName>ppt_x</p:attrName>
                                        </p:attrNameLst>
                                      </p:cBhvr>
                                      <p:tavLst>
                                        <p:tav tm="0">
                                          <p:val>
                                            <p:strVal val="#ppt_x"/>
                                          </p:val>
                                        </p:tav>
                                        <p:tav tm="100000">
                                          <p:val>
                                            <p:strVal val="#ppt_x"/>
                                          </p:val>
                                        </p:tav>
                                      </p:tavLst>
                                    </p:anim>
                                    <p:anim calcmode="lin" valueType="num">
                                      <p:cBhvr>
                                        <p:cTn id="21"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770074"/>
            <a:ext cx="8604448" cy="6115310"/>
            <a:chOff x="0" y="985916"/>
            <a:chExt cx="8604448" cy="5908368"/>
          </a:xfrm>
        </p:grpSpPr>
        <p:pic>
          <p:nvPicPr>
            <p:cNvPr id="7" name="Picture 2" descr="Y:\07 Produktion\1_TEMPLATES\4_Selbstpräsentationen\1_Grundlagen\Bildvorlagen (Kopien)\Fotolia_31240061_X.jpg"/>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gray">
            <a:xfrm flipH="1">
              <a:off x="0" y="1017012"/>
              <a:ext cx="8604448" cy="587727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hteck 3"/>
            <p:cNvSpPr/>
            <p:nvPr/>
          </p:nvSpPr>
          <p:spPr bwMode="gray">
            <a:xfrm>
              <a:off x="1" y="985916"/>
              <a:ext cx="6487480" cy="5908368"/>
            </a:xfrm>
            <a:prstGeom prst="rect">
              <a:avLst/>
            </a:prstGeom>
            <a:gradFill>
              <a:gsLst>
                <a:gs pos="0">
                  <a:srgbClr val="000000">
                    <a:alpha val="59000"/>
                  </a:srgbClr>
                </a:gs>
                <a:gs pos="48000">
                  <a:srgbClr val="FFFFFF">
                    <a:alpha val="0"/>
                  </a:srgbClr>
                </a:gs>
              </a:gsLst>
              <a:lin ang="2700000" scaled="0"/>
            </a:gradFill>
            <a:ln w="12700">
              <a:noFill/>
              <a:round/>
              <a:headEnd/>
              <a:tailEnd/>
            </a:ln>
          </p:spPr>
          <p:txBody>
            <a:bodyPr rtlCol="0" anchor="ctr"/>
            <a:lstStyle/>
            <a:p>
              <a:pPr algn="ctr"/>
              <a:endParaRPr lang="en-US" dirty="0"/>
            </a:p>
          </p:txBody>
        </p:sp>
      </p:grpSp>
      <p:sp>
        <p:nvSpPr>
          <p:cNvPr id="9" name="Textfeld 4"/>
          <p:cNvSpPr txBox="1"/>
          <p:nvPr/>
        </p:nvSpPr>
        <p:spPr bwMode="gray">
          <a:xfrm>
            <a:off x="3275856" y="3247816"/>
            <a:ext cx="3096344" cy="1477328"/>
          </a:xfrm>
          <a:prstGeom prst="rect">
            <a:avLst/>
          </a:prstGeom>
          <a:noFill/>
        </p:spPr>
        <p:txBody>
          <a:bodyPr wrap="square" rtlCol="0">
            <a:spAutoFit/>
          </a:bodyPr>
          <a:lstStyle/>
          <a:p>
            <a:pPr algn="ctr">
              <a:lnSpc>
                <a:spcPct val="90000"/>
              </a:lnSpc>
            </a:pPr>
            <a:r>
              <a:rPr lang="en-IN" sz="2000" b="1" dirty="0" smtClean="0">
                <a:solidFill>
                  <a:srgbClr val="0070C0"/>
                </a:solidFill>
                <a:latin typeface="Segoe Print" pitchFamily="2" charset="0"/>
              </a:rPr>
              <a:t>Let us now look at an example to see how ‘I Statements’ can be used in different ways for assertiveness.</a:t>
            </a:r>
            <a:endParaRPr lang="en-US" sz="2000" b="1" dirty="0">
              <a:solidFill>
                <a:srgbClr val="0070C0"/>
              </a:solidFill>
              <a:latin typeface="Segoe Print" pitchFamily="2" charset="0"/>
            </a:endParaRPr>
          </a:p>
        </p:txBody>
      </p:sp>
      <p:grpSp>
        <p:nvGrpSpPr>
          <p:cNvPr id="6"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3"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Real Life Example</a:t>
              </a:r>
              <a:endParaRPr lang="en-IN" sz="3200" dirty="0"/>
            </a:p>
          </p:txBody>
        </p:sp>
      </p:grpSp>
      <p:sp>
        <p:nvSpPr>
          <p:cNvPr id="10" name="Footer Placeholder 9"/>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IN" sz="3200" dirty="0" smtClean="0"/>
                <a:t>Real Life Example</a:t>
              </a:r>
              <a:endParaRPr lang="en-IN" sz="3200" dirty="0"/>
            </a:p>
          </p:txBody>
        </p:sp>
      </p:grpSp>
      <p:pic>
        <p:nvPicPr>
          <p:cNvPr id="6" name="Picture 5" descr="11753097_l.jpg"/>
          <p:cNvPicPr>
            <a:picLocks noChangeAspect="1"/>
          </p:cNvPicPr>
          <p:nvPr/>
        </p:nvPicPr>
        <p:blipFill>
          <a:blip r:embed="rId3" cstate="email"/>
          <a:stretch>
            <a:fillRect/>
          </a:stretch>
        </p:blipFill>
        <p:spPr>
          <a:xfrm>
            <a:off x="515993" y="1052736"/>
            <a:ext cx="3648405" cy="54726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ounded Rectangle 6"/>
          <p:cNvSpPr/>
          <p:nvPr/>
        </p:nvSpPr>
        <p:spPr>
          <a:xfrm>
            <a:off x="5076056" y="1196752"/>
            <a:ext cx="3888432" cy="5400600"/>
          </a:xfrm>
          <a:prstGeom prst="roundRect">
            <a:avLst>
              <a:gd name="adj" fmla="val 3111"/>
            </a:avLst>
          </a:prstGeom>
          <a:solidFill>
            <a:schemeClr val="bg1">
              <a:alpha val="69804"/>
            </a:schemeClr>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chemeClr val="tx1"/>
                </a:solidFill>
              </a:rPr>
              <a:t>You had seen at the beginning of this module how Howard who is a Project Manager faces a lot of problems with his subordinates due to not being assertive. In spite of repeatedly telling his subordinates to complete a list of tasks, they do not tend to complete them.  </a:t>
            </a:r>
          </a:p>
          <a:p>
            <a:endParaRPr lang="en-IN" sz="2000" b="1" dirty="0" smtClean="0">
              <a:solidFill>
                <a:schemeClr val="tx1"/>
              </a:solidFill>
            </a:endParaRPr>
          </a:p>
          <a:p>
            <a:r>
              <a:rPr lang="en-IN" sz="2000" b="1" dirty="0" smtClean="0">
                <a:solidFill>
                  <a:schemeClr val="tx1"/>
                </a:solidFill>
              </a:rPr>
              <a:t>Let us now see how Howard can use ‘I Statements’ in this situation to get his subordinates to comply with his requests.</a:t>
            </a:r>
          </a:p>
        </p:txBody>
      </p:sp>
      <p:sp>
        <p:nvSpPr>
          <p:cNvPr id="8" name="Footer Placeholder 7"/>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20"/>
          <p:cNvGrpSpPr/>
          <p:nvPr/>
        </p:nvGrpSpPr>
        <p:grpSpPr>
          <a:xfrm>
            <a:off x="-200921" y="729768"/>
            <a:ext cx="8949385" cy="4791888"/>
            <a:chOff x="2683941" y="-1528040"/>
            <a:chExt cx="13588806" cy="4477268"/>
          </a:xfrm>
        </p:grpSpPr>
        <p:sp>
          <p:nvSpPr>
            <p:cNvPr id="10" name="Rechteck 21"/>
            <p:cNvSpPr/>
            <p:nvPr/>
          </p:nvSpPr>
          <p:spPr bwMode="auto">
            <a:xfrm>
              <a:off x="3567530" y="-1449278"/>
              <a:ext cx="12705217" cy="4398506"/>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w="12700">
              <a:noFill/>
              <a:round/>
              <a:headEnd/>
              <a:tailEnd/>
            </a:ln>
            <a:effectLst>
              <a:outerShdw blurRad="127000" dist="63500" dir="2700000" algn="tl" rotWithShape="0">
                <a:prstClr val="black">
                  <a:alpha val="40000"/>
                </a:prstClr>
              </a:outerShdw>
            </a:effectLst>
          </p:spPr>
          <p:txBody>
            <a:bodyPr lIns="144000" tIns="180000" rIns="72000" rtlCol="0" anchor="t"/>
            <a:lstStyle/>
            <a:p>
              <a:pPr>
                <a:spcAft>
                  <a:spcPts val="1200"/>
                </a:spcAft>
              </a:pPr>
              <a:r>
                <a:rPr lang="en-US" sz="3200" b="1" dirty="0" smtClean="0">
                  <a:solidFill>
                    <a:srgbClr val="DBEEF4"/>
                  </a:solidFill>
                  <a:latin typeface="FreesiaUPC" pitchFamily="34" charset="-34"/>
                  <a:ea typeface="ＭＳ Ｐゴシック" pitchFamily="34" charset="-128"/>
                  <a:cs typeface="FreesiaUPC" pitchFamily="34" charset="-34"/>
                </a:rPr>
                <a:t>Learn Management the Easy Way – A Continuous Learning for People of Any Age Group – Learn At Your Own Pace….</a:t>
              </a:r>
              <a:endParaRPr lang="en-IN" sz="3200" b="1" dirty="0" smtClean="0">
                <a:solidFill>
                  <a:srgbClr val="F0E146"/>
                </a:solidFill>
                <a:latin typeface="FreesiaUPC" pitchFamily="34" charset="-34"/>
                <a:ea typeface="ＭＳ Ｐゴシック" pitchFamily="34" charset="-128"/>
                <a:cs typeface="FreesiaUPC" pitchFamily="34" charset="-34"/>
              </a:endParaRPr>
            </a:p>
            <a:p>
              <a:pPr>
                <a:spcAft>
                  <a:spcPts val="1200"/>
                </a:spcAft>
              </a:pPr>
              <a:r>
                <a:rPr lang="en-IN" sz="2800" b="1" dirty="0" smtClean="0">
                  <a:solidFill>
                    <a:prstClr val="white"/>
                  </a:solidFill>
                  <a:latin typeface="FreesiaUPC" pitchFamily="34" charset="-34"/>
                  <a:ea typeface="ＭＳ Ｐゴシック" pitchFamily="34" charset="-128"/>
                  <a:cs typeface="FreesiaUPC" pitchFamily="34" charset="-34"/>
                </a:rPr>
                <a:t>You have Completed the Course on Basics of Assertiveness Skills.</a:t>
              </a:r>
            </a:p>
            <a:p>
              <a:pPr>
                <a:spcAft>
                  <a:spcPts val="1200"/>
                </a:spcAft>
              </a:pPr>
              <a:r>
                <a:rPr lang="en-IN" sz="2800" b="1" dirty="0" smtClean="0">
                  <a:solidFill>
                    <a:prstClr val="white"/>
                  </a:solidFill>
                  <a:latin typeface="FreesiaUPC" pitchFamily="34" charset="-34"/>
                  <a:ea typeface="ＭＳ Ｐゴシック" pitchFamily="34" charset="-128"/>
                  <a:cs typeface="FreesiaUPC" pitchFamily="34" charset="-34"/>
                </a:rPr>
                <a:t>To view the Complete Real Life Example and Learn more about the Assertiveness Skills (164 Slides), </a:t>
              </a:r>
              <a:r>
                <a:rPr lang="en-US" sz="2800" b="1" dirty="0" smtClean="0">
                  <a:solidFill>
                    <a:prstClr val="white"/>
                  </a:solidFill>
                  <a:latin typeface="FreesiaUPC" pitchFamily="34" charset="-34"/>
                  <a:ea typeface="ＭＳ Ｐゴシック" pitchFamily="34" charset="-128"/>
                  <a:cs typeface="FreesiaUPC" pitchFamily="34" charset="-34"/>
                </a:rPr>
                <a:t>Join </a:t>
              </a:r>
              <a:r>
                <a:rPr lang="en-US" sz="3600" b="1" dirty="0" smtClean="0">
                  <a:solidFill>
                    <a:prstClr val="white"/>
                  </a:solidFill>
                  <a:latin typeface="FreesiaUPC" pitchFamily="34" charset="-34"/>
                  <a:ea typeface="ＭＳ Ｐゴシック" pitchFamily="34" charset="-128"/>
                  <a:cs typeface="FreesiaUPC" pitchFamily="34" charset="-34"/>
                  <a:hlinkClick r:id="rId4"/>
                </a:rPr>
                <a:t>Premium Membership</a:t>
              </a:r>
              <a:r>
                <a:rPr lang="en-US" sz="2800" b="1" dirty="0" smtClean="0">
                  <a:solidFill>
                    <a:prstClr val="white"/>
                  </a:solidFill>
                  <a:latin typeface="FreesiaUPC" pitchFamily="34" charset="-34"/>
                  <a:ea typeface="ＭＳ Ｐゴシック" pitchFamily="34" charset="-128"/>
                  <a:cs typeface="FreesiaUPC" pitchFamily="34" charset="-34"/>
                </a:rPr>
                <a:t> and Get Access to Complete Course on Assertiveness Skill + 75 Other Courses.</a:t>
              </a:r>
            </a:p>
            <a:p>
              <a:pPr>
                <a:spcAft>
                  <a:spcPts val="1200"/>
                </a:spcAft>
              </a:pPr>
              <a:r>
                <a:rPr lang="en-US" sz="2800" b="1" dirty="0" smtClean="0">
                  <a:solidFill>
                    <a:prstClr val="white"/>
                  </a:solidFill>
                  <a:latin typeface="FreesiaUPC" pitchFamily="34" charset="-34"/>
                  <a:ea typeface="ＭＳ Ｐゴシック" pitchFamily="34" charset="-128"/>
                  <a:cs typeface="FreesiaUPC" pitchFamily="34" charset="-34"/>
                </a:rPr>
                <a:t>For Every Course You Get </a:t>
              </a:r>
              <a:r>
                <a:rPr lang="en-US" sz="2800" b="1" dirty="0" err="1" smtClean="0">
                  <a:solidFill>
                    <a:prstClr val="white"/>
                  </a:solidFill>
                  <a:latin typeface="FreesiaUPC" pitchFamily="34" charset="-34"/>
                  <a:ea typeface="ＭＳ Ｐゴシック" pitchFamily="34" charset="-128"/>
                  <a:cs typeface="FreesiaUPC" pitchFamily="34" charset="-34"/>
                </a:rPr>
                <a:t>Powerpoint</a:t>
              </a:r>
              <a:r>
                <a:rPr lang="en-US" sz="2800" b="1" dirty="0" smtClean="0">
                  <a:solidFill>
                    <a:prstClr val="white"/>
                  </a:solidFill>
                  <a:latin typeface="FreesiaUPC" pitchFamily="34" charset="-34"/>
                  <a:ea typeface="ＭＳ Ｐゴシック" pitchFamily="34" charset="-128"/>
                  <a:cs typeface="FreesiaUPC" pitchFamily="34" charset="-34"/>
                </a:rPr>
                <a:t> Presentation + </a:t>
              </a:r>
              <a:r>
                <a:rPr lang="en-US" sz="2800" b="1" dirty="0" smtClean="0">
                  <a:solidFill>
                    <a:srgbClr val="FFFF00"/>
                  </a:solidFill>
                  <a:latin typeface="FreesiaUPC" pitchFamily="34" charset="-34"/>
                  <a:ea typeface="ＭＳ Ｐゴシック" pitchFamily="34" charset="-128"/>
                  <a:cs typeface="FreesiaUPC" pitchFamily="34" charset="-34"/>
                </a:rPr>
                <a:t>New Courses Added Every Week. </a:t>
              </a:r>
              <a:r>
                <a:rPr lang="en-US" sz="3200" b="1" dirty="0" smtClean="0">
                  <a:solidFill>
                    <a:srgbClr val="99FF99"/>
                  </a:solidFill>
                  <a:latin typeface="FreesiaUPC" pitchFamily="34" charset="-34"/>
                  <a:ea typeface="ＭＳ Ｐゴシック" pitchFamily="34" charset="-128"/>
                  <a:cs typeface="FreesiaUPC" pitchFamily="34" charset="-34"/>
                </a:rPr>
                <a:t>Cost Per Course - Less than 2 USD</a:t>
              </a:r>
              <a:endParaRPr lang="en-US" sz="2800" b="1" dirty="0" smtClean="0">
                <a:solidFill>
                  <a:srgbClr val="FFFF00"/>
                </a:solidFill>
                <a:latin typeface="FreesiaUPC" pitchFamily="34" charset="-34"/>
                <a:ea typeface="ＭＳ Ｐゴシック" pitchFamily="34" charset="-128"/>
                <a:cs typeface="FreesiaUPC" pitchFamily="34" charset="-34"/>
              </a:endParaRPr>
            </a:p>
            <a:p>
              <a:pPr>
                <a:spcAft>
                  <a:spcPts val="1200"/>
                </a:spcAft>
              </a:pPr>
              <a:endParaRPr lang="en-US" sz="2800" b="1" dirty="0" smtClean="0">
                <a:solidFill>
                  <a:prstClr val="white"/>
                </a:solidFill>
                <a:latin typeface="FreesiaUPC" pitchFamily="34" charset="-34"/>
                <a:ea typeface="ＭＳ Ｐゴシック" pitchFamily="34" charset="-128"/>
                <a:cs typeface="FreesiaUPC" pitchFamily="34" charset="-34"/>
              </a:endParaRPr>
            </a:p>
          </p:txBody>
        </p:sp>
        <p:pic>
          <p:nvPicPr>
            <p:cNvPr id="11" name="Picture 5" descr="Tessafilm_4"/>
            <p:cNvPicPr>
              <a:picLocks noChangeAspect="1" noChangeArrowheads="1"/>
            </p:cNvPicPr>
            <p:nvPr/>
          </p:nvPicPr>
          <p:blipFill>
            <a:blip r:embed="rId5" cstate="email"/>
            <a:srcRect/>
            <a:stretch>
              <a:fillRect/>
            </a:stretch>
          </p:blipFill>
          <p:spPr bwMode="gray">
            <a:xfrm rot="20222041">
              <a:off x="2683941" y="-1528040"/>
              <a:ext cx="2229621" cy="525903"/>
            </a:xfrm>
            <a:prstGeom prst="rect">
              <a:avLst/>
            </a:prstGeom>
            <a:noFill/>
          </p:spPr>
        </p:pic>
      </p:grpSp>
      <p:pic>
        <p:nvPicPr>
          <p:cNvPr id="12" name="Picture 11">
            <a:hlinkClick r:id="rId6" action="ppaction://hlinksldjump"/>
          </p:cNvPr>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3635896" y="5589240"/>
            <a:ext cx="1279004" cy="1225713"/>
          </a:xfrm>
          <a:prstGeom prst="rect">
            <a:avLst/>
          </a:prstGeom>
        </p:spPr>
      </p:pic>
      <p:sp>
        <p:nvSpPr>
          <p:cNvPr id="13" name="TextBox 12"/>
          <p:cNvSpPr txBox="1"/>
          <p:nvPr/>
        </p:nvSpPr>
        <p:spPr>
          <a:xfrm>
            <a:off x="395536" y="44624"/>
            <a:ext cx="8352928" cy="769441"/>
          </a:xfrm>
          <a:prstGeom prst="rect">
            <a:avLst/>
          </a:prstGeom>
          <a:noFill/>
        </p:spPr>
        <p:txBody>
          <a:bodyPr wrap="square" rtlCol="0">
            <a:spAutoFit/>
          </a:bodyPr>
          <a:lstStyle/>
          <a:p>
            <a:r>
              <a:rPr lang="en-US" sz="4400" dirty="0" smtClean="0">
                <a:solidFill>
                  <a:prstClr val="black"/>
                </a:solidFill>
                <a:latin typeface="Arial Rounded MT Bold" pitchFamily="34" charset="0"/>
                <a:ea typeface="ＭＳ Ｐゴシック" pitchFamily="34" charset="-128"/>
                <a:cs typeface="Arial" pitchFamily="34" charset="0"/>
              </a:rPr>
              <a:t>ManagementStudyGuide.com</a:t>
            </a:r>
            <a:endParaRPr lang="en-IN" sz="4400" dirty="0">
              <a:solidFill>
                <a:prstClr val="black"/>
              </a:solidFill>
              <a:latin typeface="Arial Rounded MT Bold" pitchFamily="34" charset="0"/>
              <a:ea typeface="ＭＳ Ｐゴシック" pitchFamily="34" charset="-128"/>
              <a:cs typeface="Arial" pitchFamily="34" charset="0"/>
            </a:endParaRPr>
          </a:p>
        </p:txBody>
      </p:sp>
    </p:spTree>
    <p:custDataLst>
      <p:tags r:id="rId1"/>
    </p:custDataLst>
    <p:extLst>
      <p:ext uri="{BB962C8B-B14F-4D97-AF65-F5344CB8AC3E}">
        <p14:creationId xmlns:p14="http://schemas.microsoft.com/office/powerpoint/2010/main" xmlns="" val="125536558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27384"/>
            <a:ext cx="9144000" cy="908720"/>
            <a:chOff x="0" y="-27384"/>
            <a:chExt cx="9144000" cy="908720"/>
          </a:xfrm>
        </p:grpSpPr>
        <p:pic>
          <p:nvPicPr>
            <p:cNvPr id="5" name="Picture 4" descr="14080934_xl.jpg"/>
            <p:cNvPicPr>
              <a:picLocks noChangeAspect="1"/>
            </p:cNvPicPr>
            <p:nvPr/>
          </p:nvPicPr>
          <p:blipFill>
            <a:blip r:embed="rId2" cstate="email"/>
            <a:srcRect/>
            <a:stretch>
              <a:fillRect/>
            </a:stretch>
          </p:blipFill>
          <p:spPr>
            <a:xfrm>
              <a:off x="0" y="-27384"/>
              <a:ext cx="9144000" cy="908720"/>
            </a:xfrm>
            <a:prstGeom prst="rect">
              <a:avLst/>
            </a:prstGeom>
          </p:spPr>
        </p:pic>
        <p:sp>
          <p:nvSpPr>
            <p:cNvPr id="3" name="Rectangle 2"/>
            <p:cNvSpPr/>
            <p:nvPr/>
          </p:nvSpPr>
          <p:spPr>
            <a:xfrm>
              <a:off x="0" y="116632"/>
              <a:ext cx="9144000" cy="764704"/>
            </a:xfrm>
            <a:prstGeom prst="rect">
              <a:avLst/>
            </a:prstGeom>
            <a:solidFill>
              <a:srgbClr val="40404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TextBox 3"/>
            <p:cNvSpPr txBox="1"/>
            <p:nvPr/>
          </p:nvSpPr>
          <p:spPr>
            <a:xfrm>
              <a:off x="683568" y="233264"/>
              <a:ext cx="7992888" cy="584775"/>
            </a:xfrm>
            <a:prstGeom prst="rect">
              <a:avLst/>
            </a:prstGeom>
            <a:solidFill>
              <a:srgbClr val="FFFFFF">
                <a:alpha val="69804"/>
              </a:srgbClr>
            </a:solidFill>
          </p:spPr>
          <p:txBody>
            <a:bodyPr wrap="square" rtlCol="0">
              <a:spAutoFit/>
            </a:bodyPr>
            <a:lstStyle/>
            <a:p>
              <a:r>
                <a:rPr lang="en-US" sz="3200" dirty="0" smtClean="0"/>
                <a:t>Objective</a:t>
              </a:r>
              <a:endParaRPr lang="en-IN" sz="3200" dirty="0"/>
            </a:p>
          </p:txBody>
        </p:sp>
      </p:grpSp>
      <p:grpSp>
        <p:nvGrpSpPr>
          <p:cNvPr id="6" name="Group 5"/>
          <p:cNvGrpSpPr/>
          <p:nvPr/>
        </p:nvGrpSpPr>
        <p:grpSpPr>
          <a:xfrm>
            <a:off x="0" y="908720"/>
            <a:ext cx="8316416" cy="5949280"/>
            <a:chOff x="0" y="908720"/>
            <a:chExt cx="8604448" cy="5949280"/>
          </a:xfrm>
        </p:grpSpPr>
        <p:sp>
          <p:nvSpPr>
            <p:cNvPr id="7" name="Freeform 6"/>
            <p:cNvSpPr/>
            <p:nvPr/>
          </p:nvSpPr>
          <p:spPr bwMode="auto">
            <a:xfrm rot="16200000">
              <a:off x="1257056" y="-348336"/>
              <a:ext cx="5949280" cy="8463391"/>
            </a:xfrm>
            <a:custGeom>
              <a:avLst/>
              <a:gdLst>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0 w 3581400"/>
                <a:gd name="connsiteY4" fmla="*/ 4572000 h 4572000"/>
                <a:gd name="connsiteX5" fmla="*/ 0 w 3581400"/>
                <a:gd name="connsiteY5" fmla="*/ 0 h 4572000"/>
                <a:gd name="connsiteX0" fmla="*/ 0 w 3581400"/>
                <a:gd name="connsiteY0" fmla="*/ 0 h 4572000"/>
                <a:gd name="connsiteX1" fmla="*/ 3424499 w 3581400"/>
                <a:gd name="connsiteY1" fmla="*/ 0 h 4572000"/>
                <a:gd name="connsiteX2" fmla="*/ 3581400 w 3581400"/>
                <a:gd name="connsiteY2" fmla="*/ 156901 h 4572000"/>
                <a:gd name="connsiteX3" fmla="*/ 3581400 w 3581400"/>
                <a:gd name="connsiteY3" fmla="*/ 4572000 h 4572000"/>
                <a:gd name="connsiteX4" fmla="*/ 1524000 w 3581400"/>
                <a:gd name="connsiteY4" fmla="*/ 1981200 h 4572000"/>
                <a:gd name="connsiteX5" fmla="*/ 0 w 3581400"/>
                <a:gd name="connsiteY5"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1400" h="4572000">
                  <a:moveTo>
                    <a:pt x="0" y="0"/>
                  </a:moveTo>
                  <a:lnTo>
                    <a:pt x="3424499" y="0"/>
                  </a:lnTo>
                  <a:cubicBezTo>
                    <a:pt x="3511153" y="0"/>
                    <a:pt x="3581400" y="70247"/>
                    <a:pt x="3581400" y="156901"/>
                  </a:cubicBezTo>
                  <a:lnTo>
                    <a:pt x="3581400" y="4572000"/>
                  </a:lnTo>
                  <a:lnTo>
                    <a:pt x="1524000" y="1981200"/>
                  </a:lnTo>
                  <a:lnTo>
                    <a:pt x="0" y="0"/>
                  </a:lnTo>
                  <a:close/>
                </a:path>
              </a:pathLst>
            </a:custGeom>
            <a:solidFill>
              <a:schemeClr val="bg1">
                <a:alpha val="9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8" name="Rounded Rectangle 7"/>
            <p:cNvSpPr>
              <a:spLocks noChangeArrowheads="1"/>
            </p:cNvSpPr>
            <p:nvPr/>
          </p:nvSpPr>
          <p:spPr bwMode="auto">
            <a:xfrm rot="16200000">
              <a:off x="1327584" y="-418864"/>
              <a:ext cx="5949280" cy="8604448"/>
            </a:xfrm>
            <a:prstGeom prst="roundRect">
              <a:avLst>
                <a:gd name="adj" fmla="val 5218"/>
              </a:avLst>
            </a:prstGeom>
            <a:gradFill rotWithShape="1">
              <a:gsLst>
                <a:gs pos="0">
                  <a:srgbClr val="0D0D0D"/>
                </a:gs>
                <a:gs pos="100000">
                  <a:schemeClr val="tx1"/>
                </a:gs>
              </a:gsLst>
              <a:lin ang="5400000"/>
            </a:gradFill>
            <a:ln w="41275">
              <a:solidFill>
                <a:srgbClr val="A6A6A6"/>
              </a:solidFill>
              <a:round/>
              <a:headEnd/>
              <a:tailEnd/>
            </a:ln>
            <a:effectLst>
              <a:outerShdw blurRad="40000" dist="23000" dir="5400000" rotWithShape="0">
                <a:srgbClr val="808080">
                  <a:alpha val="34999"/>
                </a:srgbClr>
              </a:outerShdw>
            </a:effectLst>
          </p:spPr>
          <p:txBody>
            <a:bodyPr anchor="ctr"/>
            <a:lstStyle/>
            <a:p>
              <a:pPr algn="ctr">
                <a:defRPr/>
              </a:pPr>
              <a:endParaRPr lang="en-US" dirty="0">
                <a:solidFill>
                  <a:srgbClr val="FFFFFF"/>
                </a:solidFill>
                <a:latin typeface="Calibri" pitchFamily="-105" charset="0"/>
                <a:ea typeface="ＭＳ Ｐゴシック" pitchFamily="-105" charset="-128"/>
              </a:endParaRPr>
            </a:p>
          </p:txBody>
        </p:sp>
        <p:sp>
          <p:nvSpPr>
            <p:cNvPr id="9" name="Rectangle 8"/>
            <p:cNvSpPr/>
            <p:nvPr/>
          </p:nvSpPr>
          <p:spPr bwMode="auto">
            <a:xfrm rot="16200000">
              <a:off x="1663077" y="289250"/>
              <a:ext cx="5256585" cy="72156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105" charset="-128"/>
              </a:endParaRPr>
            </a:p>
          </p:txBody>
        </p:sp>
        <p:sp>
          <p:nvSpPr>
            <p:cNvPr id="10" name="Oval 9"/>
            <p:cNvSpPr/>
            <p:nvPr/>
          </p:nvSpPr>
          <p:spPr bwMode="auto">
            <a:xfrm rot="16200000">
              <a:off x="8061938" y="3671805"/>
              <a:ext cx="379737" cy="423170"/>
            </a:xfrm>
            <a:prstGeom prst="ellipse">
              <a:avLst/>
            </a:prstGeom>
            <a:gradFill flip="none" rotWithShape="1">
              <a:gsLst>
                <a:gs pos="100000">
                  <a:schemeClr val="tx1"/>
                </a:gs>
                <a:gs pos="0">
                  <a:schemeClr val="tx1">
                    <a:lumMod val="85000"/>
                    <a:lumOff val="15000"/>
                  </a:schemeClr>
                </a:gs>
              </a:gsLst>
              <a:path path="circle">
                <a:fillToRect l="50000" t="50000" r="50000" b="50000"/>
              </a:path>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105" charset="-128"/>
                </a:defRPr>
              </a:lvl1pPr>
              <a:lvl2pPr marL="37931725" indent="-37474525" eaLnBrk="0" hangingPunct="0">
                <a:defRPr sz="2400">
                  <a:solidFill>
                    <a:schemeClr val="tx1"/>
                  </a:solidFill>
                  <a:latin typeface="Arial" charset="0"/>
                  <a:ea typeface="ＭＳ Ｐゴシック" pitchFamily="-105" charset="-128"/>
                </a:defRPr>
              </a:lvl2pPr>
              <a:lvl3pPr eaLnBrk="0" hangingPunct="0">
                <a:defRPr sz="2400">
                  <a:solidFill>
                    <a:schemeClr val="tx1"/>
                  </a:solidFill>
                  <a:latin typeface="Arial" charset="0"/>
                  <a:ea typeface="ＭＳ Ｐゴシック" pitchFamily="-105" charset="-128"/>
                </a:defRPr>
              </a:lvl3pPr>
              <a:lvl4pPr eaLnBrk="0" hangingPunct="0">
                <a:defRPr sz="2400">
                  <a:solidFill>
                    <a:schemeClr val="tx1"/>
                  </a:solidFill>
                  <a:latin typeface="Arial" charset="0"/>
                  <a:ea typeface="ＭＳ Ｐゴシック" pitchFamily="-105" charset="-128"/>
                </a:defRPr>
              </a:lvl4pPr>
              <a:lvl5pPr eaLnBrk="0" hangingPunct="0">
                <a:defRPr sz="2400">
                  <a:solidFill>
                    <a:schemeClr val="tx1"/>
                  </a:solidFill>
                  <a:latin typeface="Arial" charset="0"/>
                  <a:ea typeface="ＭＳ Ｐゴシック" pitchFamily="-105" charset="-128"/>
                </a:defRPr>
              </a:lvl5pPr>
              <a:lvl6pPr marL="457200" eaLnBrk="0" fontAlgn="base" hangingPunct="0">
                <a:spcBef>
                  <a:spcPct val="0"/>
                </a:spcBef>
                <a:spcAft>
                  <a:spcPct val="0"/>
                </a:spcAft>
                <a:defRPr sz="2400">
                  <a:solidFill>
                    <a:schemeClr val="tx1"/>
                  </a:solidFill>
                  <a:latin typeface="Arial" charset="0"/>
                  <a:ea typeface="ＭＳ Ｐゴシック" pitchFamily="-105" charset="-128"/>
                </a:defRPr>
              </a:lvl6pPr>
              <a:lvl7pPr marL="914400" eaLnBrk="0" fontAlgn="base" hangingPunct="0">
                <a:spcBef>
                  <a:spcPct val="0"/>
                </a:spcBef>
                <a:spcAft>
                  <a:spcPct val="0"/>
                </a:spcAft>
                <a:defRPr sz="2400">
                  <a:solidFill>
                    <a:schemeClr val="tx1"/>
                  </a:solidFill>
                  <a:latin typeface="Arial" charset="0"/>
                  <a:ea typeface="ＭＳ Ｐゴシック" pitchFamily="-105" charset="-128"/>
                </a:defRPr>
              </a:lvl7pPr>
              <a:lvl8pPr marL="1371600" eaLnBrk="0" fontAlgn="base" hangingPunct="0">
                <a:spcBef>
                  <a:spcPct val="0"/>
                </a:spcBef>
                <a:spcAft>
                  <a:spcPct val="0"/>
                </a:spcAft>
                <a:defRPr sz="2400">
                  <a:solidFill>
                    <a:schemeClr val="tx1"/>
                  </a:solidFill>
                  <a:latin typeface="Arial" charset="0"/>
                  <a:ea typeface="ＭＳ Ｐゴシック" pitchFamily="-105" charset="-128"/>
                </a:defRPr>
              </a:lvl8pPr>
              <a:lvl9pPr marL="1828800" eaLnBrk="0" fontAlgn="base" hangingPunct="0">
                <a:spcBef>
                  <a:spcPct val="0"/>
                </a:spcBef>
                <a:spcAft>
                  <a:spcPct val="0"/>
                </a:spcAft>
                <a:defRPr sz="2400">
                  <a:solidFill>
                    <a:schemeClr val="tx1"/>
                  </a:solidFill>
                  <a:latin typeface="Arial" charset="0"/>
                  <a:ea typeface="ＭＳ Ｐゴシック" pitchFamily="-105" charset="-128"/>
                </a:defRPr>
              </a:lvl9pPr>
            </a:lstStyle>
            <a:p>
              <a:pPr algn="ctr" eaLnBrk="1" hangingPunct="1">
                <a:defRPr/>
              </a:pPr>
              <a:endParaRPr lang="en-US" sz="1800" dirty="0" smtClean="0">
                <a:solidFill>
                  <a:srgbClr val="FFFFFF"/>
                </a:solidFill>
                <a:latin typeface="Calibri" pitchFamily="-105" charset="0"/>
              </a:endParaRPr>
            </a:p>
          </p:txBody>
        </p:sp>
      </p:grpSp>
      <p:grpSp>
        <p:nvGrpSpPr>
          <p:cNvPr id="11" name="Group 69"/>
          <p:cNvGrpSpPr>
            <a:grpSpLocks/>
          </p:cNvGrpSpPr>
          <p:nvPr/>
        </p:nvGrpSpPr>
        <p:grpSpPr bwMode="auto">
          <a:xfrm>
            <a:off x="683568" y="1268758"/>
            <a:ext cx="6912000" cy="366548"/>
            <a:chOff x="1224751" y="2276269"/>
            <a:chExt cx="4852003" cy="395351"/>
          </a:xfrm>
        </p:grpSpPr>
        <p:sp>
          <p:nvSpPr>
            <p:cNvPr id="12" name="Rounded Rectangle 1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3" name="Rounded Rectangle 1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4" name="TextBox 67"/>
            <p:cNvSpPr txBox="1">
              <a:spLocks noChangeArrowheads="1"/>
            </p:cNvSpPr>
            <p:nvPr/>
          </p:nvSpPr>
          <p:spPr bwMode="auto">
            <a:xfrm>
              <a:off x="1292999" y="2306463"/>
              <a:ext cx="1848528"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What is Assertiveness</a:t>
              </a:r>
              <a:endParaRPr lang="en-US" sz="1600" dirty="0">
                <a:latin typeface="+mn-lt"/>
                <a:ea typeface="ＭＳ Ｐゴシック" pitchFamily="34" charset="-128"/>
              </a:endParaRPr>
            </a:p>
          </p:txBody>
        </p:sp>
      </p:grpSp>
      <p:grpSp>
        <p:nvGrpSpPr>
          <p:cNvPr id="15" name="Group 69"/>
          <p:cNvGrpSpPr>
            <a:grpSpLocks/>
          </p:cNvGrpSpPr>
          <p:nvPr/>
        </p:nvGrpSpPr>
        <p:grpSpPr bwMode="auto">
          <a:xfrm>
            <a:off x="683568" y="1619033"/>
            <a:ext cx="6912000" cy="366548"/>
            <a:chOff x="1224751" y="2276269"/>
            <a:chExt cx="4852003" cy="395351"/>
          </a:xfrm>
        </p:grpSpPr>
        <p:sp>
          <p:nvSpPr>
            <p:cNvPr id="16" name="Rounded Rectangle 1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7" name="Rounded Rectangle 1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18" name="TextBox 67"/>
            <p:cNvSpPr txBox="1">
              <a:spLocks noChangeArrowheads="1"/>
            </p:cNvSpPr>
            <p:nvPr/>
          </p:nvSpPr>
          <p:spPr bwMode="auto">
            <a:xfrm>
              <a:off x="1292999" y="2306463"/>
              <a:ext cx="1341126"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Define Assertiveness</a:t>
              </a:r>
              <a:endParaRPr lang="en-US" sz="1600" dirty="0">
                <a:latin typeface="+mn-lt"/>
                <a:ea typeface="ＭＳ Ｐゴシック" pitchFamily="34" charset="-128"/>
              </a:endParaRPr>
            </a:p>
          </p:txBody>
        </p:sp>
      </p:grpSp>
      <p:grpSp>
        <p:nvGrpSpPr>
          <p:cNvPr id="19" name="Group 69"/>
          <p:cNvGrpSpPr>
            <a:grpSpLocks/>
          </p:cNvGrpSpPr>
          <p:nvPr/>
        </p:nvGrpSpPr>
        <p:grpSpPr bwMode="auto">
          <a:xfrm>
            <a:off x="683568" y="1969309"/>
            <a:ext cx="6912000" cy="366548"/>
            <a:chOff x="1224751" y="2276269"/>
            <a:chExt cx="4852003" cy="395351"/>
          </a:xfrm>
        </p:grpSpPr>
        <p:sp>
          <p:nvSpPr>
            <p:cNvPr id="20" name="Rounded Rectangle 1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1" name="Rounded Rectangle 2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2" name="TextBox 67"/>
            <p:cNvSpPr txBox="1">
              <a:spLocks noChangeArrowheads="1"/>
            </p:cNvSpPr>
            <p:nvPr/>
          </p:nvSpPr>
          <p:spPr bwMode="auto">
            <a:xfrm>
              <a:off x="1292999" y="2306463"/>
              <a:ext cx="214519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List the Benefits of Being Assertive</a:t>
              </a:r>
              <a:endParaRPr lang="en-US" sz="1600" dirty="0">
                <a:latin typeface="+mn-lt"/>
                <a:ea typeface="ＭＳ Ｐゴシック" pitchFamily="34" charset="-128"/>
              </a:endParaRPr>
            </a:p>
          </p:txBody>
        </p:sp>
      </p:grpSp>
      <p:grpSp>
        <p:nvGrpSpPr>
          <p:cNvPr id="23" name="Group 69"/>
          <p:cNvGrpSpPr>
            <a:grpSpLocks/>
          </p:cNvGrpSpPr>
          <p:nvPr/>
        </p:nvGrpSpPr>
        <p:grpSpPr bwMode="auto">
          <a:xfrm>
            <a:off x="683568" y="2319584"/>
            <a:ext cx="6912000" cy="366548"/>
            <a:chOff x="1224751" y="2276269"/>
            <a:chExt cx="4852003" cy="395351"/>
          </a:xfrm>
        </p:grpSpPr>
        <p:sp>
          <p:nvSpPr>
            <p:cNvPr id="24" name="Rounded Rectangle 2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5" name="Rounded Rectangle 2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6" name="TextBox 67"/>
            <p:cNvSpPr txBox="1">
              <a:spLocks noChangeArrowheads="1"/>
            </p:cNvSpPr>
            <p:nvPr/>
          </p:nvSpPr>
          <p:spPr bwMode="auto">
            <a:xfrm>
              <a:off x="1292999" y="2306463"/>
              <a:ext cx="280693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Liberation Cycle of Assertiveness</a:t>
              </a:r>
              <a:endParaRPr lang="en-US" sz="1600" dirty="0">
                <a:latin typeface="+mn-lt"/>
                <a:ea typeface="ＭＳ Ｐゴシック" pitchFamily="34" charset="-128"/>
              </a:endParaRPr>
            </a:p>
          </p:txBody>
        </p:sp>
      </p:grpSp>
      <p:grpSp>
        <p:nvGrpSpPr>
          <p:cNvPr id="27" name="Group 69"/>
          <p:cNvGrpSpPr>
            <a:grpSpLocks/>
          </p:cNvGrpSpPr>
          <p:nvPr/>
        </p:nvGrpSpPr>
        <p:grpSpPr bwMode="auto">
          <a:xfrm>
            <a:off x="683568" y="2669859"/>
            <a:ext cx="6912000" cy="366548"/>
            <a:chOff x="1224751" y="2276269"/>
            <a:chExt cx="4852003" cy="395351"/>
          </a:xfrm>
        </p:grpSpPr>
        <p:sp>
          <p:nvSpPr>
            <p:cNvPr id="28" name="Rounded Rectangle 2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29" name="Rounded Rectangle 2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0" name="TextBox 67"/>
            <p:cNvSpPr txBox="1">
              <a:spLocks noChangeArrowheads="1"/>
            </p:cNvSpPr>
            <p:nvPr/>
          </p:nvSpPr>
          <p:spPr bwMode="auto">
            <a:xfrm>
              <a:off x="1292999" y="2306463"/>
              <a:ext cx="2402243"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Various Behavior Patterns</a:t>
              </a:r>
              <a:endParaRPr lang="en-US" sz="1600" dirty="0">
                <a:latin typeface="+mn-lt"/>
                <a:ea typeface="ＭＳ Ｐゴシック" pitchFamily="34" charset="-128"/>
              </a:endParaRPr>
            </a:p>
          </p:txBody>
        </p:sp>
      </p:grpSp>
      <p:grpSp>
        <p:nvGrpSpPr>
          <p:cNvPr id="31" name="Group 69"/>
          <p:cNvGrpSpPr>
            <a:grpSpLocks/>
          </p:cNvGrpSpPr>
          <p:nvPr/>
        </p:nvGrpSpPr>
        <p:grpSpPr bwMode="auto">
          <a:xfrm>
            <a:off x="683568" y="3020135"/>
            <a:ext cx="6912000" cy="366548"/>
            <a:chOff x="1224751" y="2276269"/>
            <a:chExt cx="4852003" cy="395351"/>
          </a:xfrm>
        </p:grpSpPr>
        <p:sp>
          <p:nvSpPr>
            <p:cNvPr id="32" name="Rounded Rectangle 3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3" name="Rounded Rectangle 3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4" name="TextBox 67"/>
            <p:cNvSpPr txBox="1">
              <a:spLocks noChangeArrowheads="1"/>
            </p:cNvSpPr>
            <p:nvPr/>
          </p:nvSpPr>
          <p:spPr bwMode="auto">
            <a:xfrm>
              <a:off x="1292999" y="2306463"/>
              <a:ext cx="317597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Compare Passive, Assertive and Aggressive Behavior</a:t>
              </a:r>
              <a:endParaRPr lang="en-US" sz="1600" dirty="0">
                <a:latin typeface="+mn-lt"/>
                <a:ea typeface="ＭＳ Ｐゴシック" pitchFamily="34" charset="-128"/>
              </a:endParaRPr>
            </a:p>
          </p:txBody>
        </p:sp>
      </p:grpSp>
      <p:grpSp>
        <p:nvGrpSpPr>
          <p:cNvPr id="35" name="Group 69"/>
          <p:cNvGrpSpPr>
            <a:grpSpLocks/>
          </p:cNvGrpSpPr>
          <p:nvPr/>
        </p:nvGrpSpPr>
        <p:grpSpPr bwMode="auto">
          <a:xfrm>
            <a:off x="683568" y="3370410"/>
            <a:ext cx="6912000" cy="366548"/>
            <a:chOff x="1224751" y="2276269"/>
            <a:chExt cx="4852003" cy="395351"/>
          </a:xfrm>
        </p:grpSpPr>
        <p:sp>
          <p:nvSpPr>
            <p:cNvPr id="36" name="Rounded Rectangle 3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7" name="Rounded Rectangle 3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38" name="TextBox 67"/>
            <p:cNvSpPr txBox="1">
              <a:spLocks noChangeArrowheads="1"/>
            </p:cNvSpPr>
            <p:nvPr/>
          </p:nvSpPr>
          <p:spPr bwMode="auto">
            <a:xfrm>
              <a:off x="1292999" y="2306463"/>
              <a:ext cx="2090233"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Power of Affirmations</a:t>
              </a:r>
              <a:endParaRPr lang="en-US" sz="1600" dirty="0">
                <a:latin typeface="+mn-lt"/>
                <a:ea typeface="ＭＳ Ｐゴシック" pitchFamily="34" charset="-128"/>
              </a:endParaRPr>
            </a:p>
          </p:txBody>
        </p:sp>
      </p:grpSp>
      <p:grpSp>
        <p:nvGrpSpPr>
          <p:cNvPr id="39" name="Group 69"/>
          <p:cNvGrpSpPr>
            <a:grpSpLocks/>
          </p:cNvGrpSpPr>
          <p:nvPr/>
        </p:nvGrpSpPr>
        <p:grpSpPr bwMode="auto">
          <a:xfrm>
            <a:off x="683568" y="3720685"/>
            <a:ext cx="6912000" cy="366548"/>
            <a:chOff x="1224751" y="2276269"/>
            <a:chExt cx="4852003" cy="395351"/>
          </a:xfrm>
        </p:grpSpPr>
        <p:sp>
          <p:nvSpPr>
            <p:cNvPr id="40" name="Rounded Rectangle 3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1" name="Rounded Rectangle 4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2" name="TextBox 67"/>
            <p:cNvSpPr txBox="1">
              <a:spLocks noChangeArrowheads="1"/>
            </p:cNvSpPr>
            <p:nvPr/>
          </p:nvSpPr>
          <p:spPr bwMode="auto">
            <a:xfrm>
              <a:off x="1292999" y="2306463"/>
              <a:ext cx="268054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Various Skills for Assertiveness</a:t>
              </a:r>
              <a:endParaRPr lang="en-US" sz="1600" dirty="0">
                <a:latin typeface="+mn-lt"/>
                <a:ea typeface="ＭＳ Ｐゴシック" pitchFamily="34" charset="-128"/>
              </a:endParaRPr>
            </a:p>
          </p:txBody>
        </p:sp>
      </p:grpSp>
      <p:grpSp>
        <p:nvGrpSpPr>
          <p:cNvPr id="43" name="Group 69"/>
          <p:cNvGrpSpPr>
            <a:grpSpLocks/>
          </p:cNvGrpSpPr>
          <p:nvPr/>
        </p:nvGrpSpPr>
        <p:grpSpPr bwMode="auto">
          <a:xfrm>
            <a:off x="683568" y="4070961"/>
            <a:ext cx="6912000" cy="366548"/>
            <a:chOff x="1224751" y="2276269"/>
            <a:chExt cx="4852003" cy="395351"/>
          </a:xfrm>
        </p:grpSpPr>
        <p:sp>
          <p:nvSpPr>
            <p:cNvPr id="44" name="Rounded Rectangle 4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5" name="Rounded Rectangle 4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6" name="TextBox 67"/>
            <p:cNvSpPr txBox="1">
              <a:spLocks noChangeArrowheads="1"/>
            </p:cNvSpPr>
            <p:nvPr/>
          </p:nvSpPr>
          <p:spPr bwMode="auto">
            <a:xfrm>
              <a:off x="1292999" y="2306463"/>
              <a:ext cx="274189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Process of Disagreeing Gracefully</a:t>
              </a:r>
              <a:endParaRPr lang="en-US" sz="1600" dirty="0">
                <a:latin typeface="+mn-lt"/>
                <a:ea typeface="ＭＳ Ｐゴシック" pitchFamily="34" charset="-128"/>
              </a:endParaRPr>
            </a:p>
          </p:txBody>
        </p:sp>
      </p:grpSp>
      <p:grpSp>
        <p:nvGrpSpPr>
          <p:cNvPr id="47" name="Group 69"/>
          <p:cNvGrpSpPr>
            <a:grpSpLocks/>
          </p:cNvGrpSpPr>
          <p:nvPr/>
        </p:nvGrpSpPr>
        <p:grpSpPr bwMode="auto">
          <a:xfrm>
            <a:off x="683568" y="4421236"/>
            <a:ext cx="6912000" cy="366548"/>
            <a:chOff x="1224751" y="2276269"/>
            <a:chExt cx="4852003" cy="395351"/>
          </a:xfrm>
        </p:grpSpPr>
        <p:sp>
          <p:nvSpPr>
            <p:cNvPr id="48" name="Rounded Rectangle 4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49" name="Rounded Rectangle 4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0" name="TextBox 67"/>
            <p:cNvSpPr txBox="1">
              <a:spLocks noChangeArrowheads="1"/>
            </p:cNvSpPr>
            <p:nvPr/>
          </p:nvSpPr>
          <p:spPr bwMode="auto">
            <a:xfrm>
              <a:off x="1292999" y="2306463"/>
              <a:ext cx="2260461"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Four Steps to Saying ‘No’</a:t>
              </a:r>
              <a:endParaRPr lang="en-US" sz="1600" dirty="0">
                <a:latin typeface="+mn-lt"/>
                <a:ea typeface="ＭＳ Ｐゴシック" pitchFamily="34" charset="-128"/>
              </a:endParaRPr>
            </a:p>
          </p:txBody>
        </p:sp>
      </p:grpSp>
      <p:grpSp>
        <p:nvGrpSpPr>
          <p:cNvPr id="51" name="Group 69"/>
          <p:cNvGrpSpPr>
            <a:grpSpLocks/>
          </p:cNvGrpSpPr>
          <p:nvPr/>
        </p:nvGrpSpPr>
        <p:grpSpPr bwMode="auto">
          <a:xfrm>
            <a:off x="683568" y="4771511"/>
            <a:ext cx="6912000" cy="366548"/>
            <a:chOff x="1224751" y="2276269"/>
            <a:chExt cx="4852003" cy="395351"/>
          </a:xfrm>
        </p:grpSpPr>
        <p:sp>
          <p:nvSpPr>
            <p:cNvPr id="52" name="Rounded Rectangle 51"/>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3" name="Rounded Rectangle 52"/>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4" name="TextBox 67"/>
            <p:cNvSpPr txBox="1">
              <a:spLocks noChangeArrowheads="1"/>
            </p:cNvSpPr>
            <p:nvPr/>
          </p:nvSpPr>
          <p:spPr bwMode="auto">
            <a:xfrm>
              <a:off x="1292999" y="2306463"/>
              <a:ext cx="2811747"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Body Language while Saying ‘No’</a:t>
              </a:r>
              <a:endParaRPr lang="en-US" sz="1600" dirty="0">
                <a:latin typeface="+mn-lt"/>
                <a:ea typeface="ＭＳ Ｐゴシック" pitchFamily="34" charset="-128"/>
              </a:endParaRPr>
            </a:p>
          </p:txBody>
        </p:sp>
      </p:grpSp>
      <p:grpSp>
        <p:nvGrpSpPr>
          <p:cNvPr id="55" name="Group 54"/>
          <p:cNvGrpSpPr>
            <a:grpSpLocks/>
          </p:cNvGrpSpPr>
          <p:nvPr/>
        </p:nvGrpSpPr>
        <p:grpSpPr bwMode="auto">
          <a:xfrm>
            <a:off x="683568" y="5121786"/>
            <a:ext cx="6912000" cy="366548"/>
            <a:chOff x="1224751" y="2276269"/>
            <a:chExt cx="4852003" cy="395351"/>
          </a:xfrm>
        </p:grpSpPr>
        <p:sp>
          <p:nvSpPr>
            <p:cNvPr id="56" name="Rounded Rectangle 55"/>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7" name="Rounded Rectangle 56"/>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58" name="TextBox 67"/>
            <p:cNvSpPr txBox="1">
              <a:spLocks noChangeArrowheads="1"/>
            </p:cNvSpPr>
            <p:nvPr/>
          </p:nvSpPr>
          <p:spPr bwMode="auto">
            <a:xfrm>
              <a:off x="1292999" y="2306463"/>
              <a:ext cx="3028607"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Elements of Assertive Communication</a:t>
              </a:r>
              <a:endParaRPr lang="en-US" sz="1600" dirty="0">
                <a:latin typeface="+mn-lt"/>
                <a:ea typeface="ＭＳ Ｐゴシック" pitchFamily="34" charset="-128"/>
              </a:endParaRPr>
            </a:p>
          </p:txBody>
        </p:sp>
      </p:grpSp>
      <p:grpSp>
        <p:nvGrpSpPr>
          <p:cNvPr id="59" name="Group 69"/>
          <p:cNvGrpSpPr>
            <a:grpSpLocks/>
          </p:cNvGrpSpPr>
          <p:nvPr/>
        </p:nvGrpSpPr>
        <p:grpSpPr bwMode="auto">
          <a:xfrm>
            <a:off x="683568" y="5472062"/>
            <a:ext cx="6912000" cy="366548"/>
            <a:chOff x="1224751" y="2276269"/>
            <a:chExt cx="4852003" cy="395351"/>
          </a:xfrm>
        </p:grpSpPr>
        <p:sp>
          <p:nvSpPr>
            <p:cNvPr id="60" name="Rounded Rectangle 59"/>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1" name="Rounded Rectangle 6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2" name="TextBox 67"/>
            <p:cNvSpPr txBox="1">
              <a:spLocks noChangeArrowheads="1"/>
            </p:cNvSpPr>
            <p:nvPr/>
          </p:nvSpPr>
          <p:spPr bwMode="auto">
            <a:xfrm>
              <a:off x="1292999" y="2306463"/>
              <a:ext cx="2978015"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List the Role of Assertive Words in Assertiveness </a:t>
              </a:r>
              <a:endParaRPr lang="en-US" sz="1600" dirty="0">
                <a:latin typeface="+mn-lt"/>
                <a:ea typeface="ＭＳ Ｐゴシック" pitchFamily="34" charset="-128"/>
              </a:endParaRPr>
            </a:p>
          </p:txBody>
        </p:sp>
      </p:grpSp>
      <p:grpSp>
        <p:nvGrpSpPr>
          <p:cNvPr id="63" name="Group 69"/>
          <p:cNvGrpSpPr>
            <a:grpSpLocks/>
          </p:cNvGrpSpPr>
          <p:nvPr/>
        </p:nvGrpSpPr>
        <p:grpSpPr bwMode="auto">
          <a:xfrm>
            <a:off x="683568" y="5822337"/>
            <a:ext cx="6912000" cy="366548"/>
            <a:chOff x="1224751" y="2276269"/>
            <a:chExt cx="4852003" cy="395351"/>
          </a:xfrm>
        </p:grpSpPr>
        <p:sp>
          <p:nvSpPr>
            <p:cNvPr id="64" name="Rounded Rectangle 63"/>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5" name="Rounded Rectangle 64"/>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6" name="TextBox 67"/>
            <p:cNvSpPr txBox="1">
              <a:spLocks noChangeArrowheads="1"/>
            </p:cNvSpPr>
            <p:nvPr/>
          </p:nvSpPr>
          <p:spPr bwMode="auto">
            <a:xfrm>
              <a:off x="1292999" y="2306463"/>
              <a:ext cx="3017489"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Describe the Non Verbal Aspects of Assertiveness</a:t>
              </a:r>
              <a:endParaRPr lang="en-US" sz="1600" dirty="0">
                <a:latin typeface="+mn-lt"/>
                <a:ea typeface="ＭＳ Ｐゴシック" pitchFamily="34" charset="-128"/>
              </a:endParaRPr>
            </a:p>
          </p:txBody>
        </p:sp>
      </p:grpSp>
      <p:grpSp>
        <p:nvGrpSpPr>
          <p:cNvPr id="67" name="Group 69"/>
          <p:cNvGrpSpPr>
            <a:grpSpLocks/>
          </p:cNvGrpSpPr>
          <p:nvPr/>
        </p:nvGrpSpPr>
        <p:grpSpPr bwMode="auto">
          <a:xfrm>
            <a:off x="683568" y="6172612"/>
            <a:ext cx="6912000" cy="366548"/>
            <a:chOff x="1224751" y="2276269"/>
            <a:chExt cx="4852003" cy="395351"/>
          </a:xfrm>
        </p:grpSpPr>
        <p:sp>
          <p:nvSpPr>
            <p:cNvPr id="68" name="Rounded Rectangle 67"/>
            <p:cNvSpPr/>
            <p:nvPr/>
          </p:nvSpPr>
          <p:spPr>
            <a:xfrm flipV="1">
              <a:off x="1224751" y="2276269"/>
              <a:ext cx="4852003" cy="379817"/>
            </a:xfrm>
            <a:prstGeom prst="roundRect">
              <a:avLst/>
            </a:prstGeom>
            <a:solidFill>
              <a:schemeClr val="accent3">
                <a:lumMod val="40000"/>
                <a:lumOff val="60000"/>
              </a:schemeClr>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69" name="Rounded Rectangle 68"/>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70" name="TextBox 67"/>
            <p:cNvSpPr txBox="1">
              <a:spLocks noChangeArrowheads="1"/>
            </p:cNvSpPr>
            <p:nvPr/>
          </p:nvSpPr>
          <p:spPr bwMode="auto">
            <a:xfrm>
              <a:off x="1292999" y="2306463"/>
              <a:ext cx="3000250" cy="365157"/>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the Action Plan for Building Assertiveness</a:t>
              </a:r>
            </a:p>
          </p:txBody>
        </p:sp>
      </p:grpSp>
      <p:grpSp>
        <p:nvGrpSpPr>
          <p:cNvPr id="71" name="Group 90"/>
          <p:cNvGrpSpPr>
            <a:grpSpLocks/>
          </p:cNvGrpSpPr>
          <p:nvPr/>
        </p:nvGrpSpPr>
        <p:grpSpPr bwMode="auto">
          <a:xfrm rot="4009715">
            <a:off x="5870859" y="3868015"/>
            <a:ext cx="4783138" cy="968375"/>
            <a:chOff x="4940193" y="4878304"/>
            <a:chExt cx="4783391" cy="968295"/>
          </a:xfrm>
        </p:grpSpPr>
        <p:sp>
          <p:nvSpPr>
            <p:cNvPr id="72" name="Oval 71"/>
            <p:cNvSpPr/>
            <p:nvPr/>
          </p:nvSpPr>
          <p:spPr>
            <a:xfrm rot="589461">
              <a:off x="4940193" y="5002119"/>
              <a:ext cx="1249429" cy="109528"/>
            </a:xfrm>
            <a:prstGeom prst="ellipse">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3" name="Rectangle 72"/>
            <p:cNvSpPr/>
            <p:nvPr/>
          </p:nvSpPr>
          <p:spPr>
            <a:xfrm rot="589461">
              <a:off x="5329152" y="5340228"/>
              <a:ext cx="4384907" cy="109529"/>
            </a:xfrm>
            <a:prstGeom prst="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4" name="Rounded Rectangle 73"/>
            <p:cNvSpPr/>
            <p:nvPr/>
          </p:nvSpPr>
          <p:spPr>
            <a:xfrm rot="589461">
              <a:off x="8986945" y="5622779"/>
              <a:ext cx="736639" cy="223820"/>
            </a:xfrm>
            <a:prstGeom prst="roundRect">
              <a:avLst/>
            </a:prstGeom>
            <a:solidFill>
              <a:srgbClr val="0D0D0D">
                <a:alpha val="3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nvGrpSpPr>
            <p:cNvPr id="75" name="Group 87"/>
            <p:cNvGrpSpPr>
              <a:grpSpLocks/>
            </p:cNvGrpSpPr>
            <p:nvPr/>
          </p:nvGrpSpPr>
          <p:grpSpPr bwMode="auto">
            <a:xfrm>
              <a:off x="4940193" y="4878304"/>
              <a:ext cx="4783391" cy="825387"/>
              <a:chOff x="4940193" y="4878304"/>
              <a:chExt cx="4783391" cy="825387"/>
            </a:xfrm>
          </p:grpSpPr>
          <p:sp>
            <p:nvSpPr>
              <p:cNvPr id="76" name="Oval 75"/>
              <p:cNvSpPr/>
              <p:nvPr/>
            </p:nvSpPr>
            <p:spPr>
              <a:xfrm rot="589461">
                <a:off x="4940193" y="4878304"/>
                <a:ext cx="1249429" cy="109528"/>
              </a:xfrm>
              <a:prstGeom prst="ellipse">
                <a:avLst/>
              </a:prstGeom>
              <a:gradFill>
                <a:gsLst>
                  <a:gs pos="0">
                    <a:schemeClr val="tx1">
                      <a:lumMod val="95000"/>
                      <a:lumOff val="5000"/>
                    </a:schemeClr>
                  </a:gs>
                  <a:gs pos="69000">
                    <a:schemeClr val="tx1">
                      <a:lumMod val="95000"/>
                      <a:lumOff val="5000"/>
                    </a:schemeClr>
                  </a:gs>
                  <a:gs pos="100000">
                    <a:schemeClr val="tx1">
                      <a:lumMod val="75000"/>
                      <a:lumOff val="25000"/>
                    </a:schemeClr>
                  </a:gs>
                  <a:gs pos="29000">
                    <a:schemeClr val="tx1">
                      <a:lumMod val="85000"/>
                      <a:lumOff val="15000"/>
                    </a:schemeClr>
                  </a:gs>
                </a:gsLst>
                <a:lin ang="1914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sp>
            <p:nvSpPr>
              <p:cNvPr id="77" name="Rectangle 76"/>
              <p:cNvSpPr>
                <a:spLocks noChangeArrowheads="1"/>
              </p:cNvSpPr>
              <p:nvPr/>
            </p:nvSpPr>
            <p:spPr bwMode="auto">
              <a:xfrm rot="589461">
                <a:off x="5329152" y="5216413"/>
                <a:ext cx="4384907" cy="109529"/>
              </a:xfrm>
              <a:prstGeom prst="rect">
                <a:avLst/>
              </a:prstGeom>
              <a:gradFill rotWithShape="1">
                <a:gsLst>
                  <a:gs pos="0">
                    <a:srgbClr val="A6A6A6"/>
                  </a:gs>
                  <a:gs pos="5000">
                    <a:srgbClr val="A6A6A6"/>
                  </a:gs>
                  <a:gs pos="50000">
                    <a:srgbClr val="F2F2F2"/>
                  </a:gs>
                  <a:gs pos="100000">
                    <a:srgbClr val="BFBFBF"/>
                  </a:gs>
                </a:gsLst>
                <a:lin ang="5400000"/>
              </a:gradFill>
              <a:ln w="9525">
                <a:solidFill>
                  <a:srgbClr val="A6A6A6"/>
                </a:solidFill>
                <a:miter lim="800000"/>
                <a:headEnd/>
                <a:tailEnd/>
              </a:ln>
              <a:effectLst>
                <a:outerShdw dist="23000" dir="839963" rotWithShape="0">
                  <a:srgbClr val="808080">
                    <a:alpha val="34998"/>
                  </a:srgbClr>
                </a:outerShdw>
              </a:effectLst>
            </p:spPr>
            <p:txBody>
              <a:bodyPr anchor="ctr"/>
              <a:lstStyle/>
              <a:p>
                <a:pPr algn="ctr"/>
                <a:endParaRPr lang="nb-NO">
                  <a:solidFill>
                    <a:srgbClr val="FFFFFF"/>
                  </a:solidFill>
                </a:endParaRPr>
              </a:p>
            </p:txBody>
          </p:sp>
          <p:sp>
            <p:nvSpPr>
              <p:cNvPr id="78" name="Rounded Rectangle 77"/>
              <p:cNvSpPr/>
              <p:nvPr/>
            </p:nvSpPr>
            <p:spPr>
              <a:xfrm rot="589461">
                <a:off x="8986945" y="5479916"/>
                <a:ext cx="736639" cy="223820"/>
              </a:xfrm>
              <a:prstGeom prst="roundRect">
                <a:avLst/>
              </a:prstGeom>
              <a:gradFill>
                <a:gsLst>
                  <a:gs pos="0">
                    <a:schemeClr val="tx1">
                      <a:lumMod val="95000"/>
                      <a:lumOff val="5000"/>
                    </a:schemeClr>
                  </a:gs>
                  <a:gs pos="100000">
                    <a:schemeClr val="tx1">
                      <a:lumMod val="95000"/>
                      <a:lumOff val="5000"/>
                    </a:schemeClr>
                  </a:gs>
                  <a:gs pos="59000">
                    <a:schemeClr val="tx1">
                      <a:lumMod val="75000"/>
                      <a:lumOff val="25000"/>
                    </a:schemeClr>
                  </a:gs>
                  <a:gs pos="29000">
                    <a:schemeClr val="tx1">
                      <a:lumMod val="85000"/>
                      <a:lumOff val="15000"/>
                    </a:schemeClr>
                  </a:gs>
                </a:gsLst>
                <a:lin ang="4980000" scaled="0"/>
              </a:grad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b-NO">
                  <a:solidFill>
                    <a:srgbClr val="FFFFFF"/>
                  </a:solidFill>
                  <a:ea typeface="ＭＳ Ｐゴシック" charset="-128"/>
                </a:endParaRPr>
              </a:p>
            </p:txBody>
          </p:sp>
        </p:grpSp>
      </p:grpSp>
      <p:grpSp>
        <p:nvGrpSpPr>
          <p:cNvPr id="79" name="Group 69"/>
          <p:cNvGrpSpPr>
            <a:grpSpLocks/>
          </p:cNvGrpSpPr>
          <p:nvPr/>
        </p:nvGrpSpPr>
        <p:grpSpPr bwMode="auto">
          <a:xfrm>
            <a:off x="683568" y="1268762"/>
            <a:ext cx="6912000" cy="364824"/>
            <a:chOff x="1224751" y="2276269"/>
            <a:chExt cx="4852003" cy="419341"/>
          </a:xfrm>
        </p:grpSpPr>
        <p:sp>
          <p:nvSpPr>
            <p:cNvPr id="80" name="Rounded Rectangle 79"/>
            <p:cNvSpPr/>
            <p:nvPr/>
          </p:nvSpPr>
          <p:spPr>
            <a:xfrm flipV="1">
              <a:off x="1224751" y="2276269"/>
              <a:ext cx="4852003" cy="379817"/>
            </a:xfrm>
            <a:prstGeom prst="roundRect">
              <a:avLst/>
            </a:prstGeom>
            <a:solidFill>
              <a:srgbClr val="92D050"/>
            </a:solidFill>
            <a:ln>
              <a:solidFill>
                <a:schemeClr val="tx1">
                  <a:lumMod val="85000"/>
                  <a:lumOff val="15000"/>
                </a:schemeClr>
              </a:solidFill>
            </a:ln>
            <a:effectLst>
              <a:innerShdw blurRad="193675" dist="50800" dir="5100000">
                <a:srgbClr val="000000">
                  <a:alpha val="63000"/>
                </a:srgbClr>
              </a:innerShdw>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81" name="Rounded Rectangle 80"/>
            <p:cNvSpPr/>
            <p:nvPr/>
          </p:nvSpPr>
          <p:spPr>
            <a:xfrm>
              <a:off x="1279371" y="2330890"/>
              <a:ext cx="4728907" cy="325196"/>
            </a:xfrm>
            <a:prstGeom prst="roundRect">
              <a:avLst/>
            </a:prstGeom>
            <a:gradFill flip="none" rotWithShape="1">
              <a:gsLst>
                <a:gs pos="47000">
                  <a:schemeClr val="accent3">
                    <a:lumMod val="40000"/>
                    <a:lumOff val="60000"/>
                    <a:alpha val="0"/>
                  </a:schemeClr>
                </a:gs>
                <a:gs pos="100000">
                  <a:srgbClr val="FFFFFF">
                    <a:alpha val="72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charset="0"/>
                  <a:ea typeface="ＭＳ Ｐゴシック" charset="-128"/>
                </a:defRPr>
              </a:lvl1pPr>
              <a:lvl2pPr marL="37931725" indent="-37474525" eaLnBrk="0" hangingPunct="0">
                <a:defRPr sz="2400">
                  <a:solidFill>
                    <a:schemeClr val="tx1"/>
                  </a:solidFill>
                  <a:latin typeface="Calibri" charset="0"/>
                  <a:ea typeface="ＭＳ Ｐゴシック" charset="-128"/>
                </a:defRPr>
              </a:lvl2pPr>
              <a:lvl3pPr eaLnBrk="0" hangingPunct="0">
                <a:defRPr sz="2400">
                  <a:solidFill>
                    <a:schemeClr val="tx1"/>
                  </a:solidFill>
                  <a:latin typeface="Calibri" charset="0"/>
                  <a:ea typeface="ＭＳ Ｐゴシック" charset="-128"/>
                </a:defRPr>
              </a:lvl3pPr>
              <a:lvl4pPr eaLnBrk="0" hangingPunct="0">
                <a:defRPr sz="2400">
                  <a:solidFill>
                    <a:schemeClr val="tx1"/>
                  </a:solidFill>
                  <a:latin typeface="Calibri" charset="0"/>
                  <a:ea typeface="ＭＳ Ｐゴシック" charset="-128"/>
                </a:defRPr>
              </a:lvl4pPr>
              <a:lvl5pPr eaLnBrk="0" hangingPunct="0">
                <a:defRPr sz="2400">
                  <a:solidFill>
                    <a:schemeClr val="tx1"/>
                  </a:solidFill>
                  <a:latin typeface="Calibri" charset="0"/>
                  <a:ea typeface="ＭＳ Ｐゴシック" charset="-128"/>
                </a:defRPr>
              </a:lvl5pPr>
              <a:lvl6pPr marL="457200" eaLnBrk="0" fontAlgn="base" hangingPunct="0">
                <a:spcBef>
                  <a:spcPct val="0"/>
                </a:spcBef>
                <a:spcAft>
                  <a:spcPct val="0"/>
                </a:spcAft>
                <a:defRPr sz="2400">
                  <a:solidFill>
                    <a:schemeClr val="tx1"/>
                  </a:solidFill>
                  <a:latin typeface="Calibri" charset="0"/>
                  <a:ea typeface="ＭＳ Ｐゴシック" charset="-128"/>
                </a:defRPr>
              </a:lvl6pPr>
              <a:lvl7pPr marL="914400" eaLnBrk="0" fontAlgn="base" hangingPunct="0">
                <a:spcBef>
                  <a:spcPct val="0"/>
                </a:spcBef>
                <a:spcAft>
                  <a:spcPct val="0"/>
                </a:spcAft>
                <a:defRPr sz="2400">
                  <a:solidFill>
                    <a:schemeClr val="tx1"/>
                  </a:solidFill>
                  <a:latin typeface="Calibri" charset="0"/>
                  <a:ea typeface="ＭＳ Ｐゴシック" charset="-128"/>
                </a:defRPr>
              </a:lvl7pPr>
              <a:lvl8pPr marL="1371600" eaLnBrk="0" fontAlgn="base" hangingPunct="0">
                <a:spcBef>
                  <a:spcPct val="0"/>
                </a:spcBef>
                <a:spcAft>
                  <a:spcPct val="0"/>
                </a:spcAft>
                <a:defRPr sz="2400">
                  <a:solidFill>
                    <a:schemeClr val="tx1"/>
                  </a:solidFill>
                  <a:latin typeface="Calibri" charset="0"/>
                  <a:ea typeface="ＭＳ Ｐゴシック" charset="-128"/>
                </a:defRPr>
              </a:lvl8pPr>
              <a:lvl9pPr marL="18288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nb-NO" sz="1400" smtClean="0">
                <a:solidFill>
                  <a:srgbClr val="FFFFFF"/>
                </a:solidFill>
              </a:endParaRPr>
            </a:p>
          </p:txBody>
        </p:sp>
        <p:sp>
          <p:nvSpPr>
            <p:cNvPr id="82" name="TextBox 67"/>
            <p:cNvSpPr txBox="1">
              <a:spLocks noChangeArrowheads="1"/>
            </p:cNvSpPr>
            <p:nvPr/>
          </p:nvSpPr>
          <p:spPr bwMode="auto">
            <a:xfrm>
              <a:off x="1292999" y="2306464"/>
              <a:ext cx="1848528" cy="389146"/>
            </a:xfrm>
            <a:prstGeom prst="rect">
              <a:avLst/>
            </a:prstGeom>
            <a:noFill/>
            <a:ln w="9525">
              <a:noFill/>
              <a:miter lim="800000"/>
              <a:headEnd/>
              <a:tailEnd/>
            </a:ln>
          </p:spPr>
          <p:txBody>
            <a:bodyPr wrap="none">
              <a:spAutoFit/>
            </a:bodyPr>
            <a:lstStyle/>
            <a:p>
              <a:pPr>
                <a:defRPr/>
              </a:pPr>
              <a:r>
                <a:rPr lang="en-IN" sz="1600" dirty="0" smtClean="0">
                  <a:ea typeface="ＭＳ Ｐゴシック" pitchFamily="34" charset="-128"/>
                </a:rPr>
                <a:t>Explain What is Assertiveness</a:t>
              </a:r>
              <a:endParaRPr lang="en-US" sz="1600" dirty="0">
                <a:latin typeface="+mn-lt"/>
                <a:ea typeface="ＭＳ Ｐゴシック" pitchFamily="34" charset="-128"/>
              </a:endParaRPr>
            </a:p>
          </p:txBody>
        </p:sp>
      </p:grpSp>
      <p:sp>
        <p:nvSpPr>
          <p:cNvPr id="83" name="Footer Placeholder 82"/>
          <p:cNvSpPr>
            <a:spLocks noGrp="1"/>
          </p:cNvSpPr>
          <p:nvPr>
            <p:ph type="ftr" sz="quarter" idx="11"/>
          </p:nvPr>
        </p:nvSpPr>
        <p:spPr/>
        <p:txBody>
          <a:bodyPr/>
          <a:lstStyle/>
          <a:p>
            <a:r>
              <a:rPr lang="en-IN" smtClean="0"/>
              <a:t>© ManagementStudyGuide.com. All rights reserved.</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2" presetClass="entr" presetSubtype="1"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 calcmode="lin" valueType="num">
                                      <p:cBhvr additive="base">
                                        <p:cTn id="10" dur="500" fill="hold"/>
                                        <p:tgtEl>
                                          <p:spTgt spid="71"/>
                                        </p:tgtEl>
                                        <p:attrNameLst>
                                          <p:attrName>ppt_x</p:attrName>
                                        </p:attrNameLst>
                                      </p:cBhvr>
                                      <p:tavLst>
                                        <p:tav tm="0">
                                          <p:val>
                                            <p:strVal val="#ppt_x"/>
                                          </p:val>
                                        </p:tav>
                                        <p:tav tm="100000">
                                          <p:val>
                                            <p:strVal val="#ppt_x"/>
                                          </p:val>
                                        </p:tav>
                                      </p:tavLst>
                                    </p:anim>
                                    <p:anim calcmode="lin" valueType="num">
                                      <p:cBhvr additive="base">
                                        <p:cTn id="11" dur="500" fill="hold"/>
                                        <p:tgtEl>
                                          <p:spTgt spid="71"/>
                                        </p:tgtEl>
                                        <p:attrNameLst>
                                          <p:attrName>ppt_y</p:attrName>
                                        </p:attrNameLst>
                                      </p:cBhvr>
                                      <p:tavLst>
                                        <p:tav tm="0">
                                          <p:val>
                                            <p:strVal val="0-#ppt_h/2"/>
                                          </p:val>
                                        </p:tav>
                                        <p:tav tm="100000">
                                          <p:val>
                                            <p:strVal val="#ppt_y"/>
                                          </p:val>
                                        </p:tav>
                                      </p:tavLst>
                                    </p:anim>
                                  </p:childTnLst>
                                </p:cTn>
                              </p:par>
                              <p:par>
                                <p:cTn id="12" presetID="26" presetClass="emph" presetSubtype="0" fill="hold" nodeType="withEffect">
                                  <p:stCondLst>
                                    <p:cond delay="1000"/>
                                  </p:stCondLst>
                                  <p:childTnLst>
                                    <p:animEffect transition="out" filter="fade">
                                      <p:cBhvr>
                                        <p:cTn id="13" dur="500" tmFilter="0, 0; .2, .5; .8, .5; 1, 0"/>
                                        <p:tgtEl>
                                          <p:spTgt spid="71"/>
                                        </p:tgtEl>
                                      </p:cBhvr>
                                    </p:animEffect>
                                    <p:animScale>
                                      <p:cBhvr>
                                        <p:cTn id="14" dur="250" autoRev="1" fill="hold"/>
                                        <p:tgtEl>
                                          <p:spTgt spid="71"/>
                                        </p:tgtEl>
                                      </p:cBhvr>
                                      <p:by x="105000" y="105000"/>
                                    </p:animScale>
                                  </p:childTnLst>
                                </p:cTn>
                              </p:par>
                              <p:par>
                                <p:cTn id="15" presetID="10"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977369df0a5dfd21eebe1331cbaeffb39f8204"/>
  <p:tag name="ISPRING_RESOURCE_PATHS_HASH_2" val="c344b66aa954203af4fe5d97b26278426b443b"/>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GENSWF_SLIDE_TITLE" val="ManagementStudyGuide.co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TotalTime>
  <Words>5936</Words>
  <Application>Microsoft Office PowerPoint</Application>
  <PresentationFormat>On-screen Show (4:3)</PresentationFormat>
  <Paragraphs>819</Paragraphs>
  <Slides>84</Slides>
  <Notes>1</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Sony</cp:lastModifiedBy>
  <cp:revision>168</cp:revision>
  <dcterms:created xsi:type="dcterms:W3CDTF">2013-06-12T04:11:14Z</dcterms:created>
  <dcterms:modified xsi:type="dcterms:W3CDTF">2015-03-04T09:29:02Z</dcterms:modified>
</cp:coreProperties>
</file>